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28"/>
  </p:notesMasterIdLst>
  <p:sldIdLst>
    <p:sldId id="257" r:id="rId3"/>
    <p:sldId id="874" r:id="rId4"/>
    <p:sldId id="288" r:id="rId5"/>
    <p:sldId id="325" r:id="rId6"/>
    <p:sldId id="326" r:id="rId7"/>
    <p:sldId id="1219" r:id="rId8"/>
    <p:sldId id="1178" r:id="rId9"/>
    <p:sldId id="1220" r:id="rId10"/>
    <p:sldId id="1222" r:id="rId11"/>
    <p:sldId id="1221" r:id="rId12"/>
    <p:sldId id="1187" r:id="rId13"/>
    <p:sldId id="1189" r:id="rId14"/>
    <p:sldId id="1192" r:id="rId15"/>
    <p:sldId id="1190" r:id="rId16"/>
    <p:sldId id="1197" r:id="rId17"/>
    <p:sldId id="1207" r:id="rId18"/>
    <p:sldId id="1204" r:id="rId19"/>
    <p:sldId id="1208" r:id="rId20"/>
    <p:sldId id="1223" r:id="rId21"/>
    <p:sldId id="1224" r:id="rId22"/>
    <p:sldId id="1206" r:id="rId23"/>
    <p:sldId id="1193" r:id="rId24"/>
    <p:sldId id="1195" r:id="rId25"/>
    <p:sldId id="1194" r:id="rId26"/>
    <p:sldId id="260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2"/>
    <a:srgbClr val="D0D8E8"/>
    <a:srgbClr val="0000FF"/>
    <a:srgbClr val="008000"/>
    <a:srgbClr val="00FF00"/>
    <a:srgbClr val="FCDDCF"/>
    <a:srgbClr val="FDEFE9"/>
    <a:srgbClr val="898989"/>
    <a:srgbClr val="FFFF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>
      <p:cViewPr varScale="1">
        <p:scale>
          <a:sx n="82" d="100"/>
          <a:sy n="82" d="100"/>
        </p:scale>
        <p:origin x="13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4ABD5-A39B-4C2A-9C3A-C1163A85FAED}" type="datetimeFigureOut">
              <a:rPr lang="fr-FR" smtClean="0"/>
              <a:pPr/>
              <a:t>09/12/2019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26398-1C20-4B8B-896B-E56FED6EEE7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26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 userDrawn="1"/>
        </p:nvSpPr>
        <p:spPr>
          <a:xfrm>
            <a:off x="899592" y="1731007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kern="1200" baseline="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The 5G Infrastructure Association</a:t>
            </a:r>
            <a:endParaRPr lang="fr-FR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0C2C-B62E-494C-A0D8-1A2EB213AD9C}" type="datetime1">
              <a:rPr lang="fr-FR" smtClean="0"/>
              <a:pPr/>
              <a:t>09/12/2019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9DDD-EB7E-43BB-87EF-AF97D554772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63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051720" y="332656"/>
            <a:ext cx="5760640" cy="50405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of the slide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00338" y="6381328"/>
            <a:ext cx="2133600" cy="365125"/>
          </a:xfrm>
        </p:spPr>
        <p:txBody>
          <a:bodyPr/>
          <a:lstStyle/>
          <a:p>
            <a:fld id="{B5D0AAAB-5A35-4104-B143-90BD140027BF}" type="datetime1">
              <a:rPr lang="fr-FR" smtClean="0"/>
              <a:pPr/>
              <a:t>09/12/2019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637310" y="1484784"/>
            <a:ext cx="7211144" cy="445395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rgbClr val="00B0F0"/>
                </a:solidFill>
              </a:defRPr>
            </a:lvl3pPr>
          </a:lstStyle>
          <a:p>
            <a:pPr lvl="0"/>
            <a:r>
              <a:rPr lang="fr-FR" dirty="0"/>
              <a:t>Item 1</a:t>
            </a:r>
          </a:p>
          <a:p>
            <a:pPr lvl="0"/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/>
              <a:t>Item 2</a:t>
            </a:r>
          </a:p>
          <a:p>
            <a:pPr lvl="1"/>
            <a:r>
              <a:rPr lang="fr-FR" dirty="0" err="1"/>
              <a:t>Etc</a:t>
            </a:r>
            <a:endParaRPr lang="fr-FR" dirty="0"/>
          </a:p>
          <a:p>
            <a:pPr lvl="2"/>
            <a:r>
              <a:rPr lang="fr-FR" dirty="0"/>
              <a:t>Item 3</a:t>
            </a:r>
          </a:p>
          <a:p>
            <a:pPr lvl="2"/>
            <a:r>
              <a:rPr lang="fr-FR" dirty="0" err="1"/>
              <a:t>Etc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26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756838" y="1628800"/>
            <a:ext cx="3240360" cy="4497363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rgbClr val="00B0F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Item 1</a:t>
            </a:r>
          </a:p>
          <a:p>
            <a:pPr lvl="0"/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/>
              <a:t>Item 2</a:t>
            </a:r>
          </a:p>
          <a:p>
            <a:pPr lvl="1"/>
            <a:r>
              <a:rPr lang="fr-FR" dirty="0" err="1"/>
              <a:t>Etc</a:t>
            </a:r>
            <a:endParaRPr lang="fr-FR" dirty="0"/>
          </a:p>
          <a:p>
            <a:pPr lvl="2"/>
            <a:r>
              <a:rPr lang="fr-FR" dirty="0"/>
              <a:t>Item 3</a:t>
            </a:r>
          </a:p>
          <a:p>
            <a:pPr lvl="2"/>
            <a:r>
              <a:rPr lang="fr-FR" dirty="0" err="1"/>
              <a:t>Etc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00723" y="1628800"/>
            <a:ext cx="2890664" cy="4497363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rgbClr val="00B0F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Item 1</a:t>
            </a:r>
          </a:p>
          <a:p>
            <a:pPr lvl="0"/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/>
              <a:t>Item 2</a:t>
            </a:r>
          </a:p>
          <a:p>
            <a:pPr lvl="1"/>
            <a:r>
              <a:rPr lang="fr-FR" dirty="0" err="1"/>
              <a:t>Etc</a:t>
            </a:r>
            <a:endParaRPr lang="fr-FR" dirty="0"/>
          </a:p>
          <a:p>
            <a:pPr lvl="2"/>
            <a:r>
              <a:rPr lang="fr-FR" dirty="0"/>
              <a:t>Item 3</a:t>
            </a:r>
          </a:p>
          <a:p>
            <a:pPr lvl="2"/>
            <a:r>
              <a:rPr lang="fr-FR" dirty="0" err="1"/>
              <a:t>Etc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88094" y="6354143"/>
            <a:ext cx="2133600" cy="365125"/>
          </a:xfrm>
        </p:spPr>
        <p:txBody>
          <a:bodyPr/>
          <a:lstStyle/>
          <a:p>
            <a:fld id="{EFC044A0-4CEC-4CDF-AC21-6E5BF98B570C}" type="datetime1">
              <a:rPr lang="fr-FR" smtClean="0"/>
              <a:pPr/>
              <a:t>09/12/2019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18732" y="332656"/>
            <a:ext cx="5760640" cy="50405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of the slide</a:t>
            </a:r>
          </a:p>
        </p:txBody>
      </p:sp>
    </p:spTree>
    <p:extLst>
      <p:ext uri="{BB962C8B-B14F-4D97-AF65-F5344CB8AC3E}">
        <p14:creationId xmlns:p14="http://schemas.microsoft.com/office/powerpoint/2010/main" val="100879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5F53-DCC0-4B1D-B235-7C57EDE13339}" type="datetime1">
              <a:rPr lang="fr-FR" smtClean="0"/>
              <a:pPr/>
              <a:t>09/12/2019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6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914400" indent="-457200">
              <a:buFont typeface="Courier New" panose="02070309020205020404" pitchFamily="49" charset="0"/>
              <a:buChar char="o"/>
              <a:defRPr sz="2400">
                <a:solidFill>
                  <a:schemeClr val="tx2"/>
                </a:solidFill>
              </a:defRPr>
            </a:lvl2pPr>
            <a:lvl3pPr marL="1257300" indent="-342900">
              <a:buFontTx/>
              <a:buChar char="-"/>
              <a:defRPr sz="2000" baseline="0">
                <a:solidFill>
                  <a:srgbClr val="259CD3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Item 1</a:t>
            </a:r>
          </a:p>
          <a:p>
            <a:pPr lvl="0"/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/>
              <a:t>Item 2</a:t>
            </a:r>
          </a:p>
          <a:p>
            <a:pPr lvl="1"/>
            <a:r>
              <a:rPr lang="fr-FR" dirty="0" err="1"/>
              <a:t>Etc</a:t>
            </a:r>
            <a:endParaRPr lang="fr-FR" dirty="0"/>
          </a:p>
          <a:p>
            <a:pPr lvl="2"/>
            <a:r>
              <a:rPr lang="fr-FR" dirty="0"/>
              <a:t>Item 3</a:t>
            </a:r>
          </a:p>
          <a:p>
            <a:pPr lvl="2"/>
            <a:r>
              <a:rPr lang="fr-FR" dirty="0" err="1"/>
              <a:t>Etc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>
              <a:buFontTx/>
              <a:buChar char="-"/>
              <a:defRPr sz="2000">
                <a:solidFill>
                  <a:srgbClr val="259CD3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Item 1</a:t>
            </a:r>
          </a:p>
          <a:p>
            <a:pPr lvl="0"/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/>
              <a:t>Item 2</a:t>
            </a:r>
          </a:p>
          <a:p>
            <a:pPr lvl="1"/>
            <a:r>
              <a:rPr lang="fr-FR" dirty="0" err="1"/>
              <a:t>Etc</a:t>
            </a:r>
            <a:endParaRPr lang="fr-FR" dirty="0"/>
          </a:p>
          <a:p>
            <a:pPr lvl="2"/>
            <a:r>
              <a:rPr lang="fr-FR" dirty="0"/>
              <a:t>Item 3</a:t>
            </a:r>
          </a:p>
          <a:p>
            <a:pPr lvl="2"/>
            <a:r>
              <a:rPr lang="fr-FR" dirty="0" err="1"/>
              <a:t>Etc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ctrTitle" hasCustomPrompt="1"/>
          </p:nvPr>
        </p:nvSpPr>
        <p:spPr>
          <a:xfrm>
            <a:off x="179512" y="116632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of the slide</a:t>
            </a:r>
          </a:p>
        </p:txBody>
      </p:sp>
    </p:spTree>
    <p:extLst>
      <p:ext uri="{BB962C8B-B14F-4D97-AF65-F5344CB8AC3E}">
        <p14:creationId xmlns:p14="http://schemas.microsoft.com/office/powerpoint/2010/main" val="65521905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081" y="1066801"/>
            <a:ext cx="8229838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776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37D0-8C06-4356-87AF-FF3A4801FD32}" type="datetime1">
              <a:rPr lang="fr-FR" smtClean="0"/>
              <a:pPr/>
              <a:t>09/12/2019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9DDD-EB7E-43BB-87EF-AF97D554772E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399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 descr="logo-5G-positive_ia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04872" cy="11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5400000">
            <a:off x="5623010" y="3337013"/>
            <a:ext cx="6858004" cy="1839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3425-B7E0-46C9-8668-1D222311AF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1187625" y="19237"/>
            <a:ext cx="7772400" cy="10334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178461" y="-2"/>
            <a:ext cx="7781563" cy="2606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magine 2" descr="5gppp-header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655169" y="2655167"/>
            <a:ext cx="6858003" cy="1547665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022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DE9D-3102-4FF8-BDA5-A3CFEFFBF532}" type="datetime1">
              <a:rPr lang="fr-FR" smtClean="0"/>
              <a:pPr/>
              <a:t>09/12/2019</a:t>
            </a:fld>
            <a:endParaRPr lang="fr-FR"/>
          </a:p>
        </p:txBody>
      </p:sp>
      <p:pic>
        <p:nvPicPr>
          <p:cNvPr id="2" name="Immagine 1" descr="logo-5G-positive_ia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91" y="260648"/>
            <a:ext cx="102236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6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75" r:id="rId4"/>
    <p:sldLayoutId id="2147483676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5g-ppp.eu/" TargetMode="External"/><Relationship Id="rId2" Type="http://schemas.openxmlformats.org/officeDocument/2006/relationships/hyperlink" Target="https://5g-ia.eu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5g-ppp.eu/5g-ppp-imt-2020-evaluation-grou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turkcell&amp;sxsrf=ACYBGNRQrcAmmPnEj08x1fJgdnsh9UZhIg:1573552322158&amp;tbm=isch&amp;source=iu&amp;ictx=1&amp;fir=3laHxveFvIATlM%253A%252C85fSEgtkKLcDVM%252C%252Fm%252F072lxg&amp;vet=1&amp;usg=AI4_-kRWeBUYZfhpgf8ykfVi2Ngce4zogQ&amp;sa=X&amp;ved=2ahUKEwiZmMqZs-TlAhUMIqwKHbivBbgQ_B0wDXoECAYQAw#imgrc=3laHxveFvIATlM:" TargetMode="External"/><Relationship Id="rId13" Type="http://schemas.openxmlformats.org/officeDocument/2006/relationships/image" Target="../media/image12.png"/><Relationship Id="rId18" Type="http://schemas.openxmlformats.org/officeDocument/2006/relationships/hyperlink" Target="http://www.5g-ppp.eu/5g-vinni" TargetMode="External"/><Relationship Id="rId26" Type="http://schemas.openxmlformats.org/officeDocument/2006/relationships/image" Target="../media/image20.emf"/><Relationship Id="rId3" Type="http://schemas.openxmlformats.org/officeDocument/2006/relationships/hyperlink" Target="https://www.google.com/search?q=intel&amp;sxsrf=ACYBGNS-gDobZUdhlvw9icO8kGj1z-L4Vw:1573552146218&amp;tbm=isch&amp;source=iu&amp;ictx=1&amp;fir=ktgwh4o38bbY3M%253A%252CxpSUi8gS3uZF6M%252C%252Fm%252F03s7h&amp;vet=1&amp;usg=AI4_-kRMg4NsuRQACyfiz9go5245huDrLw&amp;sa=X&amp;ved=2ahUKEwitwNfFsuTlAhULblAKHfmpDNQQ_B0wFXoECAYQAw#imgrc=ktgwh4o38bbY3M:" TargetMode="External"/><Relationship Id="rId21" Type="http://schemas.openxmlformats.org/officeDocument/2006/relationships/image" Target="../media/image16.png"/><Relationship Id="rId7" Type="http://schemas.openxmlformats.org/officeDocument/2006/relationships/image" Target="../media/image8.jpeg"/><Relationship Id="rId12" Type="http://schemas.openxmlformats.org/officeDocument/2006/relationships/hyperlink" Target="http://clear5g.eu/" TargetMode="External"/><Relationship Id="rId17" Type="http://schemas.openxmlformats.org/officeDocument/2006/relationships/image" Target="../media/image14.jpeg"/><Relationship Id="rId25" Type="http://schemas.openxmlformats.org/officeDocument/2006/relationships/image" Target="../media/image19.emf"/><Relationship Id="rId2" Type="http://schemas.openxmlformats.org/officeDocument/2006/relationships/image" Target="../media/image5.png"/><Relationship Id="rId16" Type="http://schemas.openxmlformats.org/officeDocument/2006/relationships/hyperlink" Target="https://5g-ppp.eu/5genesis/" TargetMode="External"/><Relationship Id="rId20" Type="http://schemas.openxmlformats.org/officeDocument/2006/relationships/hyperlink" Target="https://5g-ppp.eu/5g-tour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google.com/search?q=telenor&amp;sxsrf=ACYBGNQRW59vdy8otkxaO3OADWYBdC6cPw:1573552279084&amp;tbm=isch&amp;source=iu&amp;ictx=1&amp;fir=4a2xO2aGeAhPGM%253A%252CFYGjO55RIGoJgM%252C%252Fm%252F0j89k&amp;vet=1&amp;usg=AI4_-kQh7dzOk0eEw_yPmzp2j7aleMCAfg&amp;sa=X&amp;ved=2ahUKEwi0k4WFs-TlAhUPXKwKHWSsCIgQ_B0wCnoECAoQAw#imgrc=4a2xO2aGeAhPGM:" TargetMode="External"/><Relationship Id="rId11" Type="http://schemas.openxmlformats.org/officeDocument/2006/relationships/image" Target="../media/image11.emf"/><Relationship Id="rId24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hyperlink" Target="https://5g-ppp.eu/global5g-org/" TargetMode="External"/><Relationship Id="rId10" Type="http://schemas.openxmlformats.org/officeDocument/2006/relationships/image" Target="../media/image10.emf"/><Relationship Id="rId19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hyperlink" Target="https://5g-ppp.eu/to-euro-5g/" TargetMode="External"/><Relationship Id="rId22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1502296" y="6379795"/>
            <a:ext cx="2133600" cy="365125"/>
          </a:xfrm>
        </p:spPr>
        <p:txBody>
          <a:bodyPr/>
          <a:lstStyle/>
          <a:p>
            <a:fld id="{BC9636C4-64CD-4AFB-863D-3DFACB76B524}" type="datetime1">
              <a:rPr lang="en-GB" smtClean="0"/>
              <a:pPr/>
              <a:t>09/12/2019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6B49DDD-EB7E-43BB-87EF-AF97D554772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348544" y="4197024"/>
            <a:ext cx="8568000" cy="15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002060"/>
                </a:solidFill>
              </a:rPr>
              <a:t>Working Group in 5G PPP</a:t>
            </a:r>
          </a:p>
          <a:p>
            <a:pPr algn="ctr"/>
            <a:r>
              <a:rPr lang="en-GB" sz="2000" b="1" dirty="0">
                <a:solidFill>
                  <a:srgbClr val="002060"/>
                </a:solidFill>
              </a:rPr>
              <a:t>5G IA: </a:t>
            </a:r>
            <a:r>
              <a:rPr lang="en-GB" sz="2000" u="sng" dirty="0">
                <a:solidFill>
                  <a:srgbClr val="0000FF"/>
                </a:solidFill>
                <a:hlinkClick r:id="rId2"/>
              </a:rPr>
              <a:t>https://5g-ia.eu/</a:t>
            </a:r>
            <a:r>
              <a:rPr lang="en-GB" sz="2000" b="1" dirty="0">
                <a:solidFill>
                  <a:srgbClr val="002060"/>
                </a:solidFill>
              </a:rPr>
              <a:t>	5G PPP: </a:t>
            </a:r>
            <a:r>
              <a:rPr lang="en-GB" sz="2000" u="sng" dirty="0">
                <a:solidFill>
                  <a:srgbClr val="0000FF"/>
                </a:solidFill>
                <a:hlinkClick r:id="rId3"/>
              </a:rPr>
              <a:t>https://5g-ppp.eu/</a:t>
            </a:r>
            <a:endParaRPr lang="en-GB" sz="2000" u="sng" dirty="0">
              <a:solidFill>
                <a:srgbClr val="0000FF"/>
              </a:solidFill>
            </a:endParaRPr>
          </a:p>
          <a:p>
            <a:pPr algn="ctr"/>
            <a:r>
              <a:rPr lang="en-GB" sz="2000" b="1" dirty="0">
                <a:solidFill>
                  <a:srgbClr val="002060"/>
                </a:solidFill>
              </a:rPr>
              <a:t>Evaluation Group: </a:t>
            </a:r>
            <a:r>
              <a:rPr lang="en-GB" sz="2000" u="sng" dirty="0">
                <a:hlinkClick r:id="rId4"/>
              </a:rPr>
              <a:t>https://5g-ppp.eu/5g-ppp-imt-2020-evaluation-group/</a:t>
            </a:r>
            <a:r>
              <a:rPr lang="en-GB" sz="2000" u="sng" dirty="0"/>
              <a:t> </a:t>
            </a:r>
            <a:endParaRPr lang="de-DE" sz="2000" dirty="0"/>
          </a:p>
          <a:p>
            <a:pPr algn="ctr"/>
            <a:endParaRPr lang="en-GB" sz="2800" b="1" dirty="0">
              <a:solidFill>
                <a:srgbClr val="002060"/>
              </a:solidFill>
            </a:endParaRP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37E7061F-B1ED-463F-954D-AB2690E40AEB}"/>
              </a:ext>
            </a:extLst>
          </p:cNvPr>
          <p:cNvSpPr txBox="1">
            <a:spLocks/>
          </p:cNvSpPr>
          <p:nvPr/>
        </p:nvSpPr>
        <p:spPr>
          <a:xfrm>
            <a:off x="349596" y="3033128"/>
            <a:ext cx="8568000" cy="7559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 b="1" dirty="0">
                <a:solidFill>
                  <a:srgbClr val="002060"/>
                </a:solidFill>
              </a:rPr>
              <a:t>5G IA Evaluation Group for IMT-2020</a:t>
            </a:r>
          </a:p>
        </p:txBody>
      </p:sp>
    </p:spTree>
    <p:extLst>
      <p:ext uri="{BB962C8B-B14F-4D97-AF65-F5344CB8AC3E}">
        <p14:creationId xmlns:p14="http://schemas.microsoft.com/office/powerpoint/2010/main" val="22983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62835" y="1772816"/>
            <a:ext cx="358522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Config. A DL</a:t>
            </a:r>
            <a:endParaRPr lang="zh-CN" altLang="en-US" sz="1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92080" y="1778184"/>
            <a:ext cx="3512264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182563" indent="-182563"/>
            <a:r>
              <a:rPr lang="en-US" altLang="zh-CN" sz="1300" dirty="0"/>
              <a:t>Config. A UL</a:t>
            </a:r>
            <a:endParaRPr lang="zh-CN" altLang="en-US" sz="1300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4C568933-4D68-4F61-AE0A-32C9F1DF4BE2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  <a:t>Average spectral efficiency and </a:t>
            </a:r>
            <a:b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</a:br>
            <a: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  <a:t>5% percentile spectral efficiency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28" name="Espace réservé du numéro de diapositive 4">
            <a:extLst>
              <a:ext uri="{FF2B5EF4-FFF2-40B4-BE49-F238E27FC236}">
                <a16:creationId xmlns:a16="http://schemas.microsoft.com/office/drawing/2014/main" id="{1602D67E-F197-4D13-B61A-667CC53BF9D4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10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35B757BA-1388-4C20-B716-56AEBD85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9BCA9DE5-13D4-4019-BC95-A2503213E992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9" name="表格 4"/>
          <p:cNvGraphicFramePr>
            <a:graphicFrameLocks noGrp="1"/>
          </p:cNvGraphicFramePr>
          <p:nvPr>
            <p:extLst/>
          </p:nvPr>
        </p:nvGraphicFramePr>
        <p:xfrm>
          <a:off x="5292080" y="2063581"/>
          <a:ext cx="2964899" cy="9942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2T8R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SU-MIMO</a:t>
                      </a: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4.1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4.74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0.045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0.24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0.06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表格 4"/>
          <p:cNvGraphicFramePr>
            <a:graphicFrameLocks noGrp="1"/>
          </p:cNvGraphicFramePr>
          <p:nvPr>
            <p:extLst/>
          </p:nvPr>
        </p:nvGraphicFramePr>
        <p:xfrm>
          <a:off x="1577441" y="2072898"/>
          <a:ext cx="2964899" cy="9942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8T2R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MU-MIMO</a:t>
                      </a:r>
                      <a:endParaRPr lang="zh-CN" altLang="zh-CN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6.24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8.45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0.12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0.19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0.21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>
            <a:spLocks noGrp="1"/>
          </p:cNvSpPr>
          <p:nvPr>
            <p:ph sz="half" idx="1"/>
          </p:nvPr>
        </p:nvSpPr>
        <p:spPr>
          <a:xfrm>
            <a:off x="1562038" y="1340769"/>
            <a:ext cx="7030656" cy="432047"/>
          </a:xfrm>
        </p:spPr>
        <p:txBody>
          <a:bodyPr/>
          <a:lstStyle/>
          <a:p>
            <a:r>
              <a:rPr lang="en-US" altLang="zh-CN" sz="2000" dirty="0"/>
              <a:t>Rural</a:t>
            </a:r>
            <a:endParaRPr lang="en-US" altLang="zh-CN" sz="1600" dirty="0"/>
          </a:p>
        </p:txBody>
      </p:sp>
      <p:sp>
        <p:nvSpPr>
          <p:cNvPr id="12" name="文本框 7"/>
          <p:cNvSpPr txBox="1"/>
          <p:nvPr/>
        </p:nvSpPr>
        <p:spPr>
          <a:xfrm>
            <a:off x="1591471" y="3214796"/>
            <a:ext cx="358522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Config. B DL</a:t>
            </a:r>
            <a:endParaRPr lang="zh-CN" altLang="en-US" sz="1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3" name="文本框 14"/>
          <p:cNvSpPr txBox="1"/>
          <p:nvPr/>
        </p:nvSpPr>
        <p:spPr>
          <a:xfrm>
            <a:off x="5320716" y="3220164"/>
            <a:ext cx="3512264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182563" indent="-182563"/>
            <a:r>
              <a:rPr lang="en-US" altLang="zh-CN" sz="1300" dirty="0"/>
              <a:t>Config. B UL</a:t>
            </a:r>
            <a:endParaRPr lang="zh-CN" altLang="en-US" sz="1300" dirty="0"/>
          </a:p>
        </p:txBody>
      </p:sp>
      <p:graphicFrame>
        <p:nvGraphicFramePr>
          <p:cNvPr id="14" name="表格 4"/>
          <p:cNvGraphicFramePr>
            <a:graphicFrameLocks noGrp="1"/>
          </p:cNvGraphicFramePr>
          <p:nvPr>
            <p:extLst/>
          </p:nvPr>
        </p:nvGraphicFramePr>
        <p:xfrm>
          <a:off x="5320716" y="3505561"/>
          <a:ext cx="2964899" cy="9942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4T32R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SU-MIMO</a:t>
                      </a: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6.88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7.01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0.045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0.12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0.062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表格 4"/>
          <p:cNvGraphicFramePr>
            <a:graphicFrameLocks noGrp="1"/>
          </p:cNvGraphicFramePr>
          <p:nvPr>
            <p:extLst/>
          </p:nvPr>
        </p:nvGraphicFramePr>
        <p:xfrm>
          <a:off x="1606077" y="3514878"/>
          <a:ext cx="2964899" cy="9942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32T4R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MU-MIMO</a:t>
                      </a:r>
                      <a:endParaRPr lang="zh-CN" altLang="zh-CN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14.67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16.50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0.12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0.23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文本框 7"/>
          <p:cNvSpPr txBox="1"/>
          <p:nvPr/>
        </p:nvSpPr>
        <p:spPr>
          <a:xfrm>
            <a:off x="1626313" y="4653136"/>
            <a:ext cx="358522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Config. C DL</a:t>
            </a:r>
            <a:endParaRPr lang="zh-CN" altLang="en-US" sz="1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5355558" y="4658504"/>
            <a:ext cx="3512264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182563" indent="-182563"/>
            <a:r>
              <a:rPr lang="en-US" altLang="zh-CN" sz="1300" dirty="0"/>
              <a:t>Config. C UL</a:t>
            </a:r>
            <a:endParaRPr lang="zh-CN" altLang="en-US" sz="1300" dirty="0"/>
          </a:p>
        </p:txBody>
      </p:sp>
      <p:graphicFrame>
        <p:nvGraphicFramePr>
          <p:cNvPr id="23" name="表格 4"/>
          <p:cNvGraphicFramePr>
            <a:graphicFrameLocks noGrp="1"/>
          </p:cNvGraphicFramePr>
          <p:nvPr>
            <p:extLst/>
          </p:nvPr>
        </p:nvGraphicFramePr>
        <p:xfrm>
          <a:off x="5355558" y="4943901"/>
          <a:ext cx="2964899" cy="9942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2T8R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SU-MIMO</a:t>
                      </a: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3.59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3.42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0.045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0.071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0.075</a:t>
                      </a:r>
                      <a:endParaRPr lang="en-US" altLang="zh-CN" sz="9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表格 4"/>
          <p:cNvGraphicFramePr>
            <a:graphicFrameLocks noGrp="1"/>
          </p:cNvGraphicFramePr>
          <p:nvPr>
            <p:extLst/>
          </p:nvPr>
        </p:nvGraphicFramePr>
        <p:xfrm>
          <a:off x="1640919" y="4953218"/>
          <a:ext cx="2964899" cy="9942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8T2R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MU-MIMO</a:t>
                      </a:r>
                      <a:endParaRPr lang="zh-CN" altLang="zh-CN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5.59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6.86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0.12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0.13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0.13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177731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8554" y="1660103"/>
          <a:ext cx="8936886" cy="410055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0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9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Parameters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Values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Test environment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Indoor Hotspot – eMBB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Dense Urban – eMBB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Rural - eMBB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Evaluation configuration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A/B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Configuration A/B/C 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Channel model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InH_B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UMa_B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RMa_B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3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ISD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m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200 m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A/B: 1732 m</a:t>
                      </a:r>
                      <a:r>
                        <a:rPr lang="en-US" altLang="zh-CN" sz="800" dirty="0">
                          <a:effectLst/>
                        </a:rPr>
                        <a:t>; </a:t>
                      </a:r>
                      <a:r>
                        <a:rPr lang="en-US" sz="800" dirty="0">
                          <a:effectLst/>
                        </a:rPr>
                        <a:t>Configuration C: 6000 m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2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 frame structure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DSUUD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DSUUD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DSUUD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5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Carrier Frequency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A: 4 GHz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B: 30 GHz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 GHz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A: 700 MHz; Configuration B: 4 GHz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C: 700 MHz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25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System bandwidth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TDD: Configuration A: 20MHz ;Configuration B: 80MHz 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TDD: 20MHz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TDD: 20MHz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FDD: 10MHz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FDD: 10MHz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FDD: 10MHz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Subcarrier spacing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A: 15kHz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B:</a:t>
                      </a:r>
                      <a:r>
                        <a:rPr lang="en-US" sz="800" baseline="0" dirty="0">
                          <a:effectLst/>
                        </a:rPr>
                        <a:t> 60kHz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15kHz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15kHz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12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Symbols number per slot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14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14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06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Number of antenna elements per </a:t>
                      </a:r>
                      <a:r>
                        <a:rPr lang="en-US" sz="800" dirty="0" err="1">
                          <a:effectLst/>
                        </a:rPr>
                        <a:t>TRxP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A/B: 32Tx cross-polarized antennas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M,N,P,Mg,Ng;Mp,Np</a:t>
                      </a:r>
                      <a:r>
                        <a:rPr lang="en-US" sz="800" dirty="0">
                          <a:effectLst/>
                        </a:rPr>
                        <a:t>) = (4,4,2,1,1;4,4);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For 32Tx: 128Tx cross-polarized antennas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M,N,P,Mg,Ng;Mp,Np</a:t>
                      </a:r>
                      <a:r>
                        <a:rPr lang="en-US" sz="800" dirty="0">
                          <a:effectLst/>
                        </a:rPr>
                        <a:t>) = (8,8,2,1,1;2,8)</a:t>
                      </a:r>
                      <a:endParaRPr lang="zh-CN" sz="800" dirty="0">
                        <a:effectLst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A/C: 64Tx cross-polarized antennas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M,N,P,Mg,Ng;Mp,Np</a:t>
                      </a:r>
                      <a:r>
                        <a:rPr lang="en-US" sz="800" dirty="0">
                          <a:effectLst/>
                        </a:rPr>
                        <a:t>) = (8,4,2,1,1;1,4);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B: 128Tx cross-polarized antennas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M,N,P,Mg,Ng;Mp,Np</a:t>
                      </a:r>
                      <a:r>
                        <a:rPr lang="en-US" sz="800" dirty="0">
                          <a:effectLst/>
                        </a:rPr>
                        <a:t>) = (8,8,2,1,1;2,8)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5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Number of TXRU per </a:t>
                      </a:r>
                      <a:r>
                        <a:rPr lang="en-US" sz="800" dirty="0" err="1">
                          <a:effectLst/>
                        </a:rPr>
                        <a:t>TRxP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A/B: 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32TXRU: Vertical 1-to-1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32TXRU: Vertical 2-to-8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A/C: 8TXRU ,Vertical 1-to-8;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B: 32TXRU  Vertical 2-to-8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7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Number of antenna elements per UE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 : 4Rx with 0°and</a:t>
                      </a:r>
                      <a:r>
                        <a:rPr lang="en-US" sz="800" baseline="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90° polarization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 : 8Rx with 0°,and 90° polarization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M,N,P,Mg,Ng</a:t>
                      </a:r>
                      <a:r>
                        <a:rPr lang="en-US" sz="800" dirty="0">
                          <a:effectLst/>
                        </a:rPr>
                        <a:t>; </a:t>
                      </a:r>
                      <a:r>
                        <a:rPr lang="en-US" sz="800" dirty="0" err="1">
                          <a:effectLst/>
                        </a:rPr>
                        <a:t>Mp,Np</a:t>
                      </a:r>
                      <a:r>
                        <a:rPr lang="en-US" sz="800" dirty="0">
                          <a:effectLst/>
                        </a:rPr>
                        <a:t>) =  (2,4,2,1,2; 1,2)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4Rx with 0°and</a:t>
                      </a:r>
                      <a:r>
                        <a:rPr lang="en-US" sz="800" baseline="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90° polarization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A: 2Rx 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B/C: 4Rx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with 0°and</a:t>
                      </a:r>
                      <a:r>
                        <a:rPr lang="en-US" sz="800" baseline="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90° polarization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125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1200" dirty="0">
                          <a:effectLst/>
                        </a:rPr>
                        <a:t>Transmit power per </a:t>
                      </a:r>
                      <a:r>
                        <a:rPr lang="en-GB" sz="800" kern="1200" dirty="0" err="1">
                          <a:effectLst/>
                        </a:rPr>
                        <a:t>TRxP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TDD: Configuration A: 24 dBm</a:t>
                      </a:r>
                      <a:r>
                        <a:rPr lang="en-US" altLang="zh-CN" sz="800" dirty="0">
                          <a:effectLst/>
                        </a:rPr>
                        <a:t>; </a:t>
                      </a:r>
                      <a:r>
                        <a:rPr lang="en-US" sz="800" dirty="0">
                          <a:effectLst/>
                        </a:rPr>
                        <a:t>Configuration B: 23 dBm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TDD: 44 dBm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TDD: 46 dBm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FDD: 21 dBm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FDD: 41 dBm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FDD: 46 dBm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12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800" kern="1200" dirty="0" err="1">
                          <a:effectLst/>
                        </a:rPr>
                        <a:t>TRxP</a:t>
                      </a:r>
                      <a:r>
                        <a:rPr lang="en-GB" sz="800" kern="1200" dirty="0">
                          <a:effectLst/>
                        </a:rPr>
                        <a:t> number per site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 or</a:t>
                      </a:r>
                      <a:r>
                        <a:rPr lang="en-US" sz="800" baseline="0" dirty="0">
                          <a:effectLst/>
                        </a:rPr>
                        <a:t> 3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12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j-lt"/>
                        </a:rPr>
                        <a:t>Mechanic tilt</a:t>
                      </a:r>
                      <a:endParaRPr lang="zh-CN" sz="8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j-lt"/>
                        </a:rPr>
                        <a:t>1 </a:t>
                      </a:r>
                      <a:r>
                        <a:rPr lang="en-US" sz="800" dirty="0" err="1">
                          <a:effectLst/>
                          <a:latin typeface="+mj-lt"/>
                        </a:rPr>
                        <a:t>TRxP</a:t>
                      </a:r>
                      <a:r>
                        <a:rPr lang="en-US" sz="800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800" dirty="0">
                          <a:effectLst/>
                          <a:latin typeface="+mj-lt"/>
                        </a:rPr>
                        <a:t>/ site: 180deg in GCS (pointing to the ground)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dirty="0">
                          <a:effectLst/>
                          <a:latin typeface="+mj-lt"/>
                          <a:ea typeface="宋体" panose="02010600030101010101" pitchFamily="2" charset="-122"/>
                        </a:rPr>
                        <a:t>3 </a:t>
                      </a:r>
                      <a:r>
                        <a:rPr lang="en-US" altLang="zh-CN" sz="800" dirty="0" err="1">
                          <a:effectLst/>
                          <a:latin typeface="+mj-lt"/>
                          <a:ea typeface="宋体" panose="02010600030101010101" pitchFamily="2" charset="-122"/>
                        </a:rPr>
                        <a:t>TRxP</a:t>
                      </a:r>
                      <a:r>
                        <a:rPr lang="en-US" altLang="zh-CN" sz="800" baseline="0" dirty="0">
                          <a:effectLst/>
                          <a:latin typeface="+mj-lt"/>
                          <a:ea typeface="宋体" panose="02010600030101010101" pitchFamily="2" charset="-122"/>
                        </a:rPr>
                        <a:t> / site: 110 </a:t>
                      </a:r>
                      <a:r>
                        <a:rPr lang="en-US" altLang="zh-CN" sz="800" baseline="0" dirty="0" err="1">
                          <a:effectLst/>
                          <a:latin typeface="+mj-lt"/>
                          <a:ea typeface="宋体" panose="02010600030101010101" pitchFamily="2" charset="-122"/>
                        </a:rPr>
                        <a:t>deg</a:t>
                      </a:r>
                      <a:r>
                        <a:rPr lang="en-US" altLang="zh-CN" sz="800" baseline="0" dirty="0">
                          <a:effectLst/>
                          <a:latin typeface="+mj-lt"/>
                          <a:ea typeface="宋体" panose="02010600030101010101" pitchFamily="2" charset="-122"/>
                        </a:rPr>
                        <a:t> in GCS</a:t>
                      </a:r>
                      <a:endParaRPr lang="zh-CN" sz="8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90deg in GCS (pointing to the horizontal direction)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90deg in GCS (pointing to the horizontal direction)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Electronic tilt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A: 90deg in LCS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B: According to Zenith angle in "Beam set at </a:t>
                      </a:r>
                      <a:r>
                        <a:rPr lang="en-US" sz="800" dirty="0" err="1">
                          <a:effectLst/>
                        </a:rPr>
                        <a:t>TRxP</a:t>
                      </a:r>
                      <a:r>
                        <a:rPr lang="en-US" sz="800" dirty="0">
                          <a:effectLst/>
                        </a:rPr>
                        <a:t>"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105deg in LCS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A/B: 100deg in LCS 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C: 92deg in LCS 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Beam set at </a:t>
                      </a:r>
                      <a:r>
                        <a:rPr lang="en-US" sz="800" dirty="0" err="1">
                          <a:effectLst/>
                        </a:rPr>
                        <a:t>TRxP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B: Azimuth angle </a:t>
                      </a:r>
                      <a:r>
                        <a:rPr lang="en-US" sz="800" dirty="0" err="1">
                          <a:effectLst/>
                        </a:rPr>
                        <a:t>φi</a:t>
                      </a:r>
                      <a:r>
                        <a:rPr lang="en-US" sz="800" dirty="0">
                          <a:effectLst/>
                        </a:rPr>
                        <a:t> = [0], Zenith angle </a:t>
                      </a:r>
                      <a:r>
                        <a:rPr lang="en-US" sz="800" dirty="0" err="1">
                          <a:effectLst/>
                        </a:rPr>
                        <a:t>θj</a:t>
                      </a:r>
                      <a:r>
                        <a:rPr lang="en-US" sz="800" dirty="0">
                          <a:effectLst/>
                        </a:rPr>
                        <a:t> = [pi/2]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N/A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N/A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25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Beam set at UE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Configuration B: </a:t>
                      </a:r>
                      <a:endParaRPr lang="zh-CN" sz="8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Azimuth angle φi = [-pi/4, pi/4]; Zenith angle θj = [pi/4, 3*pi/4]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N/A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N/A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UT attachment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Based on RSRP (Eq. (8.1-1) in TR 36.873) from port 0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Based on RSRP (Eq. (8.1-1) in TR 36.873) from port 0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Based on RSRP (Eq. (8.1-1) in TR 36.873) from port 0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5" name="Espace réservé du numéro de diapositive 4">
            <a:extLst>
              <a:ext uri="{FF2B5EF4-FFF2-40B4-BE49-F238E27FC236}">
                <a16:creationId xmlns:a16="http://schemas.microsoft.com/office/drawing/2014/main" id="{35DAEBE5-8E7A-47AE-845F-4CE76521F921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11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96D4A45E-7999-4E49-A126-59008879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17" name="Espace réservé de la date 4">
            <a:extLst>
              <a:ext uri="{FF2B5EF4-FFF2-40B4-BE49-F238E27FC236}">
                <a16:creationId xmlns:a16="http://schemas.microsoft.com/office/drawing/2014/main" id="{4A9858BA-6DD8-45AA-B286-5BE71D1C2E16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42636AEF-DE61-4167-B4CD-8B1550B36326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  <a:t>Evaluation assumptions for system-level simulation based KPIs (downlink (1/2)) 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2316949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7479" y="1700807"/>
          <a:ext cx="8705964" cy="40660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4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15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Parameters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756" marR="18756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Values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756" marR="1875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effectLst/>
                        </a:rPr>
                        <a:t>Test environment</a:t>
                      </a:r>
                      <a:endParaRPr lang="zh-CN" alt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Indoor Hotspot – eMBB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Dense Urban – eMBB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Rural - eMBB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8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Scheduling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MU-PF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MU-PF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MU-PF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54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MIMO mode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MU-MIMO with rank 1-2 adaptation per user;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A: Maximum MU layer = 12;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B: Maximum MU layer = 6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MU-MIMO with rank 1-2 adaptation per user;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Maximum MU layer = 12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MU-MIMO with rank 1-2 adaptation per user;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Maximum MU layer = 8 for 8Tx and maximum MU layer = 12 for 32Tx;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542">
                <a:tc rowSpan="2"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Guard band ratio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TDD: Configuration A: 8.2% for 30kHz SCS and 4.6% for 15kHz SCS (for 20 MHz);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B: 5.5% (for 80 MHz);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TDD: 8.2% for 30kHz SCS and 4.6% for 15kHz SCS (for 20 MHz)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8.2% for 30kHz SCS and 4.6% for 15kHz SCS (for 20 MHz)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18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FDD: 6.4% (for 10 MHz)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FDD: 6.4% (for 10 MHz)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FDD: 6.4% (for 10 MHz)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18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BS receiver type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MMSE-IRC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MMSE-IRC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MMSE-IRC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95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CSI feedback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 slots period based on non-precoded CSI-RS with delay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For 32Tx: 5 slots period based on non-precoded CSI-RS with delay; 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 slots period based on non-precoded CSI-RS with delay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51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SRS transmission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Precoded</a:t>
                      </a:r>
                      <a:r>
                        <a:rPr lang="en-US" sz="800" dirty="0">
                          <a:effectLst/>
                        </a:rPr>
                        <a:t> SRS for 2Tx ports;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Period: 5 slots;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 symbols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Precoded</a:t>
                      </a:r>
                      <a:r>
                        <a:rPr lang="en-US" sz="800" dirty="0">
                          <a:effectLst/>
                        </a:rPr>
                        <a:t> SRS for 2Tx ports;</a:t>
                      </a:r>
                      <a:endParaRPr lang="zh-CN" altLang="en-US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Period: 5 slots;</a:t>
                      </a:r>
                      <a:endParaRPr lang="zh-CN" altLang="en-US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 symbols</a:t>
                      </a:r>
                      <a:endParaRPr lang="zh-CN" altLang="en-US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Precoded</a:t>
                      </a:r>
                      <a:r>
                        <a:rPr lang="en-US" sz="800" dirty="0">
                          <a:effectLst/>
                        </a:rPr>
                        <a:t> SRS for 2Tx ports;</a:t>
                      </a:r>
                      <a:endParaRPr lang="zh-CN" altLang="en-US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Period: 5 slots;</a:t>
                      </a:r>
                      <a:endParaRPr lang="zh-CN" altLang="en-US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 symbols</a:t>
                      </a:r>
                      <a:endParaRPr lang="zh-CN" altLang="en-US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181">
                <a:tc rowSpan="2"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Precoder derivation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TDD: SRS based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TDD: SRS based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TDD: SRS based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36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FDD: NR Type II codebook (4 beams, WB+SB quantization, 8 PSK)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FDD: NR Type II codebook (4 beams, WB+SB quantization, 8 PSK)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FDD: NR Type II codebook (4 beams, WB+SB quantization, 8 PSK)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181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Overhead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PDCCH</a:t>
                      </a:r>
                      <a:endParaRPr lang="zh-CN" sz="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 complete symbols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 complete symbols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 complete symbols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DMRS</a:t>
                      </a:r>
                      <a:endParaRPr lang="zh-CN" sz="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Type II, based on MU-layer (dynamic in simulation)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Type II, based on MU-layer (dynamic in simulation)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Type II, based on MU-layer (dynamic in simulation)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CSI-RS</a:t>
                      </a:r>
                      <a:endParaRPr lang="zh-CN" sz="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FDD: 32 ports per 5 slots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FDD: 32 ports per 5 slots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FDD: 8/16/32 ports for 8Tx/16Tx/32Tx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3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TDD: 32 ports per 5 slots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TDD: For 64Tx, 4 ports per UE per 5 slots; For 32Tx, 32 ports per 5 slots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TDD: 8/16/32 ports for 8Tx/16Tx/32Tx 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CSI-RS for IM</a:t>
                      </a:r>
                      <a:endParaRPr lang="zh-CN" sz="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ZP CSI-RS with 5 slots period; 4 RE/PRB/5 slots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ZP CSI-RS with 5 slots period; 4 RE/PRB/5 slots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ZP CSI-RS with 5 slots period; 4 RE/PRB/5 slots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SSB</a:t>
                      </a:r>
                      <a:endParaRPr lang="zh-CN" sz="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 SSB per 10 ms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 SSB per 10 ms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 SSB per 10 ms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3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TRS</a:t>
                      </a:r>
                      <a:endParaRPr lang="zh-CN" sz="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 consecutive slots per 20 ms, 1 port, maximal 52 PRBs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 consecutive slots per 20ms, 1 port, maximal 52 PRBs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 consecutive slots per 20 ms, 1 port, maximal 52 PRBs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3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PTRS</a:t>
                      </a:r>
                      <a:endParaRPr lang="zh-CN" sz="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B: 2 ports PT-RS, (L,K) = (1,4)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L is time domain density and K is frequency domain density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N/A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N/A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218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Channel estimation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Non-ideal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Non-ideal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Non-ideal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218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Waveform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OFDM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OFDM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OFDM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4063" marR="14063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5" name="Espace réservé du numéro de diapositive 4">
            <a:extLst>
              <a:ext uri="{FF2B5EF4-FFF2-40B4-BE49-F238E27FC236}">
                <a16:creationId xmlns:a16="http://schemas.microsoft.com/office/drawing/2014/main" id="{3B051406-4B02-49A8-B187-FF111D880D7D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12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F9800083-D8E8-4383-A2DE-00900CAB2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17" name="Espace réservé de la date 4">
            <a:extLst>
              <a:ext uri="{FF2B5EF4-FFF2-40B4-BE49-F238E27FC236}">
                <a16:creationId xmlns:a16="http://schemas.microsoft.com/office/drawing/2014/main" id="{E72DDA92-A5AA-42D7-AABF-FE00A25691D2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A7E4B97-F511-4313-A4F6-86AA7E366972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</a:rPr>
              <a:t>Evaluation assumptions for system-level simulation based KPIs (downlink (2/2))</a:t>
            </a:r>
            <a:endParaRPr lang="en-GB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01931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0840" y="1668412"/>
              <a:ext cx="8705964" cy="3338736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7959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53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449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4490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449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8072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dirty="0">
                              <a:effectLst/>
                            </a:rPr>
                            <a:t>Parameters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Values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zh-CN" sz="105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23649" marR="23649" marT="0" marB="0" anchor="ctr"/>
                    </a:tc>
                    <a:tc hMerge="1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zh-CN" sz="105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23649" marR="23649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e-DE" altLang="zh-CN" sz="800" dirty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Test</a:t>
                          </a:r>
                          <a:r>
                            <a:rPr lang="de-DE" altLang="zh-CN" sz="800" baseline="0" dirty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de-DE" altLang="zh-CN" sz="800" baseline="0" dirty="0" err="1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environment</a:t>
                          </a:r>
                          <a:endParaRPr lang="zh-CN" sz="800" dirty="0">
                            <a:effectLst/>
                            <a:latin typeface="+mj-lt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Indoor Hotspot – eMBB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Dense Urban – eMBB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Rural - eMBB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e-DE" altLang="zh-CN" sz="800" dirty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Evaluation</a:t>
                          </a:r>
                          <a:r>
                            <a:rPr lang="de-DE" altLang="zh-CN" sz="800" baseline="0" dirty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de-DE" altLang="zh-CN" sz="800" baseline="0" dirty="0" err="1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configuration</a:t>
                          </a:r>
                          <a:endParaRPr lang="zh-CN" sz="800" dirty="0">
                            <a:effectLst/>
                            <a:latin typeface="+mj-lt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A/B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Configuration A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A/B/C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e-DE" altLang="zh-CN" sz="800" dirty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Channel</a:t>
                          </a:r>
                          <a:r>
                            <a:rPr lang="de-DE" altLang="zh-CN" sz="800" baseline="0" dirty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de-DE" altLang="zh-CN" sz="800" baseline="0" dirty="0" err="1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model</a:t>
                          </a:r>
                          <a:endParaRPr lang="zh-CN" sz="800" dirty="0">
                            <a:effectLst/>
                            <a:latin typeface="+mj-lt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InH_B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UMa_B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 err="1">
                              <a:effectLst/>
                            </a:rPr>
                            <a:t>RMa_B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e-DE" altLang="zh-CN" sz="800" dirty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UE</a:t>
                          </a:r>
                          <a:r>
                            <a:rPr lang="de-DE" altLang="zh-CN" sz="800" baseline="0" dirty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 power </a:t>
                          </a:r>
                          <a:r>
                            <a:rPr lang="de-DE" altLang="zh-CN" sz="800" baseline="0" dirty="0" err="1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class</a:t>
                          </a:r>
                          <a:endParaRPr lang="zh-CN" sz="800" dirty="0">
                            <a:effectLst/>
                            <a:latin typeface="+mj-lt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23 dBm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23 </a:t>
                          </a:r>
                          <a:r>
                            <a:rPr lang="en-US" sz="800" dirty="0" err="1">
                              <a:effectLst/>
                            </a:rPr>
                            <a:t>dBm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23 </a:t>
                          </a:r>
                          <a:r>
                            <a:rPr lang="en-US" sz="800" dirty="0" err="1">
                              <a:effectLst/>
                            </a:rPr>
                            <a:t>dBm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Scheduling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SU-PF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SU-PF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SU-PF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6144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MIMO mode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A: SU-MIMO with rank 2 adaptation; </a:t>
                          </a:r>
                          <a:endParaRPr lang="zh-CN" sz="800" dirty="0">
                            <a:effectLst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B: SU-MIMO with rank 4 adaptation;   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SU-MIMO with rank 2 adaptation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SU-MIMO with rank 2 adaptation for 2Tx/4Tx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UE </a:t>
                          </a:r>
                          <a:r>
                            <a:rPr lang="en-US" sz="800" dirty="0" err="1">
                              <a:effectLst/>
                            </a:rPr>
                            <a:t>precoder</a:t>
                          </a:r>
                          <a:r>
                            <a:rPr lang="en-US" sz="800" dirty="0">
                              <a:effectLst/>
                            </a:rPr>
                            <a:t> scheme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Codebook based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Codebook based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Codebook based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14216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Power control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=0.9</m:t>
                              </m:r>
                              <m:r>
                                <a:rPr lang="zh-CN" sz="800">
                                  <a:effectLst/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sz="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sz="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=−86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 dBm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=0.6</m:t>
                              </m:r>
                              <m:r>
                                <a:rPr lang="zh-CN" sz="800">
                                  <a:effectLst/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sz="8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sz="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=−60</m:t>
                              </m:r>
                            </m:oMath>
                          </a14:m>
                          <a:r>
                            <a:rPr lang="en-US" sz="800">
                              <a:effectLst/>
                            </a:rPr>
                            <a:t> dBm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A: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  <m:r>
                                <a:rPr lang="zh-CN" sz="800">
                                  <a:effectLst/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CN" sz="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=−76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dBm;</a:t>
                          </a:r>
                          <a:endParaRPr lang="zh-CN" sz="800" dirty="0">
                            <a:effectLst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B: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800" smtClean="0">
                                  <a:effectLst/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=0.6</m:t>
                              </m:r>
                              <m:r>
                                <a:rPr lang="zh-CN" sz="800">
                                  <a:effectLst/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CN" sz="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=−60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dBm;</a:t>
                          </a:r>
                          <a:endParaRPr lang="zh-CN" sz="800" dirty="0">
                            <a:effectLst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C: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  <m:r>
                                <a:rPr lang="zh-CN" sz="800">
                                  <a:effectLst/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CN" sz="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sz="800" b="0" i="0" smtClean="0">
                                  <a:effectLst/>
                                  <a:latin typeface="Cambria Math"/>
                                </a:rPr>
                                <m:t>76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</a:t>
                          </a:r>
                          <a:r>
                            <a:rPr lang="en-US" sz="800" dirty="0" err="1">
                              <a:effectLst/>
                            </a:rPr>
                            <a:t>dBm</a:t>
                          </a:r>
                          <a:r>
                            <a:rPr lang="en-US" sz="800" dirty="0">
                              <a:effectLst/>
                            </a:rPr>
                            <a:t> (FDD),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sz="8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sz="800" b="0" i="0" smtClean="0">
                                  <a:effectLst/>
                                  <a:latin typeface="Cambria Math"/>
                                </a:rPr>
                                <m:t>82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 </a:t>
                          </a:r>
                          <a:r>
                            <a:rPr lang="en-US" sz="800" dirty="0" err="1">
                              <a:effectLst/>
                            </a:rPr>
                            <a:t>dBm</a:t>
                          </a:r>
                          <a:r>
                            <a:rPr lang="en-US" sz="800" dirty="0">
                              <a:effectLst/>
                            </a:rPr>
                            <a:t> (TDD)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414216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Power backoff model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Continuous RB allocation: follow TS 38.101 in Section 6.2.2; Non-continuous RB allocation: additional 2 dB reduction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Continuous RB allocation: follow TS 38.101 in Section 6.2.2; Non-continuous RB allocation: additional 2 dB reduction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Continuous RB allocation: follow TS 38.101 in Section 6.2.2; Non-continuous RB allocation: additional 2 dB reduction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414216">
                    <a:tc rowSpan="4">
                      <a:txBody>
                        <a:bodyPr/>
                        <a:lstStyle/>
                        <a:p>
                          <a:r>
                            <a:rPr lang="en-US" altLang="zh-CN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Overhead</a:t>
                          </a:r>
                          <a:endParaRPr lang="zh-CN" altLang="en-US" sz="8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solidFill>
                                <a:schemeClr val="bg1"/>
                              </a:solidFill>
                              <a:effectLst/>
                            </a:rPr>
                            <a:t>PUCCH</a:t>
                          </a:r>
                          <a:endParaRPr lang="zh-CN" sz="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FDD: for each 10 slots, 2 slots with 3 PRB and 14 OS, 8 slots with 1 PRB and 2 OS;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TDD:  for each 10 slots, 2 slots with 3 PRB and 14 OS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FDD: for each 10 slots, 2 slots with 3 PRB and 14 OS, 8 slots with 1 PRB and 2 OS;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TDD:  for each 10 slots, 2 slots with 3 PRB and 14 OS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FDD: for each 10 slots, 2 slots with 3 PRB and 14 OS, 8 slots with 1 PRB and 2 OS;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TDD:  for each 10 slots, 2 slots with 3 PRB and 14 OS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7614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solidFill>
                                <a:schemeClr val="bg1"/>
                              </a:solidFill>
                              <a:effectLst/>
                            </a:rPr>
                            <a:t>DMRS</a:t>
                          </a:r>
                          <a:endParaRPr lang="zh-CN" sz="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Type II, 2  symbols (including one additional DMRS symbol), multiplexing with PUSCH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Type II, 2  symbols (including one additional DMRS symbol), multiplexing with PUSCH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Type II, 2  symbols (including one additional DMRS symbol), multiplexing with PUSCH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3807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solidFill>
                                <a:schemeClr val="bg1"/>
                              </a:solidFill>
                              <a:effectLst/>
                            </a:rPr>
                            <a:t>SRS</a:t>
                          </a:r>
                          <a:endParaRPr lang="zh-CN" sz="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 symbols per 5 slots,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 symbols per 5 slots,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 symbols per 5 slots,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7614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solidFill>
                                <a:schemeClr val="bg1"/>
                              </a:solidFill>
                              <a:effectLst/>
                            </a:rPr>
                            <a:t>PTRS</a:t>
                          </a:r>
                          <a:endParaRPr lang="zh-CN" sz="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B: 2 ports PT-RS, (L,K) = (1,4) </a:t>
                          </a:r>
                          <a:br>
                            <a:rPr lang="en-US" sz="800" dirty="0">
                              <a:effectLst/>
                            </a:rPr>
                          </a:br>
                          <a:r>
                            <a:rPr lang="en-US" sz="800" dirty="0">
                              <a:effectLst/>
                            </a:rPr>
                            <a:t>L is time domain</a:t>
                          </a:r>
                          <a:r>
                            <a:rPr lang="en-US" sz="800" baseline="0" dirty="0">
                              <a:effectLst/>
                            </a:rPr>
                            <a:t> </a:t>
                          </a:r>
                          <a:r>
                            <a:rPr lang="en-US" sz="800" dirty="0">
                              <a:effectLst/>
                            </a:rPr>
                            <a:t>density and K is frequency domain density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N/A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N/A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8426928"/>
                  </p:ext>
                </p:extLst>
              </p:nvPr>
            </p:nvGraphicFramePr>
            <p:xfrm>
              <a:off x="250840" y="1668412"/>
              <a:ext cx="8705964" cy="3338736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79590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753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44490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44490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244490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</a:tblGrid>
                  <a:tr h="138072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dirty="0">
                              <a:effectLst/>
                            </a:rPr>
                            <a:t>Parameters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8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Values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zh-CN" sz="105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23649" marR="23649" marT="0" marB="0" anchor="ctr"/>
                    </a:tc>
                    <a:tc hMerge="1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zh-CN" sz="105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23649" marR="2364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e-DE" altLang="zh-CN" sz="800" dirty="0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Test</a:t>
                          </a:r>
                          <a:r>
                            <a:rPr lang="de-DE" altLang="zh-CN" sz="800" baseline="0" dirty="0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de-DE" altLang="zh-CN" sz="800" baseline="0" dirty="0" err="1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environment</a:t>
                          </a:r>
                          <a:endParaRPr lang="zh-CN" sz="800" dirty="0">
                            <a:effectLst/>
                            <a:latin typeface="+mj-lt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Indoor Hotspot – eMBB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Dense Urban – eMBB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Rural - eMBB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e-DE" altLang="zh-CN" sz="800" dirty="0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Evaluation</a:t>
                          </a:r>
                          <a:r>
                            <a:rPr lang="de-DE" altLang="zh-CN" sz="800" baseline="0" dirty="0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de-DE" altLang="zh-CN" sz="800" baseline="0" dirty="0" err="1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configuration</a:t>
                          </a:r>
                          <a:endParaRPr lang="zh-CN" sz="800" dirty="0">
                            <a:effectLst/>
                            <a:latin typeface="+mj-lt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A/B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Configuration A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A/B/C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e-DE" altLang="zh-CN" sz="800" dirty="0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Channel</a:t>
                          </a:r>
                          <a:r>
                            <a:rPr lang="de-DE" altLang="zh-CN" sz="800" baseline="0" dirty="0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de-DE" altLang="zh-CN" sz="800" baseline="0" dirty="0" err="1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model</a:t>
                          </a:r>
                          <a:endParaRPr lang="zh-CN" sz="800" dirty="0">
                            <a:effectLst/>
                            <a:latin typeface="+mj-lt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 err="1" smtClean="0">
                              <a:effectLst/>
                            </a:rPr>
                            <a:t>InH_B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 err="1" smtClean="0">
                              <a:effectLst/>
                            </a:rPr>
                            <a:t>UMa_B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 err="1" smtClean="0">
                              <a:effectLst/>
                            </a:rPr>
                            <a:t>RMa_B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e-DE" altLang="zh-CN" sz="800" dirty="0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UE</a:t>
                          </a:r>
                          <a:r>
                            <a:rPr lang="de-DE" altLang="zh-CN" sz="800" baseline="0" dirty="0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 power </a:t>
                          </a:r>
                          <a:r>
                            <a:rPr lang="de-DE" altLang="zh-CN" sz="800" baseline="0" dirty="0" err="1" smtClean="0">
                              <a:effectLst/>
                              <a:latin typeface="+mj-lt"/>
                              <a:ea typeface="宋体" panose="02010600030101010101" pitchFamily="2" charset="-122"/>
                            </a:rPr>
                            <a:t>class</a:t>
                          </a:r>
                          <a:endParaRPr lang="zh-CN" sz="800" dirty="0">
                            <a:effectLst/>
                            <a:latin typeface="+mj-lt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23 dBm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23 </a:t>
                          </a:r>
                          <a:r>
                            <a:rPr lang="en-US" sz="800" dirty="0" err="1">
                              <a:effectLst/>
                            </a:rPr>
                            <a:t>dBm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23 </a:t>
                          </a:r>
                          <a:r>
                            <a:rPr lang="en-US" sz="800" dirty="0" err="1">
                              <a:effectLst/>
                            </a:rPr>
                            <a:t>dBm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Scheduling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SU-PF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SU-PF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SU-PF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276144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MIMO mode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A: SU-MIMO with rank 2 adaptation; </a:t>
                          </a:r>
                          <a:endParaRPr lang="zh-CN" sz="800" dirty="0">
                            <a:effectLst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B: SU-MIMO with rank 4 adaptation;   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SU-MIMO with rank 2 adaptation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 smtClean="0">
                              <a:effectLst/>
                            </a:rPr>
                            <a:t>SU-MIMO </a:t>
                          </a:r>
                          <a:r>
                            <a:rPr lang="en-US" sz="800" dirty="0">
                              <a:effectLst/>
                            </a:rPr>
                            <a:t>with rank 2 adaptation for 2Tx/4Tx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  <a:tr h="138072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UE </a:t>
                          </a:r>
                          <a:r>
                            <a:rPr lang="en-US" sz="800" dirty="0" err="1">
                              <a:effectLst/>
                            </a:rPr>
                            <a:t>precoder</a:t>
                          </a:r>
                          <a:r>
                            <a:rPr lang="en-US" sz="800" dirty="0">
                              <a:effectLst/>
                            </a:rPr>
                            <a:t> scheme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Codebook based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Codebook based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Codebook based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  <a:tr h="487680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Power control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32" marR="17732" marT="0" marB="0" anchor="ctr">
                        <a:blipFill rotWithShape="1">
                          <a:blip r:embed="rId2"/>
                          <a:stretch>
                            <a:fillRect l="-56110" t="-263291" r="-200249" b="-349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32" marR="17732" marT="0" marB="0" anchor="ctr">
                        <a:blipFill rotWithShape="1">
                          <a:blip r:embed="rId2"/>
                          <a:stretch>
                            <a:fillRect l="-156110" t="-263291" r="-100249" b="-349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732" marR="17732" marT="0" marB="0" anchor="ctr">
                        <a:blipFill rotWithShape="1">
                          <a:blip r:embed="rId2"/>
                          <a:stretch>
                            <a:fillRect l="-256110" t="-263291" r="-249" b="-349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10"/>
                      </a:ext>
                    </a:extLst>
                  </a:tr>
                  <a:tr h="414216">
                    <a:tc grid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 smtClean="0">
                              <a:effectLst/>
                            </a:rPr>
                            <a:t>Power </a:t>
                          </a:r>
                          <a:r>
                            <a:rPr lang="en-US" sz="800" dirty="0">
                              <a:effectLst/>
                            </a:rPr>
                            <a:t>backoff model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Continuous RB allocation: follow TS 38.101 in Section 6.2.2; Non-continuous RB allocation: additional 2 dB reduction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Continuous RB allocation: follow TS 38.101 in Section 6.2.2; Non-continuous RB allocation: additional 2 dB reduction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Continuous RB allocation: follow TS 38.101 in Section 6.2.2; Non-continuous RB allocation: additional 2 dB reduction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11"/>
                      </a:ext>
                    </a:extLst>
                  </a:tr>
                  <a:tr h="414216">
                    <a:tc rowSpan="4">
                      <a:txBody>
                        <a:bodyPr/>
                        <a:lstStyle/>
                        <a:p>
                          <a:r>
                            <a:rPr lang="en-US" altLang="zh-CN" sz="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Overhead</a:t>
                          </a:r>
                          <a:endParaRPr lang="zh-CN" altLang="en-US" sz="8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solidFill>
                                <a:schemeClr val="bg1"/>
                              </a:solidFill>
                              <a:effectLst/>
                            </a:rPr>
                            <a:t>PUCCH</a:t>
                          </a:r>
                          <a:endParaRPr lang="zh-CN" sz="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FDD: for each 10 slots, 2 slots with 3 PRB and 14 OS, 8 slots with 1 PRB and 2 OS;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TDD:  for each 10 slots, 2 slots with 3 PRB and 14 OS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FDD: for each 10 slots, 2 slots with 3 PRB and 14 OS, 8 slots with 1 PRB and 2 OS;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TDD:  for each 10 slots, 2 slots with 3 PRB and 14 OS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FDD: for each 10 slots, 2 slots with 3 PRB and 14 OS, 8 slots with 1 PRB and 2 OS;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TDD:  for each 10 slots, 2 slots with 3 PRB and 14 OS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12"/>
                      </a:ext>
                    </a:extLst>
                  </a:tr>
                  <a:tr h="27614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solidFill>
                                <a:schemeClr val="bg1"/>
                              </a:solidFill>
                              <a:effectLst/>
                            </a:rPr>
                            <a:t>DMRS</a:t>
                          </a:r>
                          <a:endParaRPr lang="zh-CN" sz="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Type II, 2  symbols (including one additional DMRS symbol), multiplexing with PUSCH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Type II, 2  symbols (including one additional DMRS symbol), multiplexing with PUSCH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Type II, 2  symbols (including one additional DMRS symbol), multiplexing with PUSCH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13"/>
                      </a:ext>
                    </a:extLst>
                  </a:tr>
                  <a:tr h="13807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solidFill>
                                <a:schemeClr val="bg1"/>
                              </a:solidFill>
                              <a:effectLst/>
                            </a:rPr>
                            <a:t>SRS</a:t>
                          </a:r>
                          <a:endParaRPr lang="zh-CN" sz="8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 symbols per 5 slots,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 symbols per 5 slots,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 symbols per 5 slots,</a:t>
                          </a:r>
                          <a:endParaRPr lang="zh-CN" sz="8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1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solidFill>
                                <a:schemeClr val="bg1"/>
                              </a:solidFill>
                              <a:effectLst/>
                            </a:rPr>
                            <a:t>PTRS</a:t>
                          </a:r>
                          <a:endParaRPr lang="zh-CN" sz="8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Configuration B: 2 ports PT-RS, (L,K) = (1,4) </a:t>
                          </a:r>
                          <a:br>
                            <a:rPr lang="en-US" sz="800" dirty="0">
                              <a:effectLst/>
                            </a:rPr>
                          </a:br>
                          <a:r>
                            <a:rPr lang="en-US" sz="800" dirty="0">
                              <a:effectLst/>
                            </a:rPr>
                            <a:t>L is time domain</a:t>
                          </a:r>
                          <a:r>
                            <a:rPr lang="en-US" sz="800" baseline="0" dirty="0">
                              <a:effectLst/>
                            </a:rPr>
                            <a:t> </a:t>
                          </a:r>
                          <a:r>
                            <a:rPr lang="en-US" sz="800" dirty="0">
                              <a:effectLst/>
                            </a:rPr>
                            <a:t>density and K is frequency domain density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N/A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N/A</a:t>
                          </a:r>
                          <a:endParaRPr lang="zh-CN" sz="8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17732" marR="17732" marT="0" marB="0"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Espace réservé du numéro de diapositive 4">
            <a:extLst>
              <a:ext uri="{FF2B5EF4-FFF2-40B4-BE49-F238E27FC236}">
                <a16:creationId xmlns:a16="http://schemas.microsoft.com/office/drawing/2014/main" id="{4FF38292-5097-44F3-A188-D78E390D1CFB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13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66FCF8FB-B859-4F92-93EE-16B4933A0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17" name="Espace réservé de la date 4">
            <a:extLst>
              <a:ext uri="{FF2B5EF4-FFF2-40B4-BE49-F238E27FC236}">
                <a16:creationId xmlns:a16="http://schemas.microsoft.com/office/drawing/2014/main" id="{B3EBEB2B-0673-4C26-B21C-CEED6754FC41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30453DD-75D6-47C6-98A3-D23F01BFC7AE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altLang="zh-CN" sz="2300" b="1" dirty="0">
                <a:solidFill>
                  <a:srgbClr val="002060"/>
                </a:solidFill>
              </a:rPr>
              <a:t>Additional evaluation assumptions for</a:t>
            </a:r>
          </a:p>
          <a:p>
            <a:pPr eaLnBrk="0" hangingPunct="0"/>
            <a:r>
              <a:rPr lang="en-US" altLang="zh-CN" sz="2300" b="1" dirty="0">
                <a:solidFill>
                  <a:srgbClr val="002060"/>
                </a:solidFill>
              </a:rPr>
              <a:t>system-level simulation based KPIs (uplink) </a:t>
            </a:r>
            <a:endParaRPr lang="en-GB" sz="23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21269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21147" y="1675619"/>
          <a:ext cx="8564104" cy="452685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7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1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98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Parameters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Values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Test environment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Dense Urban -eMBB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dirty="0">
                          <a:effectLst/>
                        </a:rPr>
                        <a:t>Carrier frequency for evaluation</a:t>
                      </a:r>
                      <a:endParaRPr lang="zh-CN" alt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dirty="0">
                          <a:effectLst/>
                        </a:rPr>
                        <a:t>4GHz for SUL</a:t>
                      </a:r>
                      <a:r>
                        <a:rPr lang="en-US" altLang="zh-CN" sz="800" baseline="0" dirty="0">
                          <a:effectLst/>
                        </a:rPr>
                        <a:t> band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effectLst/>
                        </a:rPr>
                        <a:t>30 GHz for TDD band (TDD: DDDSU)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Simulation bandwidth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FDD:10MHz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TDD: 80MHz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Subcarrier spacing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15 kHz for 4GHz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60kHz for 30GHz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Symbols number per slot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14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Channel model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effectLst/>
                        </a:rPr>
                        <a:t>Channel model A/</a:t>
                      </a:r>
                      <a:r>
                        <a:rPr lang="en-US" sz="800" dirty="0">
                          <a:effectLst/>
                        </a:rPr>
                        <a:t>Channel model B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5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Number of antenna elements per </a:t>
                      </a:r>
                      <a:r>
                        <a:rPr lang="en-US" sz="800" dirty="0" err="1">
                          <a:effectLst/>
                        </a:rPr>
                        <a:t>TRxP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128Tx/Rx</a:t>
                      </a:r>
                      <a:r>
                        <a:rPr lang="en-US" sz="800" baseline="0" dirty="0">
                          <a:effectLst/>
                        </a:rPr>
                        <a:t> with </a:t>
                      </a:r>
                      <a:r>
                        <a:rPr lang="en-US" altLang="zh-CN" sz="800" dirty="0">
                          <a:effectLst/>
                        </a:rPr>
                        <a:t>cross-polarized antennas </a:t>
                      </a:r>
                      <a:r>
                        <a:rPr lang="en-US" sz="800" dirty="0">
                          <a:effectLst/>
                        </a:rPr>
                        <a:t> (</a:t>
                      </a:r>
                      <a:r>
                        <a:rPr lang="en-US" sz="800" dirty="0" err="1">
                          <a:effectLst/>
                        </a:rPr>
                        <a:t>M,N,P,Mg,Ng</a:t>
                      </a:r>
                      <a:r>
                        <a:rPr lang="en-US" sz="800" dirty="0">
                          <a:effectLst/>
                        </a:rPr>
                        <a:t>) = (8,8,2,1,1), (</a:t>
                      </a:r>
                      <a:r>
                        <a:rPr lang="en-US" sz="800" dirty="0" err="1">
                          <a:effectLst/>
                        </a:rPr>
                        <a:t>dH,dV</a:t>
                      </a:r>
                      <a:r>
                        <a:rPr lang="en-US" sz="800" dirty="0">
                          <a:effectLst/>
                        </a:rPr>
                        <a:t>) = (0.5, 0.5)λ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256Tx/Rx </a:t>
                      </a:r>
                      <a:r>
                        <a:rPr lang="en-US" altLang="zh-CN" sz="800" baseline="0" dirty="0">
                          <a:effectLst/>
                        </a:rPr>
                        <a:t>with </a:t>
                      </a:r>
                      <a:r>
                        <a:rPr lang="en-US" altLang="zh-CN" sz="800" dirty="0">
                          <a:effectLst/>
                        </a:rPr>
                        <a:t>cross-polarized antennas </a:t>
                      </a:r>
                      <a:r>
                        <a:rPr lang="en-US" sz="800" dirty="0">
                          <a:effectLst/>
                        </a:rPr>
                        <a:t> (</a:t>
                      </a:r>
                      <a:r>
                        <a:rPr lang="en-US" sz="800" dirty="0" err="1">
                          <a:effectLst/>
                        </a:rPr>
                        <a:t>M,N,P,Mg,Ng</a:t>
                      </a:r>
                      <a:r>
                        <a:rPr lang="en-US" sz="800" dirty="0">
                          <a:effectLst/>
                        </a:rPr>
                        <a:t>) = (4,8,2,2,2), (</a:t>
                      </a:r>
                      <a:r>
                        <a:rPr lang="en-US" sz="800" dirty="0" err="1">
                          <a:effectLst/>
                        </a:rPr>
                        <a:t>dH,dV</a:t>
                      </a:r>
                      <a:r>
                        <a:rPr lang="en-US" sz="800" dirty="0">
                          <a:effectLst/>
                        </a:rPr>
                        <a:t>) = (0.5, 0.5)λ. </a:t>
                      </a:r>
                      <a:endParaRPr 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dg,H,dg,V</a:t>
                      </a:r>
                      <a:r>
                        <a:rPr lang="en-US" sz="800" dirty="0">
                          <a:effectLst/>
                        </a:rPr>
                        <a:t>) = (4.0, 2.0)λ 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TXRU per TRxP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32TXRU, (</a:t>
                      </a:r>
                      <a:r>
                        <a:rPr lang="en-US" sz="800" dirty="0" err="1">
                          <a:effectLst/>
                        </a:rPr>
                        <a:t>Mp,Np,P,Mg,Ng</a:t>
                      </a:r>
                      <a:r>
                        <a:rPr lang="en-US" sz="800" dirty="0">
                          <a:effectLst/>
                        </a:rPr>
                        <a:t>) =(2,8,2,1,1)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32TXRU,</a:t>
                      </a:r>
                      <a:r>
                        <a:rPr lang="en-US" sz="800" baseline="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Mp,Np,P,Mg,Ng</a:t>
                      </a:r>
                      <a:r>
                        <a:rPr lang="en-US" sz="800" dirty="0">
                          <a:effectLst/>
                        </a:rPr>
                        <a:t>) =(1,4,2,2,2)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95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 of UE antenna elements 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effectLst/>
                        </a:rPr>
                        <a:t>2Tx/Rx with</a:t>
                      </a:r>
                      <a:r>
                        <a:rPr lang="en-US" sz="800" baseline="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altLang="zh-CN" sz="800" dirty="0">
                          <a:effectLst/>
                        </a:rPr>
                        <a:t>0°and</a:t>
                      </a:r>
                      <a:r>
                        <a:rPr lang="en-US" altLang="zh-CN" sz="800" baseline="0" dirty="0">
                          <a:effectLst/>
                        </a:rPr>
                        <a:t> </a:t>
                      </a:r>
                      <a:r>
                        <a:rPr lang="en-US" altLang="zh-CN" sz="800" dirty="0">
                          <a:effectLst/>
                        </a:rPr>
                        <a:t>90° polarization, </a:t>
                      </a:r>
                      <a:endParaRPr lang="zh-CN" altLang="zh-CN" sz="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M,N,P,Mg,Ng</a:t>
                      </a:r>
                      <a:r>
                        <a:rPr lang="en-US" sz="800" dirty="0">
                          <a:effectLst/>
                        </a:rPr>
                        <a:t>) = (1,1,2,1,1), (</a:t>
                      </a:r>
                      <a:r>
                        <a:rPr lang="en-US" sz="800" dirty="0" err="1">
                          <a:effectLst/>
                        </a:rPr>
                        <a:t>dH,dV</a:t>
                      </a:r>
                      <a:r>
                        <a:rPr lang="en-US" sz="800" dirty="0">
                          <a:effectLst/>
                        </a:rPr>
                        <a:t>) = (0.5, 0.5)λ</a:t>
                      </a:r>
                      <a:br>
                        <a:rPr lang="en-US" sz="800" dirty="0">
                          <a:effectLst/>
                        </a:rPr>
                      </a:b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32Tx/Rx </a:t>
                      </a:r>
                      <a:r>
                        <a:rPr lang="en-US" altLang="zh-CN" sz="800" dirty="0">
                          <a:effectLst/>
                        </a:rPr>
                        <a:t>with</a:t>
                      </a:r>
                      <a:r>
                        <a:rPr lang="en-US" altLang="zh-CN" sz="800" baseline="0" dirty="0">
                          <a:effectLst/>
                        </a:rPr>
                        <a:t> </a:t>
                      </a:r>
                      <a:r>
                        <a:rPr lang="en-US" altLang="zh-CN" sz="800" dirty="0">
                          <a:effectLst/>
                        </a:rPr>
                        <a:t> 0°and</a:t>
                      </a:r>
                      <a:r>
                        <a:rPr lang="en-US" altLang="zh-CN" sz="800" baseline="0" dirty="0">
                          <a:effectLst/>
                        </a:rPr>
                        <a:t> </a:t>
                      </a:r>
                      <a:r>
                        <a:rPr lang="en-US" altLang="zh-CN" sz="800" dirty="0">
                          <a:effectLst/>
                        </a:rPr>
                        <a:t>90° polarization,</a:t>
                      </a:r>
                      <a:r>
                        <a:rPr lang="en-US" sz="800" dirty="0">
                          <a:effectLst/>
                        </a:rPr>
                        <a:t> (</a:t>
                      </a:r>
                      <a:r>
                        <a:rPr lang="en-US" sz="800" dirty="0" err="1">
                          <a:effectLst/>
                        </a:rPr>
                        <a:t>M,N,P,Mg,Ng</a:t>
                      </a:r>
                      <a:r>
                        <a:rPr lang="en-US" sz="800" dirty="0">
                          <a:effectLst/>
                        </a:rPr>
                        <a:t>) = (2,4 ,2,1,2), (</a:t>
                      </a:r>
                      <a:r>
                        <a:rPr lang="en-US" sz="800" dirty="0" err="1">
                          <a:effectLst/>
                        </a:rPr>
                        <a:t>dH,dV</a:t>
                      </a:r>
                      <a:r>
                        <a:rPr lang="en-US" sz="800" dirty="0">
                          <a:effectLst/>
                        </a:rPr>
                        <a:t>) = (0.5, 0.5)λ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dg,V,dg,H</a:t>
                      </a:r>
                      <a:r>
                        <a:rPr lang="en-US" sz="800" dirty="0">
                          <a:effectLst/>
                        </a:rPr>
                        <a:t>) = (0, 0)λ. </a:t>
                      </a:r>
                      <a:r>
                        <a:rPr lang="en-US" sz="800" dirty="0" err="1">
                          <a:effectLst/>
                        </a:rPr>
                        <a:t>Θmg,ng</a:t>
                      </a:r>
                      <a:r>
                        <a:rPr lang="en-US" sz="800" dirty="0">
                          <a:effectLst/>
                        </a:rPr>
                        <a:t>=90; Ω0,1=Ω0,0+180;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Number of TXRU per UE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2TXRU,</a:t>
                      </a:r>
                      <a:r>
                        <a:rPr lang="en-US" sz="800" baseline="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Mp,Np,P,Mg,Ng</a:t>
                      </a:r>
                      <a:r>
                        <a:rPr lang="en-US" sz="800" dirty="0">
                          <a:effectLst/>
                        </a:rPr>
                        <a:t>) = (1,1,2,1,1) (1-to-1 mapping)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8TXRU,</a:t>
                      </a:r>
                      <a:r>
                        <a:rPr lang="en-US" sz="800" baseline="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(</a:t>
                      </a:r>
                      <a:r>
                        <a:rPr lang="en-US" sz="800" dirty="0" err="1">
                          <a:effectLst/>
                        </a:rPr>
                        <a:t>Mp,Np,P,Mg,Ng</a:t>
                      </a:r>
                      <a:r>
                        <a:rPr lang="en-US" sz="800" dirty="0">
                          <a:effectLst/>
                        </a:rPr>
                        <a:t>)=(1,2,2,1,2) , 1 panel Tx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UE power class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dBm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Mechanic tilt 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90° in GCS (pointing to horizontal direction)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Electronic tilt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105deg in LCS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(According to Zenith angle in "Beam set at </a:t>
                      </a:r>
                      <a:r>
                        <a:rPr lang="en-US" sz="800" dirty="0" err="1">
                          <a:effectLst/>
                        </a:rPr>
                        <a:t>TRxP</a:t>
                      </a:r>
                      <a:r>
                        <a:rPr lang="en-US" sz="800" dirty="0">
                          <a:effectLst/>
                        </a:rPr>
                        <a:t>")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96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UT attachment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Based on RSRP (formula) from CRS port 0. For SUL+TDD evaluation, The UE selects the cell with maximum RSRP on 30GHz as the serving cell; If RSRP is lower than a threshold (-106dBm), the UE will select 4GHz (assumed as SUL band) for UL transmission. For this threshold value, around 50% of UEs select 4 GHz for UL transmission. 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49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Beam set at </a:t>
                      </a:r>
                      <a:r>
                        <a:rPr lang="en-US" sz="800" dirty="0" err="1">
                          <a:effectLst/>
                        </a:rPr>
                        <a:t>TRxP</a:t>
                      </a:r>
                      <a:r>
                        <a:rPr lang="en-US" sz="800" dirty="0">
                          <a:effectLst/>
                        </a:rPr>
                        <a:t> for 30 GHz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Azimuth angle </a:t>
                      </a:r>
                      <a:r>
                        <a:rPr lang="en-US" sz="800" dirty="0" err="1">
                          <a:effectLst/>
                        </a:rPr>
                        <a:t>φ</a:t>
                      </a:r>
                      <a:r>
                        <a:rPr lang="en-US" sz="800" baseline="-25000" dirty="0" err="1">
                          <a:effectLst/>
                        </a:rPr>
                        <a:t>i</a:t>
                      </a:r>
                      <a:r>
                        <a:rPr lang="en-US" sz="800" dirty="0">
                          <a:effectLst/>
                        </a:rPr>
                        <a:t> = [-pi/4, pi/4], Zenith angle </a:t>
                      </a:r>
                      <a:r>
                        <a:rPr lang="en-US" sz="800" dirty="0" err="1">
                          <a:effectLst/>
                        </a:rPr>
                        <a:t>θ</a:t>
                      </a:r>
                      <a:r>
                        <a:rPr lang="en-US" sz="800" baseline="-25000" dirty="0" err="1">
                          <a:effectLst/>
                        </a:rPr>
                        <a:t>j</a:t>
                      </a:r>
                      <a:r>
                        <a:rPr lang="en-US" sz="800" dirty="0">
                          <a:effectLst/>
                        </a:rPr>
                        <a:t> = 7*pi/12;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07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Beam set at UE for 30 GHz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-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Azimuth angle </a:t>
                      </a:r>
                      <a:r>
                        <a:rPr lang="en-US" sz="800" dirty="0" err="1">
                          <a:effectLst/>
                        </a:rPr>
                        <a:t>φ</a:t>
                      </a:r>
                      <a:r>
                        <a:rPr lang="en-US" sz="800" baseline="-25000" dirty="0" err="1">
                          <a:effectLst/>
                        </a:rPr>
                        <a:t>i</a:t>
                      </a:r>
                      <a:r>
                        <a:rPr lang="en-US" sz="800" dirty="0">
                          <a:effectLst/>
                        </a:rPr>
                        <a:t> = [-pi/4, pi/4], Zenith angle </a:t>
                      </a:r>
                      <a:r>
                        <a:rPr lang="en-US" sz="800" dirty="0" err="1">
                          <a:effectLst/>
                        </a:rPr>
                        <a:t>θ</a:t>
                      </a:r>
                      <a:r>
                        <a:rPr lang="en-US" sz="800" baseline="-25000" dirty="0" err="1">
                          <a:effectLst/>
                        </a:rPr>
                        <a:t>j</a:t>
                      </a:r>
                      <a:r>
                        <a:rPr lang="en-US" sz="800" dirty="0">
                          <a:effectLst/>
                        </a:rPr>
                        <a:t> = [pi/4, 3*pi/4];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Power backoff model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Continuous RB allocation: follow TS 38.101 in Section 6.2.2; Non-continuous RB allocation: additional 2 dB reduction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Guard band ratio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6.4% for 10MHz bandwidth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5.5% for 80MHz bandwidth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9984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Overhead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PUCCH</a:t>
                      </a:r>
                      <a:endParaRPr lang="zh-CN" sz="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dirty="0">
                          <a:effectLst/>
                        </a:rPr>
                        <a:t>For each 10 slots, 2 slots with 3 PRB and 14 OS, 8 slots with 1 PRB and 2 OS</a:t>
                      </a: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800" dirty="0">
                          <a:effectLst/>
                        </a:rPr>
                        <a:t>For each 10 slots, 2 slots with 3 PRB and 14 OS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9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DMRS</a:t>
                      </a:r>
                      <a:endParaRPr lang="zh-CN" sz="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Type II, 2  symbols (including one additional DMRS symbol), multiplexing with PUSCH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Type II, 2  symbols (including one additional DMRS symbol), multiplexing with PUSCH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9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SRS</a:t>
                      </a:r>
                      <a:endParaRPr lang="zh-CN" sz="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 symbols per 5 slots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 symbols per 5 slots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9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PTRS</a:t>
                      </a:r>
                      <a:endParaRPr lang="zh-CN" sz="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N/A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Configuration B: 2 ports PT-RS, (L,K) = (1,4) 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L is time domain density and K is frequency domain density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Scheduler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SU-PF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MIMO mode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SU-MIMO with rank 2 adaptation per user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Channel estimation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Non-ideal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BS receiver type</a:t>
                      </a:r>
                      <a:endParaRPr lang="zh-CN" sz="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MMSE-IRC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UE </a:t>
                      </a:r>
                      <a:r>
                        <a:rPr lang="en-US" sz="800" dirty="0" err="1">
                          <a:effectLst/>
                        </a:rPr>
                        <a:t>precoder</a:t>
                      </a:r>
                      <a:r>
                        <a:rPr lang="en-US" sz="800" dirty="0">
                          <a:effectLst/>
                        </a:rPr>
                        <a:t> scheme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Codebook based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99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UL CSI derivation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Non-precoded SRS based</a:t>
                      </a:r>
                      <a:r>
                        <a:rPr lang="en-US" sz="800" baseline="0" dirty="0">
                          <a:effectLst/>
                        </a:rPr>
                        <a:t> </a:t>
                      </a:r>
                      <a:r>
                        <a:rPr lang="en-US" sz="800" dirty="0">
                          <a:effectLst/>
                        </a:rPr>
                        <a:t>with delay</a:t>
                      </a:r>
                      <a:endParaRPr lang="zh-CN" sz="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000" marR="1300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16" name="Espace réservé du numéro de diapositive 4">
            <a:extLst>
              <a:ext uri="{FF2B5EF4-FFF2-40B4-BE49-F238E27FC236}">
                <a16:creationId xmlns:a16="http://schemas.microsoft.com/office/drawing/2014/main" id="{F9CC58CE-DFB5-404C-BE7F-2890EF57073E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14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949E22D6-2C56-4547-9E52-420CC06D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18" name="Espace réservé de la date 4">
            <a:extLst>
              <a:ext uri="{FF2B5EF4-FFF2-40B4-BE49-F238E27FC236}">
                <a16:creationId xmlns:a16="http://schemas.microsoft.com/office/drawing/2014/main" id="{7AA2C9CD-7F4D-447E-86CB-E6CFB293E09F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9800D12-1C5A-42EE-B5C1-D1C370295032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  <a:t>Evaluation assumptions for uplink user experience data rate, Configuration C 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1087334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CF5B-799D-4DF2-90C9-103D876B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3336" y="1337909"/>
            <a:ext cx="7195128" cy="5066315"/>
          </a:xfrm>
        </p:spPr>
        <p:txBody>
          <a:bodyPr/>
          <a:lstStyle/>
          <a:p>
            <a:r>
              <a:rPr lang="en-US" altLang="zh-CN" sz="2000" dirty="0"/>
              <a:t>Results will be provided in the final Evaluation Report</a:t>
            </a:r>
          </a:p>
          <a:p>
            <a:pPr marL="742950" lvl="1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800" dirty="0"/>
              <a:t>Work in progress</a:t>
            </a:r>
          </a:p>
        </p:txBody>
      </p:sp>
      <p:sp>
        <p:nvSpPr>
          <p:cNvPr id="23" name="Espace réservé du numéro de diapositive 4">
            <a:extLst>
              <a:ext uri="{FF2B5EF4-FFF2-40B4-BE49-F238E27FC236}">
                <a16:creationId xmlns:a16="http://schemas.microsoft.com/office/drawing/2014/main" id="{FEB6DC9F-3F1D-420D-A1D5-75C53318E67E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15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20FC42BB-B96C-4A4D-9A45-01A22D0D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A784EA6A-1366-42BB-A9B7-B0DE926D107D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CA0D2BE-4601-457B-8F71-07B898D00D35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sz="2600" b="1" dirty="0">
                <a:solidFill>
                  <a:srgbClr val="002060"/>
                </a:solidFill>
                <a:latin typeface="+mj-lt"/>
                <a:cs typeface="+mj-cs"/>
              </a:rPr>
              <a:t>User plane latency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837787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2"/>
          <p:cNvSpPr txBox="1">
            <a:spLocks/>
          </p:cNvSpPr>
          <p:nvPr/>
        </p:nvSpPr>
        <p:spPr>
          <a:xfrm>
            <a:off x="1556717" y="1115691"/>
            <a:ext cx="7400172" cy="1329637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lvl="2" indent="-200025" algn="l"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2060"/>
                </a:solidFill>
                <a:cs typeface="Arial" pitchFamily="34" charset="0"/>
              </a:rPr>
              <a:t>Evaluation method: </a:t>
            </a:r>
            <a:r>
              <a:rPr lang="en-GB" sz="1500" u="sng" dirty="0">
                <a:solidFill>
                  <a:srgbClr val="002060"/>
                </a:solidFill>
                <a:cs typeface="Arial" pitchFamily="34" charset="0"/>
              </a:rPr>
              <a:t>Analytical</a:t>
            </a:r>
          </a:p>
          <a:p>
            <a:pPr marL="200025" lvl="2" indent="-200025" algn="l"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2060"/>
                </a:solidFill>
                <a:cs typeface="Arial" pitchFamily="34" charset="0"/>
              </a:rPr>
              <a:t>Minimum requirement: </a:t>
            </a:r>
            <a:r>
              <a:rPr lang="en-GB" sz="1500" b="1" dirty="0">
                <a:solidFill>
                  <a:srgbClr val="002060"/>
                </a:solidFill>
                <a:cs typeface="Arial" pitchFamily="34" charset="0"/>
              </a:rPr>
              <a:t>20 </a:t>
            </a:r>
            <a:r>
              <a:rPr lang="en-GB" sz="1500" b="1" dirty="0" err="1">
                <a:solidFill>
                  <a:srgbClr val="002060"/>
                </a:solidFill>
                <a:cs typeface="Arial" pitchFamily="34" charset="0"/>
              </a:rPr>
              <a:t>ms</a:t>
            </a:r>
            <a:r>
              <a:rPr lang="en-GB" sz="1500" b="1" dirty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GB" sz="1500" dirty="0">
                <a:solidFill>
                  <a:srgbClr val="002060"/>
                </a:solidFill>
                <a:cs typeface="Arial" pitchFamily="34" charset="0"/>
              </a:rPr>
              <a:t>(mandatory),  lower values are desirable, e.g. </a:t>
            </a:r>
            <a:r>
              <a:rPr lang="en-GB" sz="1500" b="1" dirty="0">
                <a:solidFill>
                  <a:srgbClr val="002060"/>
                </a:solidFill>
                <a:cs typeface="Arial" pitchFamily="34" charset="0"/>
              </a:rPr>
              <a:t>10 </a:t>
            </a:r>
            <a:r>
              <a:rPr lang="en-GB" sz="1500" b="1" dirty="0" err="1">
                <a:solidFill>
                  <a:srgbClr val="002060"/>
                </a:solidFill>
                <a:cs typeface="Arial" pitchFamily="34" charset="0"/>
              </a:rPr>
              <a:t>ms</a:t>
            </a:r>
            <a:endParaRPr lang="en-GB" sz="1500" dirty="0">
              <a:solidFill>
                <a:srgbClr val="002060"/>
              </a:solidFill>
              <a:cs typeface="Arial" pitchFamily="34" charset="0"/>
            </a:endParaRPr>
          </a:p>
          <a:p>
            <a:pPr marL="200025" lvl="2" indent="-200025" algn="l"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2060"/>
                </a:solidFill>
                <a:cs typeface="Arial" pitchFamily="34" charset="0"/>
              </a:rPr>
              <a:t>Related section: Report ITU-R M.2410-0, § 4.7.2</a:t>
            </a:r>
          </a:p>
          <a:p>
            <a:pPr marL="200025" lvl="2" indent="-200025" algn="l"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2060"/>
                </a:solidFill>
                <a:cs typeface="Arial" pitchFamily="34" charset="0"/>
              </a:rPr>
              <a:t>Definition: </a:t>
            </a:r>
            <a:r>
              <a:rPr lang="en-US" sz="1500" i="1" dirty="0">
                <a:solidFill>
                  <a:srgbClr val="002060"/>
                </a:solidFill>
              </a:rPr>
              <a:t>Control plane </a:t>
            </a:r>
            <a:r>
              <a:rPr lang="en-GB" sz="1500" i="1" dirty="0">
                <a:solidFill>
                  <a:srgbClr val="002060"/>
                </a:solidFill>
              </a:rPr>
              <a:t>latency refers to the transition time from a most “battery efficient” state (</a:t>
            </a:r>
            <a:r>
              <a:rPr lang="en-GB" sz="1500" i="1" dirty="0" err="1">
                <a:solidFill>
                  <a:srgbClr val="002060"/>
                </a:solidFill>
              </a:rPr>
              <a:t>e.g</a:t>
            </a:r>
            <a:r>
              <a:rPr lang="en-US" sz="1500" i="1" dirty="0">
                <a:solidFill>
                  <a:srgbClr val="002060"/>
                </a:solidFill>
              </a:rPr>
              <a:t>.</a:t>
            </a:r>
            <a:r>
              <a:rPr lang="en-GB" sz="1500" i="1" dirty="0">
                <a:solidFill>
                  <a:srgbClr val="002060"/>
                </a:solidFill>
              </a:rPr>
              <a:t> Idle state) to the start of continuous data transfer (e.g. Active state)</a:t>
            </a: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031D02-6954-45A2-BEF9-766D789CEAED}"/>
              </a:ext>
            </a:extLst>
          </p:cNvPr>
          <p:cNvGrpSpPr>
            <a:grpSpLocks noChangeAspect="1"/>
          </p:cNvGrpSpPr>
          <p:nvPr/>
        </p:nvGrpSpPr>
        <p:grpSpPr>
          <a:xfrm>
            <a:off x="1634418" y="3095908"/>
            <a:ext cx="3264338" cy="2864404"/>
            <a:chOff x="1706844" y="3104964"/>
            <a:chExt cx="3015774" cy="2646294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 bwMode="auto">
            <a:xfrm>
              <a:off x="1781773" y="3110736"/>
              <a:ext cx="2940845" cy="2640522"/>
              <a:chOff x="-3523" y="0"/>
              <a:chExt cx="71982" cy="58596"/>
            </a:xfrm>
          </p:grpSpPr>
          <p:sp>
            <p:nvSpPr>
              <p:cNvPr id="16" name="矩形 18"/>
              <p:cNvSpPr>
                <a:spLocks noChangeArrowheads="1"/>
              </p:cNvSpPr>
              <p:nvPr/>
            </p:nvSpPr>
            <p:spPr bwMode="auto">
              <a:xfrm>
                <a:off x="8638" y="0"/>
                <a:ext cx="11570" cy="77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>
                    <a:lumMod val="5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68580" tIns="34290" rIns="68580" bIns="34290" anchor="ctr" anchorCtr="0" upright="1">
                <a:noAutofit/>
              </a:bodyPr>
              <a:lstStyle/>
              <a:p>
                <a:pPr algn="ctr"/>
                <a:r>
                  <a:rPr lang="en-US" sz="75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UE</a:t>
                </a:r>
                <a:endParaRPr lang="el-GR" sz="90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17" name="矩形 19"/>
              <p:cNvSpPr>
                <a:spLocks noChangeArrowheads="1"/>
              </p:cNvSpPr>
              <p:nvPr/>
            </p:nvSpPr>
            <p:spPr bwMode="auto">
              <a:xfrm>
                <a:off x="43285" y="0"/>
                <a:ext cx="11570" cy="77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>
                    <a:lumMod val="5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68580" tIns="34290" rIns="68580" bIns="34290" anchor="ctr" anchorCtr="0" upright="1">
                <a:noAutofit/>
              </a:bodyPr>
              <a:lstStyle/>
              <a:p>
                <a:pPr algn="ctr"/>
                <a:r>
                  <a:rPr lang="en-US" sz="75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gNB</a:t>
                </a:r>
                <a:endParaRPr lang="el-GR" sz="90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cxnSp>
            <p:nvCxnSpPr>
              <p:cNvPr id="18" name="直接箭头连接符 20"/>
              <p:cNvCxnSpPr>
                <a:cxnSpLocks noChangeShapeType="1"/>
              </p:cNvCxnSpPr>
              <p:nvPr/>
            </p:nvCxnSpPr>
            <p:spPr bwMode="auto">
              <a:xfrm>
                <a:off x="14423" y="7744"/>
                <a:ext cx="0" cy="50852"/>
              </a:xfrm>
              <a:prstGeom prst="straightConnector1">
                <a:avLst/>
              </a:prstGeom>
              <a:noFill/>
              <a:ln w="9525">
                <a:solidFill>
                  <a:schemeClr val="accent1">
                    <a:lumMod val="75000"/>
                    <a:lumOff val="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直接箭头连接符 21"/>
              <p:cNvCxnSpPr>
                <a:cxnSpLocks noChangeShapeType="1"/>
              </p:cNvCxnSpPr>
              <p:nvPr/>
            </p:nvCxnSpPr>
            <p:spPr bwMode="auto">
              <a:xfrm>
                <a:off x="49070" y="7744"/>
                <a:ext cx="0" cy="50852"/>
              </a:xfrm>
              <a:prstGeom prst="straightConnector1">
                <a:avLst/>
              </a:prstGeom>
              <a:noFill/>
              <a:ln w="9525">
                <a:solidFill>
                  <a:schemeClr val="accent1">
                    <a:lumMod val="75000"/>
                    <a:lumOff val="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矩形 30"/>
              <p:cNvSpPr>
                <a:spLocks noChangeArrowheads="1"/>
              </p:cNvSpPr>
              <p:nvPr/>
            </p:nvSpPr>
            <p:spPr bwMode="auto">
              <a:xfrm>
                <a:off x="49210" y="18785"/>
                <a:ext cx="15927" cy="42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ctr" anchorCtr="0" upright="1">
                <a:noAutofit/>
              </a:bodyPr>
              <a:lstStyle/>
              <a:p>
                <a:endParaRPr lang="el-GR" sz="1350"/>
              </a:p>
            </p:txBody>
          </p:sp>
          <p:sp>
            <p:nvSpPr>
              <p:cNvPr id="24" name="文本框 11"/>
              <p:cNvSpPr txBox="1">
                <a:spLocks noChangeArrowheads="1"/>
              </p:cNvSpPr>
              <p:nvPr/>
            </p:nvSpPr>
            <p:spPr bwMode="auto">
              <a:xfrm>
                <a:off x="49487" y="18206"/>
                <a:ext cx="16067" cy="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3. Processing delay in </a:t>
                </a:r>
                <a:r>
                  <a:rPr lang="en-US" sz="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gNB</a:t>
                </a:r>
                <a:endParaRPr lang="el-GR" sz="900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28" name="矩形 33"/>
              <p:cNvSpPr>
                <a:spLocks noChangeArrowheads="1"/>
              </p:cNvSpPr>
              <p:nvPr/>
            </p:nvSpPr>
            <p:spPr bwMode="auto">
              <a:xfrm>
                <a:off x="-3523" y="25333"/>
                <a:ext cx="17759" cy="56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ctr" anchorCtr="0" upright="1">
                <a:noAutofit/>
              </a:bodyPr>
              <a:lstStyle/>
              <a:p>
                <a:endParaRPr lang="el-GR" sz="1350"/>
              </a:p>
            </p:txBody>
          </p:sp>
          <p:sp>
            <p:nvSpPr>
              <p:cNvPr id="30" name="文本框 13"/>
              <p:cNvSpPr txBox="1">
                <a:spLocks noChangeArrowheads="1"/>
              </p:cNvSpPr>
              <p:nvPr/>
            </p:nvSpPr>
            <p:spPr bwMode="auto">
              <a:xfrm>
                <a:off x="-3523" y="25039"/>
                <a:ext cx="17759" cy="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5. Processing delay in UE</a:t>
                </a:r>
                <a:endParaRPr lang="el-GR" sz="900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14423" y="15208"/>
                <a:ext cx="34647" cy="3826"/>
              </a:xfrm>
              <a:prstGeom prst="straightConnector1">
                <a:avLst/>
              </a:prstGeom>
              <a:noFill/>
              <a:ln w="28575">
                <a:solidFill>
                  <a:schemeClr val="accent1">
                    <a:lumMod val="95000"/>
                    <a:lumOff val="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接箭头连接符 36"/>
              <p:cNvCxnSpPr>
                <a:cxnSpLocks noChangeShapeType="1"/>
              </p:cNvCxnSpPr>
              <p:nvPr/>
            </p:nvCxnSpPr>
            <p:spPr bwMode="auto">
              <a:xfrm flipH="1">
                <a:off x="14563" y="23139"/>
                <a:ext cx="34507" cy="3697"/>
              </a:xfrm>
              <a:prstGeom prst="straightConnector1">
                <a:avLst/>
              </a:prstGeom>
              <a:noFill/>
              <a:ln w="28575">
                <a:solidFill>
                  <a:schemeClr val="accent1">
                    <a:lumMod val="95000"/>
                    <a:lumOff val="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7"/>
              <p:cNvCxnSpPr>
                <a:cxnSpLocks noChangeShapeType="1"/>
              </p:cNvCxnSpPr>
              <p:nvPr/>
            </p:nvCxnSpPr>
            <p:spPr bwMode="auto">
              <a:xfrm>
                <a:off x="14423" y="30755"/>
                <a:ext cx="34647" cy="3825"/>
              </a:xfrm>
              <a:prstGeom prst="straightConnector1">
                <a:avLst/>
              </a:prstGeom>
              <a:noFill/>
              <a:ln w="28575">
                <a:solidFill>
                  <a:schemeClr val="accent1">
                    <a:lumMod val="95000"/>
                    <a:lumOff val="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矩形 38"/>
              <p:cNvSpPr>
                <a:spLocks noChangeArrowheads="1"/>
              </p:cNvSpPr>
              <p:nvPr/>
            </p:nvSpPr>
            <p:spPr bwMode="auto">
              <a:xfrm>
                <a:off x="49345" y="33429"/>
                <a:ext cx="16209" cy="54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ctr" anchorCtr="0" upright="1">
                <a:noAutofit/>
              </a:bodyPr>
              <a:lstStyle/>
              <a:p>
                <a:endParaRPr lang="el-GR" sz="1350"/>
              </a:p>
            </p:txBody>
          </p:sp>
          <p:sp>
            <p:nvSpPr>
              <p:cNvPr id="35" name="文本框 20"/>
              <p:cNvSpPr txBox="1">
                <a:spLocks noChangeArrowheads="1"/>
              </p:cNvSpPr>
              <p:nvPr/>
            </p:nvSpPr>
            <p:spPr bwMode="auto">
              <a:xfrm>
                <a:off x="49279" y="33429"/>
                <a:ext cx="14906" cy="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7. Processing delay in </a:t>
                </a:r>
                <a:r>
                  <a:rPr lang="en-US" sz="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gNB</a:t>
                </a:r>
                <a:endParaRPr lang="el-GR" sz="900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cxnSp>
            <p:nvCxnSpPr>
              <p:cNvPr id="36" name="直接箭头连接符 40"/>
              <p:cNvCxnSpPr>
                <a:cxnSpLocks noChangeShapeType="1"/>
              </p:cNvCxnSpPr>
              <p:nvPr/>
            </p:nvCxnSpPr>
            <p:spPr bwMode="auto">
              <a:xfrm flipH="1">
                <a:off x="14493" y="38873"/>
                <a:ext cx="34507" cy="3696"/>
              </a:xfrm>
              <a:prstGeom prst="straightConnector1">
                <a:avLst/>
              </a:prstGeom>
              <a:noFill/>
              <a:ln w="28575">
                <a:solidFill>
                  <a:schemeClr val="accent1">
                    <a:lumMod val="95000"/>
                    <a:lumOff val="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矩形 41"/>
              <p:cNvSpPr>
                <a:spLocks noChangeArrowheads="1"/>
              </p:cNvSpPr>
              <p:nvPr/>
            </p:nvSpPr>
            <p:spPr bwMode="auto">
              <a:xfrm>
                <a:off x="-3523" y="42443"/>
                <a:ext cx="17876" cy="42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ctr" anchorCtr="0" upright="1">
                <a:noAutofit/>
              </a:bodyPr>
              <a:lstStyle/>
              <a:p>
                <a:endParaRPr lang="el-GR" sz="1350"/>
              </a:p>
            </p:txBody>
          </p:sp>
          <p:sp>
            <p:nvSpPr>
              <p:cNvPr id="38" name="文本框 23"/>
              <p:cNvSpPr txBox="1">
                <a:spLocks noChangeArrowheads="1"/>
              </p:cNvSpPr>
              <p:nvPr/>
            </p:nvSpPr>
            <p:spPr bwMode="auto">
              <a:xfrm>
                <a:off x="-3523" y="41818"/>
                <a:ext cx="17873" cy="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9. Processing delay in UE</a:t>
                </a:r>
                <a:endParaRPr lang="el-GR" sz="900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cxnSp>
            <p:nvCxnSpPr>
              <p:cNvPr id="39" name="直接箭头连接符 43"/>
              <p:cNvCxnSpPr>
                <a:cxnSpLocks noChangeShapeType="1"/>
              </p:cNvCxnSpPr>
              <p:nvPr/>
            </p:nvCxnSpPr>
            <p:spPr bwMode="auto">
              <a:xfrm>
                <a:off x="14329" y="47461"/>
                <a:ext cx="34648" cy="3826"/>
              </a:xfrm>
              <a:prstGeom prst="straightConnector1">
                <a:avLst/>
              </a:prstGeom>
              <a:noFill/>
              <a:ln w="28575">
                <a:solidFill>
                  <a:schemeClr val="accent1">
                    <a:lumMod val="95000"/>
                    <a:lumOff val="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直接连接符 44"/>
              <p:cNvCxnSpPr>
                <a:cxnSpLocks noChangeShapeType="1"/>
              </p:cNvCxnSpPr>
              <p:nvPr/>
            </p:nvCxnSpPr>
            <p:spPr bwMode="auto">
              <a:xfrm>
                <a:off x="2072" y="15011"/>
                <a:ext cx="66387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50000"/>
                    <a:lumOff val="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直接连接符 45"/>
              <p:cNvCxnSpPr>
                <a:cxnSpLocks noChangeShapeType="1"/>
              </p:cNvCxnSpPr>
              <p:nvPr/>
            </p:nvCxnSpPr>
            <p:spPr bwMode="auto">
              <a:xfrm>
                <a:off x="629" y="47306"/>
                <a:ext cx="66387" cy="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50000"/>
                    <a:lumOff val="0"/>
                  </a:schemeClr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直接箭头连接符 46"/>
              <p:cNvCxnSpPr>
                <a:cxnSpLocks noChangeShapeType="1"/>
              </p:cNvCxnSpPr>
              <p:nvPr/>
            </p:nvCxnSpPr>
            <p:spPr bwMode="auto">
              <a:xfrm>
                <a:off x="65554" y="14871"/>
                <a:ext cx="93" cy="32430"/>
              </a:xfrm>
              <a:prstGeom prst="straightConnector1">
                <a:avLst/>
              </a:prstGeom>
              <a:noFill/>
              <a:ln w="9525">
                <a:solidFill>
                  <a:schemeClr val="accent1">
                    <a:lumMod val="50000"/>
                    <a:lumOff val="0"/>
                  </a:schemeClr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文本框 30"/>
              <p:cNvSpPr txBox="1">
                <a:spLocks noChangeArrowheads="1"/>
              </p:cNvSpPr>
              <p:nvPr/>
            </p:nvSpPr>
            <p:spPr bwMode="auto">
              <a:xfrm>
                <a:off x="26325" y="16046"/>
                <a:ext cx="13007" cy="5635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2. RACH Preamble</a:t>
                </a:r>
                <a:endParaRPr lang="el-GR" sz="900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4" name="文本框 31"/>
              <p:cNvSpPr txBox="1">
                <a:spLocks noChangeArrowheads="1"/>
              </p:cNvSpPr>
              <p:nvPr/>
            </p:nvSpPr>
            <p:spPr bwMode="auto">
              <a:xfrm>
                <a:off x="27013" y="23000"/>
                <a:ext cx="12319" cy="5635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4. RA response</a:t>
                </a:r>
                <a:endParaRPr lang="el-GR" sz="900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5" name="文本框 32"/>
              <p:cNvSpPr txBox="1">
                <a:spLocks noChangeArrowheads="1"/>
              </p:cNvSpPr>
              <p:nvPr/>
            </p:nvSpPr>
            <p:spPr bwMode="auto">
              <a:xfrm>
                <a:off x="21017" y="31308"/>
                <a:ext cx="23618" cy="5635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spAutoFit/>
              </a:bodyPr>
              <a:lstStyle/>
              <a:p>
                <a:pPr algn="ctr"/>
                <a:r>
                  <a:rPr 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6. RRC Resume Request</a:t>
                </a:r>
                <a:endParaRPr lang="el-GR" sz="90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6" name="文本框 33"/>
              <p:cNvSpPr txBox="1">
                <a:spLocks noChangeArrowheads="1"/>
              </p:cNvSpPr>
              <p:nvPr/>
            </p:nvSpPr>
            <p:spPr bwMode="auto">
              <a:xfrm>
                <a:off x="24017" y="39356"/>
                <a:ext cx="18966" cy="3586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spAutoFit/>
              </a:bodyPr>
              <a:lstStyle/>
              <a:p>
                <a:pPr algn="ctr"/>
                <a:r>
                  <a:rPr 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8. RRC Resume</a:t>
                </a:r>
                <a:endParaRPr lang="el-GR" sz="90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7" name="文本框 34"/>
              <p:cNvSpPr txBox="1">
                <a:spLocks noChangeArrowheads="1"/>
              </p:cNvSpPr>
              <p:nvPr/>
            </p:nvSpPr>
            <p:spPr bwMode="auto">
              <a:xfrm>
                <a:off x="20020" y="48308"/>
                <a:ext cx="26737" cy="3586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spAutoFit/>
              </a:bodyPr>
              <a:lstStyle/>
              <a:p>
                <a:pPr algn="ctr"/>
                <a:r>
                  <a:rPr 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10. RRC Resume Complete</a:t>
                </a:r>
                <a:endParaRPr lang="el-GR" sz="90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8" name="文本框 35"/>
              <p:cNvSpPr txBox="1">
                <a:spLocks noChangeArrowheads="1"/>
              </p:cNvSpPr>
              <p:nvPr/>
            </p:nvSpPr>
            <p:spPr bwMode="auto">
              <a:xfrm rot="16200000">
                <a:off x="55831" y="31255"/>
                <a:ext cx="19465" cy="2552"/>
              </a:xfrm>
              <a:prstGeom prst="rect">
                <a:avLst/>
              </a:prstGeom>
              <a:solidFill>
                <a:schemeClr val="bg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vert270" wrap="square" lIns="68580" tIns="34290" rIns="68580" bIns="34290" anchor="t" anchorCtr="0" upright="1">
                <a:spAutoFit/>
              </a:bodyPr>
              <a:lstStyle/>
              <a:p>
                <a:pPr algn="ctr"/>
                <a:r>
                  <a:rPr 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SimSun" panose="02010600030101010101" pitchFamily="2" charset="-122"/>
                  </a:rPr>
                  <a:t>Control plane procedure</a:t>
                </a:r>
                <a:endParaRPr lang="el-GR" sz="90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</p:grpSp>
        <p:sp>
          <p:nvSpPr>
            <p:cNvPr id="49" name="文本框 9"/>
            <p:cNvSpPr txBox="1">
              <a:spLocks noChangeArrowheads="1"/>
            </p:cNvSpPr>
            <p:nvPr/>
          </p:nvSpPr>
          <p:spPr bwMode="auto">
            <a:xfrm>
              <a:off x="1706844" y="3510410"/>
              <a:ext cx="805258" cy="253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rot="0" vert="horz" wrap="square" lIns="68580" tIns="34290" rIns="68580" bIns="34290" anchor="t" anchorCtr="0" upright="1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rPr>
                <a:t>1. Delay for RACH Scheduling Period</a:t>
              </a:r>
              <a:endParaRPr lang="el-GR" sz="9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50" name="文本框 11"/>
            <p:cNvSpPr txBox="1">
              <a:spLocks noChangeArrowheads="1"/>
            </p:cNvSpPr>
            <p:nvPr/>
          </p:nvSpPr>
          <p:spPr bwMode="auto">
            <a:xfrm>
              <a:off x="2902690" y="3104964"/>
              <a:ext cx="65642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68580" tIns="34290" rIns="68580" bIns="34290" anchor="t" anchorCtr="0" upright="1">
              <a:spAutoFit/>
            </a:bodyPr>
            <a:lstStyle/>
            <a:p>
              <a:pPr algn="ctr"/>
              <a:r>
                <a:rPr lang="en-US" sz="825" b="1" dirty="0">
                  <a:solidFill>
                    <a:srgbClr val="00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rPr>
                <a:t>C-Plane Procedure</a:t>
              </a:r>
              <a:endParaRPr lang="el-GR" sz="1500" b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69660" y="2420888"/>
            <a:ext cx="4199497" cy="252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Assumptions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2060"/>
                </a:solidFill>
              </a:rPr>
              <a:t>dmrs-AdditionalPosition</a:t>
            </a:r>
            <a:r>
              <a:rPr lang="en-US" sz="1400" dirty="0">
                <a:solidFill>
                  <a:srgbClr val="002060"/>
                </a:solidFill>
              </a:rPr>
              <a:t> = pos0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Type A PDSCH. Starting OFDM symbol </a:t>
            </a:r>
            <a:r>
              <a:rPr lang="en-US" sz="1400" i="1" dirty="0">
                <a:solidFill>
                  <a:srgbClr val="002060"/>
                </a:solidFill>
              </a:rPr>
              <a:t>S</a:t>
            </a:r>
            <a:r>
              <a:rPr lang="en-US" sz="1400" dirty="0">
                <a:solidFill>
                  <a:srgbClr val="002060"/>
                </a:solidFill>
              </a:rPr>
              <a:t> = 0,1 or 2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Type B PDSCH: </a:t>
            </a:r>
            <a:r>
              <a:rPr lang="en-US" sz="1400" i="1" dirty="0">
                <a:solidFill>
                  <a:srgbClr val="002060"/>
                </a:solidFill>
              </a:rPr>
              <a:t>S</a:t>
            </a:r>
            <a:r>
              <a:rPr lang="en-US" sz="1400" dirty="0">
                <a:solidFill>
                  <a:srgbClr val="002060"/>
                </a:solidFill>
              </a:rPr>
              <a:t> can be any of the first 12 OFDM symbols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delay for RACH scheduling period is 0 </a:t>
            </a:r>
            <a:r>
              <a:rPr lang="en-US" sz="1400" dirty="0" err="1">
                <a:solidFill>
                  <a:srgbClr val="002060"/>
                </a:solidFill>
              </a:rPr>
              <a:t>ms</a:t>
            </a:r>
            <a:r>
              <a:rPr lang="en-US" sz="1400" dirty="0">
                <a:solidFill>
                  <a:srgbClr val="002060"/>
                </a:solidFill>
              </a:rPr>
              <a:t> (Step 1)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2060"/>
                </a:solidFill>
              </a:rPr>
              <a:t>gNB</a:t>
            </a:r>
            <a:r>
              <a:rPr lang="en-US" sz="1400" dirty="0">
                <a:solidFill>
                  <a:srgbClr val="002060"/>
                </a:solidFill>
              </a:rPr>
              <a:t> processing delay in Step 7 equals 3 </a:t>
            </a:r>
            <a:r>
              <a:rPr lang="en-US" sz="1400" dirty="0" err="1">
                <a:solidFill>
                  <a:srgbClr val="002060"/>
                </a:solidFill>
              </a:rPr>
              <a:t>ms</a:t>
            </a:r>
            <a:r>
              <a:rPr lang="en-US" sz="1400" dirty="0">
                <a:solidFill>
                  <a:srgbClr val="002060"/>
                </a:solidFill>
              </a:rPr>
              <a:t> although not specified in 3GPP standards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solidFill>
                  <a:srgbClr val="002060"/>
                </a:solidFill>
              </a:rPr>
              <a:t>Analytical Calculations performed for all configurations (non-slot length and sub-carrier </a:t>
            </a:r>
            <a:r>
              <a:rPr lang="en-US" sz="1400" dirty="0" err="1">
                <a:solidFill>
                  <a:srgbClr val="002060"/>
                </a:solidFill>
              </a:rPr>
              <a:t>spacings</a:t>
            </a:r>
            <a:r>
              <a:rPr lang="en-US" sz="1400" dirty="0">
                <a:solidFill>
                  <a:srgbClr val="002060"/>
                </a:solidFill>
              </a:rPr>
              <a:t>) provided in TR 37.910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9660" y="4996914"/>
            <a:ext cx="40872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Conclusions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NR FDD: calculated CP latency was below 20 </a:t>
            </a:r>
            <a:r>
              <a:rPr lang="en-US" sz="1400" dirty="0" err="1">
                <a:solidFill>
                  <a:srgbClr val="002060"/>
                </a:solidFill>
              </a:rPr>
              <a:t>ms</a:t>
            </a:r>
            <a:r>
              <a:rPr lang="en-US" sz="1400" dirty="0">
                <a:solidFill>
                  <a:srgbClr val="002060"/>
                </a:solidFill>
              </a:rPr>
              <a:t> for all cases; minimum latency approaches 11 </a:t>
            </a:r>
            <a:r>
              <a:rPr lang="en-US" sz="1400" dirty="0" err="1">
                <a:solidFill>
                  <a:srgbClr val="002060"/>
                </a:solidFill>
              </a:rPr>
              <a:t>ms</a:t>
            </a:r>
            <a:r>
              <a:rPr lang="en-US" sz="1400" dirty="0">
                <a:solidFill>
                  <a:srgbClr val="002060"/>
                </a:solidFill>
              </a:rPr>
              <a:t> for configurations with 120 kHz subcarrier spacing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NR TDD: below 20 </a:t>
            </a:r>
            <a:r>
              <a:rPr lang="en-US" sz="1400" dirty="0" err="1">
                <a:solidFill>
                  <a:srgbClr val="002060"/>
                </a:solidFill>
              </a:rPr>
              <a:t>ms</a:t>
            </a:r>
            <a:r>
              <a:rPr lang="en-US" sz="1400" dirty="0">
                <a:solidFill>
                  <a:srgbClr val="002060"/>
                </a:solidFill>
              </a:rPr>
              <a:t> for all cases; deviation from 3GPP calculations exist for some configurations; evaluation is in progress</a:t>
            </a:r>
            <a:endParaRPr lang="el-GR" sz="1400" dirty="0">
              <a:solidFill>
                <a:srgbClr val="002060"/>
              </a:solidFill>
            </a:endParaRPr>
          </a:p>
        </p:txBody>
      </p:sp>
      <p:sp>
        <p:nvSpPr>
          <p:cNvPr id="62" name="Titre 1">
            <a:extLst>
              <a:ext uri="{FF2B5EF4-FFF2-40B4-BE49-F238E27FC236}">
                <a16:creationId xmlns:a16="http://schemas.microsoft.com/office/drawing/2014/main" id="{698D358A-F1A9-42C3-AB9D-8303308C8BDE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sz="2600" b="1" dirty="0">
                <a:solidFill>
                  <a:srgbClr val="002060"/>
                </a:solidFill>
                <a:latin typeface="+mj-lt"/>
                <a:cs typeface="+mj-cs"/>
              </a:rPr>
              <a:t>Control plane latency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64" name="TextBox 19">
            <a:extLst>
              <a:ext uri="{FF2B5EF4-FFF2-40B4-BE49-F238E27FC236}">
                <a16:creationId xmlns:a16="http://schemas.microsoft.com/office/drawing/2014/main" id="{88839EF7-CF29-4CA7-87D3-2B817F45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65" name="Espace réservé du numéro de diapositive 4">
            <a:extLst>
              <a:ext uri="{FF2B5EF4-FFF2-40B4-BE49-F238E27FC236}">
                <a16:creationId xmlns:a16="http://schemas.microsoft.com/office/drawing/2014/main" id="{015781FD-426A-48BB-86F6-3BD63E6FFDD0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16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6" name="Espace réservé de la date 4">
            <a:extLst>
              <a:ext uri="{FF2B5EF4-FFF2-40B4-BE49-F238E27FC236}">
                <a16:creationId xmlns:a16="http://schemas.microsoft.com/office/drawing/2014/main" id="{AD5830F5-9554-443F-B6C7-E30E19E803BB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4">
            <a:extLst>
              <a:ext uri="{FF2B5EF4-FFF2-40B4-BE49-F238E27FC236}">
                <a16:creationId xmlns:a16="http://schemas.microsoft.com/office/drawing/2014/main" id="{FEB6DC9F-3F1D-420D-A1D5-75C53318E67E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17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20FC42BB-B96C-4A4D-9A45-01A22D0D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A784EA6A-1366-42BB-A9B7-B0DE926D107D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CA0D2BE-4601-457B-8F71-07B898D00D35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sz="2600" b="1" dirty="0">
                <a:solidFill>
                  <a:srgbClr val="002060"/>
                </a:solidFill>
                <a:latin typeface="+mj-lt"/>
                <a:cs typeface="+mj-cs"/>
              </a:rPr>
              <a:t>Connection density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081C0-F265-4BA0-B40F-0C5A3F5690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12" y="1088948"/>
            <a:ext cx="2886075" cy="231271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0ECBE0-F7B7-4A91-A017-99182BCCFBA6}"/>
              </a:ext>
            </a:extLst>
          </p:cNvPr>
          <p:cNvSpPr txBox="1"/>
          <p:nvPr/>
        </p:nvSpPr>
        <p:spPr>
          <a:xfrm>
            <a:off x="1839813" y="331725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Success rate vs. Connection density (nr. of devices per km</a:t>
            </a:r>
            <a:r>
              <a:rPr lang="en-US" sz="1200" baseline="30000" dirty="0"/>
              <a:t>2</a:t>
            </a:r>
            <a:r>
              <a:rPr lang="en-US" sz="1200" dirty="0"/>
              <a:t>) for ISD 500m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1B340-D16D-4DFD-9E4B-C17C525AEB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37" y="1084467"/>
            <a:ext cx="2955434" cy="2312713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1A7490-095F-4958-A56D-7E04495CB1B4}"/>
              </a:ext>
            </a:extLst>
          </p:cNvPr>
          <p:cNvSpPr/>
          <p:nvPr/>
        </p:nvSpPr>
        <p:spPr>
          <a:xfrm>
            <a:off x="5733615" y="3311727"/>
            <a:ext cx="1944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Success rate vs. bandwidth (for ISD 500m)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914CA-653C-4EF7-99F8-75089D4812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28" y="3734722"/>
            <a:ext cx="2944094" cy="2000483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208BC3-07FD-4E84-A474-B488172C8090}"/>
              </a:ext>
            </a:extLst>
          </p:cNvPr>
          <p:cNvSpPr txBox="1"/>
          <p:nvPr/>
        </p:nvSpPr>
        <p:spPr>
          <a:xfrm>
            <a:off x="1802929" y="5770031"/>
            <a:ext cx="257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Success rate vs. Connection density (nr. of devices per km</a:t>
            </a:r>
            <a:r>
              <a:rPr lang="en-US" sz="1200" baseline="30000" dirty="0"/>
              <a:t>2</a:t>
            </a:r>
            <a:r>
              <a:rPr lang="en-US" sz="1200" dirty="0"/>
              <a:t>) for ISD 1732m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6FF76F-1BE5-4899-AA8B-EA47BC13E1B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58" y="3742650"/>
            <a:ext cx="2955434" cy="2034813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8AF760-3710-4970-A884-FD1C4C8A8F79}"/>
              </a:ext>
            </a:extLst>
          </p:cNvPr>
          <p:cNvSpPr/>
          <p:nvPr/>
        </p:nvSpPr>
        <p:spPr>
          <a:xfrm>
            <a:off x="5599630" y="5777464"/>
            <a:ext cx="2008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Success rate vs. bandwidth (for ISD 1732m)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AC200-7B48-4653-964E-8A84D47DA735}"/>
              </a:ext>
            </a:extLst>
          </p:cNvPr>
          <p:cNvSpPr txBox="1"/>
          <p:nvPr/>
        </p:nvSpPr>
        <p:spPr>
          <a:xfrm>
            <a:off x="4250528" y="1833959"/>
            <a:ext cx="64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99%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2E0E2-663B-4E12-98D8-D05C59B557C9}"/>
              </a:ext>
            </a:extLst>
          </p:cNvPr>
          <p:cNvSpPr txBox="1"/>
          <p:nvPr/>
        </p:nvSpPr>
        <p:spPr>
          <a:xfrm>
            <a:off x="4396414" y="4640429"/>
            <a:ext cx="64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99%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78453-D756-462F-8A17-069334971443}"/>
              </a:ext>
            </a:extLst>
          </p:cNvPr>
          <p:cNvSpPr txBox="1"/>
          <p:nvPr/>
        </p:nvSpPr>
        <p:spPr>
          <a:xfrm>
            <a:off x="7533230" y="1833959"/>
            <a:ext cx="64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99%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D309A-4615-4907-825F-DB701168AC54}"/>
              </a:ext>
            </a:extLst>
          </p:cNvPr>
          <p:cNvSpPr txBox="1"/>
          <p:nvPr/>
        </p:nvSpPr>
        <p:spPr>
          <a:xfrm>
            <a:off x="7624788" y="4573993"/>
            <a:ext cx="64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99%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66AF242-6491-48EF-A2B6-74B844455F56}"/>
              </a:ext>
            </a:extLst>
          </p:cNvPr>
          <p:cNvSpPr txBox="1">
            <a:spLocks/>
          </p:cNvSpPr>
          <p:nvPr/>
        </p:nvSpPr>
        <p:spPr>
          <a:xfrm>
            <a:off x="1553336" y="6165304"/>
            <a:ext cx="4962880" cy="36448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Tx/>
              <a:buChar char="-"/>
              <a:defRPr sz="2000" kern="1200" baseline="0">
                <a:solidFill>
                  <a:srgbClr val="259CD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The ITU-R minimum requirement is fulfilled</a:t>
            </a:r>
          </a:p>
        </p:txBody>
      </p:sp>
    </p:spTree>
    <p:extLst>
      <p:ext uri="{BB962C8B-B14F-4D97-AF65-F5344CB8AC3E}">
        <p14:creationId xmlns:p14="http://schemas.microsoft.com/office/powerpoint/2010/main" val="2044388695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CF5B-799D-4DF2-90C9-103D876B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3336" y="1337909"/>
            <a:ext cx="7195128" cy="506631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zh-CN" sz="2000" dirty="0">
                <a:solidFill>
                  <a:srgbClr val="1F497D"/>
                </a:solidFill>
              </a:rPr>
              <a:t>Only the unloaded case is evaluated; the loaded case is covered by the evaluation of the average spectral efficiency.</a:t>
            </a:r>
            <a:br>
              <a:rPr lang="en-US" altLang="zh-CN" sz="2000" dirty="0">
                <a:solidFill>
                  <a:srgbClr val="1F497D"/>
                </a:solidFill>
              </a:rPr>
            </a:br>
            <a:endParaRPr lang="en-US" altLang="zh-CN" sz="2000" dirty="0">
              <a:solidFill>
                <a:srgbClr val="1F497D"/>
              </a:solidFill>
            </a:endParaRPr>
          </a:p>
          <a:p>
            <a:r>
              <a:rPr lang="en-US" altLang="zh-CN" sz="2000" dirty="0"/>
              <a:t>Technical concepts to improve energy efficiency for 5G NR:</a:t>
            </a:r>
          </a:p>
          <a:p>
            <a:pPr marL="742950" lvl="1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800" dirty="0"/>
              <a:t>Network energy efficiency when there is no data</a:t>
            </a:r>
            <a:r>
              <a:rPr lang="en-US" sz="1400" dirty="0"/>
              <a:t> </a:t>
            </a:r>
          </a:p>
          <a:p>
            <a:pPr marL="1085850" lvl="2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400" dirty="0"/>
              <a:t>High fraction of unoccupied resources (sleep ratio up to 99.87% and sleep duration up to 159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pPr marL="742950" lvl="1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800" dirty="0"/>
              <a:t>Device energy efficiency when there is no data</a:t>
            </a:r>
          </a:p>
          <a:p>
            <a:pPr marL="1085850" lvl="2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400" dirty="0"/>
              <a:t>Discontinuous reception (DRX) in RRC_CONNECTED, RRC_INACTIVE and RRC_IDLE (sleep ratio up to 99.5% and sleep duration up to 10.24 s)</a:t>
            </a:r>
          </a:p>
          <a:p>
            <a:pPr marL="1085850" lvl="2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400" dirty="0"/>
              <a:t>Bandwidth part (BWP) adaptation</a:t>
            </a:r>
          </a:p>
          <a:p>
            <a:pPr marL="1085850" lvl="2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400" dirty="0"/>
              <a:t>Introduction of the RRC_INACTIVE state</a:t>
            </a:r>
            <a:br>
              <a:rPr lang="en-US" sz="1200" dirty="0"/>
            </a:br>
            <a:endParaRPr lang="en-US" sz="1200" dirty="0"/>
          </a:p>
          <a:p>
            <a:pPr lvl="0"/>
            <a:r>
              <a:rPr lang="en-US" altLang="zh-CN" sz="2000" dirty="0">
                <a:solidFill>
                  <a:srgbClr val="1F497D"/>
                </a:solidFill>
              </a:rPr>
              <a:t>Technical concepts to improve energy efficiency for </a:t>
            </a:r>
            <a:r>
              <a:rPr lang="en-US" altLang="zh-CN" sz="2000">
                <a:solidFill>
                  <a:srgbClr val="1F497D"/>
                </a:solidFill>
              </a:rPr>
              <a:t>LTE Rel-15:</a:t>
            </a:r>
            <a:endParaRPr lang="en-US" altLang="zh-CN" sz="2000" dirty="0">
              <a:solidFill>
                <a:srgbClr val="1F497D"/>
              </a:solidFill>
            </a:endParaRPr>
          </a:p>
          <a:p>
            <a:pPr marL="742950" lvl="1" indent="-285750">
              <a:buClr>
                <a:srgbClr val="1F497D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800" dirty="0">
                <a:solidFill>
                  <a:srgbClr val="1F497D"/>
                </a:solidFill>
              </a:rPr>
              <a:t>Network energy efficiency when there is no data</a:t>
            </a:r>
            <a:endParaRPr lang="en-US" sz="1400" dirty="0">
              <a:solidFill>
                <a:srgbClr val="1F497D"/>
              </a:solidFill>
            </a:endParaRPr>
          </a:p>
          <a:p>
            <a:pPr marL="1085850" lvl="2" indent="-285750">
              <a:buClr>
                <a:srgbClr val="1F497D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400" dirty="0"/>
              <a:t>Switching off capacity boosting cells</a:t>
            </a:r>
          </a:p>
          <a:p>
            <a:pPr marL="742950" lvl="1" indent="-285750">
              <a:buClr>
                <a:srgbClr val="1F497D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800" dirty="0">
                <a:solidFill>
                  <a:srgbClr val="1F497D"/>
                </a:solidFill>
              </a:rPr>
              <a:t>Device energy efficiency when there is no data</a:t>
            </a:r>
          </a:p>
          <a:p>
            <a:pPr marL="1085850" lvl="2" indent="-285750">
              <a:buClr>
                <a:srgbClr val="1F497D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400" dirty="0"/>
              <a:t>Discontinuous reception (DRX) in RRC connected mode </a:t>
            </a:r>
          </a:p>
          <a:p>
            <a:pPr marL="1085850" lvl="2" indent="-285750">
              <a:buClr>
                <a:srgbClr val="1F497D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altLang="zh-CN" sz="1400" dirty="0"/>
              <a:t>Discontinuous reception (DRX) in RRC idle mode</a:t>
            </a:r>
          </a:p>
          <a:p>
            <a:pPr marL="1085850" lvl="2" indent="-285750">
              <a:buClr>
                <a:srgbClr val="1F497D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altLang="zh-CN" sz="1400" dirty="0"/>
              <a:t>Extended discontinuous reception (DRX) in RRC idle mode</a:t>
            </a:r>
          </a:p>
          <a:p>
            <a:pPr marL="1085850" lvl="2" indent="-285750">
              <a:buClr>
                <a:srgbClr val="1F497D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altLang="zh-CN" sz="1400" dirty="0"/>
              <a:t>Paging with wake-up signal in idle mode</a:t>
            </a:r>
          </a:p>
          <a:p>
            <a:pPr marL="1085850" lvl="2" indent="-285750">
              <a:buClr>
                <a:srgbClr val="1F497D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altLang="zh-CN" sz="1400" dirty="0"/>
              <a:t>Power saving mode operation in idle mode (PSM)</a:t>
            </a:r>
            <a:br>
              <a:rPr lang="en-US" altLang="zh-CN" sz="1400" dirty="0"/>
            </a:br>
            <a:endParaRPr lang="en-US" altLang="zh-CN" sz="2000" dirty="0">
              <a:solidFill>
                <a:srgbClr val="1F497D"/>
              </a:solidFill>
            </a:endParaRPr>
          </a:p>
          <a:p>
            <a:pPr lvl="0"/>
            <a:r>
              <a:rPr lang="en-US" altLang="zh-CN" sz="2000" dirty="0">
                <a:solidFill>
                  <a:srgbClr val="1F497D"/>
                </a:solidFill>
              </a:rPr>
              <a:t>Both NR and LTE support high sleep ratios and long sleep durations</a:t>
            </a:r>
            <a:br>
              <a:rPr lang="en-US" altLang="zh-CN" sz="2000" dirty="0">
                <a:solidFill>
                  <a:srgbClr val="1F497D"/>
                </a:solidFill>
              </a:rPr>
            </a:br>
            <a:endParaRPr lang="en-US" altLang="zh-CN" sz="2000" dirty="0">
              <a:solidFill>
                <a:srgbClr val="1F497D"/>
              </a:solidFill>
            </a:endParaRPr>
          </a:p>
          <a:p>
            <a:pPr lvl="0"/>
            <a:r>
              <a:rPr lang="en-US" altLang="zh-CN" sz="2000" dirty="0">
                <a:solidFill>
                  <a:srgbClr val="1F497D"/>
                </a:solidFill>
              </a:rPr>
              <a:t>Conclusion: Both NR and LTE meet the energy efficiency requirements</a:t>
            </a:r>
          </a:p>
        </p:txBody>
      </p:sp>
      <p:sp>
        <p:nvSpPr>
          <p:cNvPr id="23" name="Espace réservé du numéro de diapositive 4">
            <a:extLst>
              <a:ext uri="{FF2B5EF4-FFF2-40B4-BE49-F238E27FC236}">
                <a16:creationId xmlns:a16="http://schemas.microsoft.com/office/drawing/2014/main" id="{FEB6DC9F-3F1D-420D-A1D5-75C53318E67E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18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20FC42BB-B96C-4A4D-9A45-01A22D0D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A784EA6A-1366-42BB-A9B7-B0DE926D107D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CA0D2BE-4601-457B-8F71-07B898D00D35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sz="2600" b="1" dirty="0">
                <a:solidFill>
                  <a:srgbClr val="002060"/>
                </a:solidFill>
                <a:latin typeface="+mj-lt"/>
                <a:cs typeface="+mj-cs"/>
              </a:rPr>
              <a:t>Energy efficiency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444975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CF5B-799D-4DF2-90C9-103D876B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1209448" cy="5066315"/>
          </a:xfrm>
        </p:spPr>
        <p:txBody>
          <a:bodyPr/>
          <a:lstStyle/>
          <a:p>
            <a:r>
              <a:rPr lang="en-US" altLang="zh-CN" sz="2000" dirty="0"/>
              <a:t>M</a:t>
            </a:r>
          </a:p>
          <a:p>
            <a:pPr marL="742950" lvl="1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800" dirty="0"/>
              <a:t>B</a:t>
            </a:r>
          </a:p>
        </p:txBody>
      </p:sp>
      <p:sp>
        <p:nvSpPr>
          <p:cNvPr id="23" name="Espace réservé du numéro de diapositive 4">
            <a:extLst>
              <a:ext uri="{FF2B5EF4-FFF2-40B4-BE49-F238E27FC236}">
                <a16:creationId xmlns:a16="http://schemas.microsoft.com/office/drawing/2014/main" id="{FEB6DC9F-3F1D-420D-A1D5-75C53318E67E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20FC42BB-B96C-4A4D-9A45-01A22D0D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A784EA6A-1366-42BB-A9B7-B0DE926D107D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CA0D2BE-4601-457B-8F71-07B898D00D35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sz="2600" b="1" dirty="0">
                <a:solidFill>
                  <a:srgbClr val="002060"/>
                </a:solidFill>
                <a:latin typeface="+mj-lt"/>
                <a:cs typeface="+mj-cs"/>
              </a:rPr>
              <a:t>Reliability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pic>
        <p:nvPicPr>
          <p:cNvPr id="7" name="Image2">
            <a:extLst>
              <a:ext uri="{FF2B5EF4-FFF2-40B4-BE49-F238E27FC236}">
                <a16:creationId xmlns:a16="http://schemas.microsoft.com/office/drawing/2014/main" id="{3A68EA2B-053B-47B6-BFD9-DDB27491C8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004048" y="1220880"/>
            <a:ext cx="3463280" cy="2358682"/>
          </a:xfrm>
          <a:prstGeom prst="rect">
            <a:avLst/>
          </a:prstGeom>
        </p:spPr>
      </p:pic>
      <p:pic>
        <p:nvPicPr>
          <p:cNvPr id="8" name="Image1">
            <a:extLst>
              <a:ext uri="{FF2B5EF4-FFF2-40B4-BE49-F238E27FC236}">
                <a16:creationId xmlns:a16="http://schemas.microsoft.com/office/drawing/2014/main" id="{8A89AB75-D974-4356-883E-CF09F84F3B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932040" y="4005064"/>
            <a:ext cx="3535288" cy="24872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CB2D2F-EF94-4F1E-A5CF-CE83D7E9C666}"/>
              </a:ext>
            </a:extLst>
          </p:cNvPr>
          <p:cNvSpPr/>
          <p:nvPr/>
        </p:nvSpPr>
        <p:spPr>
          <a:xfrm>
            <a:off x="5720611" y="3487207"/>
            <a:ext cx="2531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Reliability vs. variable session periods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DCF6E3-E938-4A9C-99CE-412285A3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7904"/>
              </p:ext>
            </p:extLst>
          </p:nvPr>
        </p:nvGraphicFramePr>
        <p:xfrm>
          <a:off x="1759933" y="1435577"/>
          <a:ext cx="2742278" cy="138252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35139">
                  <a:extLst>
                    <a:ext uri="{9D8B030D-6E8A-4147-A177-3AD203B41FA5}">
                      <a16:colId xmlns:a16="http://schemas.microsoft.com/office/drawing/2014/main" val="1959255416"/>
                    </a:ext>
                  </a:extLst>
                </a:gridCol>
                <a:gridCol w="1307139">
                  <a:extLst>
                    <a:ext uri="{9D8B030D-6E8A-4147-A177-3AD203B41FA5}">
                      <a16:colId xmlns:a16="http://schemas.microsoft.com/office/drawing/2014/main" val="60195605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Value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73840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Inter-site distance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500 m</a:t>
                      </a:r>
                      <a:endParaRPr lang="en-US" sz="11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350" marR="6350" marT="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449094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Macro BSs 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(3 </a:t>
                      </a:r>
                      <a:r>
                        <a:rPr lang="en-US" sz="1100" kern="100" dirty="0" err="1">
                          <a:effectLst/>
                        </a:rPr>
                        <a:t>TRxP</a:t>
                      </a:r>
                      <a:r>
                        <a:rPr lang="en-US" sz="1100" kern="100" dirty="0">
                          <a:effectLst/>
                        </a:rPr>
                        <a:t> each)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en-US" sz="11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rgbClr val="E9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42752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Bandwidth (MHz)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 spc="-5" dirty="0">
                          <a:effectLst/>
                        </a:rPr>
                        <a:t>10</a:t>
                      </a:r>
                      <a:endParaRPr lang="en-US" sz="11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71050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Packet size (bytes)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50</a:t>
                      </a:r>
                      <a:endParaRPr lang="en-US" sz="11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rgbClr val="E9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1911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2BED572-05CE-40A4-9140-55CE96B84F12}"/>
              </a:ext>
            </a:extLst>
          </p:cNvPr>
          <p:cNvSpPr/>
          <p:nvPr/>
        </p:nvSpPr>
        <p:spPr>
          <a:xfrm>
            <a:off x="5912971" y="6456200"/>
            <a:ext cx="2338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Reliability vs. variable UE densities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D48B07-E700-435B-8455-1CD72FE5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90164"/>
              </p:ext>
            </p:extLst>
          </p:nvPr>
        </p:nvGraphicFramePr>
        <p:xfrm>
          <a:off x="1746782" y="3187381"/>
          <a:ext cx="2742277" cy="9372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75146">
                  <a:extLst>
                    <a:ext uri="{9D8B030D-6E8A-4147-A177-3AD203B41FA5}">
                      <a16:colId xmlns:a16="http://schemas.microsoft.com/office/drawing/2014/main" val="126051400"/>
                    </a:ext>
                  </a:extLst>
                </a:gridCol>
                <a:gridCol w="1044229">
                  <a:extLst>
                    <a:ext uri="{9D8B030D-6E8A-4147-A177-3AD203B41FA5}">
                      <a16:colId xmlns:a16="http://schemas.microsoft.com/office/drawing/2014/main" val="3098736442"/>
                    </a:ext>
                  </a:extLst>
                </a:gridCol>
                <a:gridCol w="1022902">
                  <a:extLst>
                    <a:ext uri="{9D8B030D-6E8A-4147-A177-3AD203B41FA5}">
                      <a16:colId xmlns:a16="http://schemas.microsoft.com/office/drawing/2014/main" val="2154877405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UE density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Session period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350" marR="635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78168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Scenario 1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10 UEs/</a:t>
                      </a:r>
                      <a:r>
                        <a:rPr lang="en-US" sz="1100" kern="100" dirty="0" err="1">
                          <a:effectLst/>
                        </a:rPr>
                        <a:t>TRxP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350" marR="635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variable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350" marR="6350" marT="0" marB="0" anchor="ctr"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05847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Scenario 2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variable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40005" marR="40005" marT="9525" marB="0" anchor="ctr">
                    <a:solidFill>
                      <a:srgbClr val="E9ED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1000 sessions/hour/UE</a:t>
                      </a:r>
                      <a:endParaRPr lang="en-US" sz="1200" kern="100" dirty="0">
                        <a:effectLst/>
                        <a:latin typeface="Liberation Serif"/>
                        <a:ea typeface="Droid Sans Fallback"/>
                        <a:cs typeface="Droid Sans Devanagari"/>
                      </a:endParaRPr>
                    </a:p>
                  </a:txBody>
                  <a:tcPr marL="6350" marR="6350" marT="0" marB="0" anchor="ctr">
                    <a:solidFill>
                      <a:srgbClr val="E9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00688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63E72D-BEFE-4F67-8BE0-D280AE12805B}"/>
              </a:ext>
            </a:extLst>
          </p:cNvPr>
          <p:cNvCxnSpPr/>
          <p:nvPr/>
        </p:nvCxnSpPr>
        <p:spPr>
          <a:xfrm flipV="1">
            <a:off x="4489059" y="2852936"/>
            <a:ext cx="659005" cy="69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CEDD47-7BCE-400B-B23D-F72359331580}"/>
              </a:ext>
            </a:extLst>
          </p:cNvPr>
          <p:cNvCxnSpPr>
            <a:cxnSpLocks/>
          </p:cNvCxnSpPr>
          <p:nvPr/>
        </p:nvCxnSpPr>
        <p:spPr>
          <a:xfrm>
            <a:off x="4462347" y="3918791"/>
            <a:ext cx="685717" cy="68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5C15DF-C703-4D88-8F9E-989C6FF46400}"/>
              </a:ext>
            </a:extLst>
          </p:cNvPr>
          <p:cNvCxnSpPr/>
          <p:nvPr/>
        </p:nvCxnSpPr>
        <p:spPr>
          <a:xfrm flipV="1">
            <a:off x="5652120" y="4095201"/>
            <a:ext cx="0" cy="201622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759AA5-8044-46E4-9E6E-2C93CDF0DD4C}"/>
              </a:ext>
            </a:extLst>
          </p:cNvPr>
          <p:cNvCxnSpPr/>
          <p:nvPr/>
        </p:nvCxnSpPr>
        <p:spPr>
          <a:xfrm flipV="1">
            <a:off x="5669872" y="1303822"/>
            <a:ext cx="0" cy="19202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4CECC9-BACA-496B-A369-E7F161A2173F}"/>
              </a:ext>
            </a:extLst>
          </p:cNvPr>
          <p:cNvSpPr txBox="1"/>
          <p:nvPr/>
        </p:nvSpPr>
        <p:spPr>
          <a:xfrm>
            <a:off x="5364088" y="3147978"/>
            <a:ext cx="449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6D6936-0A90-4931-B8AE-08DF7FFAF14C}"/>
              </a:ext>
            </a:extLst>
          </p:cNvPr>
          <p:cNvSpPr txBox="1"/>
          <p:nvPr/>
        </p:nvSpPr>
        <p:spPr>
          <a:xfrm>
            <a:off x="5544197" y="6034636"/>
            <a:ext cx="449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E0897E-F788-454D-BA01-F00190E931D2}"/>
              </a:ext>
            </a:extLst>
          </p:cNvPr>
          <p:cNvSpPr txBox="1"/>
          <p:nvPr/>
        </p:nvSpPr>
        <p:spPr>
          <a:xfrm>
            <a:off x="7617551" y="1382378"/>
            <a:ext cx="8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Threshold: 99.999%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800033-9F9A-4FF1-BCD7-35543150563F}"/>
              </a:ext>
            </a:extLst>
          </p:cNvPr>
          <p:cNvSpPr txBox="1"/>
          <p:nvPr/>
        </p:nvSpPr>
        <p:spPr>
          <a:xfrm>
            <a:off x="7755274" y="4296307"/>
            <a:ext cx="8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Threshold: 99.999%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D6070CE-E472-4D7D-8409-E1D7A2C85BB0}"/>
              </a:ext>
            </a:extLst>
          </p:cNvPr>
          <p:cNvSpPr txBox="1">
            <a:spLocks/>
          </p:cNvSpPr>
          <p:nvPr/>
        </p:nvSpPr>
        <p:spPr>
          <a:xfrm>
            <a:off x="1553336" y="5419469"/>
            <a:ext cx="3535282" cy="7645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Tx/>
              <a:buChar char="-"/>
              <a:defRPr sz="2000" kern="1200" baseline="0">
                <a:solidFill>
                  <a:srgbClr val="259CD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The ITU-R minimum requirement is fulfilled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D6070CE-E472-4D7D-8409-E1D7A2C85BB0}"/>
              </a:ext>
            </a:extLst>
          </p:cNvPr>
          <p:cNvSpPr txBox="1">
            <a:spLocks/>
          </p:cNvSpPr>
          <p:nvPr/>
        </p:nvSpPr>
        <p:spPr>
          <a:xfrm>
            <a:off x="4476217" y="3548305"/>
            <a:ext cx="696551" cy="3475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Tx/>
              <a:buChar char="-"/>
              <a:defRPr sz="2000" kern="1200" baseline="0">
                <a:solidFill>
                  <a:srgbClr val="259CD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1312" y="6813376"/>
            <a:ext cx="7403176" cy="134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8838" y="6862487"/>
          <a:ext cx="6343602" cy="11518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04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8750">
                <a:tc rowSpan="2"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dirty="0">
                          <a:effectLst/>
                        </a:rPr>
                        <a:t>Evaluation configuration</a:t>
                      </a:r>
                      <a:endParaRPr lang="en-US" sz="1000" b="1" u="none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>
                          <a:effectLst/>
                        </a:rPr>
                        <a:t>Antenna configuration</a:t>
                      </a:r>
                      <a:endParaRPr lang="en-US" sz="1000" b="1" u="none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>
                          <a:effectLst/>
                        </a:rPr>
                        <a:t>Sub-carrier spacing [kHz]</a:t>
                      </a:r>
                      <a:endParaRPr lang="en-US" sz="1000" b="1" u="none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>
                          <a:effectLst/>
                        </a:rPr>
                        <a:t>ITU</a:t>
                      </a:r>
                      <a:endParaRPr lang="en-US" sz="1000" u="none">
                        <a:effectLst/>
                      </a:endParaRPr>
                    </a:p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>
                          <a:effectLst/>
                        </a:rPr>
                        <a:t>Requirement </a:t>
                      </a:r>
                      <a:endParaRPr lang="en-US" sz="1000" b="1" u="none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>
                          <a:effectLst/>
                        </a:rPr>
                        <a:t>Channel model A</a:t>
                      </a:r>
                      <a:endParaRPr lang="en-US" sz="1000" b="1" u="none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>
                          <a:effectLst/>
                        </a:rPr>
                        <a:t>Channel model B</a:t>
                      </a:r>
                      <a:endParaRPr lang="en-US" sz="1000" b="1" u="none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dirty="0">
                          <a:effectLst/>
                        </a:rPr>
                        <a:t>Channel condition</a:t>
                      </a:r>
                      <a:endParaRPr lang="en-US" sz="1000" b="1" u="none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u="none" dirty="0">
                          <a:effectLst/>
                        </a:rPr>
                        <a:t>Reliability</a:t>
                      </a:r>
                      <a:endParaRPr lang="en-US" sz="1000" b="1" u="none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dirty="0">
                          <a:effectLst/>
                        </a:rPr>
                        <a:t>Channel condition</a:t>
                      </a:r>
                      <a:endParaRPr lang="en-US" sz="1000" b="1" u="none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endParaRPr lang="en-US" sz="9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 dirty="0">
                          <a:effectLst/>
                        </a:rPr>
                        <a:t>Evaluation configuration A</a:t>
                      </a:r>
                      <a:endParaRPr lang="en-US" sz="1000" b="1" u="none" dirty="0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u="none" dirty="0">
                          <a:solidFill>
                            <a:schemeClr val="tx1"/>
                          </a:solidFill>
                          <a:effectLst/>
                        </a:rPr>
                        <a:t>1T8R</a:t>
                      </a:r>
                      <a:endParaRPr lang="en-US" sz="1000" b="0" u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u="none" dirty="0">
                          <a:solidFill>
                            <a:schemeClr val="tx1"/>
                          </a:solidFill>
                          <a:effectLst/>
                        </a:rPr>
                        <a:t>60 </a:t>
                      </a:r>
                      <a:endParaRPr lang="en-US" sz="1000" b="0" u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u="none" dirty="0">
                          <a:solidFill>
                            <a:schemeClr val="tx1"/>
                          </a:solidFill>
                          <a:effectLst/>
                        </a:rPr>
                        <a:t>99.999%</a:t>
                      </a:r>
                      <a:endParaRPr lang="en-US" sz="1000" b="0" u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u="none" dirty="0">
                          <a:solidFill>
                            <a:schemeClr val="tx1"/>
                          </a:solidFill>
                          <a:effectLst/>
                        </a:rPr>
                        <a:t>NLOS</a:t>
                      </a:r>
                      <a:endParaRPr lang="en-US" sz="1000" b="0" u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u="none" dirty="0">
                          <a:solidFill>
                            <a:srgbClr val="00B050"/>
                          </a:solidFill>
                          <a:effectLst/>
                        </a:rPr>
                        <a:t>99.999995%</a:t>
                      </a:r>
                      <a:endParaRPr lang="en-US" sz="1000" b="1" u="non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u="none" dirty="0">
                          <a:solidFill>
                            <a:schemeClr val="tx1"/>
                          </a:solidFill>
                          <a:effectLst/>
                        </a:rPr>
                        <a:t>NLOS</a:t>
                      </a:r>
                      <a:endParaRPr lang="en-US" sz="1000" b="0" u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u="none" dirty="0">
                          <a:solidFill>
                            <a:srgbClr val="00B050"/>
                          </a:solidFill>
                          <a:effectLst/>
                        </a:rPr>
                        <a:t>99.9999997%</a:t>
                      </a:r>
                      <a:endParaRPr lang="en-US" sz="1000" b="1" u="non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none">
                          <a:effectLst/>
                        </a:rPr>
                        <a:t>Evaluation configuration B</a:t>
                      </a:r>
                      <a:endParaRPr lang="en-US" sz="1000" b="1" u="none"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u="none">
                          <a:solidFill>
                            <a:schemeClr val="tx1"/>
                          </a:solidFill>
                          <a:effectLst/>
                        </a:rPr>
                        <a:t>1T16R</a:t>
                      </a:r>
                      <a:endParaRPr lang="en-US" sz="1000" b="0" u="non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u="none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000" b="0" u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u="none" dirty="0">
                          <a:solidFill>
                            <a:schemeClr val="tx1"/>
                          </a:solidFill>
                          <a:effectLst/>
                        </a:rPr>
                        <a:t>NLOS</a:t>
                      </a:r>
                      <a:endParaRPr lang="en-US" sz="1000" b="0" u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u="none" dirty="0">
                          <a:solidFill>
                            <a:srgbClr val="00B050"/>
                          </a:solidFill>
                          <a:effectLst/>
                        </a:rPr>
                        <a:t>99.99989%</a:t>
                      </a:r>
                      <a:endParaRPr lang="en-US" sz="1000" b="1" u="non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u="none" dirty="0">
                          <a:solidFill>
                            <a:schemeClr val="tx1"/>
                          </a:solidFill>
                          <a:effectLst/>
                        </a:rPr>
                        <a:t>NLOS</a:t>
                      </a:r>
                      <a:endParaRPr lang="en-US" sz="1000" b="0" u="non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u="none" dirty="0">
                          <a:solidFill>
                            <a:srgbClr val="00B050"/>
                          </a:solidFill>
                          <a:effectLst/>
                        </a:rPr>
                        <a:t>99.999992%</a:t>
                      </a:r>
                      <a:endParaRPr lang="en-US" sz="1000" b="1" u="non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6070CE-E472-4D7D-8409-E1D7A2C85BB0}"/>
              </a:ext>
            </a:extLst>
          </p:cNvPr>
          <p:cNvSpPr txBox="1">
            <a:spLocks/>
          </p:cNvSpPr>
          <p:nvPr/>
        </p:nvSpPr>
        <p:spPr>
          <a:xfrm>
            <a:off x="1717694" y="7267151"/>
            <a:ext cx="696551" cy="3475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Tx/>
              <a:buChar char="-"/>
              <a:defRPr sz="2000" kern="1200" baseline="0">
                <a:solidFill>
                  <a:srgbClr val="259CD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</a:p>
        </p:txBody>
      </p:sp>
    </p:spTree>
    <p:extLst>
      <p:ext uri="{BB962C8B-B14F-4D97-AF65-F5344CB8AC3E}">
        <p14:creationId xmlns:p14="http://schemas.microsoft.com/office/powerpoint/2010/main" val="29495203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4.72222E-6 -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1.94444E-6 -0.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8.33333E-7 -0.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 animBg="1"/>
      <p:bldP spid="4" grpId="1" animBg="1"/>
      <p:bldP spid="31" grpId="0"/>
      <p:bldP spid="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43BAD7C-254B-4E94-9BA8-FDC282365B5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1525807" y="6604282"/>
            <a:ext cx="3379337" cy="23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7890" tIns="38945" rIns="77890" bIns="38945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5G IA Evaluation Group.</a:t>
            </a:r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>
          <a:xfrm>
            <a:off x="1502296" y="6381328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2457D5-21A3-4FB2-AB80-9404183B7CCC}" type="datetime1">
              <a:rPr lang="en-GB" sz="1200" smtClean="0">
                <a:solidFill>
                  <a:schemeClr val="tx1">
                    <a:tint val="75000"/>
                  </a:schemeClr>
                </a:solidFill>
              </a:rPr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6" name="Titre 6"/>
          <p:cNvSpPr>
            <a:spLocks noGrp="1"/>
          </p:cNvSpPr>
          <p:nvPr>
            <p:ph type="ctrTitle"/>
          </p:nvPr>
        </p:nvSpPr>
        <p:spPr>
          <a:xfrm>
            <a:off x="1563294" y="260648"/>
            <a:ext cx="6408712" cy="792088"/>
          </a:xfrm>
          <a:ln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en-GB" sz="2600" dirty="0">
                <a:solidFill>
                  <a:srgbClr val="002060"/>
                </a:solidFill>
              </a:rPr>
              <a:t>5G Infrastructure Association</a:t>
            </a:r>
            <a:br>
              <a:rPr lang="en-GB" sz="2600" dirty="0">
                <a:solidFill>
                  <a:srgbClr val="002060"/>
                </a:solidFill>
              </a:rPr>
            </a:br>
            <a:r>
              <a:rPr lang="en-GB" sz="2600" dirty="0">
                <a:solidFill>
                  <a:srgbClr val="002060"/>
                </a:solidFill>
              </a:rPr>
              <a:t>Independent Evaluation Group for IMT-2020</a:t>
            </a:r>
          </a:p>
        </p:txBody>
      </p:sp>
      <p:sp>
        <p:nvSpPr>
          <p:cNvPr id="22" name="Sous-titre 2"/>
          <p:cNvSpPr txBox="1">
            <a:spLocks/>
          </p:cNvSpPr>
          <p:nvPr/>
        </p:nvSpPr>
        <p:spPr>
          <a:xfrm>
            <a:off x="1558483" y="1160369"/>
            <a:ext cx="7406005" cy="996237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0" indent="-266700">
              <a:spcBef>
                <a:spcPts val="600"/>
              </a:spcBef>
              <a:spcAft>
                <a:spcPts val="0"/>
              </a:spcAft>
            </a:pPr>
            <a:r>
              <a:rPr lang="en-GB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This Evaluation Group is a Working Group in 5G PPP (Public Private Partnership) under the umbrella of 5G Infrastructure Association (5G IA)</a:t>
            </a:r>
          </a:p>
          <a:p>
            <a:pPr marL="266700" lvl="0" indent="-266700">
              <a:spcBef>
                <a:spcPts val="600"/>
              </a:spcBef>
              <a:spcAft>
                <a:spcPts val="0"/>
              </a:spcAft>
            </a:pPr>
            <a:r>
              <a:rPr lang="en-GB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5G PPP is a huge dedicated 5G research program in EU Horizon 2020</a:t>
            </a:r>
          </a:p>
        </p:txBody>
      </p:sp>
      <p:sp>
        <p:nvSpPr>
          <p:cNvPr id="27" name="Sous-titre 2"/>
          <p:cNvSpPr txBox="1">
            <a:spLocks/>
          </p:cNvSpPr>
          <p:nvPr/>
        </p:nvSpPr>
        <p:spPr>
          <a:xfrm>
            <a:off x="1559241" y="2216740"/>
            <a:ext cx="7127559" cy="364584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spcBef>
                <a:spcPts val="600"/>
              </a:spcBef>
              <a:spcAft>
                <a:spcPts val="0"/>
              </a:spcAft>
            </a:pPr>
            <a:r>
              <a:rPr lang="en-GB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Support by 5G PPP projects and 5G IA members</a:t>
            </a:r>
            <a:endParaRPr lang="de-DE" sz="1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66700" indent="-266700">
              <a:spcBef>
                <a:spcPts val="600"/>
              </a:spcBef>
              <a:spcAft>
                <a:spcPts val="0"/>
              </a:spcAft>
            </a:pPr>
            <a:endParaRPr lang="en-GB" sz="1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8AC8FD-7B2F-488E-9EAC-AAAFC070D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B962B8-A1AB-4C9A-B46B-BDB2B343F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FD8B2-8C15-44CF-8868-5A8C7A35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E093CE-9EA6-4C24-9004-C4DEAD7F5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EC9CF8-7A9B-4F37-A02B-28A28435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EB6AB7E-A529-474F-8EF4-B3452649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CC0DF3F-59DA-42CF-AA5A-185B97AC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50C53ECD-BE81-4D54-BC3C-FA87E4BC6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EDCD597-60DF-403F-AACB-E85653B54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3059F904-C034-4517-A1AB-30512964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EF1BB622-588C-4F2F-A73D-DE1ACD95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EF405647-90AD-477D-A572-851FCB6A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1C4D79E0-862A-4B61-BF8B-039D000C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F5657870-CAA9-449A-ADCD-BDBAC9F10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1800D143-E5DB-436D-9AAF-729CEF48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25320764-C25C-47CB-B4E4-B647B665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6265EA7F-6FA7-481E-867A-AAF169F9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9FCBA686-119F-4034-A4B6-A07BF0C2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70FA0197-4CDA-4E6B-B89F-5F475D0FC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610CEA93-CB08-4A4B-94F1-E5F3EAC4E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6F57B4-DBDA-43BD-B99D-7F62B67730C3}"/>
              </a:ext>
            </a:extLst>
          </p:cNvPr>
          <p:cNvGrpSpPr/>
          <p:nvPr/>
        </p:nvGrpSpPr>
        <p:grpSpPr>
          <a:xfrm>
            <a:off x="1556848" y="5021127"/>
            <a:ext cx="7127559" cy="1048032"/>
            <a:chOff x="1556848" y="5021127"/>
            <a:chExt cx="7127559" cy="1048032"/>
          </a:xfrm>
        </p:grpSpPr>
        <p:sp>
          <p:nvSpPr>
            <p:cNvPr id="46" name="Sous-titre 2">
              <a:extLst>
                <a:ext uri="{FF2B5EF4-FFF2-40B4-BE49-F238E27FC236}">
                  <a16:creationId xmlns:a16="http://schemas.microsoft.com/office/drawing/2014/main" id="{4A256AB1-5DB6-4F20-A83C-8C19B879AD4C}"/>
                </a:ext>
              </a:extLst>
            </p:cNvPr>
            <p:cNvSpPr txBox="1">
              <a:spLocks/>
            </p:cNvSpPr>
            <p:nvPr/>
          </p:nvSpPr>
          <p:spPr>
            <a:xfrm>
              <a:off x="1556848" y="5021127"/>
              <a:ext cx="7127559" cy="327243"/>
            </a:xfrm>
            <a:prstGeom prst="rect">
              <a:avLst/>
            </a:prstGeom>
          </p:spPr>
          <p:txBody>
            <a:bodyPr/>
            <a:lstStyle>
              <a:lvl1pPr marL="457200" indent="-4572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 algn="l">
                <a:buFont typeface="Arial" panose="020B0604020202020204" pitchFamily="34" charset="0"/>
                <a:buChar char="–"/>
                <a:tabLst>
                  <a:tab pos="1976438" algn="l"/>
                  <a:tab pos="2154238" algn="l"/>
                </a:tabLst>
              </a:pPr>
              <a:r>
                <a:rPr lang="en-GB" sz="1600" dirty="0">
                  <a:solidFill>
                    <a:schemeClr val="tx2"/>
                  </a:solidFill>
                </a:rPr>
                <a:t>5G Infrastructure Association Members</a:t>
              </a:r>
              <a:endParaRPr lang="de-DE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584A2FB-EBB6-4625-B65F-DBFF2A688E5F}"/>
                </a:ext>
              </a:extLst>
            </p:cNvPr>
            <p:cNvGrpSpPr/>
            <p:nvPr/>
          </p:nvGrpSpPr>
          <p:grpSpPr>
            <a:xfrm>
              <a:off x="2435324" y="5332468"/>
              <a:ext cx="6032939" cy="736691"/>
              <a:chOff x="2435324" y="5332468"/>
              <a:chExt cx="6032939" cy="736691"/>
            </a:xfrm>
          </p:grpSpPr>
          <p:pic>
            <p:nvPicPr>
              <p:cNvPr id="45" name="Picture 87" descr="图片3副本">
                <a:extLst>
                  <a:ext uri="{FF2B5EF4-FFF2-40B4-BE49-F238E27FC236}">
                    <a16:creationId xmlns:a16="http://schemas.microsoft.com/office/drawing/2014/main" id="{9417A415-4A62-41B4-8430-4BD130C39B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5324" y="5556443"/>
                <a:ext cx="1080000" cy="256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6" name="Picture 32" descr="Bildergebnis für intel">
                <a:hlinkClick r:id="rId3"/>
                <a:extLst>
                  <a:ext uri="{FF2B5EF4-FFF2-40B4-BE49-F238E27FC236}">
                    <a16:creationId xmlns:a16="http://schemas.microsoft.com/office/drawing/2014/main" id="{CFCB0C9E-8936-4944-994B-F733760B44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048" y="5348370"/>
                <a:ext cx="1080000" cy="715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4E8C83A2-B721-4611-9249-83E6205EC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9991" y="5468533"/>
                <a:ext cx="1080000" cy="455067"/>
              </a:xfrm>
              <a:prstGeom prst="rect">
                <a:avLst/>
              </a:prstGeom>
            </p:spPr>
          </p:pic>
          <p:pic>
            <p:nvPicPr>
              <p:cNvPr id="1058" name="Picture 34" descr="Bildergebnis für telenor">
                <a:hlinkClick r:id="rId6"/>
                <a:extLst>
                  <a:ext uri="{FF2B5EF4-FFF2-40B4-BE49-F238E27FC236}">
                    <a16:creationId xmlns:a16="http://schemas.microsoft.com/office/drawing/2014/main" id="{F50E128A-44E8-4E80-AF38-8588626657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4168" y="5444231"/>
                <a:ext cx="1080000" cy="5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0" name="Picture 36" descr="Bildergebnis für turkcell">
                <a:hlinkClick r:id="rId8"/>
                <a:extLst>
                  <a:ext uri="{FF2B5EF4-FFF2-40B4-BE49-F238E27FC236}">
                    <a16:creationId xmlns:a16="http://schemas.microsoft.com/office/drawing/2014/main" id="{3B87284D-42F7-44E7-ACA7-9B1D728B2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263" y="5332468"/>
                <a:ext cx="1080000" cy="736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765CAF7-5F94-480F-86C8-0E8EF0716DDB}"/>
              </a:ext>
            </a:extLst>
          </p:cNvPr>
          <p:cNvGrpSpPr/>
          <p:nvPr/>
        </p:nvGrpSpPr>
        <p:grpSpPr>
          <a:xfrm>
            <a:off x="1555479" y="2459926"/>
            <a:ext cx="7127559" cy="2490003"/>
            <a:chOff x="1555479" y="2459926"/>
            <a:chExt cx="7127559" cy="249000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92E602A-842C-4FF5-ADA3-08501343FBD7}"/>
                </a:ext>
              </a:extLst>
            </p:cNvPr>
            <p:cNvGrpSpPr/>
            <p:nvPr/>
          </p:nvGrpSpPr>
          <p:grpSpPr>
            <a:xfrm>
              <a:off x="2411760" y="2556954"/>
              <a:ext cx="6192688" cy="2392975"/>
              <a:chOff x="2411760" y="2556954"/>
              <a:chExt cx="6192688" cy="239297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81AF665-F9FE-4E5B-9C15-3FE1FC09D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1760" y="2864182"/>
                <a:ext cx="1080000" cy="207930"/>
              </a:xfrm>
              <a:prstGeom prst="rect">
                <a:avLst/>
              </a:prstGeom>
              <a:gradFill flip="none" rotWithShape="1">
                <a:gsLst>
                  <a:gs pos="0">
                    <a:srgbClr val="00FF00"/>
                  </a:gs>
                  <a:gs pos="68000">
                    <a:schemeClr val="accent6">
                      <a:lumMod val="60000"/>
                      <a:lumOff val="40000"/>
                    </a:schemeClr>
                  </a:gs>
                  <a:gs pos="100000">
                    <a:srgbClr val="0070C0"/>
                  </a:gs>
                </a:gsLst>
                <a:lin ang="0" scaled="1"/>
                <a:tileRect/>
              </a:gradFill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0329987-BF3F-4D50-953D-F377F0360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6099" y="2800933"/>
                <a:ext cx="1080000" cy="333019"/>
              </a:xfrm>
              <a:prstGeom prst="rect">
                <a:avLst/>
              </a:prstGeom>
            </p:spPr>
          </p:pic>
          <p:pic>
            <p:nvPicPr>
              <p:cNvPr id="12" name="Picture 25" descr="https://5g-ppp.eu/wp-content/uploads/2017/06/Clear5g-150x79.png">
                <a:hlinkClick r:id="rId12"/>
                <a:extLst>
                  <a:ext uri="{FF2B5EF4-FFF2-40B4-BE49-F238E27FC236}">
                    <a16:creationId xmlns:a16="http://schemas.microsoft.com/office/drawing/2014/main" id="{AD9FC703-C80E-453B-80CC-58F079B2A0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2610" y="3429000"/>
                <a:ext cx="1080000" cy="568801"/>
              </a:xfrm>
              <a:prstGeom prst="rect">
                <a:avLst/>
              </a:prstGeom>
              <a:gradFill>
                <a:gsLst>
                  <a:gs pos="100000">
                    <a:srgbClr val="FF66FF"/>
                  </a:gs>
                  <a:gs pos="62000">
                    <a:srgbClr val="00FF00"/>
                  </a:gs>
                  <a:gs pos="0">
                    <a:srgbClr val="00FF00"/>
                  </a:gs>
                </a:gsLst>
                <a:lin ang="0" scaled="1"/>
              </a:gradFill>
              <a:extLst/>
            </p:spPr>
          </p:pic>
          <p:pic>
            <p:nvPicPr>
              <p:cNvPr id="15" name="Picture 21" descr="https://5g-ppp.eu/wp-content/uploads/2017/05/To-Euro-5g-150x43.png">
                <a:hlinkClick r:id="rId14"/>
                <a:extLst>
                  <a:ext uri="{FF2B5EF4-FFF2-40B4-BE49-F238E27FC236}">
                    <a16:creationId xmlns:a16="http://schemas.microsoft.com/office/drawing/2014/main" id="{61E261E5-3BFC-4FFF-8059-E147C599F5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5675" y="3612771"/>
                <a:ext cx="1080000" cy="210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26" descr="https://5g-ppp.eu/wp-content/uploads/2018/09/5genesis.jpg">
                <a:hlinkClick r:id="rId16"/>
                <a:extLst>
                  <a:ext uri="{FF2B5EF4-FFF2-40B4-BE49-F238E27FC236}">
                    <a16:creationId xmlns:a16="http://schemas.microsoft.com/office/drawing/2014/main" id="{76BA5BBD-9CCC-46EF-B29E-D3E697CCE2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6256" y="3180723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https://5g-ppp.eu/wp-content/uploads/2018/06/5g-vinni1-provisional-1024x231.png">
                <a:hlinkClick r:id="rId18"/>
                <a:extLst>
                  <a:ext uri="{FF2B5EF4-FFF2-40B4-BE49-F238E27FC236}">
                    <a16:creationId xmlns:a16="http://schemas.microsoft.com/office/drawing/2014/main" id="{7127CD35-52AC-44F6-8080-1E7F765DCA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4448" y="3604820"/>
                <a:ext cx="1080000" cy="243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28" descr="https://5g-ppp.eu/wp-content/uploads/2019/05/5gtours.png">
                <a:hlinkClick r:id="rId20"/>
                <a:extLst>
                  <a:ext uri="{FF2B5EF4-FFF2-40B4-BE49-F238E27FC236}">
                    <a16:creationId xmlns:a16="http://schemas.microsoft.com/office/drawing/2014/main" id="{E07F33CA-56AF-4B5E-A53E-9AB5DEF829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1920" y="3909203"/>
                <a:ext cx="1080000" cy="10407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4" name="Picture 30" descr="https://5g-ppp.eu/wp-content/uploads/2019/05/logo-full5g-01b.jpg">
                <a:extLst>
                  <a:ext uri="{FF2B5EF4-FFF2-40B4-BE49-F238E27FC236}">
                    <a16:creationId xmlns:a16="http://schemas.microsoft.com/office/drawing/2014/main" id="{DEA9C6B2-B88A-4CB9-B686-4B8D36636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4301047"/>
                <a:ext cx="1080000" cy="2565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17" descr="https://5g-ppp.eu/wp-content/uploads/2017/05/Global5G-150x41.jpg">
                <a:hlinkClick r:id="rId23"/>
                <a:extLst>
                  <a:ext uri="{FF2B5EF4-FFF2-40B4-BE49-F238E27FC236}">
                    <a16:creationId xmlns:a16="http://schemas.microsoft.com/office/drawing/2014/main" id="{FBE59F1E-937C-4461-9D02-91C0A0F4E3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6416" y="4325349"/>
                <a:ext cx="1080000" cy="200288"/>
              </a:xfrm>
              <a:prstGeom prst="rect">
                <a:avLst/>
              </a:prstGeom>
              <a:solidFill>
                <a:srgbClr val="FF9900"/>
              </a:solidFill>
              <a:extLst/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92EE233-9F54-4832-B417-D01B8F6F7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96856" y="2556954"/>
                <a:ext cx="1080000" cy="82197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5D86B5B-2FD1-4F40-93A8-ABBFCB1CD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16378" y="2668522"/>
                <a:ext cx="1080000" cy="581876"/>
              </a:xfrm>
              <a:prstGeom prst="rect">
                <a:avLst/>
              </a:prstGeom>
              <a:gradFill>
                <a:gsLst>
                  <a:gs pos="60000">
                    <a:srgbClr val="FFFF99"/>
                  </a:gs>
                  <a:gs pos="0">
                    <a:srgbClr val="FFFF99"/>
                  </a:gs>
                  <a:gs pos="100000">
                    <a:srgbClr val="00FF00"/>
                  </a:gs>
                </a:gsLst>
                <a:lin ang="0" scaled="1"/>
              </a:gradFill>
            </p:spPr>
          </p:pic>
        </p:grpSp>
        <p:sp>
          <p:nvSpPr>
            <p:cNvPr id="53" name="Sous-titre 2">
              <a:extLst>
                <a:ext uri="{FF2B5EF4-FFF2-40B4-BE49-F238E27FC236}">
                  <a16:creationId xmlns:a16="http://schemas.microsoft.com/office/drawing/2014/main" id="{6855AFC2-8A20-439D-A226-5D3E4EE3B63B}"/>
                </a:ext>
              </a:extLst>
            </p:cNvPr>
            <p:cNvSpPr txBox="1">
              <a:spLocks/>
            </p:cNvSpPr>
            <p:nvPr/>
          </p:nvSpPr>
          <p:spPr>
            <a:xfrm>
              <a:off x="1555479" y="2459926"/>
              <a:ext cx="7127559" cy="312534"/>
            </a:xfrm>
            <a:prstGeom prst="rect">
              <a:avLst/>
            </a:prstGeom>
          </p:spPr>
          <p:txBody>
            <a:bodyPr/>
            <a:lstStyle>
              <a:lvl1pPr marL="457200" indent="-4572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5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 algn="l">
                <a:buFont typeface="Arial" panose="020B0604020202020204" pitchFamily="34" charset="0"/>
                <a:buChar char="–"/>
                <a:tabLst>
                  <a:tab pos="1976438" algn="l"/>
                  <a:tab pos="2154238" algn="l"/>
                </a:tabLst>
              </a:pPr>
              <a:r>
                <a:rPr lang="en-GB" sz="1600" dirty="0">
                  <a:solidFill>
                    <a:schemeClr val="tx2"/>
                  </a:solidFill>
                </a:rPr>
                <a:t>5G PPP Phase II and Phase III projects</a:t>
              </a:r>
              <a:endParaRPr lang="de-DE" sz="1600" dirty="0">
                <a:solidFill>
                  <a:schemeClr val="tx2"/>
                </a:solidFill>
              </a:endParaRPr>
            </a:p>
            <a:p>
              <a:pPr marL="266700" indent="-266700">
                <a:spcBef>
                  <a:spcPts val="600"/>
                </a:spcBef>
                <a:spcAft>
                  <a:spcPts val="0"/>
                </a:spcAft>
              </a:pPr>
              <a:endParaRPr lang="en-GB" sz="1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7433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4">
            <a:extLst>
              <a:ext uri="{FF2B5EF4-FFF2-40B4-BE49-F238E27FC236}">
                <a16:creationId xmlns:a16="http://schemas.microsoft.com/office/drawing/2014/main" id="{FEB6DC9F-3F1D-420D-A1D5-75C53318E67E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20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20FC42BB-B96C-4A4D-9A45-01A22D0D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A784EA6A-1366-42BB-A9B7-B0DE926D107D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CA0D2BE-4601-457B-8F71-07B898D00D35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sz="2600" b="1" dirty="0">
                <a:solidFill>
                  <a:srgbClr val="002060"/>
                </a:solidFill>
                <a:latin typeface="+mj-lt"/>
                <a:cs typeface="+mj-cs"/>
              </a:rPr>
              <a:t>Mobility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44702"/>
              </p:ext>
            </p:extLst>
          </p:nvPr>
        </p:nvGraphicFramePr>
        <p:xfrm>
          <a:off x="1726128" y="1250631"/>
          <a:ext cx="6912908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Test environment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ITU requirement (bit/s/Hz)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Evaluation configuration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Channel Model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50%-ile point of SINR CDF (dB)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 hangingPunct="0"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180340" algn="l"/>
                          <a:tab pos="360045" algn="l"/>
                          <a:tab pos="540385" algn="l"/>
                          <a:tab pos="720090" algn="l"/>
                          <a:tab pos="900430" algn="l"/>
                          <a:tab pos="1080135" algn="l"/>
                          <a:tab pos="1260475" algn="l"/>
                          <a:tab pos="1440180" algn="l"/>
                          <a:tab pos="1620520" algn="l"/>
                          <a:tab pos="1800225" algn="l"/>
                          <a:tab pos="1980565" algn="l"/>
                          <a:tab pos="2160270" algn="l"/>
                          <a:tab pos="2340610" algn="l"/>
                          <a:tab pos="2520315" algn="l"/>
                        </a:tabLst>
                      </a:pPr>
                      <a:r>
                        <a:rPr lang="en-US" sz="1400" u="sng">
                          <a:effectLst/>
                        </a:rPr>
                        <a:t>Uplink SE (bit/s/Hz)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FDD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TDD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NLOS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LOS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NLOS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LOS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Indoor Hotspot –eMBB </a:t>
                      </a:r>
                      <a:endParaRPr lang="en-US" sz="1400" u="none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(12 TRxP)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1.5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 err="1">
                          <a:effectLst/>
                        </a:rPr>
                        <a:t>Config</a:t>
                      </a:r>
                      <a:r>
                        <a:rPr lang="en-US" sz="1100" u="none" dirty="0">
                          <a:effectLst/>
                        </a:rPr>
                        <a:t>. A</a:t>
                      </a:r>
                      <a:endParaRPr lang="en-US" sz="1400" u="none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(4 GHz)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Channel model A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3.90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1.75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2.05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1.59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1.94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Channel model B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3.95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1.75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2.07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1.60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1.95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Dense Urban – eMBB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1.12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 err="1">
                          <a:effectLst/>
                        </a:rPr>
                        <a:t>Config</a:t>
                      </a:r>
                      <a:r>
                        <a:rPr lang="en-US" sz="1100" u="none" dirty="0">
                          <a:effectLst/>
                        </a:rPr>
                        <a:t>. A</a:t>
                      </a:r>
                      <a:endParaRPr lang="en-US" sz="1400" u="none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(4 GHz)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Channel model A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5.52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1.92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2.22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1.82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2.17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Channel model B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5.32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1.89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2.19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1.79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2.06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Rural –</a:t>
                      </a:r>
                      <a:r>
                        <a:rPr lang="en-US" sz="1100" u="none" dirty="0" err="1">
                          <a:effectLst/>
                        </a:rPr>
                        <a:t>eMBB</a:t>
                      </a:r>
                      <a:r>
                        <a:rPr lang="en-US" sz="1100" u="none" dirty="0">
                          <a:effectLst/>
                        </a:rPr>
                        <a:t> </a:t>
                      </a:r>
                      <a:endParaRPr lang="en-US" sz="1400" u="none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(120 km/h)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0.8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Config. A</a:t>
                      </a:r>
                      <a:endParaRPr lang="en-US" sz="1400" u="none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(700 MHz)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Channel model A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10.21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2.32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2.90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2.10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2.63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Channel model B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10.14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2.31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2.90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2.09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2.63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Config. B</a:t>
                      </a:r>
                      <a:endParaRPr lang="en-US" sz="1400" u="none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(4 GHz)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Channel model A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4.66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1.30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1.74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1.18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1.57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Channel model B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4.50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1.28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1.68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1.16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1.52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Rural –eMBB </a:t>
                      </a:r>
                      <a:endParaRPr lang="en-US" sz="1400" u="none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(500 km/h)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0.45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Config. A</a:t>
                      </a:r>
                      <a:endParaRPr lang="en-US" sz="1400" u="none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(700 MHz)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Channel model A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 dirty="0">
                          <a:effectLst/>
                        </a:rPr>
                        <a:t>9.67</a:t>
                      </a:r>
                      <a:endParaRPr lang="en-US" sz="1400" u="none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2.07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2.64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1.88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2.39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Channel model B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9.65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2.07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2.64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1.87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2.39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Config. B</a:t>
                      </a:r>
                      <a:endParaRPr lang="en-US" sz="1400" u="none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(4 GHz)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Channel model A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2.90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0.92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1.33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0.84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1.22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Channel model B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u="none">
                          <a:effectLst/>
                        </a:rPr>
                        <a:t>2.72</a:t>
                      </a:r>
                      <a:endParaRPr lang="en-US" sz="1400" u="none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0.91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>
                          <a:solidFill>
                            <a:srgbClr val="00B050"/>
                          </a:solidFill>
                          <a:effectLst/>
                        </a:rPr>
                        <a:t>1.33 </a:t>
                      </a:r>
                      <a:endParaRPr lang="en-US" sz="1400" b="1" u="non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0.83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26080" algn="ctr"/>
                          <a:tab pos="5852160" algn="r"/>
                        </a:tabLst>
                      </a:pPr>
                      <a:r>
                        <a:rPr lang="en-US" sz="1100" b="1" u="none" dirty="0">
                          <a:solidFill>
                            <a:srgbClr val="00B050"/>
                          </a:solidFill>
                          <a:effectLst/>
                        </a:rPr>
                        <a:t>1.22 </a:t>
                      </a:r>
                      <a:endParaRPr lang="en-US" sz="1400" b="1" u="non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6070CE-E472-4D7D-8409-E1D7A2C85BB0}"/>
              </a:ext>
            </a:extLst>
          </p:cNvPr>
          <p:cNvSpPr txBox="1">
            <a:spLocks/>
          </p:cNvSpPr>
          <p:nvPr/>
        </p:nvSpPr>
        <p:spPr>
          <a:xfrm>
            <a:off x="1582661" y="5969192"/>
            <a:ext cx="6187016" cy="7645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FontTx/>
              <a:buChar char="-"/>
              <a:defRPr sz="2000" kern="1200" baseline="0">
                <a:solidFill>
                  <a:srgbClr val="259CD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The ITU-R minimum requirement is fulfilled</a:t>
            </a:r>
          </a:p>
        </p:txBody>
      </p:sp>
    </p:spTree>
    <p:extLst>
      <p:ext uri="{BB962C8B-B14F-4D97-AF65-F5344CB8AC3E}">
        <p14:creationId xmlns:p14="http://schemas.microsoft.com/office/powerpoint/2010/main" val="28039804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CF5B-799D-4DF2-90C9-103D876B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3336" y="1124744"/>
            <a:ext cx="7411152" cy="5066315"/>
          </a:xfrm>
        </p:spPr>
        <p:txBody>
          <a:bodyPr/>
          <a:lstStyle/>
          <a:p>
            <a:r>
              <a:rPr lang="en-US" altLang="zh-CN" sz="1800" dirty="0"/>
              <a:t>Minimum ITU-R requirement on mobility interruption time (MIT) is 0 </a:t>
            </a:r>
            <a:r>
              <a:rPr lang="en-US" altLang="zh-CN" sz="1800" dirty="0" err="1"/>
              <a:t>ms</a:t>
            </a:r>
            <a:endParaRPr lang="en-US" altLang="zh-CN" sz="1800" dirty="0"/>
          </a:p>
        </p:txBody>
      </p:sp>
      <p:sp>
        <p:nvSpPr>
          <p:cNvPr id="23" name="Espace réservé du numéro de diapositive 4">
            <a:extLst>
              <a:ext uri="{FF2B5EF4-FFF2-40B4-BE49-F238E27FC236}">
                <a16:creationId xmlns:a16="http://schemas.microsoft.com/office/drawing/2014/main" id="{FEB6DC9F-3F1D-420D-A1D5-75C53318E67E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21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20FC42BB-B96C-4A4D-9A45-01A22D0D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A784EA6A-1366-42BB-A9B7-B0DE926D107D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CA0D2BE-4601-457B-8F71-07B898D00D35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sz="2600" b="1" dirty="0">
                <a:solidFill>
                  <a:srgbClr val="002060"/>
                </a:solidFill>
                <a:latin typeface="+mj-lt"/>
                <a:cs typeface="+mj-cs"/>
              </a:rPr>
              <a:t>Mobility interruption time (MIT)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54325"/>
              </p:ext>
            </p:extLst>
          </p:nvPr>
        </p:nvGraphicFramePr>
        <p:xfrm>
          <a:off x="1700317" y="1484784"/>
          <a:ext cx="713327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MIT in NR and 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 means to minimize 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8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a handover preparation step and a handover execution step in the RAN network between the source and target.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During the handover execution procedure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forwards user plane data to the target using the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Xn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 in NR.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number of messaging steps occur between CN functions to modify the user plane data path for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principles applied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Dual connectivity: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handover procedure starts, Dual Connectivity in the master base station 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MeNB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will be configured and a secondary base station (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will be added to the UE.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Make-before-break Handover: Source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link is not released until the additional </a:t>
                      </a:r>
                      <a:r>
                        <a:rPr lang="en-GB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SeNB</a:t>
                      </a:r>
                      <a:r>
                        <a:rPr lang="en-GB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fully operational.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118">
                <a:tc gridSpan="2">
                  <a:txBody>
                    <a:bodyPr/>
                    <a:lstStyle/>
                    <a:p>
                      <a:r>
                        <a:rPr lang="en-US" b="1" dirty="0"/>
                        <a:t>Conclusion: Using proposed means like “Make-before-break Handover” and dual connectivity to MIT can ensure that the minimum ITU-R requirement of 0 </a:t>
                      </a:r>
                      <a:r>
                        <a:rPr lang="en-US" b="1" dirty="0" err="1"/>
                        <a:t>ms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110934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CF5B-799D-4DF2-90C9-103D876B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3336" y="1337909"/>
            <a:ext cx="7195128" cy="5066315"/>
          </a:xfrm>
        </p:spPr>
        <p:txBody>
          <a:bodyPr/>
          <a:lstStyle/>
          <a:p>
            <a:r>
              <a:rPr lang="en-US" altLang="zh-CN" sz="2000" dirty="0"/>
              <a:t>Minimum ITU-R requirements for SRIT and NR RIT</a:t>
            </a:r>
          </a:p>
          <a:p>
            <a:pPr marL="742950" lvl="1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800" dirty="0"/>
              <a:t>Bandwidth is maximum aggregated system bandwidth</a:t>
            </a:r>
          </a:p>
          <a:p>
            <a:pPr marL="742950" lvl="1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800" dirty="0"/>
              <a:t>At least 100 MHz below 6 GHz carrier frequency</a:t>
            </a:r>
          </a:p>
          <a:p>
            <a:pPr marL="742950" lvl="1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800" dirty="0"/>
              <a:t>Up to 1 GHz above 6 GHz carrier frequency</a:t>
            </a:r>
          </a:p>
          <a:p>
            <a:pPr marL="171450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endParaRPr lang="en-US" sz="2200" dirty="0"/>
          </a:p>
          <a:p>
            <a:pPr marL="171450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endParaRPr lang="en-US" sz="2200" dirty="0"/>
          </a:p>
          <a:p>
            <a:pPr marL="171450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endParaRPr lang="en-US" sz="2200" dirty="0"/>
          </a:p>
          <a:p>
            <a:pPr marL="171450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endParaRPr lang="en-US" sz="2200" dirty="0"/>
          </a:p>
          <a:p>
            <a:pPr marL="171450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endParaRPr lang="en-US" sz="2200" dirty="0"/>
          </a:p>
          <a:p>
            <a:pPr marL="171450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endParaRPr lang="en-US" sz="2200" dirty="0"/>
          </a:p>
          <a:p>
            <a:pPr marL="171450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endParaRPr lang="en-US" sz="2200" dirty="0"/>
          </a:p>
          <a:p>
            <a:pPr marL="171450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endParaRPr lang="en-US" sz="2200" dirty="0"/>
          </a:p>
          <a:p>
            <a:pPr>
              <a:buClr>
                <a:schemeClr val="tx2"/>
              </a:buClr>
              <a:buSzPct val="80000"/>
              <a:tabLst>
                <a:tab pos="1976438" algn="l"/>
                <a:tab pos="2154238" algn="l"/>
              </a:tabLst>
            </a:pPr>
            <a:r>
              <a:rPr lang="en-US" sz="2000" dirty="0"/>
              <a:t>Minimum requirements fulfilled</a:t>
            </a:r>
            <a:endParaRPr lang="de-DE" sz="2000" dirty="0"/>
          </a:p>
        </p:txBody>
      </p:sp>
      <p:sp>
        <p:nvSpPr>
          <p:cNvPr id="23" name="Espace réservé du numéro de diapositive 4">
            <a:extLst>
              <a:ext uri="{FF2B5EF4-FFF2-40B4-BE49-F238E27FC236}">
                <a16:creationId xmlns:a16="http://schemas.microsoft.com/office/drawing/2014/main" id="{FEB6DC9F-3F1D-420D-A1D5-75C53318E67E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22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20FC42BB-B96C-4A4D-9A45-01A22D0D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A784EA6A-1366-42BB-A9B7-B0DE926D107D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CA0D2BE-4601-457B-8F71-07B898D00D35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  <a:t>Bandwidth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42265A-3D8C-4AD1-BCAB-2586D630B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44930"/>
              </p:ext>
            </p:extLst>
          </p:nvPr>
        </p:nvGraphicFramePr>
        <p:xfrm>
          <a:off x="1619672" y="2695480"/>
          <a:ext cx="730800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00">
                  <a:extLst>
                    <a:ext uri="{9D8B030D-6E8A-4147-A177-3AD203B41FA5}">
                      <a16:colId xmlns:a16="http://schemas.microsoft.com/office/drawing/2014/main" val="2612857020"/>
                    </a:ext>
                  </a:extLst>
                </a:gridCol>
                <a:gridCol w="2436000">
                  <a:extLst>
                    <a:ext uri="{9D8B030D-6E8A-4147-A177-3AD203B41FA5}">
                      <a16:colId xmlns:a16="http://schemas.microsoft.com/office/drawing/2014/main" val="555068536"/>
                    </a:ext>
                  </a:extLst>
                </a:gridCol>
                <a:gridCol w="2436000">
                  <a:extLst>
                    <a:ext uri="{9D8B030D-6E8A-4147-A177-3AD203B41FA5}">
                      <a16:colId xmlns:a16="http://schemas.microsoft.com/office/drawing/2014/main" val="254941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ITU-R requirements</a:t>
                      </a:r>
                      <a:endParaRPr lang="zh-CN" altLang="de-DE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NR component RIT</a:t>
                      </a:r>
                      <a:endParaRPr lang="zh-CN" altLang="de-DE" sz="14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LTE component RIT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3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Below 6 GHz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component carrier: Scalable bandwidth, 5, 10, 15, 20, 25, 40, 50, 60, 80, 100 MHz</a:t>
                      </a:r>
                    </a:p>
                    <a:p>
                      <a:r>
                        <a:rPr lang="en-GB" sz="1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Aggregating multiple component carriers: Bandwidths up to 6.4 GHz </a:t>
                      </a:r>
                      <a:endParaRPr lang="en-GB" sz="1400" b="0" noProof="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component carrier Scalable bandwidth, 1.4, 3, 5, 10, 15 and 20 MHz</a:t>
                      </a:r>
                    </a:p>
                    <a:p>
                      <a:r>
                        <a:rPr lang="en-GB" sz="1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Aggregating multiple component carrier:</a:t>
                      </a:r>
                    </a:p>
                    <a:p>
                      <a:r>
                        <a:rPr lang="en-GB" sz="1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Bandwidths up to 640 MHz </a:t>
                      </a:r>
                      <a:endParaRPr lang="en-GB" sz="1400" b="0" noProof="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2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Above 6 GHz</a:t>
                      </a:r>
                    </a:p>
                    <a:p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component carrier: Scalable bandwidth, 5, 10, 15, 20, 25, 40, 50, 60, 80, 100 MHz </a:t>
                      </a:r>
                      <a:endParaRPr lang="en-GB" sz="1400" b="0" noProof="0" dirty="0"/>
                    </a:p>
                    <a:p>
                      <a:r>
                        <a:rPr lang="en-GB" sz="1400" b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Aggregating multiple component carrier:, Bandwidths up to 6.4 GHz </a:t>
                      </a:r>
                      <a:endParaRPr lang="en-GB" sz="1400" b="0" noProof="0" dirty="0"/>
                    </a:p>
                  </a:txBody>
                  <a:tcPr>
                    <a:solidFill>
                      <a:srgbClr val="E9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higher frequency bands above 6 GHz supported</a:t>
                      </a:r>
                      <a:endParaRPr lang="de-DE" sz="1400" dirty="0"/>
                    </a:p>
                  </a:txBody>
                  <a:tcPr>
                    <a:solidFill>
                      <a:srgbClr val="E9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0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74707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CF5B-799D-4DF2-90C9-103D876B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3336" y="1337909"/>
            <a:ext cx="7195128" cy="5066315"/>
          </a:xfrm>
        </p:spPr>
        <p:txBody>
          <a:bodyPr/>
          <a:lstStyle/>
          <a:p>
            <a:r>
              <a:rPr lang="en-US" altLang="zh-CN" sz="2000" dirty="0"/>
              <a:t>Results will be provided in the final Evaluation Report</a:t>
            </a:r>
          </a:p>
          <a:p>
            <a:pPr marL="742950" lvl="1" indent="-285750">
              <a:buClr>
                <a:schemeClr val="tx2"/>
              </a:buClr>
              <a:buSzPct val="80000"/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n-US" sz="1800" dirty="0"/>
              <a:t>Work in progress</a:t>
            </a:r>
          </a:p>
        </p:txBody>
      </p:sp>
      <p:sp>
        <p:nvSpPr>
          <p:cNvPr id="23" name="Espace réservé du numéro de diapositive 4">
            <a:extLst>
              <a:ext uri="{FF2B5EF4-FFF2-40B4-BE49-F238E27FC236}">
                <a16:creationId xmlns:a16="http://schemas.microsoft.com/office/drawing/2014/main" id="{FEB6DC9F-3F1D-420D-A1D5-75C53318E67E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23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20FC42BB-B96C-4A4D-9A45-01A22D0D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A784EA6A-1366-42BB-A9B7-B0DE926D107D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CA0D2BE-4601-457B-8F71-07B898D00D35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sz="2600" b="1" dirty="0">
                <a:solidFill>
                  <a:srgbClr val="002060"/>
                </a:solidFill>
                <a:latin typeface="+mj-lt"/>
                <a:cs typeface="+mj-cs"/>
              </a:rPr>
              <a:t>Support of wide range of services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5399809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CF5B-799D-4DF2-90C9-103D876B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3336" y="1076800"/>
            <a:ext cx="7374336" cy="52487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/>
              <a:t>Minimum ITU-R requirements for SRIT and NR RIT</a:t>
            </a:r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>
              <a:spcBef>
                <a:spcPts val="600"/>
              </a:spcBef>
            </a:pPr>
            <a:endParaRPr lang="en-US" altLang="zh-CN" sz="2000" dirty="0"/>
          </a:p>
          <a:p>
            <a:pPr marL="0" indent="0">
              <a:spcBef>
                <a:spcPts val="600"/>
              </a:spcBef>
              <a:buClr>
                <a:schemeClr val="tx2"/>
              </a:buClr>
              <a:buSzPct val="80000"/>
              <a:buNone/>
              <a:tabLst>
                <a:tab pos="1976438" algn="l"/>
                <a:tab pos="2154238" algn="l"/>
              </a:tabLst>
            </a:pPr>
            <a:endParaRPr lang="en-US" sz="2200" dirty="0"/>
          </a:p>
          <a:p>
            <a:pPr>
              <a:spcBef>
                <a:spcPts val="600"/>
              </a:spcBef>
              <a:buClr>
                <a:schemeClr val="tx2"/>
              </a:buClr>
              <a:buSzPct val="80000"/>
              <a:tabLst>
                <a:tab pos="1976438" algn="l"/>
                <a:tab pos="2154238" algn="l"/>
              </a:tabLst>
            </a:pPr>
            <a:r>
              <a:rPr lang="en-US" sz="2000" dirty="0"/>
              <a:t>Minimum requirements fulfilled by combination of NR and LTE RIT</a:t>
            </a:r>
            <a:endParaRPr lang="de-DE" sz="2000" dirty="0"/>
          </a:p>
        </p:txBody>
      </p:sp>
      <p:sp>
        <p:nvSpPr>
          <p:cNvPr id="23" name="Espace réservé du numéro de diapositive 4">
            <a:extLst>
              <a:ext uri="{FF2B5EF4-FFF2-40B4-BE49-F238E27FC236}">
                <a16:creationId xmlns:a16="http://schemas.microsoft.com/office/drawing/2014/main" id="{FEB6DC9F-3F1D-420D-A1D5-75C53318E67E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24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20FC42BB-B96C-4A4D-9A45-01A22D0D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A784EA6A-1366-42BB-A9B7-B0DE926D107D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CA0D2BE-4601-457B-8F71-07B898D00D35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sz="2600" b="1" dirty="0">
                <a:solidFill>
                  <a:srgbClr val="002060"/>
                </a:solidFill>
                <a:latin typeface="+mj-lt"/>
                <a:cs typeface="+mj-cs"/>
              </a:rPr>
              <a:t>Supported spectrum bands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42265A-3D8C-4AD1-BCAB-2586D630B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65816"/>
              </p:ext>
            </p:extLst>
          </p:nvPr>
        </p:nvGraphicFramePr>
        <p:xfrm>
          <a:off x="1619672" y="1540728"/>
          <a:ext cx="7308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00">
                  <a:extLst>
                    <a:ext uri="{9D8B030D-6E8A-4147-A177-3AD203B41FA5}">
                      <a16:colId xmlns:a16="http://schemas.microsoft.com/office/drawing/2014/main" val="2612857020"/>
                    </a:ext>
                  </a:extLst>
                </a:gridCol>
                <a:gridCol w="2436000">
                  <a:extLst>
                    <a:ext uri="{9D8B030D-6E8A-4147-A177-3AD203B41FA5}">
                      <a16:colId xmlns:a16="http://schemas.microsoft.com/office/drawing/2014/main" val="555068536"/>
                    </a:ext>
                  </a:extLst>
                </a:gridCol>
                <a:gridCol w="2436000">
                  <a:extLst>
                    <a:ext uri="{9D8B030D-6E8A-4147-A177-3AD203B41FA5}">
                      <a16:colId xmlns:a16="http://schemas.microsoft.com/office/drawing/2014/main" val="2549413553"/>
                    </a:ext>
                  </a:extLst>
                </a:gridCol>
              </a:tblGrid>
              <a:tr h="303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400" b="1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ITU-R requirements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400" noProof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NR component RIT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400" noProof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LTE component RIT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34077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450-470 MHz </a:t>
                      </a:r>
                      <a:endParaRPr lang="en-GB" altLang="zh-CN" sz="1400" b="0" i="0" baseline="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25636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470-698 MHz 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supported</a:t>
                      </a:r>
                      <a:endParaRPr lang="en-GB" sz="1400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9ED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E9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402621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pPr hangingPunct="0"/>
                      <a:r>
                        <a:rPr lang="en-GB" sz="140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694/698-960 MHz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571442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1 427-1 518 MHz 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E9ED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E9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45412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i="0" kern="120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1 710-2 025 MHz </a:t>
                      </a:r>
                      <a:endParaRPr lang="en-GB" sz="1400" b="0" i="0" noProof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43643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2 110-2 200 MHz 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E9ED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E9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719174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2 300-2 400 MHz 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88882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2 500-2 690 MHz 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E9ED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E9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0807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3 300-3 400 MHz 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7120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3 400-3 600 MHz 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E9ED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E9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623914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r>
                        <a:rPr lang="en-GB" sz="1400" b="0" i="0" noProof="0" dirty="0">
                          <a:solidFill>
                            <a:schemeClr val="bg1"/>
                          </a:solidFill>
                        </a:rPr>
                        <a:t>3600-3700 MHz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113019"/>
                  </a:ext>
                </a:extLst>
              </a:tr>
              <a:tr h="303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4 800-4 990 MHz </a:t>
                      </a:r>
                      <a:endParaRPr lang="en-GB" sz="1400" b="0" i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E9ED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E9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41733"/>
                  </a:ext>
                </a:extLst>
              </a:tr>
              <a:tr h="516249">
                <a:tc>
                  <a:txBody>
                    <a:bodyPr/>
                    <a:lstStyle/>
                    <a:p>
                      <a:r>
                        <a:rPr lang="en-GB" sz="1400" b="0" i="0" noProof="0" dirty="0">
                          <a:solidFill>
                            <a:schemeClr val="bg1"/>
                          </a:solidFill>
                        </a:rPr>
                        <a:t>Higher frequency bands are subject of WRC 2019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supported</a:t>
                      </a:r>
                      <a:endParaRPr lang="en-GB" sz="1400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66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398472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0F3-AD24-459F-BAF2-BD5CCF83A241}" type="datetime1">
              <a:rPr lang="fr-FR" smtClean="0"/>
              <a:pPr/>
              <a:t>09/12/2019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9DDD-EB7E-43BB-87EF-AF97D554772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372397" y="2060848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</a:rPr>
              <a:t>Thank you for your attention!</a:t>
            </a:r>
          </a:p>
          <a:p>
            <a:pPr algn="ctr"/>
            <a:endParaRPr lang="fr-FR" sz="20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7904" y="188640"/>
            <a:ext cx="3461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dirty="0">
                <a:solidFill>
                  <a:srgbClr val="00B0F0"/>
                </a:solidFill>
              </a:rPr>
              <a:t>http://5g-ppp.eu</a:t>
            </a:r>
          </a:p>
        </p:txBody>
      </p:sp>
    </p:spTree>
    <p:extLst>
      <p:ext uri="{BB962C8B-B14F-4D97-AF65-F5344CB8AC3E}">
        <p14:creationId xmlns:p14="http://schemas.microsoft.com/office/powerpoint/2010/main" val="19593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43224" y="1124744"/>
            <a:ext cx="2989969" cy="5374213"/>
          </a:xfrm>
        </p:spPr>
        <p:txBody>
          <a:bodyPr/>
          <a:lstStyle/>
          <a:p>
            <a:pPr marL="269875" indent="-269875"/>
            <a:r>
              <a:rPr lang="en-GB" sz="1800" dirty="0"/>
              <a:t>ITU-R report provides detailed guidelines on evaluation methodology and procedures</a:t>
            </a:r>
          </a:p>
          <a:p>
            <a:pPr lvl="1"/>
            <a:r>
              <a:rPr lang="en-GB" sz="1600" dirty="0"/>
              <a:t>System simulation procedures</a:t>
            </a:r>
          </a:p>
          <a:p>
            <a:pPr lvl="1"/>
            <a:r>
              <a:rPr lang="en-GB" sz="1600" dirty="0"/>
              <a:t>Analytical approach</a:t>
            </a:r>
          </a:p>
          <a:p>
            <a:pPr lvl="1"/>
            <a:r>
              <a:rPr lang="en-GB" sz="1600" dirty="0"/>
              <a:t>Inspection approach</a:t>
            </a:r>
          </a:p>
          <a:p>
            <a:pPr lvl="1"/>
            <a:r>
              <a:rPr lang="en-GB" sz="1600" dirty="0"/>
              <a:t>Usage scenarios</a:t>
            </a:r>
          </a:p>
          <a:p>
            <a:pPr lvl="1"/>
            <a:r>
              <a:rPr lang="en-GB" sz="1600" dirty="0"/>
              <a:t>Test environments</a:t>
            </a:r>
          </a:p>
          <a:p>
            <a:pPr lvl="1"/>
            <a:r>
              <a:rPr lang="en-GB" sz="1600" dirty="0"/>
              <a:t>Network layout</a:t>
            </a:r>
          </a:p>
          <a:p>
            <a:pPr lvl="1"/>
            <a:r>
              <a:rPr lang="en-GB" sz="1600" dirty="0"/>
              <a:t>Evaluation configurations including detailed parameter settings</a:t>
            </a:r>
          </a:p>
          <a:p>
            <a:pPr lvl="1"/>
            <a:r>
              <a:rPr lang="en-GB" sz="1600" dirty="0"/>
              <a:t>Antenna characteristics</a:t>
            </a:r>
          </a:p>
          <a:p>
            <a:pPr lvl="1"/>
            <a:r>
              <a:rPr lang="en-GB" sz="1600" dirty="0"/>
              <a:t>Channel models for IMT-2020 for system and link level simulations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510247" y="6377996"/>
            <a:ext cx="2133600" cy="365125"/>
          </a:xfrm>
        </p:spPr>
        <p:txBody>
          <a:bodyPr/>
          <a:lstStyle/>
          <a:p>
            <a:fld id="{64501899-F10F-4984-97F4-B91103DE433F}" type="datetime1">
              <a:rPr lang="en-GB" smtClean="0"/>
              <a:pPr/>
              <a:t>09/12/2019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03425-B7E0-46C9-8668-1D222311AF4A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1312" y="274296"/>
            <a:ext cx="6408000" cy="792000"/>
          </a:xfrm>
          <a:prstGeom prst="rect">
            <a:avLst/>
          </a:prstGeom>
        </p:spPr>
        <p:txBody>
          <a:bodyPr/>
          <a:lstStyle/>
          <a:p>
            <a:r>
              <a:rPr lang="en-GB" sz="2600" dirty="0"/>
              <a:t>Evaluation process follows ITU-R reports</a:t>
            </a:r>
            <a:br>
              <a:rPr lang="en-GB" sz="2600" dirty="0"/>
            </a:br>
            <a:r>
              <a:rPr lang="en-GB" sz="2600" dirty="0"/>
              <a:t>and evaluation guidelines</a:t>
            </a:r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C9F4CAA1-3958-47C9-8773-C163CC7B6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418" y="6596739"/>
            <a:ext cx="7251899" cy="23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7890" tIns="38945" rIns="77890" bIns="38945">
            <a:spAutoFit/>
          </a:bodyPr>
          <a:lstStyle/>
          <a:p>
            <a:pPr marL="446088" indent="-446088"/>
            <a:r>
              <a:rPr lang="en-GB" sz="1000" dirty="0">
                <a:solidFill>
                  <a:srgbClr val="002060"/>
                </a:solidFill>
                <a:latin typeface="+mj-lt"/>
              </a:rPr>
              <a:t>Source:	ITU-R WP 5D: Guidelines for evaluation of radio interface technologies for IMT-2020. Report ITU-R M.24.12-0, 11/2017.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E72CF1-2315-4B26-AADF-4A2A61890730}"/>
              </a:ext>
            </a:extLst>
          </p:cNvPr>
          <p:cNvGraphicFramePr>
            <a:graphicFrameLocks noGrp="1" noChangeAspect="1"/>
          </p:cNvGraphicFramePr>
          <p:nvPr>
            <p:extLst/>
          </p:nvPr>
        </p:nvGraphicFramePr>
        <p:xfrm>
          <a:off x="1565080" y="1097447"/>
          <a:ext cx="4536504" cy="5210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359">
                  <a:extLst>
                    <a:ext uri="{9D8B030D-6E8A-4147-A177-3AD203B41FA5}">
                      <a16:colId xmlns:a16="http://schemas.microsoft.com/office/drawing/2014/main" val="3355011803"/>
                    </a:ext>
                  </a:extLst>
                </a:gridCol>
                <a:gridCol w="1001571">
                  <a:extLst>
                    <a:ext uri="{9D8B030D-6E8A-4147-A177-3AD203B41FA5}">
                      <a16:colId xmlns:a16="http://schemas.microsoft.com/office/drawing/2014/main" val="3445489031"/>
                    </a:ext>
                  </a:extLst>
                </a:gridCol>
                <a:gridCol w="867370">
                  <a:extLst>
                    <a:ext uri="{9D8B030D-6E8A-4147-A177-3AD203B41FA5}">
                      <a16:colId xmlns:a16="http://schemas.microsoft.com/office/drawing/2014/main" val="1499839638"/>
                    </a:ext>
                  </a:extLst>
                </a:gridCol>
                <a:gridCol w="1444204">
                  <a:extLst>
                    <a:ext uri="{9D8B030D-6E8A-4147-A177-3AD203B41FA5}">
                      <a16:colId xmlns:a16="http://schemas.microsoft.com/office/drawing/2014/main" val="4212532290"/>
                    </a:ext>
                  </a:extLst>
                </a:gridCol>
              </a:tblGrid>
              <a:tr h="520401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188085" algn="l"/>
                        </a:tabLst>
                      </a:pPr>
                      <a:r>
                        <a:rPr lang="en-US" sz="700">
                          <a:effectLst/>
                        </a:rPr>
                        <a:t>Characteristic for evaluation</a:t>
                      </a:r>
                      <a:endParaRPr lang="de-DE" sz="700" b="1">
                        <a:effectLst/>
                        <a:latin typeface="Times New Roman Bold" panose="020208030705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188085" algn="l"/>
                        </a:tabLst>
                      </a:pPr>
                      <a:r>
                        <a:rPr lang="en-US" sz="700">
                          <a:effectLst/>
                        </a:rPr>
                        <a:t>High-level assessment method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188085" algn="l"/>
                        </a:tabLst>
                      </a:pPr>
                      <a:r>
                        <a:rPr lang="en-US" sz="700">
                          <a:effectLst/>
                        </a:rPr>
                        <a:t>Evaluation methodology in this report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188085" algn="l"/>
                        </a:tabLst>
                      </a:pPr>
                      <a:r>
                        <a:rPr lang="en-US" sz="700">
                          <a:effectLst/>
                        </a:rPr>
                        <a:t>Related section of Reports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ITU-R M.</a:t>
                      </a:r>
                      <a:r>
                        <a:rPr lang="en-GB" sz="700">
                          <a:effectLst/>
                        </a:rPr>
                        <a:t>[IMT-2020.TECH PERF REQ]</a:t>
                      </a:r>
                      <a:r>
                        <a:rPr lang="en-US" sz="700">
                          <a:effectLst/>
                        </a:rPr>
                        <a:t> and ITU-R </a:t>
                      </a:r>
                      <a:r>
                        <a:rPr lang="en-GB" sz="700">
                          <a:effectLst/>
                        </a:rPr>
                        <a:t>M.[IMT‑2020.SUBMISSION]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3477435823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Peak data rate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Analytical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7.2.2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4.1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679238871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Peak spectral efficiency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Analytical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7.2.1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4.2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3552701050"/>
                  </a:ext>
                </a:extLst>
              </a:tr>
              <a:tr h="579054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User experienced data rate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Analytical for single band and single layer;</a:t>
                      </a:r>
                      <a:endParaRPr lang="de-DE" sz="700">
                        <a:effectLst/>
                      </a:endParaRPr>
                    </a:p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Simulation for multi-layer 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7.2.3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4.3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2121682140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r>
                        <a:rPr lang="en-US" sz="700" baseline="30000">
                          <a:effectLst/>
                        </a:rPr>
                        <a:t>th</a:t>
                      </a:r>
                      <a:r>
                        <a:rPr lang="en-US" sz="700">
                          <a:effectLst/>
                        </a:rPr>
                        <a:t> percentile user spectral efficiency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Simulation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7.1.2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4.4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1278476302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Average spectral efficiency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Simulation 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7.1.1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4.5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2475563786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Area traffic capacity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Analytical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7.2.4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 dirty="0">
                          <a:effectLst/>
                        </a:rPr>
                        <a:t>Report ITU-R M.[IMT-2020.TECH PERF REQ], </a:t>
                      </a:r>
                      <a:r>
                        <a:rPr lang="en-GB" sz="700" dirty="0">
                          <a:effectLst/>
                        </a:rPr>
                        <a:t>§ 4.6</a:t>
                      </a:r>
                      <a:endParaRPr lang="de-DE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3415076083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User plane latency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Analytical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7.2.6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4.7.1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2895651928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Control plane latency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Analytical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7.2.5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4.7.2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923597826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Connection density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Simulation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7.1.3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 dirty="0">
                          <a:effectLst/>
                        </a:rPr>
                        <a:t>Report ITU-R M.[IMT-2020.TECH PERF REQ], </a:t>
                      </a:r>
                      <a:r>
                        <a:rPr lang="en-GB" sz="700" dirty="0">
                          <a:effectLst/>
                        </a:rPr>
                        <a:t>§ 4.8</a:t>
                      </a:r>
                      <a:endParaRPr lang="de-DE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2371579740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Energy efficiency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Inspection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7.3.2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4.9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2581637190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Reliability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GB" sz="700">
                          <a:effectLst/>
                        </a:rPr>
                        <a:t>Simulation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7.1.5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4.10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3142329167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Mobility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Simulation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7.1.4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4.11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4288327353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Mobility interruption time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Analytical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7.2.7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4.12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2045879359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Bandwidth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Inspection</a:t>
                      </a:r>
                      <a:endParaRPr lang="de-DE" sz="7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7.3.1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>
                          <a:effectLst/>
                        </a:rPr>
                        <a:t>Report ITU-R M.[IMT-2020.TECH PERF REQ], </a:t>
                      </a:r>
                      <a:r>
                        <a:rPr lang="en-GB" sz="700">
                          <a:effectLst/>
                        </a:rPr>
                        <a:t>§ 4.13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4179090540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Support of wide range of services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Inspection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7.3.3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 dirty="0">
                          <a:effectLst/>
                        </a:rPr>
                        <a:t>Report ITU-R M.[IMT-2020.SUBMISSION], </a:t>
                      </a:r>
                      <a:r>
                        <a:rPr lang="en-GB" sz="700" dirty="0">
                          <a:effectLst/>
                        </a:rPr>
                        <a:t>§ 3.1</a:t>
                      </a:r>
                      <a:endParaRPr lang="de-DE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3654142306"/>
                  </a:ext>
                </a:extLst>
              </a:tr>
              <a:tr h="274057"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Supported spectrum band(s)/range(s)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180340" algn="l"/>
                          <a:tab pos="540385" algn="l"/>
                          <a:tab pos="900430" algn="l"/>
                          <a:tab pos="1188085" algn="l"/>
                          <a:tab pos="1260475" algn="l"/>
                          <a:tab pos="1620520" algn="l"/>
                          <a:tab pos="1980565" algn="l"/>
                          <a:tab pos="2340610" algn="l"/>
                        </a:tabLst>
                      </a:pPr>
                      <a:r>
                        <a:rPr lang="en-US" sz="700">
                          <a:effectLst/>
                        </a:rPr>
                        <a:t>Inspection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GB" sz="700">
                          <a:effectLst/>
                        </a:rPr>
                        <a:t>§ 7.3.4</a:t>
                      </a:r>
                      <a:endParaRPr lang="de-DE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tc>
                  <a:txBody>
                    <a:bodyPr/>
                    <a:lstStyle/>
                    <a:p>
                      <a:pPr algn="ctr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1188085" algn="l"/>
                          <a:tab pos="449580" algn="l"/>
                        </a:tabLst>
                      </a:pPr>
                      <a:r>
                        <a:rPr lang="en-US" sz="700" dirty="0">
                          <a:effectLst/>
                        </a:rPr>
                        <a:t>Report ITU-R M.[IMT-2020.SUBMISSION], </a:t>
                      </a:r>
                      <a:r>
                        <a:rPr lang="en-GB" sz="700" dirty="0">
                          <a:effectLst/>
                        </a:rPr>
                        <a:t>§ 3.2</a:t>
                      </a:r>
                      <a:endParaRPr lang="de-DE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3719" marR="43719" marT="12001" marB="12001" anchor="ctr"/>
                </a:tc>
                <a:extLst>
                  <a:ext uri="{0D108BD9-81ED-4DB2-BD59-A6C34878D82A}">
                    <a16:rowId xmlns:a16="http://schemas.microsoft.com/office/drawing/2014/main" val="2684517296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C81F8F85-9542-4936-A20A-922489938704}"/>
              </a:ext>
            </a:extLst>
          </p:cNvPr>
          <p:cNvGrpSpPr/>
          <p:nvPr/>
        </p:nvGrpSpPr>
        <p:grpSpPr>
          <a:xfrm>
            <a:off x="-23131" y="619534"/>
            <a:ext cx="1519968" cy="5617778"/>
            <a:chOff x="-23131" y="619534"/>
            <a:chExt cx="1519968" cy="561777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85B5942-EB58-459B-A11E-9F1399EF0658}"/>
                </a:ext>
              </a:extLst>
            </p:cNvPr>
            <p:cNvGrpSpPr/>
            <p:nvPr/>
          </p:nvGrpSpPr>
          <p:grpSpPr>
            <a:xfrm>
              <a:off x="755576" y="1685178"/>
              <a:ext cx="656472" cy="4552134"/>
              <a:chOff x="755576" y="1685178"/>
              <a:chExt cx="656472" cy="4552134"/>
            </a:xfrm>
          </p:grpSpPr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32331FB8-D1E7-466F-BCD5-D0A3501490D9}"/>
                  </a:ext>
                </a:extLst>
              </p:cNvPr>
              <p:cNvSpPr/>
              <p:nvPr/>
            </p:nvSpPr>
            <p:spPr>
              <a:xfrm>
                <a:off x="763663" y="1685178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F11CCF94-260D-4C30-B2F6-530042D07943}"/>
                  </a:ext>
                </a:extLst>
              </p:cNvPr>
              <p:cNvSpPr/>
              <p:nvPr/>
            </p:nvSpPr>
            <p:spPr>
              <a:xfrm>
                <a:off x="763527" y="1964987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600B76EA-0EE5-4CA6-BD3A-3CABA9EAE162}"/>
                  </a:ext>
                </a:extLst>
              </p:cNvPr>
              <p:cNvSpPr/>
              <p:nvPr/>
            </p:nvSpPr>
            <p:spPr>
              <a:xfrm>
                <a:off x="763527" y="2309574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5F2F6035-0265-4541-83DB-35622FB2F8DF}"/>
                  </a:ext>
                </a:extLst>
              </p:cNvPr>
              <p:cNvSpPr/>
              <p:nvPr/>
            </p:nvSpPr>
            <p:spPr>
              <a:xfrm>
                <a:off x="755576" y="4735776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A8906E35-9BF2-482F-BADE-3F1BF37A10CA}"/>
                  </a:ext>
                </a:extLst>
              </p:cNvPr>
              <p:cNvSpPr/>
              <p:nvPr/>
            </p:nvSpPr>
            <p:spPr>
              <a:xfrm>
                <a:off x="755576" y="6093296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15F229A3-5185-4A4A-963F-BBE2510160A8}"/>
                  </a:ext>
                </a:extLst>
              </p:cNvPr>
              <p:cNvSpPr/>
              <p:nvPr/>
            </p:nvSpPr>
            <p:spPr>
              <a:xfrm>
                <a:off x="763527" y="5557436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E6FA4AB8-06EE-4F0B-9D4C-E5B618E72600}"/>
                  </a:ext>
                </a:extLst>
              </p:cNvPr>
              <p:cNvSpPr/>
              <p:nvPr/>
            </p:nvSpPr>
            <p:spPr>
              <a:xfrm>
                <a:off x="763976" y="2757075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631424A9-5D94-46DD-B2CF-7F4A55E5A8CB}"/>
                  </a:ext>
                </a:extLst>
              </p:cNvPr>
              <p:cNvSpPr/>
              <p:nvPr/>
            </p:nvSpPr>
            <p:spPr>
              <a:xfrm>
                <a:off x="763527" y="5277355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C6E2CE3E-4D49-413B-BAA6-23794647B3E8}"/>
                  </a:ext>
                </a:extLst>
              </p:cNvPr>
              <p:cNvSpPr/>
              <p:nvPr/>
            </p:nvSpPr>
            <p:spPr>
              <a:xfrm>
                <a:off x="763527" y="3040876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CDE4DFAB-53EB-4FC1-8AA4-507268626E1A}"/>
                  </a:ext>
                </a:extLst>
              </p:cNvPr>
              <p:cNvSpPr/>
              <p:nvPr/>
            </p:nvSpPr>
            <p:spPr>
              <a:xfrm>
                <a:off x="763527" y="4460965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31443B80-52CA-4922-976D-36733E27BC4C}"/>
                  </a:ext>
                </a:extLst>
              </p:cNvPr>
              <p:cNvSpPr/>
              <p:nvPr/>
            </p:nvSpPr>
            <p:spPr>
              <a:xfrm>
                <a:off x="763527" y="3317128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F4DD436F-59B6-4A66-8751-A029612233D7}"/>
                  </a:ext>
                </a:extLst>
              </p:cNvPr>
              <p:cNvSpPr/>
              <p:nvPr/>
            </p:nvSpPr>
            <p:spPr>
              <a:xfrm>
                <a:off x="763527" y="4130084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 RIT</a:t>
                </a:r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5FD24D1E-6B15-426B-93D8-352A56EC0C65}"/>
                  </a:ext>
                </a:extLst>
              </p:cNvPr>
              <p:cNvSpPr/>
              <p:nvPr/>
            </p:nvSpPr>
            <p:spPr>
              <a:xfrm>
                <a:off x="763527" y="3845703"/>
                <a:ext cx="648072" cy="144016"/>
              </a:xfrm>
              <a:prstGeom prst="rightArrow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 RIT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36B34D-7941-4164-945F-3E8D2C87625A}"/>
                </a:ext>
              </a:extLst>
            </p:cNvPr>
            <p:cNvSpPr txBox="1"/>
            <p:nvPr/>
          </p:nvSpPr>
          <p:spPr>
            <a:xfrm>
              <a:off x="-23131" y="619534"/>
              <a:ext cx="15199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rgbClr val="00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Interim Evaluation</a:t>
              </a:r>
            </a:p>
            <a:p>
              <a:pPr algn="ctr"/>
              <a:r>
                <a:rPr lang="de-DE" sz="1200" b="1" dirty="0">
                  <a:solidFill>
                    <a:srgbClr val="00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2CDE26-0821-41F4-A347-518AFB4AD7D4}"/>
              </a:ext>
            </a:extLst>
          </p:cNvPr>
          <p:cNvGrpSpPr/>
          <p:nvPr/>
        </p:nvGrpSpPr>
        <p:grpSpPr>
          <a:xfrm>
            <a:off x="159758" y="1132299"/>
            <a:ext cx="1367682" cy="4844539"/>
            <a:chOff x="159758" y="1132299"/>
            <a:chExt cx="1367682" cy="48445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89A2E38-BAFE-4BFB-8B1D-066162C9A582}"/>
                </a:ext>
              </a:extLst>
            </p:cNvPr>
            <p:cNvGrpSpPr/>
            <p:nvPr/>
          </p:nvGrpSpPr>
          <p:grpSpPr>
            <a:xfrm>
              <a:off x="865684" y="3645024"/>
              <a:ext cx="654422" cy="2331814"/>
              <a:chOff x="865684" y="3645024"/>
              <a:chExt cx="654422" cy="233181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87330325-0A82-4599-923C-7098DD4C5E37}"/>
                  </a:ext>
                </a:extLst>
              </p:cNvPr>
              <p:cNvSpPr/>
              <p:nvPr/>
            </p:nvSpPr>
            <p:spPr>
              <a:xfrm>
                <a:off x="872034" y="3988172"/>
                <a:ext cx="648072" cy="144016"/>
              </a:xfrm>
              <a:prstGeom prst="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LTE</a:t>
                </a:r>
              </a:p>
            </p:txBody>
          </p:sp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F0CCA343-0C69-421C-8DCC-63A3FEE3D826}"/>
                  </a:ext>
                </a:extLst>
              </p:cNvPr>
              <p:cNvSpPr/>
              <p:nvPr/>
            </p:nvSpPr>
            <p:spPr>
              <a:xfrm>
                <a:off x="867842" y="3645024"/>
                <a:ext cx="648072" cy="144016"/>
              </a:xfrm>
              <a:prstGeom prst="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Arrow: Right 35">
                <a:extLst>
                  <a:ext uri="{FF2B5EF4-FFF2-40B4-BE49-F238E27FC236}">
                    <a16:creationId xmlns:a16="http://schemas.microsoft.com/office/drawing/2014/main" id="{12890928-29B5-4F7C-8904-081452383951}"/>
                  </a:ext>
                </a:extLst>
              </p:cNvPr>
              <p:cNvSpPr/>
              <p:nvPr/>
            </p:nvSpPr>
            <p:spPr>
              <a:xfrm>
                <a:off x="865684" y="5832822"/>
                <a:ext cx="648072" cy="144016"/>
              </a:xfrm>
              <a:prstGeom prst="rightArrow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094E5D-F615-46CB-90F3-890B13628F22}"/>
                </a:ext>
              </a:extLst>
            </p:cNvPr>
            <p:cNvSpPr txBox="1"/>
            <p:nvPr/>
          </p:nvSpPr>
          <p:spPr>
            <a:xfrm>
              <a:off x="159758" y="1132299"/>
              <a:ext cx="136768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Evaluation</a:t>
              </a:r>
            </a:p>
            <a:p>
              <a:pPr algn="ctr"/>
              <a:r>
                <a:rPr lang="de-DE" sz="12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5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2"/>
          <p:cNvSpPr txBox="1">
            <a:spLocks/>
          </p:cNvSpPr>
          <p:nvPr/>
        </p:nvSpPr>
        <p:spPr>
          <a:xfrm>
            <a:off x="1565082" y="1181109"/>
            <a:ext cx="7128792" cy="397608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lvl="2" indent="-200025"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High-level assessment method: </a:t>
            </a:r>
            <a:r>
              <a:rPr lang="en-GB" sz="1350" u="sng" dirty="0">
                <a:solidFill>
                  <a:srgbClr val="002060"/>
                </a:solidFill>
                <a:cs typeface="Arial" pitchFamily="34" charset="0"/>
              </a:rPr>
              <a:t>Analytical</a:t>
            </a:r>
          </a:p>
          <a:p>
            <a:pPr marL="200025" lvl="2" indent="-200025"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Minimum requirement: </a:t>
            </a:r>
            <a:r>
              <a:rPr lang="en-GB" sz="1350" b="1" dirty="0">
                <a:solidFill>
                  <a:srgbClr val="002060"/>
                </a:solidFill>
                <a:cs typeface="Arial" pitchFamily="34" charset="0"/>
              </a:rPr>
              <a:t>20 Gbit/s</a:t>
            </a: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 in DL, </a:t>
            </a:r>
            <a:r>
              <a:rPr lang="en-GB" sz="1350" b="1" dirty="0">
                <a:solidFill>
                  <a:srgbClr val="002060"/>
                </a:solidFill>
                <a:cs typeface="Arial" pitchFamily="34" charset="0"/>
              </a:rPr>
              <a:t>10 Gbit/s </a:t>
            </a: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in UL.</a:t>
            </a:r>
          </a:p>
          <a:p>
            <a:pPr marL="200025" lvl="2" indent="-200025"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Related section: Report ITU-R M.2410-0, § 4.1</a:t>
            </a:r>
          </a:p>
          <a:p>
            <a:pPr marL="200025" lvl="2" indent="-200025"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Definition:</a:t>
            </a:r>
          </a:p>
          <a:p>
            <a:pPr marL="200025" lvl="2" indent="-200025" algn="l">
              <a:spcBef>
                <a:spcPts val="1350"/>
              </a:spcBef>
              <a:buFont typeface="Arial" panose="020B0604020202020204" pitchFamily="34" charset="0"/>
              <a:buChar char="•"/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rgbClr val="002060"/>
                </a:solidFill>
                <a:cs typeface="Arial" panose="020B0604020202020204" pitchFamily="34" charset="0"/>
              </a:rPr>
              <a:t>5G NR</a:t>
            </a:r>
            <a:r>
              <a:rPr lang="en-GB" sz="1500" dirty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de-DE" sz="15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557213" lvl="3" indent="-214313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002060"/>
                </a:solidFill>
                <a:cs typeface="Arial" panose="020B0604020202020204" pitchFamily="34" charset="0"/>
              </a:rPr>
              <a:t>DL FDD (FR1):            78,05 Gbit/s</a:t>
            </a:r>
          </a:p>
          <a:p>
            <a:pPr marL="557213" lvl="3" indent="-214313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2060"/>
                </a:solidFill>
                <a:cs typeface="Arial" panose="020B0604020202020204" pitchFamily="34" charset="0"/>
              </a:rPr>
              <a:t>DL TDD (FR1, FR2):   </a:t>
            </a:r>
            <a:r>
              <a:rPr lang="de-DE" sz="1200" b="1" dirty="0">
                <a:solidFill>
                  <a:srgbClr val="002060"/>
                </a:solidFill>
                <a:cs typeface="Arial" panose="020B0604020202020204" pitchFamily="34" charset="0"/>
              </a:rPr>
              <a:t>173,57 Gbit/s</a:t>
            </a:r>
          </a:p>
          <a:p>
            <a:pPr marL="557213" lvl="3" indent="-214313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2060"/>
                </a:solidFill>
                <a:cs typeface="Arial" panose="020B0604020202020204" pitchFamily="34" charset="0"/>
              </a:rPr>
              <a:t>UL FDD (FR1):            39,99 Gbit/s</a:t>
            </a:r>
          </a:p>
          <a:p>
            <a:pPr marL="557213" lvl="3" indent="-214313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2060"/>
                </a:solidFill>
                <a:cs typeface="Arial" panose="020B0604020202020204" pitchFamily="34" charset="0"/>
              </a:rPr>
              <a:t>UL TDD (FR1, FR2):   </a:t>
            </a:r>
            <a:r>
              <a:rPr lang="de-DE" sz="1200" b="1" dirty="0">
                <a:solidFill>
                  <a:srgbClr val="002060"/>
                </a:solidFill>
                <a:cs typeface="Arial" panose="020B0604020202020204" pitchFamily="34" charset="0"/>
              </a:rPr>
              <a:t>94,57 Gbit/s</a:t>
            </a: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rgbClr val="002060"/>
                </a:solidFill>
                <a:cs typeface="Arial" panose="020B0604020202020204" pitchFamily="34" charset="0"/>
              </a:rPr>
              <a:t>4G LTE</a:t>
            </a:r>
            <a:r>
              <a:rPr lang="en-GB" sz="1500" dirty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de-DE" sz="15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557213" lvl="3" indent="-214313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002060"/>
                </a:solidFill>
                <a:cs typeface="Arial" panose="020B0604020202020204" pitchFamily="34" charset="0"/>
              </a:rPr>
              <a:t>DL FDD: 	</a:t>
            </a:r>
            <a:r>
              <a:rPr lang="es-ES" sz="1200" b="1" dirty="0">
                <a:solidFill>
                  <a:srgbClr val="002060"/>
                </a:solidFill>
                <a:cs typeface="Arial" panose="020B0604020202020204" pitchFamily="34" charset="0"/>
              </a:rPr>
              <a:t>27,82 Gbit/s</a:t>
            </a:r>
          </a:p>
          <a:p>
            <a:pPr marL="557213" lvl="3" indent="-214313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2060"/>
                </a:solidFill>
                <a:cs typeface="Arial" panose="020B0604020202020204" pitchFamily="34" charset="0"/>
              </a:rPr>
              <a:t>DL TDD: 	21,12 Gbit/s</a:t>
            </a:r>
          </a:p>
          <a:p>
            <a:pPr marL="557213" lvl="3" indent="-214313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2060"/>
                </a:solidFill>
                <a:cs typeface="Arial" panose="020B0604020202020204" pitchFamily="34" charset="0"/>
              </a:rPr>
              <a:t>UL FDD: 	</a:t>
            </a:r>
            <a:r>
              <a:rPr lang="de-DE" sz="1200" b="1" dirty="0">
                <a:solidFill>
                  <a:srgbClr val="002060"/>
                </a:solidFill>
                <a:cs typeface="Arial" panose="020B0604020202020204" pitchFamily="34" charset="0"/>
              </a:rPr>
              <a:t>13,28</a:t>
            </a:r>
            <a:r>
              <a:rPr lang="de-DE" sz="12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de-DE" sz="1200" b="1" dirty="0">
                <a:solidFill>
                  <a:srgbClr val="002060"/>
                </a:solidFill>
                <a:cs typeface="Arial" panose="020B0604020202020204" pitchFamily="34" charset="0"/>
              </a:rPr>
              <a:t>Gbit/s</a:t>
            </a:r>
          </a:p>
          <a:p>
            <a:pPr marL="557213" lvl="3" indent="-214313" algn="l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de-DE" sz="1200" dirty="0">
                <a:solidFill>
                  <a:srgbClr val="002060"/>
                </a:solidFill>
                <a:cs typeface="Arial" panose="020B0604020202020204" pitchFamily="34" charset="0"/>
              </a:rPr>
              <a:t>UL TDD: 	7,40 Gbit/s</a:t>
            </a:r>
          </a:p>
          <a:p>
            <a:pPr marL="542925" lvl="3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12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12" name="Espace réservé de la date 4">
            <a:extLst>
              <a:ext uri="{FF2B5EF4-FFF2-40B4-BE49-F238E27FC236}">
                <a16:creationId xmlns:a16="http://schemas.microsoft.com/office/drawing/2014/main" id="{7CECE7AD-C1F6-4146-8C9A-E4F36690623E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051720" y="2420888"/>
                <a:ext cx="3577584" cy="67351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9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9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d>
                            <m:dPr>
                              <m:ctrlPr>
                                <a:rPr lang="en-GB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GB" sz="9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  <m:t>𝐿𝑎𝑦𝑒𝑟𝑠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GB" sz="9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GB" sz="9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GB" sz="9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GB" sz="9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𝑃𝑅𝐵</m:t>
                                      </m:r>
                                    </m:sub>
                                    <m:sup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𝐵𝑊</m:t>
                                      </m:r>
                                      <m:d>
                                        <m:dPr>
                                          <m:ctrlPr>
                                            <a:rPr lang="en-GB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9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GB" sz="9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bSup>
                                  <m:r>
                                    <a:rPr lang="en-GB" sz="900">
                                      <a:latin typeface="Cambria Math" panose="02040503050406030204" pitchFamily="18" charset="0"/>
                                    </a:rPr>
                                    <m:t>∙12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GB" sz="9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9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900" i="1">
                                          <a:latin typeface="Cambria Math" panose="02040503050406030204" pitchFamily="18" charset="0"/>
                                        </a:rPr>
                                        <m:t>𝑂𝐻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9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9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420888"/>
                <a:ext cx="3577584" cy="673518"/>
              </a:xfrm>
              <a:prstGeom prst="rect">
                <a:avLst/>
              </a:prstGeom>
              <a:blipFill>
                <a:blip r:embed="rId2"/>
                <a:stretch>
                  <a:fillRect l="-5782" t="-38053" b="-920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r="20326"/>
          <a:stretch/>
        </p:blipFill>
        <p:spPr>
          <a:xfrm>
            <a:off x="5842017" y="1343670"/>
            <a:ext cx="3132348" cy="165328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030" y="3537012"/>
            <a:ext cx="3960441" cy="1080120"/>
          </a:xfrm>
          <a:prstGeom prst="rect">
            <a:avLst/>
          </a:prstGeom>
        </p:spPr>
      </p:pic>
      <p:cxnSp>
        <p:nvCxnSpPr>
          <p:cNvPr id="25" name="Conector recto de flecha 24"/>
          <p:cNvCxnSpPr/>
          <p:nvPr/>
        </p:nvCxnSpPr>
        <p:spPr>
          <a:xfrm flipH="1">
            <a:off x="4511400" y="3990096"/>
            <a:ext cx="27003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007" y="5067905"/>
            <a:ext cx="4175897" cy="1034736"/>
          </a:xfrm>
          <a:prstGeom prst="rect">
            <a:avLst/>
          </a:prstGeom>
        </p:spPr>
      </p:pic>
      <p:cxnSp>
        <p:nvCxnSpPr>
          <p:cNvPr id="27" name="Conector recto de flecha 26"/>
          <p:cNvCxnSpPr/>
          <p:nvPr/>
        </p:nvCxnSpPr>
        <p:spPr>
          <a:xfrm flipH="1">
            <a:off x="4303762" y="5372159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8028384" y="3266982"/>
            <a:ext cx="847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i="1" dirty="0">
                <a:solidFill>
                  <a:srgbClr val="002060"/>
                </a:solidFill>
                <a:cs typeface="Arial" panose="020B0604020202020204" pitchFamily="34" charset="0"/>
              </a:rPr>
              <a:t>Examples</a:t>
            </a:r>
            <a:endParaRPr lang="en-US" sz="1350" i="1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9483013-AC2E-42A6-9A5F-C3853D3D4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ctr" eaLnBrk="0" hangingPunct="0"/>
            <a:r>
              <a:rPr lang="en-US" sz="2600" dirty="0">
                <a:solidFill>
                  <a:srgbClr val="002060"/>
                </a:solidFill>
              </a:rPr>
              <a:t>Peak Data Rate</a:t>
            </a:r>
            <a:endParaRPr lang="en-GB" sz="2600" dirty="0">
              <a:solidFill>
                <a:srgbClr val="002060"/>
              </a:solidFill>
            </a:endParaRPr>
          </a:p>
        </p:txBody>
      </p:sp>
      <p:sp>
        <p:nvSpPr>
          <p:cNvPr id="22" name="Espace réservé du numéro de diapositive 6">
            <a:extLst>
              <a:ext uri="{FF2B5EF4-FFF2-40B4-BE49-F238E27FC236}">
                <a16:creationId xmlns:a16="http://schemas.microsoft.com/office/drawing/2014/main" id="{E11164E8-0E06-4DB8-BB4B-36437E2ADE67}"/>
              </a:ext>
            </a:extLst>
          </p:cNvPr>
          <p:cNvSpPr txBox="1">
            <a:spLocks/>
          </p:cNvSpPr>
          <p:nvPr/>
        </p:nvSpPr>
        <p:spPr>
          <a:xfrm>
            <a:off x="6535782" y="639989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7403425-B7E0-46C9-8668-1D222311AF4A}" type="slidenum">
              <a:rPr lang="en-GB" sz="1200" smtClean="0">
                <a:solidFill>
                  <a:srgbClr val="898989"/>
                </a:solidFill>
              </a:rPr>
              <a:pPr algn="r"/>
              <a:t>4</a:t>
            </a:fld>
            <a:endParaRPr lang="en-GB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5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 2"/>
          <p:cNvSpPr txBox="1">
            <a:spLocks/>
          </p:cNvSpPr>
          <p:nvPr/>
        </p:nvSpPr>
        <p:spPr>
          <a:xfrm>
            <a:off x="1565082" y="1268760"/>
            <a:ext cx="7128792" cy="397608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lvl="2" indent="-200025"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High-level assessment method: </a:t>
            </a:r>
            <a:r>
              <a:rPr lang="en-GB" sz="1350" u="sng" dirty="0">
                <a:solidFill>
                  <a:srgbClr val="002060"/>
                </a:solidFill>
                <a:cs typeface="Arial" pitchFamily="34" charset="0"/>
              </a:rPr>
              <a:t>Analytical</a:t>
            </a:r>
          </a:p>
          <a:p>
            <a:pPr marL="200025" lvl="2" indent="-200025"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Minimum requirement: </a:t>
            </a:r>
            <a:r>
              <a:rPr lang="en-GB" sz="1350" b="1" dirty="0">
                <a:solidFill>
                  <a:srgbClr val="002060"/>
                </a:solidFill>
                <a:cs typeface="Arial" pitchFamily="34" charset="0"/>
              </a:rPr>
              <a:t>30 bit/s/Hz </a:t>
            </a: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in DL, </a:t>
            </a:r>
            <a:r>
              <a:rPr lang="en-GB" sz="1350" b="1" dirty="0">
                <a:solidFill>
                  <a:srgbClr val="002060"/>
                </a:solidFill>
                <a:cs typeface="Arial" pitchFamily="34" charset="0"/>
              </a:rPr>
              <a:t>15 bit/s/Hz </a:t>
            </a: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in UL.</a:t>
            </a:r>
          </a:p>
          <a:p>
            <a:pPr marL="200025" lvl="2" indent="-200025"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Related section: Report ITU-R M.2410-0, § 4.2</a:t>
            </a:r>
          </a:p>
          <a:p>
            <a:pPr marL="200025" lvl="2" indent="-200025"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sz="1350" dirty="0">
                <a:solidFill>
                  <a:srgbClr val="002060"/>
                </a:solidFill>
                <a:cs typeface="Arial" pitchFamily="34" charset="0"/>
              </a:rPr>
              <a:t>Definition:</a:t>
            </a:r>
          </a:p>
          <a:p>
            <a:pPr marL="200025" lvl="2" indent="-200025" algn="l">
              <a:spcBef>
                <a:spcPts val="1350"/>
              </a:spcBef>
              <a:buFont typeface="Arial" panose="020B0604020202020204" pitchFamily="34" charset="0"/>
              <a:buChar char="•"/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1350"/>
              </a:spcBef>
              <a:buFont typeface="Arial" panose="020B0604020202020204" pitchFamily="34" charset="0"/>
              <a:buChar char="•"/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rgbClr val="002060"/>
                </a:solidFill>
                <a:cs typeface="Arial" panose="020B0604020202020204" pitchFamily="34" charset="0"/>
              </a:rPr>
              <a:t>5G NR</a:t>
            </a:r>
            <a:r>
              <a:rPr lang="en-GB" sz="1500" dirty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de-DE" sz="15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s-ES" sz="1200" dirty="0">
                <a:solidFill>
                  <a:schemeClr val="tx2"/>
                </a:solidFill>
              </a:rPr>
              <a:t>DL FDD (FR1):            </a:t>
            </a:r>
            <a:r>
              <a:rPr lang="es-ES" sz="1200" b="1" dirty="0">
                <a:solidFill>
                  <a:schemeClr val="tx2"/>
                </a:solidFill>
              </a:rPr>
              <a:t>48,8 bit/s/Hz</a:t>
            </a:r>
          </a:p>
          <a:p>
            <a:pPr marL="742950" lvl="1" indent="-285750" algn="l"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de-DE" sz="1200" dirty="0">
                <a:solidFill>
                  <a:schemeClr val="tx2"/>
                </a:solidFill>
              </a:rPr>
              <a:t>DL TDD (FR1, FR2):   47,9 bit/s/Hz</a:t>
            </a:r>
          </a:p>
          <a:p>
            <a:pPr marL="742950" lvl="1" indent="-285750" algn="l"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de-DE" sz="1200" dirty="0">
                <a:solidFill>
                  <a:schemeClr val="tx2"/>
                </a:solidFill>
              </a:rPr>
              <a:t>UL FDD (FR1):            </a:t>
            </a:r>
            <a:r>
              <a:rPr lang="de-DE" sz="1200" b="1" dirty="0">
                <a:solidFill>
                  <a:schemeClr val="tx2"/>
                </a:solidFill>
              </a:rPr>
              <a:t>25 bit/s/Hz</a:t>
            </a:r>
          </a:p>
          <a:p>
            <a:pPr marL="742950" lvl="1" indent="-285750" algn="l"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de-DE" sz="1200" dirty="0">
                <a:solidFill>
                  <a:schemeClr val="tx2"/>
                </a:solidFill>
              </a:rPr>
              <a:t>UL TDD (FR1, FR2):   24 bit/s/Hz</a:t>
            </a:r>
          </a:p>
          <a:p>
            <a:pPr marL="0" lvl="2" algn="l">
              <a:spcBef>
                <a:spcPts val="0"/>
              </a:spcBef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15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00025" lvl="2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rgbClr val="002060"/>
                </a:solidFill>
                <a:cs typeface="Arial" panose="020B0604020202020204" pitchFamily="34" charset="0"/>
              </a:rPr>
              <a:t>4G LTE</a:t>
            </a:r>
            <a:r>
              <a:rPr lang="en-GB" sz="1500" dirty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de-DE" sz="15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es-ES" sz="1200" dirty="0">
                <a:solidFill>
                  <a:schemeClr val="tx2"/>
                </a:solidFill>
              </a:rPr>
              <a:t>DL FDD: 	43,46 bit/s/Hz</a:t>
            </a:r>
          </a:p>
          <a:p>
            <a:pPr marL="742950" lvl="1" indent="-285750" algn="l"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de-DE" sz="1200" dirty="0">
                <a:solidFill>
                  <a:schemeClr val="tx2"/>
                </a:solidFill>
              </a:rPr>
              <a:t>DL TDD: 	</a:t>
            </a:r>
            <a:r>
              <a:rPr lang="de-DE" sz="1200" b="1" dirty="0">
                <a:solidFill>
                  <a:schemeClr val="tx2"/>
                </a:solidFill>
              </a:rPr>
              <a:t>45,58 bit/s/Hz</a:t>
            </a:r>
          </a:p>
          <a:p>
            <a:pPr marL="742950" lvl="1" indent="-285750" algn="l"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de-DE" sz="1200" b="1" dirty="0">
                <a:solidFill>
                  <a:schemeClr val="tx2"/>
                </a:solidFill>
              </a:rPr>
              <a:t>UL FDD: 	20,74 bit/s/Hz</a:t>
            </a:r>
          </a:p>
          <a:p>
            <a:pPr marL="742950" lvl="1" indent="-285750" algn="l">
              <a:buFont typeface="Arial" panose="020B0604020202020204" pitchFamily="34" charset="0"/>
              <a:buChar char="–"/>
              <a:tabLst>
                <a:tab pos="1976438" algn="l"/>
                <a:tab pos="2154238" algn="l"/>
              </a:tabLst>
            </a:pPr>
            <a:r>
              <a:rPr lang="de-DE" sz="1200" dirty="0">
                <a:solidFill>
                  <a:schemeClr val="tx2"/>
                </a:solidFill>
              </a:rPr>
              <a:t>UL TDD: 	18,81 bit/s/Hz</a:t>
            </a:r>
          </a:p>
          <a:p>
            <a:pPr marL="542925" lvl="3" indent="-200025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12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DC45B663-36FF-4A41-BD62-58F9C5EA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532647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sz="1350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4572000" y="3747120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2897814" y="2455113"/>
                <a:ext cx="1328633" cy="462371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5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13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sz="135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GB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35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sz="13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3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GB" sz="135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350" i="1">
                              <a:latin typeface="Cambria Math" panose="02040503050406030204" pitchFamily="18" charset="0"/>
                            </a:rPr>
                            <m:t>𝐵𝑊</m:t>
                          </m:r>
                        </m:den>
                      </m:f>
                    </m:oMath>
                  </m:oMathPara>
                </a14:m>
                <a:endParaRPr lang="en-GB" sz="135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814" y="2455113"/>
                <a:ext cx="1328633" cy="462371"/>
              </a:xfrm>
              <a:prstGeom prst="rect">
                <a:avLst/>
              </a:prstGeom>
              <a:blipFill>
                <a:blip r:embed="rId2"/>
                <a:stretch>
                  <a:fillRect b="-128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846" y="3261066"/>
            <a:ext cx="3903556" cy="59208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731" y="3909138"/>
            <a:ext cx="3888000" cy="565146"/>
          </a:xfrm>
          <a:prstGeom prst="rect">
            <a:avLst/>
          </a:prstGeom>
        </p:spPr>
      </p:pic>
      <p:cxnSp>
        <p:nvCxnSpPr>
          <p:cNvPr id="21" name="Conector recto de flecha 20"/>
          <p:cNvCxnSpPr/>
          <p:nvPr/>
        </p:nvCxnSpPr>
        <p:spPr>
          <a:xfrm flipH="1">
            <a:off x="4572000" y="4159998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600" y="4977172"/>
            <a:ext cx="2970330" cy="765392"/>
          </a:xfrm>
          <a:prstGeom prst="rect">
            <a:avLst/>
          </a:prstGeom>
        </p:spPr>
      </p:pic>
      <p:cxnSp>
        <p:nvCxnSpPr>
          <p:cNvPr id="22" name="Conector recto de flecha 21"/>
          <p:cNvCxnSpPr/>
          <p:nvPr/>
        </p:nvCxnSpPr>
        <p:spPr>
          <a:xfrm flipH="1">
            <a:off x="4568218" y="5530420"/>
            <a:ext cx="36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892" y="5787262"/>
            <a:ext cx="2689499" cy="378042"/>
          </a:xfrm>
          <a:prstGeom prst="rect">
            <a:avLst/>
          </a:prstGeom>
        </p:spPr>
      </p:pic>
      <p:cxnSp>
        <p:nvCxnSpPr>
          <p:cNvPr id="25" name="Conector recto de flecha 24"/>
          <p:cNvCxnSpPr/>
          <p:nvPr/>
        </p:nvCxnSpPr>
        <p:spPr>
          <a:xfrm rot="10800000">
            <a:off x="4572001" y="5713474"/>
            <a:ext cx="360000" cy="27003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7"/>
          <a:srcRect r="23605"/>
          <a:stretch/>
        </p:blipFill>
        <p:spPr>
          <a:xfrm>
            <a:off x="4139952" y="2420888"/>
            <a:ext cx="3433080" cy="48605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8097194" y="3045042"/>
            <a:ext cx="847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i="1" dirty="0">
                <a:solidFill>
                  <a:srgbClr val="002060"/>
                </a:solidFill>
                <a:cs typeface="Arial" panose="020B0604020202020204" pitchFamily="34" charset="0"/>
              </a:rPr>
              <a:t>Examples</a:t>
            </a:r>
            <a:endParaRPr lang="en-US" sz="1350" i="1" dirty="0"/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14A688E0-143F-4E1A-A35B-AC16EA3C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20" name="Espace réservé de la date 4">
            <a:extLst>
              <a:ext uri="{FF2B5EF4-FFF2-40B4-BE49-F238E27FC236}">
                <a16:creationId xmlns:a16="http://schemas.microsoft.com/office/drawing/2014/main" id="{42D8175B-EE34-46CF-9187-04B36C2F9153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BB556D4D-7775-449A-8741-5C845E4E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ctr" eaLnBrk="0" hangingPunct="0"/>
            <a:r>
              <a:rPr lang="en-US" sz="2600" dirty="0">
                <a:solidFill>
                  <a:srgbClr val="002060"/>
                </a:solidFill>
              </a:rPr>
              <a:t>Peak Spectral Efficiency</a:t>
            </a:r>
            <a:endParaRPr lang="en-GB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62835" y="1772816"/>
            <a:ext cx="358522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Config. A</a:t>
            </a:r>
            <a:endParaRPr lang="zh-CN" altLang="en-US" sz="1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4C568933-4D68-4F61-AE0A-32C9F1DF4BE2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sz="2600" b="1" dirty="0">
                <a:solidFill>
                  <a:srgbClr val="002060"/>
                </a:solidFill>
                <a:latin typeface="+mj-lt"/>
                <a:cs typeface="+mj-cs"/>
              </a:rPr>
              <a:t>User experienced data rate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28" name="Espace réservé du numéro de diapositive 4">
            <a:extLst>
              <a:ext uri="{FF2B5EF4-FFF2-40B4-BE49-F238E27FC236}">
                <a16:creationId xmlns:a16="http://schemas.microsoft.com/office/drawing/2014/main" id="{1602D67E-F197-4D13-B61A-667CC53BF9D4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35B757BA-1388-4C20-B716-56AEBD85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9BCA9DE5-13D4-4019-BC95-A2503213E992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20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52870"/>
              </p:ext>
            </p:extLst>
          </p:nvPr>
        </p:nvGraphicFramePr>
        <p:xfrm>
          <a:off x="2297521" y="2072898"/>
          <a:ext cx="5370823" cy="100138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9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Evaluation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900" baseline="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Downlink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32T4R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MU-MIMO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[</a:t>
                      </a:r>
                      <a:r>
                        <a:rPr lang="de-DE" sz="900" u="none" dirty="0">
                          <a:effectLst/>
                        </a:rPr>
                        <a:t>Mbit/s]</a:t>
                      </a: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103.37</a:t>
                      </a:r>
                      <a:endParaRPr lang="en-US" altLang="zh-CN" sz="900" b="1" i="0" u="none" strike="noStrike" baseline="0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900" b="1" i="0" u="none" strike="noStrike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(@400MHz)</a:t>
                      </a:r>
                      <a:endParaRPr lang="en-US" altLang="zh-CN" sz="9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104.6</a:t>
                      </a:r>
                    </a:p>
                    <a:p>
                      <a:pPr algn="ctr" fontAlgn="ctr"/>
                      <a:r>
                        <a:rPr lang="en-US" altLang="zh-CN" sz="900" b="1" i="0" u="none" strike="noStrike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(@600MHz)</a:t>
                      </a:r>
                      <a:endParaRPr lang="en-US" altLang="zh-CN" sz="9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Uplink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4T32R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SU-MIMO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51.0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(@680MHz)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52.29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(@800MHz)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>
            <a:spLocks noGrp="1"/>
          </p:cNvSpPr>
          <p:nvPr>
            <p:ph sz="half" idx="1"/>
          </p:nvPr>
        </p:nvSpPr>
        <p:spPr>
          <a:xfrm>
            <a:off x="1562038" y="1340769"/>
            <a:ext cx="7030656" cy="936104"/>
          </a:xfrm>
        </p:spPr>
        <p:txBody>
          <a:bodyPr/>
          <a:lstStyle/>
          <a:p>
            <a:r>
              <a:rPr lang="en-US" altLang="zh-CN" sz="2000" dirty="0"/>
              <a:t>Dense Urban</a:t>
            </a:r>
            <a:endParaRPr lang="en-US" altLang="zh-CN" sz="1600" dirty="0"/>
          </a:p>
        </p:txBody>
      </p:sp>
      <p:sp>
        <p:nvSpPr>
          <p:cNvPr id="22" name="文本框 7"/>
          <p:cNvSpPr txBox="1"/>
          <p:nvPr/>
        </p:nvSpPr>
        <p:spPr>
          <a:xfrm>
            <a:off x="1576137" y="3304485"/>
            <a:ext cx="6279071" cy="11926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Config. B in general infeasible due to severe O2I penetration loss in FR 2</a:t>
            </a:r>
          </a:p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</a:t>
            </a: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 C</a:t>
            </a:r>
          </a:p>
          <a:p>
            <a:pPr marL="639763" lvl="1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The uplink user experienced data rate is evaluated using a TDD band (on 30 GHz) and a supplementary uplink (SUL) band (on 4 GHz).</a:t>
            </a:r>
          </a:p>
          <a:p>
            <a:pPr marL="639763" lvl="1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The worst 50% of users on TDD band are offloaded to SUL band.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aphicFrame>
        <p:nvGraphicFramePr>
          <p:cNvPr id="12" name="表格 4"/>
          <p:cNvGraphicFramePr>
            <a:graphicFrameLocks noGrp="1"/>
          </p:cNvGraphicFramePr>
          <p:nvPr>
            <p:extLst/>
          </p:nvPr>
        </p:nvGraphicFramePr>
        <p:xfrm>
          <a:off x="1610063" y="4581128"/>
          <a:ext cx="7282417" cy="17329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1297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3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33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Transmission</a:t>
                      </a:r>
                      <a:r>
                        <a:rPr lang="en-GB" sz="900" baseline="0" dirty="0">
                          <a:effectLst/>
                        </a:rPr>
                        <a:t> s</a:t>
                      </a:r>
                      <a:r>
                        <a:rPr lang="en-GB" sz="900" dirty="0">
                          <a:effectLst/>
                        </a:rPr>
                        <a:t>cheme and antenna configuration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Sub-carrier spacing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Frame structure 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ITU</a:t>
                      </a:r>
                      <a:endParaRPr lang="zh-CN" sz="9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Requirement [Mbps]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Channel model A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Channel model B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Assumed system bandwidth [MHz]</a:t>
                      </a:r>
                      <a:endParaRPr lang="zh-CN" sz="9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exp. data rate [Mbps]</a:t>
                      </a:r>
                      <a:endParaRPr lang="zh-CN" sz="9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Assumed system bandwidth [MHz]</a:t>
                      </a:r>
                      <a:endParaRPr lang="zh-CN" sz="9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exp. data rate [Mbps]</a:t>
                      </a:r>
                      <a:endParaRPr lang="zh-CN" sz="9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4 GHz (SUL band): 2x32 SU-MIMO; 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30 GHz (TDD band): 8x32 SU-MIMO; 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50% of users offload to SUL band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4 GHz: 15kHz 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30 GHz: 60kHz 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4 GHz: full uplink;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30 GHz: DDDSU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S slot =10DL:2GP:2UL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ysClr val="windowText" lastClr="000000"/>
                          </a:solidFill>
                          <a:effectLst/>
                        </a:rPr>
                        <a:t>50</a:t>
                      </a:r>
                      <a:endParaRPr lang="zh-CN" sz="900" b="1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4 GHz: 100 (for UL)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30 GHz: 1200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rgbClr val="00B050"/>
                          </a:solidFill>
                          <a:effectLst/>
                        </a:rPr>
                        <a:t>53.1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4 GHz: 100 (for UL)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30 GHz: 1200</a:t>
                      </a:r>
                      <a:endParaRPr lang="zh-CN" sz="9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rgbClr val="00B050"/>
                          </a:solidFill>
                          <a:effectLst/>
                        </a:rPr>
                        <a:t>51.4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42561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62835" y="1772816"/>
            <a:ext cx="358522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Config. A DL</a:t>
            </a:r>
            <a:endParaRPr lang="zh-CN" altLang="en-US" sz="1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92080" y="1778184"/>
            <a:ext cx="3512264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182563" indent="-182563"/>
            <a:r>
              <a:rPr lang="en-US" altLang="zh-CN" sz="1300" dirty="0"/>
              <a:t>Config. A UL</a:t>
            </a:r>
            <a:endParaRPr lang="zh-CN" altLang="en-US" sz="1300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4C568933-4D68-4F61-AE0A-32C9F1DF4BE2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  <a:t>Average spectral efficiency and </a:t>
            </a:r>
            <a:b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</a:br>
            <a: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  <a:t>5% percentile spectral efficiency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28" name="Espace réservé du numéro de diapositive 4">
            <a:extLst>
              <a:ext uri="{FF2B5EF4-FFF2-40B4-BE49-F238E27FC236}">
                <a16:creationId xmlns:a16="http://schemas.microsoft.com/office/drawing/2014/main" id="{1602D67E-F197-4D13-B61A-667CC53BF9D4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7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35B757BA-1388-4C20-B716-56AEBD85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9BCA9DE5-13D4-4019-BC95-A2503213E992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9" name="表格 4"/>
          <p:cNvGraphicFramePr>
            <a:graphicFrameLocks noGrp="1"/>
          </p:cNvGraphicFramePr>
          <p:nvPr>
            <p:extLst/>
          </p:nvPr>
        </p:nvGraphicFramePr>
        <p:xfrm>
          <a:off x="5292080" y="2063581"/>
          <a:ext cx="3642631" cy="15428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7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6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Evaluation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900" baseline="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4T32R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SU-MIMO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6.75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8.49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8.35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0.21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0.48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0.49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36TRxP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6.75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7.48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7.44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0.21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0.28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0.31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表格 4"/>
          <p:cNvGraphicFramePr>
            <a:graphicFrameLocks noGrp="1"/>
          </p:cNvGraphicFramePr>
          <p:nvPr>
            <p:extLst/>
          </p:nvPr>
        </p:nvGraphicFramePr>
        <p:xfrm>
          <a:off x="1577441" y="2072898"/>
          <a:ext cx="3642631" cy="15428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7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6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Evaluation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900" baseline="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32T4R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MU-MIMO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12.14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13.62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0.3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0.37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0.36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36TRxP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11.51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12.39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0.3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0.31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0.34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>
            <a:spLocks noGrp="1"/>
          </p:cNvSpPr>
          <p:nvPr>
            <p:ph sz="half" idx="1"/>
          </p:nvPr>
        </p:nvSpPr>
        <p:spPr>
          <a:xfrm>
            <a:off x="1562038" y="1340769"/>
            <a:ext cx="7030656" cy="936104"/>
          </a:xfrm>
        </p:spPr>
        <p:txBody>
          <a:bodyPr/>
          <a:lstStyle/>
          <a:p>
            <a:r>
              <a:rPr lang="en-US" altLang="zh-CN" sz="2000" dirty="0"/>
              <a:t>Indoor Hotspot</a:t>
            </a:r>
            <a:endParaRPr lang="en-US" altLang="zh-CN" sz="1600" dirty="0"/>
          </a:p>
        </p:txBody>
      </p:sp>
      <p:sp>
        <p:nvSpPr>
          <p:cNvPr id="22" name="文本框 7"/>
          <p:cNvSpPr txBox="1"/>
          <p:nvPr/>
        </p:nvSpPr>
        <p:spPr>
          <a:xfrm>
            <a:off x="1576137" y="4149080"/>
            <a:ext cx="358522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Config. B DL</a:t>
            </a:r>
            <a:endParaRPr lang="zh-CN" altLang="en-US" sz="1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" name="文本框 14"/>
          <p:cNvSpPr txBox="1"/>
          <p:nvPr/>
        </p:nvSpPr>
        <p:spPr>
          <a:xfrm>
            <a:off x="5305382" y="4154448"/>
            <a:ext cx="3512264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182563" indent="-182563"/>
            <a:r>
              <a:rPr lang="en-US" altLang="zh-CN" sz="1300" dirty="0"/>
              <a:t>Config. B UL</a:t>
            </a:r>
            <a:endParaRPr lang="zh-CN" altLang="en-US" sz="1300" dirty="0"/>
          </a:p>
        </p:txBody>
      </p:sp>
      <p:graphicFrame>
        <p:nvGraphicFramePr>
          <p:cNvPr id="24" name="表格 4"/>
          <p:cNvGraphicFramePr>
            <a:graphicFrameLocks noGrp="1"/>
          </p:cNvGraphicFramePr>
          <p:nvPr>
            <p:extLst/>
          </p:nvPr>
        </p:nvGraphicFramePr>
        <p:xfrm>
          <a:off x="5305382" y="4439845"/>
          <a:ext cx="3642631" cy="15428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7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6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Evaluation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900" baseline="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4T32R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SU-MIMO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60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6.75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7.58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7.37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0.21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0.41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0.40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36TRxP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60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6.75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6.94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7.33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0.21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0.31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0.23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表格 4"/>
          <p:cNvGraphicFramePr>
            <a:graphicFrameLocks noGrp="1"/>
          </p:cNvGraphicFramePr>
          <p:nvPr>
            <p:extLst/>
          </p:nvPr>
        </p:nvGraphicFramePr>
        <p:xfrm>
          <a:off x="1590743" y="4449162"/>
          <a:ext cx="3642631" cy="15428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7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6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Evaluation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900" baseline="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32T4R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MU-MIMO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60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13.06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14.67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0.3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0.39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0.48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36TRxP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60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10.66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11.21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0.3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0.30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0.34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51306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62835" y="1772816"/>
            <a:ext cx="358522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Config. A DL</a:t>
            </a:r>
            <a:endParaRPr lang="zh-CN" altLang="en-US" sz="1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92080" y="1778184"/>
            <a:ext cx="3512264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182563" indent="-182563"/>
            <a:r>
              <a:rPr lang="en-US" altLang="zh-CN" sz="1300" dirty="0"/>
              <a:t>Config. A UL</a:t>
            </a:r>
            <a:endParaRPr lang="zh-CN" altLang="en-US" sz="1300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4C568933-4D68-4F61-AE0A-32C9F1DF4BE2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  <a:t>Average spectral efficiency and </a:t>
            </a:r>
            <a:b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</a:br>
            <a: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  <a:t>5% percentile spectral efficiency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28" name="Espace réservé du numéro de diapositive 4">
            <a:extLst>
              <a:ext uri="{FF2B5EF4-FFF2-40B4-BE49-F238E27FC236}">
                <a16:creationId xmlns:a16="http://schemas.microsoft.com/office/drawing/2014/main" id="{1602D67E-F197-4D13-B61A-667CC53BF9D4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35B757BA-1388-4C20-B716-56AEBD85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9BCA9DE5-13D4-4019-BC95-A2503213E992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9" name="表格 4"/>
          <p:cNvGraphicFramePr>
            <a:graphicFrameLocks noGrp="1"/>
          </p:cNvGraphicFramePr>
          <p:nvPr>
            <p:extLst/>
          </p:nvPr>
        </p:nvGraphicFramePr>
        <p:xfrm>
          <a:off x="5292080" y="2063581"/>
          <a:ext cx="2964899" cy="9942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4T32R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SU-MIMO</a:t>
                      </a: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8.50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8.43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0.15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0.30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表格 4"/>
          <p:cNvGraphicFramePr>
            <a:graphicFrameLocks noGrp="1"/>
          </p:cNvGraphicFramePr>
          <p:nvPr>
            <p:extLst/>
          </p:nvPr>
        </p:nvGraphicFramePr>
        <p:xfrm>
          <a:off x="1577441" y="2072898"/>
          <a:ext cx="2964899" cy="9942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7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6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32T4R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MU-MIMO</a:t>
                      </a:r>
                      <a:endParaRPr lang="zh-CN" altLang="zh-CN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Average [bit/s/Hz/</a:t>
                      </a:r>
                      <a:r>
                        <a:rPr lang="en-GB" sz="900" dirty="0" err="1">
                          <a:effectLst/>
                        </a:rPr>
                        <a:t>TRxP</a:t>
                      </a:r>
                      <a:r>
                        <a:rPr lang="en-GB" sz="900" dirty="0">
                          <a:effectLst/>
                        </a:rPr>
                        <a:t>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12.35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13.62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</a:t>
                      </a:r>
                      <a:r>
                        <a:rPr lang="en-GB" sz="900" baseline="30000" dirty="0">
                          <a:effectLst/>
                        </a:rPr>
                        <a:t>th</a:t>
                      </a:r>
                      <a:r>
                        <a:rPr lang="en-GB" sz="900" dirty="0">
                          <a:effectLst/>
                        </a:rPr>
                        <a:t>-tile [bit/s/Hz]</a:t>
                      </a: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b="1" dirty="0">
                          <a:effectLst/>
                        </a:rPr>
                        <a:t>0.23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0.36</a:t>
                      </a: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>
            <a:spLocks noGrp="1"/>
          </p:cNvSpPr>
          <p:nvPr>
            <p:ph sz="half" idx="1"/>
          </p:nvPr>
        </p:nvSpPr>
        <p:spPr>
          <a:xfrm>
            <a:off x="1562038" y="1340769"/>
            <a:ext cx="7030656" cy="432047"/>
          </a:xfrm>
        </p:spPr>
        <p:txBody>
          <a:bodyPr/>
          <a:lstStyle/>
          <a:p>
            <a:r>
              <a:rPr lang="en-US" altLang="zh-CN" sz="2000" dirty="0"/>
              <a:t>Dense Urban</a:t>
            </a:r>
            <a:endParaRPr lang="en-US" altLang="zh-CN" sz="1600" dirty="0"/>
          </a:p>
        </p:txBody>
      </p:sp>
      <p:sp>
        <p:nvSpPr>
          <p:cNvPr id="22" name="文本框 7"/>
          <p:cNvSpPr txBox="1"/>
          <p:nvPr/>
        </p:nvSpPr>
        <p:spPr>
          <a:xfrm>
            <a:off x="1576137" y="4149080"/>
            <a:ext cx="627907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Config. B in general infeasible due to severe O2I penetration loss in FR 2</a:t>
            </a:r>
            <a:endParaRPr lang="zh-CN" altLang="en-US" sz="1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61334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62835" y="1772816"/>
            <a:ext cx="358522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Config. A DL</a:t>
            </a:r>
            <a:endParaRPr lang="zh-CN" altLang="en-US" sz="1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4C568933-4D68-4F61-AE0A-32C9F1DF4BE2}"/>
              </a:ext>
            </a:extLst>
          </p:cNvPr>
          <p:cNvSpPr txBox="1">
            <a:spLocks/>
          </p:cNvSpPr>
          <p:nvPr/>
        </p:nvSpPr>
        <p:spPr>
          <a:xfrm>
            <a:off x="1561312" y="274296"/>
            <a:ext cx="6408000" cy="7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/>
            <a:r>
              <a:rPr lang="en-US" altLang="zh-CN" sz="2600" b="1" dirty="0">
                <a:solidFill>
                  <a:srgbClr val="002060"/>
                </a:solidFill>
                <a:latin typeface="+mj-lt"/>
                <a:cs typeface="+mj-cs"/>
              </a:rPr>
              <a:t>Area traffic capacity</a:t>
            </a:r>
            <a:endParaRPr lang="en-GB" sz="26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28" name="Espace réservé du numéro de diapositive 4">
            <a:extLst>
              <a:ext uri="{FF2B5EF4-FFF2-40B4-BE49-F238E27FC236}">
                <a16:creationId xmlns:a16="http://schemas.microsoft.com/office/drawing/2014/main" id="{1602D67E-F197-4D13-B61A-667CC53BF9D4}"/>
              </a:ext>
            </a:extLst>
          </p:cNvPr>
          <p:cNvSpPr txBox="1">
            <a:spLocks/>
          </p:cNvSpPr>
          <p:nvPr/>
        </p:nvSpPr>
        <p:spPr>
          <a:xfrm>
            <a:off x="7055108" y="64042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r">
              <a:defRPr/>
            </a:pPr>
            <a:fld id="{C43BAD7C-254B-4E94-9BA8-FDC282365B5B}" type="slidenum">
              <a:rPr lang="en-GB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35B757BA-1388-4C20-B716-56AEBD85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07" y="6609208"/>
            <a:ext cx="3391309" cy="21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418" tIns="29209" rIns="58418" bIns="29209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  <a:latin typeface="+mj-lt"/>
              </a:rPr>
              <a:t>Source: 5G Infrastructure Association, </a:t>
            </a:r>
            <a:r>
              <a:rPr lang="en-GB" sz="1000" dirty="0">
                <a:solidFill>
                  <a:srgbClr val="002060"/>
                </a:solidFill>
              </a:rPr>
              <a:t>5G IA Evaluation Group</a:t>
            </a:r>
            <a:r>
              <a:rPr lang="en-GB" sz="1000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9BCA9DE5-13D4-4019-BC95-A2503213E992}"/>
              </a:ext>
            </a:extLst>
          </p:cNvPr>
          <p:cNvSpPr txBox="1">
            <a:spLocks/>
          </p:cNvSpPr>
          <p:nvPr/>
        </p:nvSpPr>
        <p:spPr>
          <a:xfrm>
            <a:off x="1502367" y="6424873"/>
            <a:ext cx="1134126" cy="27384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501899-F10F-4984-97F4-B91103DE433F}" type="datetime1">
              <a:rPr lang="en-GB" sz="1200">
                <a:solidFill>
                  <a:schemeClr val="tx1">
                    <a:tint val="75000"/>
                  </a:schemeClr>
                </a:solidFill>
              </a:rPr>
              <a:pPr/>
              <a:t>09/12/2019</a:t>
            </a:fld>
            <a:endParaRPr lang="en-GB" sz="1200" dirty="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20" name="表格 4"/>
          <p:cNvGraphicFramePr>
            <a:graphicFrameLocks noGrp="1"/>
          </p:cNvGraphicFramePr>
          <p:nvPr>
            <p:extLst/>
          </p:nvPr>
        </p:nvGraphicFramePr>
        <p:xfrm>
          <a:off x="2297521" y="2072898"/>
          <a:ext cx="5370823" cy="100138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9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Evaluation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900" baseline="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32T4R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MU-MIMO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[</a:t>
                      </a:r>
                      <a:r>
                        <a:rPr lang="de-DE" sz="900" u="none" dirty="0">
                          <a:effectLst/>
                        </a:rPr>
                        <a:t>Mbit/s/</a:t>
                      </a:r>
                      <a:r>
                        <a:rPr lang="en-US" sz="9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900" b="1" u="non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900" u="none" dirty="0">
                          <a:effectLst/>
                        </a:rPr>
                        <a:t>]</a:t>
                      </a: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11.77</a:t>
                      </a:r>
                      <a:endParaRPr lang="en-US" altLang="zh-CN" sz="900" b="1" i="0" u="none" strike="noStrike" baseline="0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900" b="1" i="0" u="none" strike="noStrike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(@400MHz)</a:t>
                      </a:r>
                      <a:endParaRPr lang="en-US" altLang="zh-CN" sz="9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10.6</a:t>
                      </a:r>
                    </a:p>
                    <a:p>
                      <a:pPr algn="ctr" fontAlgn="ctr"/>
                      <a:r>
                        <a:rPr lang="en-US" altLang="zh-CN" sz="900" b="1" i="0" u="none" strike="noStrike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(@600MHz)</a:t>
                      </a:r>
                      <a:endParaRPr lang="en-US" altLang="zh-CN" sz="9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36TRxP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12.04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(@120MHz)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10.04</a:t>
                      </a:r>
                      <a:r>
                        <a:rPr lang="de-DE" altLang="zh-CN" sz="900" b="1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(@200MHz)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>
            <a:spLocks noGrp="1"/>
          </p:cNvSpPr>
          <p:nvPr>
            <p:ph sz="half" idx="1"/>
          </p:nvPr>
        </p:nvSpPr>
        <p:spPr>
          <a:xfrm>
            <a:off x="1562038" y="1340769"/>
            <a:ext cx="7030656" cy="936104"/>
          </a:xfrm>
        </p:spPr>
        <p:txBody>
          <a:bodyPr/>
          <a:lstStyle/>
          <a:p>
            <a:r>
              <a:rPr lang="en-US" altLang="zh-CN" sz="2000" dirty="0"/>
              <a:t>Indoor Hotspot</a:t>
            </a:r>
            <a:endParaRPr lang="en-US" altLang="zh-CN" sz="1600" dirty="0"/>
          </a:p>
        </p:txBody>
      </p:sp>
      <p:sp>
        <p:nvSpPr>
          <p:cNvPr id="22" name="文本框 7"/>
          <p:cNvSpPr txBox="1"/>
          <p:nvPr/>
        </p:nvSpPr>
        <p:spPr>
          <a:xfrm>
            <a:off x="1576137" y="4149080"/>
            <a:ext cx="358522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82563" indent="-182563">
              <a:spcBef>
                <a:spcPts val="45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3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Config. B DL</a:t>
            </a:r>
            <a:endParaRPr lang="zh-CN" altLang="en-US" sz="13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aphicFrame>
        <p:nvGraphicFramePr>
          <p:cNvPr id="16" name="表格 4"/>
          <p:cNvGraphicFramePr>
            <a:graphicFrameLocks noGrp="1"/>
          </p:cNvGraphicFramePr>
          <p:nvPr>
            <p:extLst/>
          </p:nvPr>
        </p:nvGraphicFramePr>
        <p:xfrm>
          <a:off x="2297521" y="4449162"/>
          <a:ext cx="5370823" cy="100138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9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Evaluation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900" baseline="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TXRU </a:t>
                      </a:r>
                      <a:r>
                        <a:rPr lang="en-US" sz="900" dirty="0" err="1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config</a:t>
                      </a: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.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SCS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(kHz)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ITU requirement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FDD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TDD</a:t>
                      </a: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32T4R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MU-MIMO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60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[</a:t>
                      </a:r>
                      <a:r>
                        <a:rPr lang="de-DE" sz="900" u="none" dirty="0">
                          <a:effectLst/>
                        </a:rPr>
                        <a:t>Mbit/s/</a:t>
                      </a:r>
                      <a:r>
                        <a:rPr lang="en-US" sz="900" b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900" b="1" u="non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900" u="none" dirty="0">
                          <a:effectLst/>
                        </a:rPr>
                        <a:t>]</a:t>
                      </a: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12.63</a:t>
                      </a:r>
                      <a:endParaRPr lang="en-US" altLang="zh-CN" sz="900" b="1" i="0" u="none" strike="noStrike" baseline="0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900" b="1" i="0" u="none" strike="noStrike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(@400MHz)</a:t>
                      </a:r>
                      <a:endParaRPr lang="en-US" altLang="zh-CN" sz="9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11.41</a:t>
                      </a:r>
                    </a:p>
                    <a:p>
                      <a:pPr algn="ctr" fontAlgn="ctr"/>
                      <a:r>
                        <a:rPr lang="en-US" altLang="zh-CN" sz="900" b="1" i="0" u="none" strike="noStrike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(@600MHz)</a:t>
                      </a:r>
                      <a:endParaRPr lang="en-US" altLang="zh-CN" sz="9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142" marR="7142" marT="714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aseline="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36TRxP</a:t>
                      </a:r>
                      <a:endParaRPr lang="zh-CN" alt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1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60</a:t>
                      </a:r>
                      <a:endParaRPr lang="zh-CN" sz="900" dirty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900" b="1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15.17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900" b="1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(@200MHz)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17.43</a:t>
                      </a:r>
                      <a:endParaRPr lang="de-DE" altLang="zh-CN" sz="900" b="1" baseline="0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altLang="zh-CN" sz="900" b="1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(@400MHz)</a:t>
                      </a:r>
                      <a:endParaRPr lang="zh-CN" sz="9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51422" marR="51422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10826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5372</Words>
  <Application>Microsoft Office PowerPoint</Application>
  <PresentationFormat>On-screen Show (4:3)</PresentationFormat>
  <Paragraphs>1267</Paragraphs>
  <Slides>25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微软雅黑</vt:lpstr>
      <vt:lpstr>SimSun</vt:lpstr>
      <vt:lpstr>Arial</vt:lpstr>
      <vt:lpstr>Calibri</vt:lpstr>
      <vt:lpstr>Cambria Math</vt:lpstr>
      <vt:lpstr>Courier New</vt:lpstr>
      <vt:lpstr>Liberation Serif</vt:lpstr>
      <vt:lpstr>Times New Roman</vt:lpstr>
      <vt:lpstr>Times New Roman Bold</vt:lpstr>
      <vt:lpstr>Wingdings</vt:lpstr>
      <vt:lpstr>1_Conception personnalisée</vt:lpstr>
      <vt:lpstr>Thème Office</vt:lpstr>
      <vt:lpstr>PowerPoint Presentation</vt:lpstr>
      <vt:lpstr>5G Infrastructure Association Independent Evaluation Group for IMT-2020</vt:lpstr>
      <vt:lpstr>Evaluation process follows ITU-R reports and evaluation guidelines</vt:lpstr>
      <vt:lpstr>Peak Data Rate</vt:lpstr>
      <vt:lpstr>Peak Spectral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interinnov</dc:creator>
  <cp:lastModifiedBy>Mohr, Werner (Nokia - DE/Munich)</cp:lastModifiedBy>
  <cp:revision>283</cp:revision>
  <dcterms:created xsi:type="dcterms:W3CDTF">2014-06-02T09:56:34Z</dcterms:created>
  <dcterms:modified xsi:type="dcterms:W3CDTF">2019-12-09T18:01:04Z</dcterms:modified>
</cp:coreProperties>
</file>