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52" r:id="rId8"/>
    <p:sldMasterId id="2147483765" r:id="rId9"/>
  </p:sldMasterIdLst>
  <p:notesMasterIdLst>
    <p:notesMasterId r:id="rId22"/>
  </p:notesMasterIdLst>
  <p:handoutMasterIdLst>
    <p:handoutMasterId r:id="rId23"/>
  </p:handoutMasterIdLst>
  <p:sldIdLst>
    <p:sldId id="543" r:id="rId10"/>
    <p:sldId id="778" r:id="rId11"/>
    <p:sldId id="788" r:id="rId12"/>
    <p:sldId id="781" r:id="rId13"/>
    <p:sldId id="782" r:id="rId14"/>
    <p:sldId id="774" r:id="rId15"/>
    <p:sldId id="785" r:id="rId16"/>
    <p:sldId id="262" r:id="rId17"/>
    <p:sldId id="775" r:id="rId18"/>
    <p:sldId id="264" r:id="rId19"/>
    <p:sldId id="789" r:id="rId20"/>
    <p:sldId id="773" r:id="rId21"/>
  </p:sldIdLst>
  <p:sldSz cx="9906000" cy="6858000" type="A4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FF"/>
    <a:srgbClr val="0099CC"/>
    <a:srgbClr val="FF0000"/>
    <a:srgbClr val="00CCFF"/>
    <a:srgbClr val="003366"/>
    <a:srgbClr val="0033CC"/>
    <a:srgbClr val="3366FF"/>
    <a:srgbClr val="00CC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-1158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28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736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782638"/>
            <a:ext cx="4725988" cy="3271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99" y="4416196"/>
            <a:ext cx="5144206" cy="41821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8" tIns="44917" rIns="91438" bIns="44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1727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782638"/>
            <a:ext cx="4725988" cy="3271837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87425" y="696913"/>
            <a:ext cx="503555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/>
          <a:lstStyle/>
          <a:p>
            <a:fld id="{E9F9EA9A-ED5F-492B-AD9E-EEB18B51B480}" type="slidenum">
              <a:rPr lang="en-IN" altLang="en-US">
                <a:solidFill>
                  <a:prstClr val="black"/>
                </a:solidFill>
              </a:rPr>
              <a:pPr/>
              <a:t>2</a:t>
            </a:fld>
            <a:endParaRPr lang="en-I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5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782638"/>
            <a:ext cx="4725988" cy="32718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fld id="{13319111-505A-4F50-A92B-4823AC09E4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7425" y="696913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fld id="{13319111-505A-4F50-A92B-4823AC09E45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7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7425" y="696913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415" indent="-349415">
              <a:buFont typeface="Arial" charset="0"/>
              <a:buChar char="•"/>
            </a:pPr>
            <a:r>
              <a:rPr lang="en-US" sz="2900" dirty="0"/>
              <a:t>Division of the work among the internal team</a:t>
            </a:r>
          </a:p>
          <a:p>
            <a:pPr marL="815302" lvl="1" indent="-349415">
              <a:buFont typeface="Arial" charset="0"/>
              <a:buChar char="•"/>
            </a:pPr>
            <a:r>
              <a:rPr lang="en-US" sz="2900" dirty="0"/>
              <a:t>Based on interests and capabilities</a:t>
            </a:r>
          </a:p>
          <a:p>
            <a:pPr marL="349415" indent="-349415">
              <a:buFont typeface="Arial" charset="0"/>
              <a:buChar char="•"/>
            </a:pPr>
            <a:r>
              <a:rPr lang="en-US" sz="2900" dirty="0"/>
              <a:t>Calibration of the simulators and channel models</a:t>
            </a:r>
          </a:p>
          <a:p>
            <a:pPr marL="815302" lvl="1" indent="-349415">
              <a:buFont typeface="Arial" charset="0"/>
              <a:buChar char="•"/>
            </a:pPr>
            <a:r>
              <a:rPr lang="en-US" sz="2900" dirty="0"/>
              <a:t>Internal/External groups</a:t>
            </a:r>
          </a:p>
          <a:p>
            <a:pPr marL="349415" indent="-349415">
              <a:buFont typeface="Arial" charset="0"/>
              <a:buChar char="•"/>
            </a:pPr>
            <a:r>
              <a:rPr lang="en-US" sz="2900" dirty="0"/>
              <a:t>Examine and understand the RIT/SRIT</a:t>
            </a:r>
          </a:p>
          <a:p>
            <a:pPr marL="815302" lvl="1" indent="-349415">
              <a:buFont typeface="Arial" charset="0"/>
              <a:buChar char="•"/>
            </a:pPr>
            <a:r>
              <a:rPr lang="en-US" sz="2900" dirty="0"/>
              <a:t>Verify the self-compliance results</a:t>
            </a:r>
          </a:p>
          <a:p>
            <a:pPr marL="815302" lvl="1" indent="-349415">
              <a:buFont typeface="Arial" charset="0"/>
              <a:buChar char="•"/>
            </a:pPr>
            <a:r>
              <a:rPr lang="en-US" sz="2900" dirty="0"/>
              <a:t>Link budget templates</a:t>
            </a:r>
          </a:p>
          <a:p>
            <a:pPr marL="349415" indent="-349415">
              <a:buFont typeface="Arial" charset="0"/>
              <a:buChar char="•"/>
            </a:pPr>
            <a:r>
              <a:rPr lang="en-US" sz="2900" dirty="0"/>
              <a:t>Evaluate the TPR </a:t>
            </a:r>
          </a:p>
          <a:p>
            <a:pPr marL="815302" lvl="1" indent="-349415">
              <a:buFont typeface="Arial" charset="0"/>
              <a:buChar char="•"/>
            </a:pPr>
            <a:r>
              <a:rPr lang="en-US" sz="2900" dirty="0"/>
              <a:t>Simulation, analysis and inspection</a:t>
            </a:r>
          </a:p>
          <a:p>
            <a:pPr marL="349415" indent="-349415">
              <a:buFont typeface="Arial" charset="0"/>
              <a:buChar char="•"/>
            </a:pPr>
            <a:r>
              <a:rPr lang="en-US" sz="2900" dirty="0"/>
              <a:t>Compile and consolidate the results</a:t>
            </a:r>
          </a:p>
          <a:p>
            <a:pPr marL="349415" indent="-349415">
              <a:buFont typeface="Arial" charset="0"/>
              <a:buChar char="•"/>
            </a:pPr>
            <a:r>
              <a:rPr lang="en-US" sz="2900" dirty="0"/>
              <a:t>Report</a:t>
            </a:r>
          </a:p>
          <a:p>
            <a:pPr marL="815302" lvl="1" indent="-349415">
              <a:buFont typeface="Arial" charset="0"/>
              <a:buChar char="•"/>
            </a:pPr>
            <a:r>
              <a:rPr lang="en-US" sz="2900" dirty="0"/>
              <a:t>Approval of TCOE</a:t>
            </a:r>
          </a:p>
          <a:p>
            <a:pPr marL="815302" lvl="1" indent="-349415">
              <a:buFont typeface="Arial" charset="0"/>
              <a:buChar char="•"/>
            </a:pPr>
            <a:r>
              <a:rPr lang="en-US" sz="2900" dirty="0"/>
              <a:t>Submission to ITU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fld id="{13319111-505A-4F50-A92B-4823AC09E45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6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782638"/>
            <a:ext cx="4725988" cy="3271837"/>
          </a:xfrm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6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782638"/>
            <a:ext cx="4725988" cy="3271837"/>
          </a:xfrm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782638"/>
            <a:ext cx="4725988" cy="3271837"/>
          </a:xfrm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4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782638"/>
            <a:ext cx="4725988" cy="3271837"/>
          </a:xfrm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2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808" y="1143000"/>
            <a:ext cx="447833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3527" y="1143000"/>
            <a:ext cx="447992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71533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98463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18015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4735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1" y="27309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70092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331932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0013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777" y="609600"/>
            <a:ext cx="2352675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2770" y="609600"/>
            <a:ext cx="6905625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82691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7842250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2808" y="1143000"/>
            <a:ext cx="447833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43527" y="1143000"/>
            <a:ext cx="4479925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43527" y="3733800"/>
            <a:ext cx="4479925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079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777" y="609600"/>
            <a:ext cx="2352675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2770" y="609600"/>
            <a:ext cx="6905625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7842250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2808" y="1143000"/>
            <a:ext cx="447833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43527" y="1143000"/>
            <a:ext cx="4479925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43527" y="3733800"/>
            <a:ext cx="4479925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67383" y="1151970"/>
            <a:ext cx="7971234" cy="232171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7383" y="3545086"/>
            <a:ext cx="7971234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160729" algn="ctr">
              <a:spcBef>
                <a:spcPts val="0"/>
              </a:spcBef>
              <a:buSzTx/>
              <a:buNone/>
              <a:defRPr sz="2601"/>
            </a:lvl2pPr>
            <a:lvl3pPr marL="0" indent="321457" algn="ctr">
              <a:spcBef>
                <a:spcPts val="0"/>
              </a:spcBef>
              <a:buSzTx/>
              <a:buNone/>
              <a:defRPr sz="2601"/>
            </a:lvl3pPr>
            <a:lvl4pPr marL="0" indent="482186" algn="ctr">
              <a:spcBef>
                <a:spcPts val="0"/>
              </a:spcBef>
              <a:buSzTx/>
              <a:buNone/>
              <a:defRPr sz="2601"/>
            </a:lvl4pPr>
            <a:lvl5pPr marL="0" indent="642915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6848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38250" y="473313"/>
            <a:ext cx="7429500" cy="41523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967383" y="4723845"/>
            <a:ext cx="7971234" cy="10001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7383" y="5732859"/>
            <a:ext cx="7971234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160729" algn="ctr">
              <a:spcBef>
                <a:spcPts val="0"/>
              </a:spcBef>
              <a:buSzTx/>
              <a:buNone/>
              <a:defRPr sz="2601"/>
            </a:lvl2pPr>
            <a:lvl3pPr marL="0" indent="321457" algn="ctr">
              <a:spcBef>
                <a:spcPts val="0"/>
              </a:spcBef>
              <a:buSzTx/>
              <a:buNone/>
              <a:defRPr sz="2601"/>
            </a:lvl3pPr>
            <a:lvl4pPr marL="0" indent="482186" algn="ctr">
              <a:spcBef>
                <a:spcPts val="0"/>
              </a:spcBef>
              <a:buSzTx/>
              <a:buNone/>
              <a:defRPr sz="2601"/>
            </a:lvl4pPr>
            <a:lvl5pPr marL="0" indent="642915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049374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67383" y="2268144"/>
            <a:ext cx="7971234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73367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5117455" y="446484"/>
            <a:ext cx="4063008" cy="57775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25538" y="446484"/>
            <a:ext cx="4063008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5538" y="3321884"/>
            <a:ext cx="4063008" cy="2893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160729" algn="ctr">
              <a:spcBef>
                <a:spcPts val="0"/>
              </a:spcBef>
              <a:buSzTx/>
              <a:buNone/>
              <a:defRPr sz="2601"/>
            </a:lvl2pPr>
            <a:lvl3pPr marL="0" indent="321457" algn="ctr">
              <a:spcBef>
                <a:spcPts val="0"/>
              </a:spcBef>
              <a:buSzTx/>
              <a:buNone/>
              <a:defRPr sz="2601"/>
            </a:lvl3pPr>
            <a:lvl4pPr marL="0" indent="482186" algn="ctr">
              <a:spcBef>
                <a:spcPts val="0"/>
              </a:spcBef>
              <a:buSzTx/>
              <a:buNone/>
              <a:defRPr sz="2601"/>
            </a:lvl4pPr>
            <a:lvl5pPr marL="0" indent="642915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689365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49654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20683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117455" y="1821659"/>
            <a:ext cx="4063008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5538" y="1821659"/>
            <a:ext cx="4063008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820833" y="6536571"/>
            <a:ext cx="278923" cy="27571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77284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25539" y="892972"/>
            <a:ext cx="8454926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72288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5117455" y="3580845"/>
            <a:ext cx="4063008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5117455" y="625081"/>
            <a:ext cx="4063008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25538" y="625078"/>
            <a:ext cx="4063008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03505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967383" y="4473813"/>
            <a:ext cx="7971234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87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967383" y="2979471"/>
            <a:ext cx="7971234" cy="4705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39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050473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46421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94483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67383" y="1151970"/>
            <a:ext cx="7971234" cy="232171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7383" y="3545086"/>
            <a:ext cx="7971234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160729" algn="ctr">
              <a:spcBef>
                <a:spcPts val="0"/>
              </a:spcBef>
              <a:buSzTx/>
              <a:buNone/>
              <a:defRPr sz="2601"/>
            </a:lvl2pPr>
            <a:lvl3pPr marL="0" indent="321457" algn="ctr">
              <a:spcBef>
                <a:spcPts val="0"/>
              </a:spcBef>
              <a:buSzTx/>
              <a:buNone/>
              <a:defRPr sz="2601"/>
            </a:lvl3pPr>
            <a:lvl4pPr marL="0" indent="482186" algn="ctr">
              <a:spcBef>
                <a:spcPts val="0"/>
              </a:spcBef>
              <a:buSzTx/>
              <a:buNone/>
              <a:defRPr sz="2601"/>
            </a:lvl4pPr>
            <a:lvl5pPr marL="0" indent="642915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74417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238250" y="473313"/>
            <a:ext cx="7429500" cy="41523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967383" y="4723845"/>
            <a:ext cx="7971234" cy="10001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7383" y="5732859"/>
            <a:ext cx="7971234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160729" algn="ctr">
              <a:spcBef>
                <a:spcPts val="0"/>
              </a:spcBef>
              <a:buSzTx/>
              <a:buNone/>
              <a:defRPr sz="2601"/>
            </a:lvl2pPr>
            <a:lvl3pPr marL="0" indent="321457" algn="ctr">
              <a:spcBef>
                <a:spcPts val="0"/>
              </a:spcBef>
              <a:buSzTx/>
              <a:buNone/>
              <a:defRPr sz="2601"/>
            </a:lvl3pPr>
            <a:lvl4pPr marL="0" indent="482186" algn="ctr">
              <a:spcBef>
                <a:spcPts val="0"/>
              </a:spcBef>
              <a:buSzTx/>
              <a:buNone/>
              <a:defRPr sz="2601"/>
            </a:lvl4pPr>
            <a:lvl5pPr marL="0" indent="642915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80581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67383" y="2268144"/>
            <a:ext cx="7971234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68078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5117455" y="446484"/>
            <a:ext cx="4063008" cy="57775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25538" y="446484"/>
            <a:ext cx="4063008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5538" y="3321884"/>
            <a:ext cx="4063008" cy="2893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160729" algn="ctr">
              <a:spcBef>
                <a:spcPts val="0"/>
              </a:spcBef>
              <a:buSzTx/>
              <a:buNone/>
              <a:defRPr sz="2601"/>
            </a:lvl2pPr>
            <a:lvl3pPr marL="0" indent="321457" algn="ctr">
              <a:spcBef>
                <a:spcPts val="0"/>
              </a:spcBef>
              <a:buSzTx/>
              <a:buNone/>
              <a:defRPr sz="2601"/>
            </a:lvl3pPr>
            <a:lvl4pPr marL="0" indent="482186" algn="ctr">
              <a:spcBef>
                <a:spcPts val="0"/>
              </a:spcBef>
              <a:buSzTx/>
              <a:buNone/>
              <a:defRPr sz="2601"/>
            </a:lvl4pPr>
            <a:lvl5pPr marL="0" indent="642915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644112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7707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5682131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117455" y="1821659"/>
            <a:ext cx="4063008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5538" y="1821659"/>
            <a:ext cx="4063008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820833" y="6536571"/>
            <a:ext cx="278923" cy="27571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79047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25539" y="892972"/>
            <a:ext cx="8454926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037420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5117455" y="3580845"/>
            <a:ext cx="4063008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5117455" y="625081"/>
            <a:ext cx="4063008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25538" y="625078"/>
            <a:ext cx="4063008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11846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967383" y="4473813"/>
            <a:ext cx="7971234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87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967383" y="2979471"/>
            <a:ext cx="7971234" cy="4705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39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49840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386075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5720676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82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901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7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50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808" y="1143000"/>
            <a:ext cx="447833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3527" y="1143000"/>
            <a:ext cx="447992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13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864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038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77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60" y="98746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85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60" y="98746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4184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530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49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95302" y="1600204"/>
            <a:ext cx="4327375" cy="49675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083297" y="1600204"/>
            <a:ext cx="4327375" cy="49675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25"/>
          <p:cNvSpPr txBox="1">
            <a:spLocks noGrp="1"/>
          </p:cNvSpPr>
          <p:nvPr>
            <p:ph type="sldNum" idx="10"/>
          </p:nvPr>
        </p:nvSpPr>
        <p:spPr>
          <a:extLst/>
        </p:spPr>
        <p:txBody>
          <a:bodyPr/>
          <a:lstStyle>
            <a:lvl1pPr algn="l">
              <a:defRPr sz="1400"/>
            </a:lvl1pPr>
          </a:lstStyle>
          <a:p>
            <a:fld id="{FA2ECEFE-C7EC-4070-A2F8-7BCC951F3D4F}" type="slidenum">
              <a:rPr lang="en-GB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700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7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826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75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500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938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574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202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146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76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58" y="987462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588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58" y="987462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298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390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95302" y="1600204"/>
            <a:ext cx="4327375" cy="49675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083297" y="1600204"/>
            <a:ext cx="4327375" cy="49675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25"/>
          <p:cNvSpPr txBox="1">
            <a:spLocks noGrp="1"/>
          </p:cNvSpPr>
          <p:nvPr>
            <p:ph type="sldNum" idx="10"/>
          </p:nvPr>
        </p:nvSpPr>
        <p:spPr>
          <a:extLst/>
        </p:spPr>
        <p:txBody>
          <a:bodyPr/>
          <a:lstStyle>
            <a:lvl1pPr algn="l">
              <a:defRPr sz="1400"/>
            </a:lvl1pPr>
          </a:lstStyle>
          <a:p>
            <a:fld id="{FA2ECEFE-C7EC-4070-A2F8-7BCC951F3D4F}" type="slidenum">
              <a:rPr lang="en-GB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020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017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581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6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9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192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037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486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638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261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55" y="98745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7952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55" y="98745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7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26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864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95302" y="1600204"/>
            <a:ext cx="4327375" cy="49675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083297" y="1600204"/>
            <a:ext cx="4327375" cy="49675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25"/>
          <p:cNvSpPr txBox="1">
            <a:spLocks noGrp="1"/>
          </p:cNvSpPr>
          <p:nvPr>
            <p:ph type="sldNum" idx="10"/>
          </p:nvPr>
        </p:nvSpPr>
        <p:spPr>
          <a:extLst/>
        </p:spPr>
        <p:txBody>
          <a:bodyPr/>
          <a:lstStyle>
            <a:lvl1pPr algn="l">
              <a:defRPr sz="1400"/>
            </a:lvl1pPr>
          </a:lstStyle>
          <a:p>
            <a:fld id="{FA2ECEFE-C7EC-4070-A2F8-7BCC951F3D4F}" type="slidenum">
              <a:rPr lang="en-GB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558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721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163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6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8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6855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734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785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786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9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1" y="27309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51" y="98744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023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51" y="98744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233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7284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093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95302" y="1600204"/>
            <a:ext cx="4327375" cy="49675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083297" y="1600204"/>
            <a:ext cx="4327375" cy="49675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25"/>
          <p:cNvSpPr txBox="1">
            <a:spLocks noGrp="1"/>
          </p:cNvSpPr>
          <p:nvPr>
            <p:ph type="sldNum" idx="10"/>
          </p:nvPr>
        </p:nvSpPr>
        <p:spPr>
          <a:extLst/>
        </p:spPr>
        <p:txBody>
          <a:bodyPr/>
          <a:lstStyle>
            <a:lvl1pPr algn="l">
              <a:defRPr sz="1400"/>
            </a:lvl1pPr>
          </a:lstStyle>
          <a:p>
            <a:fld id="{FA2ECEFE-C7EC-4070-A2F8-7BCC951F3D4F}" type="slidenum">
              <a:rPr lang="en-GB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120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828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593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147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385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7832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8189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786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024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6429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634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95300" y="1600204"/>
            <a:ext cx="4327375" cy="49675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083296" y="1600204"/>
            <a:ext cx="4327375" cy="49675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25"/>
          <p:cNvSpPr txBox="1">
            <a:spLocks noGrp="1"/>
          </p:cNvSpPr>
          <p:nvPr>
            <p:ph type="sldNum" idx="10"/>
          </p:nvPr>
        </p:nvSpPr>
        <p:spPr>
          <a:extLst/>
        </p:spPr>
        <p:txBody>
          <a:bodyPr/>
          <a:lstStyle>
            <a:lvl1pPr algn="l">
              <a:defRPr sz="1400"/>
            </a:lvl1pPr>
          </a:lstStyle>
          <a:p>
            <a:fld id="{FA2ECEFE-C7EC-4070-A2F8-7BCC951F3D4F}" type="slidenum">
              <a:rPr lang="en-GB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47105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6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32215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0477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4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77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609600"/>
            <a:ext cx="784225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56" tIns="46028" rIns="92056" bIns="460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2788" y="1143000"/>
            <a:ext cx="9110662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56" tIns="46028" rIns="92056" bIns="46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495300" y="6400840"/>
            <a:ext cx="9163050" cy="36003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000" dirty="0">
                <a:latin typeface="Arial" pitchFamily="34" charset="0"/>
              </a:rPr>
              <a:t>Koilpillai / </a:t>
            </a:r>
            <a:r>
              <a:rPr lang="en-US" sz="1000" dirty="0" smtClean="0">
                <a:latin typeface="Arial" pitchFamily="34" charset="0"/>
              </a:rPr>
              <a:t>Dec</a:t>
            </a:r>
            <a:r>
              <a:rPr lang="en-US" sz="1000" baseline="0" dirty="0" smtClean="0">
                <a:latin typeface="Arial" pitchFamily="34" charset="0"/>
              </a:rPr>
              <a:t> </a:t>
            </a:r>
            <a:r>
              <a:rPr lang="en-US" sz="1000" dirty="0">
                <a:latin typeface="Arial" pitchFamily="34" charset="0"/>
              </a:rPr>
              <a:t>2019 </a:t>
            </a:r>
            <a:r>
              <a:rPr lang="en-US" sz="1000" baseline="0" dirty="0">
                <a:latin typeface="Arial" pitchFamily="34" charset="0"/>
              </a:rPr>
              <a:t>			</a:t>
            </a:r>
            <a:r>
              <a:rPr lang="en-US" sz="1000" dirty="0">
                <a:latin typeface="Arial" pitchFamily="34" charset="0"/>
              </a:rPr>
              <a:t>        	</a:t>
            </a:r>
            <a:fld id="{CB85ABB3-A3FE-41B0-9AAE-4E32469BD6B0}" type="slidenum">
              <a:rPr lang="en-US" sz="1000">
                <a:latin typeface="Arial" pitchFamily="34" charset="0"/>
              </a:rPr>
              <a:pPr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r>
              <a:rPr lang="en-US" sz="1000" dirty="0">
                <a:latin typeface="Arial" pitchFamily="34" charset="0"/>
              </a:rPr>
              <a:t>	 	       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000" i="1" baseline="0" dirty="0">
                <a:latin typeface="Arial" pitchFamily="34" charset="0"/>
              </a:rPr>
              <a:t>TCOE  IEG Evaluation Report </a:t>
            </a:r>
            <a:r>
              <a:rPr lang="en-US" sz="1000" i="1" baseline="0" dirty="0" smtClean="0">
                <a:latin typeface="Arial" pitchFamily="34" charset="0"/>
              </a:rPr>
              <a:t> - Summary</a:t>
            </a:r>
            <a:r>
              <a:rPr lang="en-US" sz="1000" i="1" dirty="0">
                <a:latin typeface="Arial" pitchFamily="34" charset="0"/>
              </a:rPr>
              <a:t>	 </a:t>
            </a:r>
            <a:r>
              <a:rPr lang="en-US" sz="1000" dirty="0">
                <a:latin typeface="Arial" pitchFamily="34" charset="0"/>
              </a:rPr>
              <a:t>		                    	                            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6400800"/>
            <a:ext cx="990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19" y="2824490"/>
            <a:ext cx="18473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" name="Picture 4" descr="ppt.tif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4472" y="96667"/>
            <a:ext cx="1868514" cy="137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9pPr>
    </p:titleStyle>
    <p:bodyStyle>
      <a:lvl1pPr marL="239713" indent="-23971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04850" indent="-23653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Arial (WE)" pitchFamily="34" charset="-18"/>
        <a:buChar char="–"/>
        <a:defRPr sz="2100" b="1">
          <a:solidFill>
            <a:schemeClr val="tx1"/>
          </a:solidFill>
          <a:latin typeface="+mn-lt"/>
        </a:defRPr>
      </a:lvl2pPr>
      <a:lvl3pPr marL="1100138" indent="-18573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l"/>
        <a:defRPr sz="2100" b="1">
          <a:solidFill>
            <a:schemeClr val="tx1"/>
          </a:solidFill>
          <a:latin typeface="+mn-lt"/>
        </a:defRPr>
      </a:lvl3pPr>
      <a:lvl4pPr marL="1577975" indent="-206375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Char char="–"/>
        <a:defRPr sz="21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–"/>
        <a:defRPr sz="21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–"/>
        <a:defRPr sz="21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–"/>
        <a:defRPr sz="21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–"/>
        <a:defRPr sz="21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–"/>
        <a:defRPr sz="21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25539" y="178598"/>
            <a:ext cx="8454926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25539" y="1821659"/>
            <a:ext cx="8454926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820833" y="6536571"/>
            <a:ext cx="278923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125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34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25539" y="178598"/>
            <a:ext cx="8454926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25539" y="1821659"/>
            <a:ext cx="8454926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820833" y="6536571"/>
            <a:ext cx="278923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125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322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9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12/3/2019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9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9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663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8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12/3/2019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87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8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89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12/3/2019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8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73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7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12/3/2019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7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7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59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841D144-374E-4B8B-A85C-109A694882D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12/3/2019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1838D2C-9D5C-44C0-B7FB-B2EAA13E388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27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609600"/>
            <a:ext cx="784225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56" tIns="46028" rIns="92056" bIns="460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2788" y="1143000"/>
            <a:ext cx="9110662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56" tIns="46028" rIns="92056" bIns="46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495300" y="6400840"/>
            <a:ext cx="9163050" cy="36003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</a:rPr>
              <a:t>Koilpillai / 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</a:rPr>
              <a:t>Dec </a:t>
            </a:r>
            <a:r>
              <a:rPr lang="en-US" sz="1000" dirty="0">
                <a:solidFill>
                  <a:srgbClr val="000000"/>
                </a:solidFill>
                <a:latin typeface="Arial" pitchFamily="34" charset="0"/>
              </a:rPr>
              <a:t>2019 			        	</a:t>
            </a:r>
            <a:fld id="{CB85ABB3-A3FE-41B0-9AAE-4E32469BD6B0}" type="slidenum">
              <a:rPr lang="en-US" sz="1000">
                <a:solidFill>
                  <a:srgbClr val="000000"/>
                </a:solidFill>
                <a:latin typeface="Arial" pitchFamily="34" charset="0"/>
              </a:rPr>
              <a:pPr>
                <a:lnSpc>
                  <a:spcPct val="60000"/>
                </a:lnSpc>
                <a:spcBef>
                  <a:spcPct val="50000"/>
                </a:spcBef>
              </a:pPr>
              <a:t>‹#›</a:t>
            </a:fld>
            <a:r>
              <a:rPr lang="en-US" sz="1000" dirty="0">
                <a:solidFill>
                  <a:srgbClr val="000000"/>
                </a:solidFill>
                <a:latin typeface="Arial" pitchFamily="34" charset="0"/>
              </a:rPr>
              <a:t>	 	             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  <a:latin typeface="Arial" pitchFamily="34" charset="0"/>
              </a:rPr>
              <a:t>TCOE  IEG Evaluation Report </a:t>
            </a:r>
            <a:r>
              <a:rPr lang="en-US" sz="1000" i="1" dirty="0" smtClean="0">
                <a:solidFill>
                  <a:srgbClr val="000000"/>
                </a:solidFill>
                <a:latin typeface="Arial" pitchFamily="34" charset="0"/>
              </a:rPr>
              <a:t> - Summary</a:t>
            </a:r>
            <a:r>
              <a:rPr lang="en-US" sz="1000" i="1" dirty="0">
                <a:solidFill>
                  <a:srgbClr val="000000"/>
                </a:solidFill>
                <a:latin typeface="Arial" pitchFamily="34" charset="0"/>
              </a:rPr>
              <a:t>	 </a:t>
            </a:r>
            <a:r>
              <a:rPr lang="en-US" sz="1000" dirty="0">
                <a:solidFill>
                  <a:srgbClr val="000000"/>
                </a:solidFill>
                <a:latin typeface="Arial" pitchFamily="34" charset="0"/>
              </a:rPr>
              <a:t>		                    	                            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6400800"/>
            <a:ext cx="990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19" y="2824490"/>
            <a:ext cx="18473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1" name="Picture 4" descr="ppt.tif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4472" y="96667"/>
            <a:ext cx="1868514" cy="137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85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</a:defRPr>
      </a:lvl9pPr>
    </p:titleStyle>
    <p:bodyStyle>
      <a:lvl1pPr marL="239713" indent="-23971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04850" indent="-23653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Arial (WE)" pitchFamily="34" charset="-18"/>
        <a:buChar char="–"/>
        <a:defRPr sz="2100" b="1">
          <a:solidFill>
            <a:schemeClr val="tx1"/>
          </a:solidFill>
          <a:latin typeface="+mn-lt"/>
        </a:defRPr>
      </a:lvl2pPr>
      <a:lvl3pPr marL="1100138" indent="-18573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l"/>
        <a:defRPr sz="2100" b="1">
          <a:solidFill>
            <a:schemeClr val="tx1"/>
          </a:solidFill>
          <a:latin typeface="+mn-lt"/>
        </a:defRPr>
      </a:lvl3pPr>
      <a:lvl4pPr marL="1577975" indent="-206375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Char char="–"/>
        <a:defRPr sz="21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–"/>
        <a:defRPr sz="21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–"/>
        <a:defRPr sz="21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–"/>
        <a:defRPr sz="21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–"/>
        <a:defRPr sz="21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–"/>
        <a:defRPr sz="21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.png"/><Relationship Id="rId5" Type="http://schemas.openxmlformats.org/officeDocument/2006/relationships/hyperlink" Target="http://www.tcoe.in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13" Type="http://schemas.openxmlformats.org/officeDocument/2006/relationships/image" Target="../media/image13.tiff"/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12" Type="http://schemas.openxmlformats.org/officeDocument/2006/relationships/image" Target="../media/image1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7.tiff"/><Relationship Id="rId11" Type="http://schemas.openxmlformats.org/officeDocument/2006/relationships/hyperlink" Target="https://imt2020-ieg-tcoe.in/members/" TargetMode="External"/><Relationship Id="rId5" Type="http://schemas.openxmlformats.org/officeDocument/2006/relationships/image" Target="../media/image6.tiff"/><Relationship Id="rId15" Type="http://schemas.openxmlformats.org/officeDocument/2006/relationships/image" Target="../media/image15.png"/><Relationship Id="rId10" Type="http://schemas.openxmlformats.org/officeDocument/2006/relationships/image" Target="../media/image11.tiff"/><Relationship Id="rId4" Type="http://schemas.openxmlformats.org/officeDocument/2006/relationships/image" Target="../media/image5.tiff"/><Relationship Id="rId9" Type="http://schemas.openxmlformats.org/officeDocument/2006/relationships/image" Target="../media/image10.tiff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nurag.cc@tcoe.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oilpillai@ee.iitm.ac.i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8783" y="3431924"/>
            <a:ext cx="8763612" cy="1143000"/>
          </a:xfrm>
        </p:spPr>
        <p:txBody>
          <a:bodyPr/>
          <a:lstStyle/>
          <a:p>
            <a:pPr algn="ctr"/>
            <a:r>
              <a:rPr lang="en-US" sz="3000" b="0" dirty="0" smtClean="0">
                <a:solidFill>
                  <a:srgbClr val="FF0000"/>
                </a:solidFill>
              </a:rPr>
              <a:t>Telecom </a:t>
            </a:r>
            <a:r>
              <a:rPr lang="en-US" sz="3000" b="0" dirty="0" err="1" smtClean="0">
                <a:solidFill>
                  <a:srgbClr val="FF0000"/>
                </a:solidFill>
              </a:rPr>
              <a:t>Centres</a:t>
            </a:r>
            <a:r>
              <a:rPr lang="en-US" sz="3000" b="0" dirty="0" smtClean="0">
                <a:solidFill>
                  <a:srgbClr val="FF0000"/>
                </a:solidFill>
              </a:rPr>
              <a:t> of Excellence </a:t>
            </a:r>
            <a:r>
              <a:rPr lang="en-US" sz="3000" b="0" dirty="0" smtClean="0">
                <a:solidFill>
                  <a:srgbClr val="FF0000"/>
                </a:solidFill>
              </a:rPr>
              <a:t>(TCOE) India </a:t>
            </a:r>
            <a:r>
              <a:rPr lang="en-US" sz="3000" b="0" dirty="0" smtClean="0">
                <a:solidFill>
                  <a:srgbClr val="FF0000"/>
                </a:solidFill>
              </a:rPr>
              <a:t>IEG</a:t>
            </a:r>
            <a:br>
              <a:rPr lang="en-US" sz="3000" b="0" dirty="0" smtClean="0">
                <a:solidFill>
                  <a:srgbClr val="FF0000"/>
                </a:solidFill>
              </a:rPr>
            </a:br>
            <a:r>
              <a:rPr lang="en-US" sz="3000" b="0" dirty="0" smtClean="0">
                <a:solidFill>
                  <a:srgbClr val="FF0000"/>
                </a:solidFill>
              </a:rPr>
              <a:t>Interim Report – Summary </a:t>
            </a:r>
            <a:r>
              <a:rPr lang="en-US" sz="3000" b="0" dirty="0">
                <a:solidFill>
                  <a:srgbClr val="FF0000"/>
                </a:solidFill>
              </a:rPr>
              <a:t/>
            </a:r>
            <a:br>
              <a:rPr lang="en-US" sz="3000" b="0" dirty="0">
                <a:solidFill>
                  <a:srgbClr val="FF0000"/>
                </a:solidFill>
              </a:rPr>
            </a:br>
            <a:r>
              <a:rPr lang="en-US" sz="3000" b="0" dirty="0">
                <a:solidFill>
                  <a:srgbClr val="FF0000"/>
                </a:solidFill>
              </a:rPr>
              <a:t/>
            </a:r>
            <a:br>
              <a:rPr lang="en-US" sz="3000" b="0" dirty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0000FF"/>
                </a:solidFill>
              </a:rPr>
              <a:t>A. </a:t>
            </a:r>
            <a:r>
              <a:rPr lang="en-US" sz="2400" b="0" dirty="0" err="1" smtClean="0">
                <a:solidFill>
                  <a:srgbClr val="0000FF"/>
                </a:solidFill>
              </a:rPr>
              <a:t>Vibhuti</a:t>
            </a:r>
            <a:r>
              <a:rPr lang="en-US" sz="2400" b="0" dirty="0" smtClean="0">
                <a:solidFill>
                  <a:srgbClr val="0000FF"/>
                </a:solidFill>
              </a:rPr>
              <a:t> and R</a:t>
            </a:r>
            <a:r>
              <a:rPr lang="en-US" sz="2400" b="0" dirty="0">
                <a:solidFill>
                  <a:srgbClr val="0000FF"/>
                </a:solidFill>
              </a:rPr>
              <a:t>. David Koilpillai </a:t>
            </a:r>
            <a:r>
              <a:rPr lang="en-US" sz="2400" b="0" dirty="0">
                <a:solidFill>
                  <a:srgbClr val="FF0000"/>
                </a:solidFill>
              </a:rPr>
              <a:t/>
            </a:r>
            <a:br>
              <a:rPr lang="en-US" sz="2400" b="0" dirty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TCOE India IEG</a:t>
            </a:r>
            <a:r>
              <a:rPr lang="en-US" sz="3000" b="0" dirty="0">
                <a:solidFill>
                  <a:srgbClr val="FF0000"/>
                </a:solidFill>
              </a:rPr>
              <a:t/>
            </a:r>
            <a:br>
              <a:rPr lang="en-US" sz="3000" b="0" dirty="0">
                <a:solidFill>
                  <a:srgbClr val="FF0000"/>
                </a:solidFill>
              </a:rPr>
            </a:br>
            <a:r>
              <a:rPr lang="en-US" sz="3200" b="0" dirty="0">
                <a:solidFill>
                  <a:srgbClr val="FF0000"/>
                </a:solidFill>
              </a:rPr>
              <a:t/>
            </a:r>
            <a:br>
              <a:rPr lang="en-US" sz="3200" b="0" dirty="0">
                <a:solidFill>
                  <a:srgbClr val="FF0000"/>
                </a:solidFill>
              </a:rPr>
            </a:br>
            <a:r>
              <a:rPr lang="en-US" sz="3200" b="0" dirty="0">
                <a:solidFill>
                  <a:srgbClr val="FF0000"/>
                </a:solidFill>
              </a:rPr>
              <a:t/>
            </a:r>
            <a:br>
              <a:rPr lang="en-US" sz="3200" b="0" dirty="0">
                <a:solidFill>
                  <a:srgbClr val="FF0000"/>
                </a:solidFill>
              </a:rPr>
            </a:br>
            <a:endParaRPr lang="en-US" sz="3200" b="0" dirty="0">
              <a:solidFill>
                <a:srgbClr val="0033CC"/>
              </a:solidFill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93279" y="5208495"/>
            <a:ext cx="6242477" cy="43927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0" i="1" dirty="0" smtClean="0">
                <a:solidFill>
                  <a:srgbClr val="0000FF"/>
                </a:solidFill>
                <a:latin typeface="Times New Roman" pitchFamily="18" charset="0"/>
              </a:rPr>
              <a:t>WP 5D IMT-2020 RIT Evaluation Workshop</a:t>
            </a:r>
            <a:endParaRPr lang="en-US" sz="2400" b="0" i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0" i="1" dirty="0" smtClean="0">
                <a:solidFill>
                  <a:srgbClr val="0000FF"/>
                </a:solidFill>
                <a:latin typeface="Times New Roman" pitchFamily="18" charset="0"/>
              </a:rPr>
              <a:t>Geneva, 10-11 December </a:t>
            </a:r>
            <a:r>
              <a:rPr lang="en-US" sz="2400" b="0" i="1" dirty="0">
                <a:solidFill>
                  <a:srgbClr val="0000FF"/>
                </a:solidFill>
                <a:latin typeface="Times New Roman" pitchFamily="18" charset="0"/>
              </a:rPr>
              <a:t>2019</a:t>
            </a:r>
          </a:p>
          <a:p>
            <a:pPr>
              <a:lnSpc>
                <a:spcPct val="80000"/>
              </a:lnSpc>
            </a:pPr>
            <a:endParaRPr lang="en-US" sz="2400" b="0" i="1" dirty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b="0" i="1" dirty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b="0" i="1" dirty="0">
              <a:solidFill>
                <a:srgbClr val="0033C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creenshot 2019-04-25 at 9.14.17 PM.png" descr="Screenshot 2019-04-25 at 9.14.1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49" y="1229234"/>
            <a:ext cx="8949302" cy="4921614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KPI and Evaluation Methodology"/>
          <p:cNvSpPr txBox="1">
            <a:spLocks noGrp="1"/>
          </p:cNvSpPr>
          <p:nvPr>
            <p:ph type="title"/>
          </p:nvPr>
        </p:nvSpPr>
        <p:spPr>
          <a:xfrm>
            <a:off x="300980" y="111718"/>
            <a:ext cx="7599328" cy="854388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/>
            </a:lvl1pPr>
          </a:lstStyle>
          <a:p>
            <a:pPr algn="l"/>
            <a:r>
              <a:rPr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and Evaluation </a:t>
            </a:r>
            <a:r>
              <a:rPr sz="4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40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atrix</a:t>
            </a:r>
            <a:endParaRPr sz="4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20675"/>
            <a:ext cx="7842250" cy="381000"/>
          </a:xfrm>
        </p:spPr>
        <p:txBody>
          <a:bodyPr/>
          <a:lstStyle/>
          <a:p>
            <a:r>
              <a:rPr lang="en-US" sz="2800" b="0" dirty="0" smtClean="0">
                <a:solidFill>
                  <a:srgbClr val="0033CC"/>
                </a:solidFill>
              </a:rPr>
              <a:t>Status of TSDSI RIT Evaluation    </a:t>
            </a:r>
            <a:r>
              <a:rPr lang="en-US" sz="2800" b="0" dirty="0">
                <a:solidFill>
                  <a:srgbClr val="0033CC"/>
                </a:solidFill>
              </a:rPr>
              <a:t>…     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403" y="963745"/>
            <a:ext cx="9474372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0" dirty="0">
                <a:solidFill>
                  <a:srgbClr val="0000FF"/>
                </a:solidFill>
              </a:rPr>
              <a:t>S</a:t>
            </a:r>
            <a:r>
              <a:rPr lang="en-US" sz="2400" b="0" dirty="0" smtClean="0">
                <a:solidFill>
                  <a:srgbClr val="0000FF"/>
                </a:solidFill>
              </a:rPr>
              <a:t>imulation </a:t>
            </a:r>
            <a:r>
              <a:rPr lang="en-US" sz="2400" b="0" dirty="0" smtClean="0">
                <a:solidFill>
                  <a:srgbClr val="0000FF"/>
                </a:solidFill>
              </a:rPr>
              <a:t>based KPIs evaluated </a:t>
            </a:r>
          </a:p>
          <a:p>
            <a:pPr lvl="1">
              <a:lnSpc>
                <a:spcPct val="110000"/>
              </a:lnSpc>
            </a:pPr>
            <a:r>
              <a:rPr lang="en-US" sz="1700" b="0" dirty="0" smtClean="0">
                <a:solidFill>
                  <a:srgbClr val="FF0000"/>
                </a:solidFill>
              </a:rPr>
              <a:t>TSDSI RIT meets ITU </a:t>
            </a:r>
            <a:r>
              <a:rPr lang="en-US" sz="1700" b="0" dirty="0" smtClean="0">
                <a:solidFill>
                  <a:srgbClr val="FF0000"/>
                </a:solidFill>
              </a:rPr>
              <a:t>requirements for evaluated KPIs </a:t>
            </a:r>
            <a:endParaRPr lang="en-US" sz="1700" b="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0" dirty="0" smtClean="0">
                <a:solidFill>
                  <a:srgbClr val="0000FF"/>
                </a:solidFill>
              </a:rPr>
              <a:t>Analytical KPIs completed </a:t>
            </a:r>
          </a:p>
          <a:p>
            <a:pPr lvl="1">
              <a:lnSpc>
                <a:spcPct val="110000"/>
              </a:lnSpc>
            </a:pPr>
            <a:r>
              <a:rPr lang="en-US" sz="1700" b="0" dirty="0"/>
              <a:t>User Experienced data rate </a:t>
            </a:r>
          </a:p>
          <a:p>
            <a:pPr lvl="1">
              <a:lnSpc>
                <a:spcPct val="110000"/>
              </a:lnSpc>
            </a:pPr>
            <a:r>
              <a:rPr lang="en-US" sz="1700" b="0" dirty="0"/>
              <a:t>Area Traffic capacity </a:t>
            </a:r>
          </a:p>
          <a:p>
            <a:pPr lvl="1">
              <a:lnSpc>
                <a:spcPct val="110000"/>
              </a:lnSpc>
            </a:pPr>
            <a:r>
              <a:rPr lang="en-US" sz="1700" b="0" dirty="0" smtClean="0"/>
              <a:t>Peak Spectral efficiency </a:t>
            </a:r>
          </a:p>
          <a:p>
            <a:pPr lvl="1">
              <a:lnSpc>
                <a:spcPct val="110000"/>
              </a:lnSpc>
            </a:pPr>
            <a:r>
              <a:rPr lang="en-US" sz="1700" b="0" dirty="0" smtClean="0"/>
              <a:t>Peak data rate </a:t>
            </a:r>
          </a:p>
          <a:p>
            <a:pPr>
              <a:lnSpc>
                <a:spcPct val="110000"/>
              </a:lnSpc>
            </a:pPr>
            <a:r>
              <a:rPr lang="en-US" sz="2400" b="0" dirty="0" smtClean="0">
                <a:solidFill>
                  <a:srgbClr val="FF0000"/>
                </a:solidFill>
              </a:rPr>
              <a:t>Analytical KPIs to be completed </a:t>
            </a:r>
          </a:p>
          <a:p>
            <a:pPr lvl="1">
              <a:lnSpc>
                <a:spcPct val="110000"/>
              </a:lnSpc>
            </a:pPr>
            <a:r>
              <a:rPr lang="en-US" sz="1700" b="0" dirty="0" smtClean="0"/>
              <a:t>Connection density </a:t>
            </a:r>
          </a:p>
          <a:p>
            <a:pPr lvl="1">
              <a:lnSpc>
                <a:spcPct val="110000"/>
              </a:lnSpc>
            </a:pPr>
            <a:r>
              <a:rPr lang="en-US" sz="1700" b="0" dirty="0" smtClean="0"/>
              <a:t>Control </a:t>
            </a:r>
            <a:r>
              <a:rPr lang="en-US" sz="1700" b="0" dirty="0" smtClean="0"/>
              <a:t>Plane Latency </a:t>
            </a:r>
          </a:p>
          <a:p>
            <a:pPr lvl="1">
              <a:lnSpc>
                <a:spcPct val="110000"/>
              </a:lnSpc>
            </a:pPr>
            <a:r>
              <a:rPr lang="en-US" sz="1700" b="0" dirty="0" smtClean="0"/>
              <a:t>User Plane Latency </a:t>
            </a:r>
          </a:p>
          <a:p>
            <a:pPr lvl="1">
              <a:lnSpc>
                <a:spcPct val="110000"/>
              </a:lnSpc>
            </a:pPr>
            <a:r>
              <a:rPr lang="en-US" sz="1700" b="0" dirty="0" smtClean="0"/>
              <a:t>Mobility Interruption Time </a:t>
            </a:r>
          </a:p>
          <a:p>
            <a:pPr lvl="1">
              <a:lnSpc>
                <a:spcPct val="110000"/>
              </a:lnSpc>
            </a:pPr>
            <a:r>
              <a:rPr lang="en-US" sz="1700" b="0" dirty="0" smtClean="0"/>
              <a:t>Energy Efficiency </a:t>
            </a:r>
          </a:p>
          <a:p>
            <a:pPr>
              <a:lnSpc>
                <a:spcPct val="110000"/>
              </a:lnSpc>
            </a:pPr>
            <a:r>
              <a:rPr lang="en-US" sz="2400" b="0" dirty="0">
                <a:solidFill>
                  <a:srgbClr val="FF0000"/>
                </a:solidFill>
              </a:rPr>
              <a:t>TSDSI RIT meets ITU </a:t>
            </a:r>
            <a:r>
              <a:rPr lang="en-US" sz="2400" b="0" dirty="0" smtClean="0">
                <a:solidFill>
                  <a:srgbClr val="FF0000"/>
                </a:solidFill>
              </a:rPr>
              <a:t>requirements for all KPIs evaluated </a:t>
            </a:r>
          </a:p>
        </p:txBody>
      </p:sp>
    </p:spTree>
    <p:extLst>
      <p:ext uri="{BB962C8B-B14F-4D97-AF65-F5344CB8AC3E}">
        <p14:creationId xmlns:p14="http://schemas.microsoft.com/office/powerpoint/2010/main" val="13344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3138" y="2788831"/>
            <a:ext cx="5356412" cy="757831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4400" b="0" dirty="0">
                <a:solidFill>
                  <a:srgbClr val="FF0000"/>
                </a:solidFill>
              </a:rPr>
              <a:t>Thank You </a:t>
            </a:r>
            <a:r>
              <a:rPr lang="en-US" sz="4400" b="0" dirty="0" smtClean="0">
                <a:solidFill>
                  <a:srgbClr val="FF0000"/>
                </a:solidFill>
              </a:rPr>
              <a:t>!!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0" dirty="0" smtClean="0"/>
              <a:t>   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0" dirty="0" smtClean="0"/>
              <a:t>For additional information … </a:t>
            </a:r>
            <a:r>
              <a:rPr lang="en-US" sz="2400" b="0" dirty="0" smtClean="0"/>
              <a:t> </a:t>
            </a:r>
            <a:r>
              <a:rPr lang="en-US" sz="2400" b="0" dirty="0" smtClean="0">
                <a:solidFill>
                  <a:srgbClr val="0000FF"/>
                </a:solidFill>
              </a:rPr>
              <a:t>anurag.cc@tcoe.in    </a:t>
            </a:r>
            <a:endParaRPr lang="en-US" sz="2400" b="0" dirty="0">
              <a:solidFill>
                <a:srgbClr val="0000FF"/>
              </a:solidFill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0" dirty="0" smtClean="0">
                <a:solidFill>
                  <a:srgbClr val="0000FF"/>
                </a:solidFill>
              </a:rPr>
              <a:t>koilpillai</a:t>
            </a:r>
            <a:r>
              <a:rPr lang="en-US" sz="2400" b="0" dirty="0" smtClean="0">
                <a:solidFill>
                  <a:srgbClr val="0000FF"/>
                </a:solidFill>
              </a:rPr>
              <a:t>@ee.iitm.ac.in</a:t>
            </a:r>
            <a:endParaRPr lang="en-US" sz="24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b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" y="0"/>
            <a:ext cx="9905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" descr="ppt.tif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7101" y="2101850"/>
            <a:ext cx="2793802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326749" y="5379950"/>
            <a:ext cx="9420225" cy="35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899" tIns="38950" rIns="77899" bIns="3895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i="1" dirty="0" smtClean="0">
                <a:solidFill>
                  <a:srgbClr val="00CCFF"/>
                </a:solidFill>
                <a:latin typeface="Georgia" pitchFamily="18" charset="0"/>
              </a:rPr>
              <a:t>Visit </a:t>
            </a:r>
            <a:r>
              <a:rPr lang="en-US" altLang="en-US" sz="1800" b="1" i="1" dirty="0">
                <a:solidFill>
                  <a:srgbClr val="00CCFF"/>
                </a:solidFill>
                <a:latin typeface="Georgia" pitchFamily="18" charset="0"/>
              </a:rPr>
              <a:t>us at: </a:t>
            </a:r>
            <a:r>
              <a:rPr lang="en-US" altLang="en-US" sz="1800" b="1" i="1" dirty="0" smtClean="0">
                <a:solidFill>
                  <a:srgbClr val="00CCFF"/>
                </a:solidFill>
                <a:latin typeface="Georgia" pitchFamily="18" charset="0"/>
                <a:hlinkClick r:id="rId5"/>
              </a:rPr>
              <a:t>www.tcoe.in</a:t>
            </a:r>
            <a:r>
              <a:rPr lang="en-US" altLang="en-US" sz="1800" b="1" i="1" dirty="0" smtClean="0">
                <a:solidFill>
                  <a:srgbClr val="00CCFF"/>
                </a:solidFill>
                <a:latin typeface="Georgia" pitchFamily="18" charset="0"/>
              </a:rPr>
              <a:t>,  </a:t>
            </a:r>
            <a:r>
              <a:rPr lang="fr-FR" altLang="en-US" sz="1800" b="1" i="1" dirty="0" smtClean="0">
                <a:solidFill>
                  <a:srgbClr val="00CCFF"/>
                </a:solidFill>
                <a:latin typeface="Georgia" pitchFamily="18" charset="0"/>
              </a:rPr>
              <a:t>Email:</a:t>
            </a:r>
            <a:r>
              <a:rPr lang="fr-FR" altLang="en-US" sz="1800" b="1" i="1" dirty="0">
                <a:solidFill>
                  <a:srgbClr val="00CCFF"/>
                </a:solidFill>
                <a:latin typeface="Georgia" pitchFamily="18" charset="0"/>
              </a:rPr>
              <a:t> </a:t>
            </a:r>
            <a:r>
              <a:rPr lang="fr-FR" altLang="en-US" sz="1800" b="1" i="1" dirty="0" smtClean="0">
                <a:solidFill>
                  <a:srgbClr val="4472C4"/>
                </a:solidFill>
                <a:latin typeface="Georgia" pitchFamily="18" charset="0"/>
              </a:rPr>
              <a:t>director.cc@tcoe.in</a:t>
            </a:r>
            <a:endParaRPr lang="en-US" altLang="en-US" sz="1800" b="1" i="1" dirty="0">
              <a:solidFill>
                <a:srgbClr val="4472C4"/>
              </a:solidFill>
              <a:latin typeface="Georgia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59379" y="4038600"/>
            <a:ext cx="1972779" cy="914400"/>
          </a:xfrm>
          <a:prstGeom prst="ellipse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899" tIns="38950" rIns="77899" bIns="3895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i="1" dirty="0">
                <a:solidFill>
                  <a:srgbClr val="44546A">
                    <a:lumMod val="75000"/>
                  </a:srgbClr>
                </a:solidFill>
              </a:rPr>
              <a:t>Influencing Telecom Standards</a:t>
            </a:r>
          </a:p>
        </p:txBody>
      </p:sp>
      <p:sp>
        <p:nvSpPr>
          <p:cNvPr id="17" name="Oval 16"/>
          <p:cNvSpPr/>
          <p:nvPr/>
        </p:nvSpPr>
        <p:spPr>
          <a:xfrm>
            <a:off x="6154254" y="1708777"/>
            <a:ext cx="2532546" cy="1064077"/>
          </a:xfrm>
          <a:prstGeom prst="ellipse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899" tIns="38950" rIns="77899" bIns="3895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i="1" dirty="0">
                <a:solidFill>
                  <a:srgbClr val="44546A">
                    <a:lumMod val="75000"/>
                  </a:srgbClr>
                </a:solidFill>
              </a:rPr>
              <a:t>Think Tank Activities for Policy Advocacy</a:t>
            </a:r>
          </a:p>
        </p:txBody>
      </p:sp>
      <p:sp>
        <p:nvSpPr>
          <p:cNvPr id="18" name="Oval 17"/>
          <p:cNvSpPr/>
          <p:nvPr/>
        </p:nvSpPr>
        <p:spPr>
          <a:xfrm>
            <a:off x="1796144" y="1841689"/>
            <a:ext cx="1580993" cy="798255"/>
          </a:xfrm>
          <a:prstGeom prst="ellipse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899" tIns="38950" rIns="77899" bIns="3895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i="1" dirty="0">
                <a:solidFill>
                  <a:srgbClr val="44546A">
                    <a:lumMod val="75000"/>
                  </a:srgbClr>
                </a:solidFill>
              </a:rPr>
              <a:t>Capacity Building</a:t>
            </a:r>
          </a:p>
        </p:txBody>
      </p:sp>
      <p:sp>
        <p:nvSpPr>
          <p:cNvPr id="19" name="Oval 18"/>
          <p:cNvSpPr/>
          <p:nvPr/>
        </p:nvSpPr>
        <p:spPr>
          <a:xfrm>
            <a:off x="6223680" y="4038600"/>
            <a:ext cx="2283505" cy="1171576"/>
          </a:xfrm>
          <a:prstGeom prst="ellipse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899" tIns="38950" rIns="77899" bIns="3895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i="1" dirty="0">
                <a:solidFill>
                  <a:srgbClr val="44546A">
                    <a:lumMod val="75000"/>
                  </a:srgbClr>
                </a:solidFill>
              </a:rPr>
              <a:t>Enabling Environment for Industry Driven R&amp;D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376832" y="2640013"/>
            <a:ext cx="887413" cy="5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338664" y="2520950"/>
            <a:ext cx="74295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098205" y="3603628"/>
            <a:ext cx="959644" cy="3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38664" y="3603628"/>
            <a:ext cx="1298872" cy="3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3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3C5"/>
              </a:clrFrom>
              <a:clrTo>
                <a:srgbClr val="CAC3C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12423" y="5791200"/>
            <a:ext cx="762544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8" name="TextBox 1"/>
          <p:cNvSpPr txBox="1">
            <a:spLocks noChangeArrowheads="1"/>
          </p:cNvSpPr>
          <p:nvPr/>
        </p:nvSpPr>
        <p:spPr bwMode="auto">
          <a:xfrm>
            <a:off x="3812780" y="4206919"/>
            <a:ext cx="244812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899" tIns="38950" rIns="77899" bIns="38950">
            <a:spAutoFit/>
          </a:bodyPr>
          <a:lstStyle/>
          <a:p>
            <a:pPr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95A"/>
              </a:buClr>
            </a:pPr>
            <a:r>
              <a:rPr lang="en-GB" altLang="en-US" sz="1800" b="1">
                <a:solidFill>
                  <a:prstClr val="black"/>
                </a:solidFill>
                <a:latin typeface="Calibri" pitchFamily="34" charset="0"/>
              </a:rPr>
              <a:t>                     </a:t>
            </a:r>
          </a:p>
        </p:txBody>
      </p:sp>
      <p:sp>
        <p:nvSpPr>
          <p:cNvPr id="20" name="Oval 19"/>
          <p:cNvSpPr/>
          <p:nvPr/>
        </p:nvSpPr>
        <p:spPr>
          <a:xfrm>
            <a:off x="3532158" y="401638"/>
            <a:ext cx="2020621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dirty="0">
                <a:solidFill>
                  <a:srgbClr val="44546A">
                    <a:lumMod val="75000"/>
                  </a:srgbClr>
                </a:solidFill>
              </a:rPr>
              <a:t>Support start-up Ecosystem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42756" y="1360489"/>
            <a:ext cx="15478" cy="71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84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7886509" y="888058"/>
            <a:ext cx="1810944" cy="24955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195557" y="888058"/>
            <a:ext cx="3657284" cy="24578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382" y="888058"/>
            <a:ext cx="4029914" cy="59859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100398" y="3751403"/>
            <a:ext cx="5710562" cy="21921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0" y="3956262"/>
            <a:ext cx="1047111" cy="107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339" y="3916754"/>
            <a:ext cx="1093788" cy="11769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465" y="1520166"/>
            <a:ext cx="1393031" cy="812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4509" y="2332966"/>
            <a:ext cx="994943" cy="9203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336" y="4117844"/>
            <a:ext cx="1644499" cy="947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4335" y="3980312"/>
            <a:ext cx="1135289" cy="11358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4420" y="1590598"/>
            <a:ext cx="1428330" cy="7423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6031" y="1266365"/>
            <a:ext cx="1519295" cy="139083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460835" y="6142957"/>
            <a:ext cx="482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 link: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https://imt2020-ieg-tcoe.in/members/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959007" y="-117126"/>
            <a:ext cx="6998277" cy="83953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IMT 2020 Evaluation team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8244" y="1073461"/>
            <a:ext cx="33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institutions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0933" y="866672"/>
            <a:ext cx="252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38521" y="882221"/>
            <a:ext cx="152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institutes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4956" y="1520166"/>
            <a:ext cx="1215258" cy="1583666"/>
            <a:chOff x="213492" y="1276727"/>
            <a:chExt cx="1215258" cy="15836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3492" y="1276727"/>
              <a:ext cx="1215258" cy="123787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52070" y="2521839"/>
              <a:ext cx="7280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IISc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6572" y="1625734"/>
            <a:ext cx="1106186" cy="1414464"/>
            <a:chOff x="2249335" y="1412012"/>
            <a:chExt cx="1106186" cy="14144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49335" y="1412012"/>
              <a:ext cx="1106186" cy="100593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426023" y="2487922"/>
              <a:ext cx="794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IITM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4358" y="5249322"/>
            <a:ext cx="843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IITH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96572" y="5266559"/>
            <a:ext cx="125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IITKGP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iSig Network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76" y="5224748"/>
            <a:ext cx="1981733" cy="7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14956" y="5823538"/>
            <a:ext cx="374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IIT – Indian Institute of Technology</a:t>
            </a:r>
          </a:p>
          <a:p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IISc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 Indian Institute of Science  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57" y="3980312"/>
            <a:ext cx="1573633" cy="104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5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5954B-7265-4464-AF5F-3FDE941D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57" y="171450"/>
            <a:ext cx="8543925" cy="8847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TCOE </a:t>
            </a:r>
            <a:r>
              <a:rPr lang="en-US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 Organizational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IN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53359" y="3850287"/>
            <a:ext cx="6790824" cy="7700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680228" y="1810184"/>
            <a:ext cx="202727" cy="10930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93092"/>
                </a:lnTo>
                <a:lnTo>
                  <a:pt x="249510" y="10930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4428345" y="1810619"/>
            <a:ext cx="202727" cy="10930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9510" y="0"/>
                </a:moveTo>
                <a:lnTo>
                  <a:pt x="249510" y="1093092"/>
                </a:lnTo>
                <a:lnTo>
                  <a:pt x="0" y="109309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680226" y="1795931"/>
            <a:ext cx="2310124" cy="220222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52715"/>
                </a:lnTo>
                <a:lnTo>
                  <a:pt x="2843229" y="1952715"/>
                </a:lnTo>
                <a:lnTo>
                  <a:pt x="2843229" y="220222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4631173" y="1814979"/>
            <a:ext cx="74295" cy="218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1801473" y="1812598"/>
            <a:ext cx="2336189" cy="218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75309" y="0"/>
                </a:moveTo>
                <a:lnTo>
                  <a:pt x="2875309" y="1936675"/>
                </a:lnTo>
                <a:lnTo>
                  <a:pt x="0" y="1936675"/>
                </a:lnTo>
                <a:lnTo>
                  <a:pt x="0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3702970" y="1266171"/>
            <a:ext cx="1930735" cy="597791"/>
          </a:xfrm>
          <a:custGeom>
            <a:avLst/>
            <a:gdLst>
              <a:gd name="connsiteX0" fmla="*/ 0 w 2376289"/>
              <a:gd name="connsiteY0" fmla="*/ 0 h 597791"/>
              <a:gd name="connsiteX1" fmla="*/ 2376289 w 2376289"/>
              <a:gd name="connsiteY1" fmla="*/ 0 h 597791"/>
              <a:gd name="connsiteX2" fmla="*/ 2376289 w 2376289"/>
              <a:gd name="connsiteY2" fmla="*/ 597791 h 597791"/>
              <a:gd name="connsiteX3" fmla="*/ 0 w 2376289"/>
              <a:gd name="connsiteY3" fmla="*/ 597791 h 597791"/>
              <a:gd name="connsiteX4" fmla="*/ 0 w 2376289"/>
              <a:gd name="connsiteY4" fmla="*/ 0 h 59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597791">
                <a:moveTo>
                  <a:pt x="0" y="0"/>
                </a:moveTo>
                <a:lnTo>
                  <a:pt x="2376289" y="0"/>
                </a:lnTo>
                <a:lnTo>
                  <a:pt x="2376289" y="597791"/>
                </a:lnTo>
                <a:lnTo>
                  <a:pt x="0" y="5977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22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TCOE India</a:t>
            </a:r>
            <a:endParaRPr lang="en-US" sz="2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366764" y="3946539"/>
            <a:ext cx="1985102" cy="594115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Institutions</a:t>
            </a:r>
          </a:p>
        </p:txBody>
      </p:sp>
      <p:sp>
        <p:nvSpPr>
          <p:cNvPr id="12" name="Freeform 11"/>
          <p:cNvSpPr/>
          <p:nvPr/>
        </p:nvSpPr>
        <p:spPr>
          <a:xfrm>
            <a:off x="3663852" y="3930464"/>
            <a:ext cx="2177550" cy="604690"/>
          </a:xfrm>
          <a:custGeom>
            <a:avLst/>
            <a:gdLst>
              <a:gd name="connsiteX0" fmla="*/ 0 w 2376289"/>
              <a:gd name="connsiteY0" fmla="*/ 0 h 453811"/>
              <a:gd name="connsiteX1" fmla="*/ 2376289 w 2376289"/>
              <a:gd name="connsiteY1" fmla="*/ 0 h 453811"/>
              <a:gd name="connsiteX2" fmla="*/ 2376289 w 2376289"/>
              <a:gd name="connsiteY2" fmla="*/ 453811 h 453811"/>
              <a:gd name="connsiteX3" fmla="*/ 0 w 2376289"/>
              <a:gd name="connsiteY3" fmla="*/ 453811 h 453811"/>
              <a:gd name="connsiteX4" fmla="*/ 0 w 2376289"/>
              <a:gd name="connsiteY4" fmla="*/ 0 h 45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53811">
                <a:moveTo>
                  <a:pt x="0" y="0"/>
                </a:moveTo>
                <a:lnTo>
                  <a:pt x="2376289" y="0"/>
                </a:lnTo>
                <a:lnTo>
                  <a:pt x="2376289" y="453811"/>
                </a:lnTo>
                <a:lnTo>
                  <a:pt x="0" y="4538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Organizations</a:t>
            </a:r>
          </a:p>
        </p:txBody>
      </p:sp>
      <p:sp>
        <p:nvSpPr>
          <p:cNvPr id="13" name="Freeform 12"/>
          <p:cNvSpPr/>
          <p:nvPr/>
        </p:nvSpPr>
        <p:spPr>
          <a:xfrm>
            <a:off x="6013095" y="4017204"/>
            <a:ext cx="1930735" cy="461903"/>
          </a:xfrm>
          <a:custGeom>
            <a:avLst/>
            <a:gdLst>
              <a:gd name="connsiteX0" fmla="*/ 0 w 2376289"/>
              <a:gd name="connsiteY0" fmla="*/ 0 h 461903"/>
              <a:gd name="connsiteX1" fmla="*/ 2376289 w 2376289"/>
              <a:gd name="connsiteY1" fmla="*/ 0 h 461903"/>
              <a:gd name="connsiteX2" fmla="*/ 2376289 w 2376289"/>
              <a:gd name="connsiteY2" fmla="*/ 461903 h 461903"/>
              <a:gd name="connsiteX3" fmla="*/ 0 w 2376289"/>
              <a:gd name="connsiteY3" fmla="*/ 461903 h 461903"/>
              <a:gd name="connsiteX4" fmla="*/ 0 w 2376289"/>
              <a:gd name="connsiteY4" fmla="*/ 0 h 46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61903">
                <a:moveTo>
                  <a:pt x="0" y="0"/>
                </a:moveTo>
                <a:lnTo>
                  <a:pt x="2376289" y="0"/>
                </a:lnTo>
                <a:lnTo>
                  <a:pt x="2376289" y="461903"/>
                </a:lnTo>
                <a:lnTo>
                  <a:pt x="0" y="4619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</a:p>
        </p:txBody>
      </p:sp>
      <p:sp>
        <p:nvSpPr>
          <p:cNvPr id="14" name="Freeform 13"/>
          <p:cNvSpPr/>
          <p:nvPr/>
        </p:nvSpPr>
        <p:spPr>
          <a:xfrm>
            <a:off x="2548285" y="2691048"/>
            <a:ext cx="1941817" cy="540062"/>
          </a:xfrm>
          <a:custGeom>
            <a:avLst/>
            <a:gdLst>
              <a:gd name="connsiteX0" fmla="*/ 0 w 2376289"/>
              <a:gd name="connsiteY0" fmla="*/ 0 h 433981"/>
              <a:gd name="connsiteX1" fmla="*/ 2376289 w 2376289"/>
              <a:gd name="connsiteY1" fmla="*/ 0 h 433981"/>
              <a:gd name="connsiteX2" fmla="*/ 2376289 w 2376289"/>
              <a:gd name="connsiteY2" fmla="*/ 433981 h 433981"/>
              <a:gd name="connsiteX3" fmla="*/ 0 w 2376289"/>
              <a:gd name="connsiteY3" fmla="*/ 433981 h 433981"/>
              <a:gd name="connsiteX4" fmla="*/ 0 w 2376289"/>
              <a:gd name="connsiteY4" fmla="*/ 0 h 43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33981">
                <a:moveTo>
                  <a:pt x="0" y="0"/>
                </a:moveTo>
                <a:lnTo>
                  <a:pt x="2376289" y="0"/>
                </a:lnTo>
                <a:lnTo>
                  <a:pt x="2376289" y="433981"/>
                </a:lnTo>
                <a:lnTo>
                  <a:pt x="0" y="4339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Coordinator</a:t>
            </a:r>
          </a:p>
        </p:txBody>
      </p:sp>
      <p:sp>
        <p:nvSpPr>
          <p:cNvPr id="15" name="Freeform 14"/>
          <p:cNvSpPr/>
          <p:nvPr/>
        </p:nvSpPr>
        <p:spPr>
          <a:xfrm>
            <a:off x="4871050" y="2171708"/>
            <a:ext cx="2144543" cy="1330435"/>
          </a:xfrm>
          <a:custGeom>
            <a:avLst/>
            <a:gdLst>
              <a:gd name="connsiteX0" fmla="*/ 0 w 2552918"/>
              <a:gd name="connsiteY0" fmla="*/ 0 h 1188144"/>
              <a:gd name="connsiteX1" fmla="*/ 2552918 w 2552918"/>
              <a:gd name="connsiteY1" fmla="*/ 0 h 1188144"/>
              <a:gd name="connsiteX2" fmla="*/ 2552918 w 2552918"/>
              <a:gd name="connsiteY2" fmla="*/ 1188144 h 1188144"/>
              <a:gd name="connsiteX3" fmla="*/ 0 w 2552918"/>
              <a:gd name="connsiteY3" fmla="*/ 1188144 h 1188144"/>
              <a:gd name="connsiteX4" fmla="*/ 0 w 2552918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918" h="1188144">
                <a:moveTo>
                  <a:pt x="0" y="0"/>
                </a:moveTo>
                <a:lnTo>
                  <a:pt x="2552918" y="0"/>
                </a:lnTo>
                <a:lnTo>
                  <a:pt x="2552918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Liaison with ITU and External Evaluation Groups</a:t>
            </a:r>
          </a:p>
        </p:txBody>
      </p:sp>
      <p:sp>
        <p:nvSpPr>
          <p:cNvPr id="16" name="Freeform 15"/>
          <p:cNvSpPr/>
          <p:nvPr/>
        </p:nvSpPr>
        <p:spPr>
          <a:xfrm>
            <a:off x="604141" y="5143681"/>
            <a:ext cx="1930735" cy="443237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group 1</a:t>
            </a:r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702969" y="5143682"/>
            <a:ext cx="1930735" cy="443237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group 2</a:t>
            </a:r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801798" y="5158202"/>
            <a:ext cx="1930735" cy="443237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group n</a:t>
            </a:r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flipH="1">
            <a:off x="1514043" y="4620275"/>
            <a:ext cx="3134727" cy="537894"/>
          </a:xfrm>
          <a:prstGeom prst="straightConnector1">
            <a:avLst/>
          </a:prstGeom>
          <a:ln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</p:cNvCxnSpPr>
          <p:nvPr/>
        </p:nvCxnSpPr>
        <p:spPr>
          <a:xfrm>
            <a:off x="4648770" y="4620308"/>
            <a:ext cx="0" cy="5233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</p:cNvCxnSpPr>
          <p:nvPr/>
        </p:nvCxnSpPr>
        <p:spPr>
          <a:xfrm>
            <a:off x="4648770" y="4620275"/>
            <a:ext cx="3121694" cy="5378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80520" y="5326129"/>
            <a:ext cx="132575" cy="179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56481" y="5318109"/>
            <a:ext cx="132575" cy="179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251993" y="5318109"/>
            <a:ext cx="132575" cy="179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2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9" y="0"/>
            <a:ext cx="4991370" cy="100347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Procedure</a:t>
            </a:r>
            <a:endParaRPr lang="en-US" sz="3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67223" y="1309460"/>
            <a:ext cx="2187271" cy="679785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division among the evaluators </a:t>
            </a:r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67223" y="2520639"/>
            <a:ext cx="2187271" cy="679785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Calibration </a:t>
            </a:r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997464" y="1548053"/>
            <a:ext cx="2187271" cy="679785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2200" dirty="0" smtClean="0">
                <a:solidFill>
                  <a:prstClr val="black"/>
                </a:solidFill>
              </a:rPr>
              <a:t>External groups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62947" y="3575426"/>
            <a:ext cx="2425473" cy="1153727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RIT/SRIT</a:t>
            </a:r>
          </a:p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self-compliance</a:t>
            </a:r>
          </a:p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budget </a:t>
            </a:r>
            <a:r>
              <a:rPr lang="en-US" sz="2200" dirty="0" smtClean="0">
                <a:solidFill>
                  <a:prstClr val="white"/>
                </a:solidFill>
              </a:rPr>
              <a:t>templates</a:t>
            </a:r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041291" y="2332267"/>
            <a:ext cx="2187271" cy="679785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2200" dirty="0" smtClean="0">
                <a:solidFill>
                  <a:prstClr val="black"/>
                </a:solidFill>
              </a:rPr>
              <a:t>ITU</a:t>
            </a:r>
            <a:endParaRPr lang="en-US" sz="2200" dirty="0">
              <a:solidFill>
                <a:prstClr val="black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34926" y="3050082"/>
            <a:ext cx="4304" cy="56261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52149" y="5218694"/>
            <a:ext cx="3079951" cy="1218298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18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(Simulation/analysis /inspection)</a:t>
            </a:r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792793" y="5282862"/>
            <a:ext cx="2638190" cy="992526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2200" dirty="0" smtClean="0">
                <a:solidFill>
                  <a:prstClr val="white"/>
                </a:solidFill>
              </a:rPr>
              <a:t>Compile </a:t>
            </a:r>
            <a:r>
              <a:rPr lang="en-US" sz="2200" smtClean="0">
                <a:solidFill>
                  <a:prstClr val="white"/>
                </a:solidFill>
              </a:rPr>
              <a:t>and consolidate the results</a:t>
            </a:r>
            <a:endParaRPr lang="en-US" sz="2200" dirty="0" smtClean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760868" y="1993235"/>
            <a:ext cx="1" cy="527403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760868" y="3175337"/>
            <a:ext cx="1" cy="400109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760868" y="4770582"/>
            <a:ext cx="1" cy="496263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69569" y="5779125"/>
            <a:ext cx="723235" cy="3968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7102243" y="3050082"/>
            <a:ext cx="2638190" cy="992526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2200" smtClean="0">
                <a:solidFill>
                  <a:prstClr val="white"/>
                </a:solidFill>
              </a:rPr>
              <a:t>Final Report</a:t>
            </a:r>
            <a:endParaRPr lang="en-US" sz="2200" dirty="0" smtClean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7077669" y="5282862"/>
            <a:ext cx="2638190" cy="992526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2200" dirty="0" smtClean="0">
                <a:solidFill>
                  <a:prstClr val="white"/>
                </a:solidFill>
              </a:rPr>
              <a:t>Interim report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30984" y="5779125"/>
            <a:ext cx="646687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4045594" y="3647547"/>
            <a:ext cx="2187271" cy="679785"/>
          </a:xfrm>
          <a:custGeom>
            <a:avLst/>
            <a:gdLst>
              <a:gd name="connsiteX0" fmla="*/ 0 w 2376289"/>
              <a:gd name="connsiteY0" fmla="*/ 0 h 443237"/>
              <a:gd name="connsiteX1" fmla="*/ 2376289 w 2376289"/>
              <a:gd name="connsiteY1" fmla="*/ 0 h 443237"/>
              <a:gd name="connsiteX2" fmla="*/ 2376289 w 2376289"/>
              <a:gd name="connsiteY2" fmla="*/ 443237 h 443237"/>
              <a:gd name="connsiteX3" fmla="*/ 0 w 2376289"/>
              <a:gd name="connsiteY3" fmla="*/ 443237 h 443237"/>
              <a:gd name="connsiteX4" fmla="*/ 0 w 2376289"/>
              <a:gd name="connsiteY4" fmla="*/ 0 h 4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443237">
                <a:moveTo>
                  <a:pt x="0" y="0"/>
                </a:moveTo>
                <a:lnTo>
                  <a:pt x="2376289" y="0"/>
                </a:lnTo>
                <a:lnTo>
                  <a:pt x="2376289" y="443237"/>
                </a:lnTo>
                <a:lnTo>
                  <a:pt x="0" y="443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2200" dirty="0" smtClean="0">
                <a:solidFill>
                  <a:prstClr val="black"/>
                </a:solidFill>
              </a:rPr>
              <a:t>TCOE India</a:t>
            </a:r>
            <a:endParaRPr lang="en-US" sz="2200" dirty="0">
              <a:solidFill>
                <a:prstClr val="black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235378" y="4064992"/>
            <a:ext cx="1924041" cy="112200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39228" y="4327356"/>
            <a:ext cx="0" cy="95553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232869" y="3575421"/>
            <a:ext cx="869377" cy="489546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58768" y="3960867"/>
            <a:ext cx="1082523" cy="1041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3362571" y="1925053"/>
            <a:ext cx="743206" cy="1909010"/>
          </a:xfrm>
          <a:custGeom>
            <a:avLst/>
            <a:gdLst>
              <a:gd name="connsiteX0" fmla="*/ 914715 w 914715"/>
              <a:gd name="connsiteY0" fmla="*/ 1909010 h 1909010"/>
              <a:gd name="connsiteX1" fmla="*/ 315 w 914715"/>
              <a:gd name="connsiteY1" fmla="*/ 1074821 h 1909010"/>
              <a:gd name="connsiteX2" fmla="*/ 802420 w 914715"/>
              <a:gd name="connsiteY2" fmla="*/ 0 h 190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715" h="1909010">
                <a:moveTo>
                  <a:pt x="914715" y="1909010"/>
                </a:moveTo>
                <a:cubicBezTo>
                  <a:pt x="466873" y="1650999"/>
                  <a:pt x="19031" y="1392989"/>
                  <a:pt x="315" y="1074821"/>
                </a:cubicBezTo>
                <a:cubicBezTo>
                  <a:pt x="-18401" y="756653"/>
                  <a:pt x="802420" y="0"/>
                  <a:pt x="802420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20675"/>
            <a:ext cx="7842250" cy="381000"/>
          </a:xfrm>
        </p:spPr>
        <p:txBody>
          <a:bodyPr/>
          <a:lstStyle/>
          <a:p>
            <a:r>
              <a:rPr lang="en-US" sz="2800" b="0" dirty="0">
                <a:solidFill>
                  <a:srgbClr val="0033CC"/>
                </a:solidFill>
              </a:rPr>
              <a:t>IEG </a:t>
            </a:r>
            <a:r>
              <a:rPr lang="en-US" sz="2800" b="0" dirty="0" smtClean="0">
                <a:solidFill>
                  <a:srgbClr val="0033CC"/>
                </a:solidFill>
              </a:rPr>
              <a:t>Interim Evaluation Contributors   </a:t>
            </a:r>
            <a:r>
              <a:rPr lang="en-US" sz="2800" b="0" dirty="0">
                <a:solidFill>
                  <a:srgbClr val="0033CC"/>
                </a:solidFill>
              </a:rPr>
              <a:t>…     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224" y="971909"/>
            <a:ext cx="9474372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sz="1300" b="0" dirty="0"/>
          </a:p>
          <a:p>
            <a:pPr>
              <a:lnSpc>
                <a:spcPct val="110000"/>
              </a:lnSpc>
            </a:pPr>
            <a:r>
              <a:rPr lang="en-US" sz="2400" b="0" dirty="0" err="1"/>
              <a:t>CEWiT</a:t>
            </a:r>
            <a:r>
              <a:rPr lang="en-US" sz="2400" b="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400" b="0" dirty="0"/>
              <a:t>IIT Madras </a:t>
            </a:r>
          </a:p>
          <a:p>
            <a:pPr>
              <a:lnSpc>
                <a:spcPct val="110000"/>
              </a:lnSpc>
            </a:pPr>
            <a:r>
              <a:rPr lang="en-US" sz="2400" b="0" dirty="0"/>
              <a:t>IIT Hyderabad </a:t>
            </a:r>
          </a:p>
          <a:p>
            <a:pPr>
              <a:lnSpc>
                <a:spcPct val="110000"/>
              </a:lnSpc>
            </a:pPr>
            <a:r>
              <a:rPr lang="en-US" sz="2400" b="0" dirty="0"/>
              <a:t>IIT </a:t>
            </a:r>
            <a:r>
              <a:rPr lang="en-US" sz="2400" b="0" dirty="0" smtClean="0"/>
              <a:t>Kharagpur </a:t>
            </a:r>
            <a:endParaRPr lang="en-US" sz="2400" b="0" dirty="0"/>
          </a:p>
          <a:p>
            <a:pPr>
              <a:lnSpc>
                <a:spcPct val="110000"/>
              </a:lnSpc>
            </a:pPr>
            <a:r>
              <a:rPr lang="en-US" sz="2400" b="0" dirty="0" err="1"/>
              <a:t>IISc</a:t>
            </a:r>
            <a:r>
              <a:rPr lang="en-US" sz="2400" b="0" dirty="0"/>
              <a:t> </a:t>
            </a:r>
            <a:endParaRPr lang="en-US" sz="2400" b="0" dirty="0" smtClean="0"/>
          </a:p>
          <a:p>
            <a:pPr>
              <a:lnSpc>
                <a:spcPct val="110000"/>
              </a:lnSpc>
            </a:pPr>
            <a:r>
              <a:rPr lang="en-US" sz="2400" b="0" dirty="0" err="1"/>
              <a:t>WiSig</a:t>
            </a:r>
            <a:r>
              <a:rPr lang="en-US" sz="2400" b="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400" b="0" dirty="0"/>
              <a:t>Huawei </a:t>
            </a:r>
            <a:endParaRPr lang="en-US" sz="2400" b="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2400" b="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 smtClean="0">
                <a:solidFill>
                  <a:srgbClr val="0000FF"/>
                </a:solidFill>
              </a:rPr>
              <a:t>Administrative Coordinator</a:t>
            </a:r>
            <a:r>
              <a:rPr lang="en-US" sz="1800" b="0" dirty="0" smtClean="0"/>
              <a:t>: Mr. Anurag </a:t>
            </a:r>
            <a:r>
              <a:rPr lang="en-US" sz="1800" b="0" dirty="0" err="1" smtClean="0"/>
              <a:t>Vibhuti</a:t>
            </a:r>
            <a:r>
              <a:rPr lang="en-US" sz="1800" b="0" dirty="0"/>
              <a:t> (</a:t>
            </a:r>
            <a:r>
              <a:rPr lang="en-US" sz="1800" b="0" dirty="0" smtClean="0">
                <a:hlinkClick r:id="rId3"/>
              </a:rPr>
              <a:t>anurag.cc@tcoe.in</a:t>
            </a:r>
            <a:r>
              <a:rPr lang="en-US" sz="1800" b="0" dirty="0" smtClean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dirty="0" smtClean="0">
                <a:solidFill>
                  <a:srgbClr val="0000FF"/>
                </a:solidFill>
              </a:rPr>
              <a:t>Technical Coordinator</a:t>
            </a:r>
            <a:r>
              <a:rPr lang="en-US" sz="1800" b="0" dirty="0" smtClean="0"/>
              <a:t>: Dr. R. David </a:t>
            </a:r>
            <a:r>
              <a:rPr lang="en-US" sz="1800" b="0" dirty="0" err="1" smtClean="0"/>
              <a:t>Koilpillai</a:t>
            </a:r>
            <a:r>
              <a:rPr lang="en-US" sz="1800" b="0" dirty="0" smtClean="0"/>
              <a:t> (</a:t>
            </a:r>
            <a:r>
              <a:rPr lang="en-US" sz="1800" b="0" dirty="0" smtClean="0">
                <a:hlinkClick r:id="rId4"/>
              </a:rPr>
              <a:t>koilpillai@ee.iitm.ac.in</a:t>
            </a:r>
            <a:r>
              <a:rPr lang="en-US" sz="1800" b="0" dirty="0" smtClean="0"/>
              <a:t>)  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871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0" y="111847"/>
            <a:ext cx="6553163" cy="100347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TCOE India IEG Procedure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027" y="1087294"/>
            <a:ext cx="7606698" cy="547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Division of the work among the internal teams</a:t>
            </a:r>
          </a:p>
          <a:p>
            <a:pPr marL="914400" lvl="1" indent="-45720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interests and capabilities</a:t>
            </a:r>
          </a:p>
          <a:p>
            <a:pPr marL="342900" indent="-34290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the simulators and channel models</a:t>
            </a:r>
          </a:p>
          <a:p>
            <a:pPr marL="914400" lvl="1" indent="-45720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/ External groups</a:t>
            </a:r>
          </a:p>
          <a:p>
            <a:pPr marL="342900" indent="-34290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Examine and understand the RIT/SRIT</a:t>
            </a:r>
          </a:p>
          <a:p>
            <a:pPr marL="800100" lvl="1" indent="-34290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the self-compliance results</a:t>
            </a:r>
          </a:p>
          <a:p>
            <a:pPr marL="342900" indent="-34290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 the TPR </a:t>
            </a:r>
          </a:p>
          <a:p>
            <a:pPr marL="800100" lvl="1" indent="-34290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Simulation, analysis and inspection</a:t>
            </a:r>
          </a:p>
          <a:p>
            <a:pPr marL="342900" indent="-34290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and consolidate the results</a:t>
            </a:r>
          </a:p>
          <a:p>
            <a:pPr marL="342900" indent="-34290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  <a:p>
            <a:pPr marL="800100" lvl="1" indent="-34290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 of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TCOE India</a:t>
            </a:r>
            <a:endParaRPr lang="en-US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 to ITU</a:t>
            </a:r>
          </a:p>
          <a:p>
            <a:pPr marL="285750" indent="-28575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Regular intermediate meetings</a:t>
            </a:r>
          </a:p>
          <a:p>
            <a:pPr marL="742950" lvl="1" indent="-28575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Face-to-face and Teleconference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TCOE India Technical Coordinator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Responsible for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collating and delivering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IEG results</a:t>
            </a:r>
          </a:p>
        </p:txBody>
      </p:sp>
      <p:pic>
        <p:nvPicPr>
          <p:cNvPr id="4" name="Shape 47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75" y="232587"/>
            <a:ext cx="1052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9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ounded Rectangle"/>
          <p:cNvSpPr/>
          <p:nvPr/>
        </p:nvSpPr>
        <p:spPr>
          <a:xfrm>
            <a:off x="7972335" y="3187363"/>
            <a:ext cx="1388741" cy="1379476"/>
          </a:xfrm>
          <a:prstGeom prst="roundRect">
            <a:avLst>
              <a:gd name="adj" fmla="val 12362"/>
            </a:avLst>
          </a:prstGeom>
          <a:solidFill>
            <a:srgbClr val="FFAADA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187" name="Rounded Rectangle"/>
          <p:cNvSpPr/>
          <p:nvPr/>
        </p:nvSpPr>
        <p:spPr>
          <a:xfrm>
            <a:off x="6130454" y="3187363"/>
            <a:ext cx="1659548" cy="1305380"/>
          </a:xfrm>
          <a:prstGeom prst="roundRect">
            <a:avLst>
              <a:gd name="adj" fmla="val 13378"/>
            </a:avLst>
          </a:prstGeom>
          <a:solidFill>
            <a:srgbClr val="FFAADA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188" name="Rounded Rectangle"/>
          <p:cNvSpPr/>
          <p:nvPr/>
        </p:nvSpPr>
        <p:spPr>
          <a:xfrm>
            <a:off x="4054769" y="3124444"/>
            <a:ext cx="1879341" cy="3549123"/>
          </a:xfrm>
          <a:prstGeom prst="roundRect">
            <a:avLst>
              <a:gd name="adj" fmla="val 9847"/>
            </a:avLst>
          </a:prstGeom>
          <a:solidFill>
            <a:srgbClr val="FFAADA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189" name="Rounded Rectangle"/>
          <p:cNvSpPr/>
          <p:nvPr/>
        </p:nvSpPr>
        <p:spPr>
          <a:xfrm>
            <a:off x="2074073" y="3530617"/>
            <a:ext cx="1786724" cy="2068488"/>
          </a:xfrm>
          <a:prstGeom prst="roundRect">
            <a:avLst>
              <a:gd name="adj" fmla="val 9586"/>
            </a:avLst>
          </a:prstGeom>
          <a:solidFill>
            <a:srgbClr val="FFAADA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190" name="Rounded Rectangle"/>
          <p:cNvSpPr/>
          <p:nvPr/>
        </p:nvSpPr>
        <p:spPr>
          <a:xfrm>
            <a:off x="550664" y="3461933"/>
            <a:ext cx="1380318" cy="2051299"/>
          </a:xfrm>
          <a:prstGeom prst="roundRect">
            <a:avLst>
              <a:gd name="adj" fmla="val 12072"/>
            </a:avLst>
          </a:prstGeom>
          <a:solidFill>
            <a:srgbClr val="FFAADA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191" name="Rounded Rectangle"/>
          <p:cNvSpPr/>
          <p:nvPr/>
        </p:nvSpPr>
        <p:spPr>
          <a:xfrm>
            <a:off x="558916" y="1968277"/>
            <a:ext cx="8182209" cy="803219"/>
          </a:xfrm>
          <a:prstGeom prst="roundRect">
            <a:avLst>
              <a:gd name="adj" fmla="val 16676"/>
            </a:avLst>
          </a:prstGeom>
          <a:solidFill>
            <a:srgbClr val="5EE7B5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192" name="Rounded Rectangle"/>
          <p:cNvSpPr/>
          <p:nvPr/>
        </p:nvSpPr>
        <p:spPr>
          <a:xfrm>
            <a:off x="2168422" y="419736"/>
            <a:ext cx="5858329" cy="363013"/>
          </a:xfrm>
          <a:prstGeom prst="roundRect">
            <a:avLst>
              <a:gd name="adj" fmla="val 36898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193" name="eMBB"/>
          <p:cNvSpPr/>
          <p:nvPr/>
        </p:nvSpPr>
        <p:spPr>
          <a:xfrm>
            <a:off x="2184398" y="419736"/>
            <a:ext cx="1110875" cy="363013"/>
          </a:xfrm>
          <a:prstGeom prst="roundRect">
            <a:avLst>
              <a:gd name="adj" fmla="val 36898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547" kern="0">
                <a:latin typeface="Helvetica Neue Medium"/>
              </a:rPr>
              <a:t>eMBB</a:t>
            </a:r>
          </a:p>
        </p:txBody>
      </p:sp>
      <p:sp>
        <p:nvSpPr>
          <p:cNvPr id="194" name="mMTC"/>
          <p:cNvSpPr/>
          <p:nvPr/>
        </p:nvSpPr>
        <p:spPr>
          <a:xfrm>
            <a:off x="4689155" y="419736"/>
            <a:ext cx="950768" cy="363013"/>
          </a:xfrm>
          <a:prstGeom prst="roundRect">
            <a:avLst>
              <a:gd name="adj" fmla="val 36898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547" kern="0">
                <a:latin typeface="Helvetica Neue Medium"/>
              </a:rPr>
              <a:t>mMTC</a:t>
            </a:r>
          </a:p>
        </p:txBody>
      </p:sp>
      <p:sp>
        <p:nvSpPr>
          <p:cNvPr id="195" name="URLLC"/>
          <p:cNvSpPr/>
          <p:nvPr/>
        </p:nvSpPr>
        <p:spPr>
          <a:xfrm>
            <a:off x="6899901" y="419736"/>
            <a:ext cx="1110875" cy="363013"/>
          </a:xfrm>
          <a:prstGeom prst="roundRect">
            <a:avLst>
              <a:gd name="adj" fmla="val 36898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547" kern="0">
                <a:latin typeface="Helvetica Neue Medium"/>
              </a:rPr>
              <a:t>URLLC</a:t>
            </a:r>
          </a:p>
        </p:txBody>
      </p:sp>
      <p:sp>
        <p:nvSpPr>
          <p:cNvPr id="196" name="Indoor Hotspot…"/>
          <p:cNvSpPr/>
          <p:nvPr/>
        </p:nvSpPr>
        <p:spPr>
          <a:xfrm>
            <a:off x="523458" y="1968277"/>
            <a:ext cx="1786724" cy="803219"/>
          </a:xfrm>
          <a:prstGeom prst="roundRect">
            <a:avLst>
              <a:gd name="adj" fmla="val 16326"/>
            </a:avLst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Indoor Hotspot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eMBB</a:t>
            </a:r>
          </a:p>
        </p:txBody>
      </p:sp>
      <p:sp>
        <p:nvSpPr>
          <p:cNvPr id="197" name="Dense Urban…"/>
          <p:cNvSpPr/>
          <p:nvPr/>
        </p:nvSpPr>
        <p:spPr>
          <a:xfrm>
            <a:off x="2437810" y="1968277"/>
            <a:ext cx="1645470" cy="803219"/>
          </a:xfrm>
          <a:prstGeom prst="roundRect">
            <a:avLst>
              <a:gd name="adj" fmla="val 16676"/>
            </a:avLst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Dense Urban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eMBB</a:t>
            </a:r>
          </a:p>
        </p:txBody>
      </p:sp>
      <p:sp>
        <p:nvSpPr>
          <p:cNvPr id="198" name="Rural…"/>
          <p:cNvSpPr/>
          <p:nvPr/>
        </p:nvSpPr>
        <p:spPr>
          <a:xfrm>
            <a:off x="4210930" y="1968277"/>
            <a:ext cx="1110875" cy="803219"/>
          </a:xfrm>
          <a:prstGeom prst="roundRect">
            <a:avLst>
              <a:gd name="adj" fmla="val 16676"/>
            </a:avLst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Rural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eMBB</a:t>
            </a:r>
          </a:p>
        </p:txBody>
      </p:sp>
      <p:sp>
        <p:nvSpPr>
          <p:cNvPr id="199" name="Usage scenarios (M.2083)"/>
          <p:cNvSpPr txBox="1"/>
          <p:nvPr/>
        </p:nvSpPr>
        <p:spPr>
          <a:xfrm>
            <a:off x="3097006" y="131652"/>
            <a:ext cx="3711989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687" b="1" kern="0">
                <a:solidFill>
                  <a:srgbClr val="000000"/>
                </a:solidFill>
                <a:latin typeface="Helvetica Neue"/>
                <a:sym typeface="Helvetica Neue"/>
              </a:rPr>
              <a:t>Usage scenarios (M.2083)</a:t>
            </a:r>
          </a:p>
        </p:txBody>
      </p:sp>
      <p:sp>
        <p:nvSpPr>
          <p:cNvPr id="200" name="Line"/>
          <p:cNvSpPr/>
          <p:nvPr/>
        </p:nvSpPr>
        <p:spPr>
          <a:xfrm flipH="1">
            <a:off x="1412713" y="822666"/>
            <a:ext cx="1310089" cy="11759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201" name="Line"/>
          <p:cNvSpPr/>
          <p:nvPr/>
        </p:nvSpPr>
        <p:spPr>
          <a:xfrm>
            <a:off x="2700604" y="817632"/>
            <a:ext cx="823298" cy="11174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202" name="Line"/>
          <p:cNvSpPr/>
          <p:nvPr/>
        </p:nvSpPr>
        <p:spPr>
          <a:xfrm>
            <a:off x="2701527" y="809982"/>
            <a:ext cx="1771511" cy="11339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203" name="Urban macro…"/>
          <p:cNvSpPr/>
          <p:nvPr/>
        </p:nvSpPr>
        <p:spPr>
          <a:xfrm>
            <a:off x="6024164" y="1968277"/>
            <a:ext cx="1187161" cy="803219"/>
          </a:xfrm>
          <a:prstGeom prst="roundRect">
            <a:avLst>
              <a:gd name="adj" fmla="val 19673"/>
            </a:avLst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Urban macro 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mMTC</a:t>
            </a:r>
          </a:p>
        </p:txBody>
      </p:sp>
      <p:sp>
        <p:nvSpPr>
          <p:cNvPr id="204" name="Urban…"/>
          <p:cNvSpPr/>
          <p:nvPr/>
        </p:nvSpPr>
        <p:spPr>
          <a:xfrm>
            <a:off x="7542211" y="1968277"/>
            <a:ext cx="1187161" cy="803219"/>
          </a:xfrm>
          <a:prstGeom prst="roundRect">
            <a:avLst>
              <a:gd name="adj" fmla="val 19673"/>
            </a:avLst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Urban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macro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URLLC</a:t>
            </a:r>
          </a:p>
        </p:txBody>
      </p:sp>
      <p:sp>
        <p:nvSpPr>
          <p:cNvPr id="205" name="Line"/>
          <p:cNvSpPr/>
          <p:nvPr/>
        </p:nvSpPr>
        <p:spPr>
          <a:xfrm>
            <a:off x="5255418" y="774264"/>
            <a:ext cx="1351211" cy="11606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206" name="Line"/>
          <p:cNvSpPr/>
          <p:nvPr/>
        </p:nvSpPr>
        <p:spPr>
          <a:xfrm>
            <a:off x="7418168" y="778010"/>
            <a:ext cx="515344" cy="1202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207" name="Test Environments"/>
          <p:cNvSpPr txBox="1"/>
          <p:nvPr/>
        </p:nvSpPr>
        <p:spPr>
          <a:xfrm>
            <a:off x="4459446" y="1696371"/>
            <a:ext cx="201497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687" b="1" kern="0">
                <a:solidFill>
                  <a:srgbClr val="000000"/>
                </a:solidFill>
                <a:latin typeface="Helvetica Neue"/>
                <a:sym typeface="Helvetica Neue"/>
              </a:rPr>
              <a:t>Test Environments</a:t>
            </a:r>
          </a:p>
        </p:txBody>
      </p:sp>
      <p:sp>
        <p:nvSpPr>
          <p:cNvPr id="208" name="Config A…"/>
          <p:cNvSpPr/>
          <p:nvPr/>
        </p:nvSpPr>
        <p:spPr>
          <a:xfrm>
            <a:off x="558482" y="3468424"/>
            <a:ext cx="1380319" cy="569582"/>
          </a:xfrm>
          <a:prstGeom prst="roundRect">
            <a:avLst>
              <a:gd name="adj" fmla="val 22369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 dirty="0" err="1">
                <a:solidFill>
                  <a:srgbClr val="FFFFFF"/>
                </a:solidFill>
                <a:latin typeface="Helvetica Neue Medium"/>
                <a:sym typeface="Helvetica Neue Medium"/>
              </a:rPr>
              <a:t>Config</a:t>
            </a:r>
            <a:r>
              <a:rPr sz="1547" kern="0" dirty="0">
                <a:solidFill>
                  <a:srgbClr val="FFFFFF"/>
                </a:solidFill>
                <a:latin typeface="Helvetica Neue Medium"/>
                <a:sym typeface="Helvetica Neue Medium"/>
              </a:rPr>
              <a:t> A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 dirty="0">
                <a:solidFill>
                  <a:srgbClr val="FFFFFF"/>
                </a:solidFill>
                <a:latin typeface="Helvetica Neue Medium"/>
                <a:sym typeface="Helvetica Neue Medium"/>
              </a:rPr>
              <a:t>4 GHz</a:t>
            </a:r>
          </a:p>
        </p:txBody>
      </p:sp>
      <p:sp>
        <p:nvSpPr>
          <p:cNvPr id="209" name="Config B…"/>
          <p:cNvSpPr/>
          <p:nvPr/>
        </p:nvSpPr>
        <p:spPr>
          <a:xfrm>
            <a:off x="557117" y="4202791"/>
            <a:ext cx="1380319" cy="569583"/>
          </a:xfrm>
          <a:prstGeom prst="roundRect">
            <a:avLst>
              <a:gd name="adj" fmla="val 2288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Config B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30 GHz</a:t>
            </a:r>
          </a:p>
        </p:txBody>
      </p:sp>
      <p:sp>
        <p:nvSpPr>
          <p:cNvPr id="210" name="Config C…"/>
          <p:cNvSpPr/>
          <p:nvPr/>
        </p:nvSpPr>
        <p:spPr>
          <a:xfrm>
            <a:off x="544716" y="4928149"/>
            <a:ext cx="1392214" cy="569582"/>
          </a:xfrm>
          <a:prstGeom prst="roundRect">
            <a:avLst>
              <a:gd name="adj" fmla="val 2444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Config C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70 GHz</a:t>
            </a:r>
          </a:p>
        </p:txBody>
      </p:sp>
      <p:sp>
        <p:nvSpPr>
          <p:cNvPr id="211" name="Config A…"/>
          <p:cNvSpPr/>
          <p:nvPr/>
        </p:nvSpPr>
        <p:spPr>
          <a:xfrm>
            <a:off x="2074084" y="3524642"/>
            <a:ext cx="1767639" cy="569582"/>
          </a:xfrm>
          <a:prstGeom prst="roundRect">
            <a:avLst>
              <a:gd name="adj" fmla="val 22369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 dirty="0" err="1">
                <a:solidFill>
                  <a:srgbClr val="FFFFFF"/>
                </a:solidFill>
                <a:latin typeface="Helvetica Neue Medium"/>
                <a:sym typeface="Helvetica Neue Medium"/>
              </a:rPr>
              <a:t>Config</a:t>
            </a:r>
            <a:r>
              <a:rPr sz="1547" kern="0" dirty="0">
                <a:solidFill>
                  <a:srgbClr val="FFFFFF"/>
                </a:solidFill>
                <a:latin typeface="Helvetica Neue Medium"/>
                <a:sym typeface="Helvetica Neue Medium"/>
              </a:rPr>
              <a:t> A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 dirty="0">
                <a:solidFill>
                  <a:srgbClr val="FFFFFF"/>
                </a:solidFill>
                <a:latin typeface="Helvetica Neue Medium"/>
                <a:sym typeface="Helvetica Neue Medium"/>
              </a:rPr>
              <a:t>4 GHz (1 layer)</a:t>
            </a:r>
          </a:p>
        </p:txBody>
      </p:sp>
      <p:sp>
        <p:nvSpPr>
          <p:cNvPr id="212" name="Config B…"/>
          <p:cNvSpPr/>
          <p:nvPr/>
        </p:nvSpPr>
        <p:spPr>
          <a:xfrm>
            <a:off x="2080117" y="4280070"/>
            <a:ext cx="1786724" cy="569582"/>
          </a:xfrm>
          <a:prstGeom prst="roundRect">
            <a:avLst>
              <a:gd name="adj" fmla="val 2288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Config B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30 GHz (1 layer)</a:t>
            </a:r>
          </a:p>
        </p:txBody>
      </p:sp>
      <p:sp>
        <p:nvSpPr>
          <p:cNvPr id="213" name="Config C…"/>
          <p:cNvSpPr/>
          <p:nvPr/>
        </p:nvSpPr>
        <p:spPr>
          <a:xfrm>
            <a:off x="2081435" y="5005467"/>
            <a:ext cx="1786724" cy="569582"/>
          </a:xfrm>
          <a:prstGeom prst="roundRect">
            <a:avLst>
              <a:gd name="adj" fmla="val 2444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Config C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4/30 GHz (2 layer)</a:t>
            </a:r>
          </a:p>
        </p:txBody>
      </p:sp>
      <p:sp>
        <p:nvSpPr>
          <p:cNvPr id="214" name="Config A…"/>
          <p:cNvSpPr/>
          <p:nvPr/>
        </p:nvSpPr>
        <p:spPr>
          <a:xfrm>
            <a:off x="4050296" y="3133341"/>
            <a:ext cx="1883781" cy="1103585"/>
          </a:xfrm>
          <a:prstGeom prst="roundRect">
            <a:avLst>
              <a:gd name="adj" fmla="val 1321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Config A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700 MHz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ISD 1.732km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120/500 km/h</a:t>
            </a:r>
          </a:p>
        </p:txBody>
      </p:sp>
      <p:sp>
        <p:nvSpPr>
          <p:cNvPr id="215" name="Config B…"/>
          <p:cNvSpPr/>
          <p:nvPr/>
        </p:nvSpPr>
        <p:spPr>
          <a:xfrm>
            <a:off x="4048711" y="4378549"/>
            <a:ext cx="1883781" cy="1103584"/>
          </a:xfrm>
          <a:prstGeom prst="roundRect">
            <a:avLst>
              <a:gd name="adj" fmla="val 1321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Config B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4 GHz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ISD 1.732km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120/500 km/h</a:t>
            </a:r>
          </a:p>
        </p:txBody>
      </p:sp>
      <p:sp>
        <p:nvSpPr>
          <p:cNvPr id="216" name="LMLC…"/>
          <p:cNvSpPr/>
          <p:nvPr/>
        </p:nvSpPr>
        <p:spPr>
          <a:xfrm>
            <a:off x="4048711" y="5626071"/>
            <a:ext cx="1883781" cy="1103585"/>
          </a:xfrm>
          <a:prstGeom prst="roundRect">
            <a:avLst>
              <a:gd name="adj" fmla="val 1321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LMLC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700 MHz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ISD 6km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30 km/h</a:t>
            </a:r>
          </a:p>
        </p:txBody>
      </p:sp>
      <p:sp>
        <p:nvSpPr>
          <p:cNvPr id="217" name="Config A…"/>
          <p:cNvSpPr/>
          <p:nvPr/>
        </p:nvSpPr>
        <p:spPr>
          <a:xfrm>
            <a:off x="6132041" y="3202146"/>
            <a:ext cx="1645471" cy="569583"/>
          </a:xfrm>
          <a:prstGeom prst="roundRect">
            <a:avLst>
              <a:gd name="adj" fmla="val 22369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Config A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ISD 500m</a:t>
            </a:r>
          </a:p>
        </p:txBody>
      </p:sp>
      <p:sp>
        <p:nvSpPr>
          <p:cNvPr id="218" name="Config B…"/>
          <p:cNvSpPr/>
          <p:nvPr/>
        </p:nvSpPr>
        <p:spPr>
          <a:xfrm>
            <a:off x="6141063" y="3956984"/>
            <a:ext cx="1645470" cy="569582"/>
          </a:xfrm>
          <a:prstGeom prst="roundRect">
            <a:avLst>
              <a:gd name="adj" fmla="val 22369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Config B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ISD 1.732 km</a:t>
            </a:r>
          </a:p>
        </p:txBody>
      </p:sp>
      <p:sp>
        <p:nvSpPr>
          <p:cNvPr id="219" name="Config A…"/>
          <p:cNvSpPr/>
          <p:nvPr/>
        </p:nvSpPr>
        <p:spPr>
          <a:xfrm>
            <a:off x="7971827" y="3193222"/>
            <a:ext cx="1380319" cy="569583"/>
          </a:xfrm>
          <a:prstGeom prst="roundRect">
            <a:avLst>
              <a:gd name="adj" fmla="val 22369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Config A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4 GHz</a:t>
            </a:r>
          </a:p>
        </p:txBody>
      </p:sp>
      <p:sp>
        <p:nvSpPr>
          <p:cNvPr id="220" name="Config B…"/>
          <p:cNvSpPr/>
          <p:nvPr/>
        </p:nvSpPr>
        <p:spPr>
          <a:xfrm>
            <a:off x="7976591" y="3983773"/>
            <a:ext cx="1392214" cy="569582"/>
          </a:xfrm>
          <a:prstGeom prst="roundRect">
            <a:avLst>
              <a:gd name="adj" fmla="val 22369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Config B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700 MHz</a:t>
            </a:r>
          </a:p>
        </p:txBody>
      </p:sp>
      <p:sp>
        <p:nvSpPr>
          <p:cNvPr id="221" name="Test Configurations"/>
          <p:cNvSpPr txBox="1"/>
          <p:nvPr/>
        </p:nvSpPr>
        <p:spPr>
          <a:xfrm>
            <a:off x="464234" y="5575245"/>
            <a:ext cx="2933496" cy="111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sz="1687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Test </a:t>
            </a:r>
            <a:r>
              <a:rPr sz="1687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Configuration</a:t>
            </a:r>
            <a:r>
              <a:rPr lang="en-IN" sz="1687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s</a:t>
            </a:r>
          </a:p>
          <a:p>
            <a:pPr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lang="en-IN" sz="1687" kern="0" dirty="0" smtClean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Blue</a:t>
            </a:r>
            <a:r>
              <a:rPr lang="en-IN" sz="1687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             </a:t>
            </a:r>
            <a:r>
              <a:rPr lang="en-IN" sz="1687" kern="0" dirty="0" smtClean="0"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Evaluated</a:t>
            </a:r>
          </a:p>
          <a:p>
            <a:pPr defTabSz="410751" eaLnBrk="1" fontAlgn="auto">
              <a:spcBef>
                <a:spcPts val="0"/>
              </a:spcBef>
              <a:spcAft>
                <a:spcPts val="0"/>
              </a:spcAft>
            </a:pPr>
            <a:r>
              <a:rPr lang="en-IN" sz="1687" kern="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Green</a:t>
            </a:r>
            <a:r>
              <a:rPr lang="en-IN" sz="1687" kern="0" dirty="0" smtClean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 </a:t>
            </a:r>
            <a:r>
              <a:rPr lang="en-IN" sz="1687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           </a:t>
            </a:r>
            <a:r>
              <a:rPr lang="en-IN" sz="1687" kern="0" dirty="0" smtClean="0"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Being evaluated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</a:pPr>
            <a:endParaRPr lang="en-IN" sz="1687" kern="0" dirty="0"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22" name="Line"/>
          <p:cNvSpPr/>
          <p:nvPr/>
        </p:nvSpPr>
        <p:spPr>
          <a:xfrm flipH="1">
            <a:off x="1251978" y="2763488"/>
            <a:ext cx="1" cy="7219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223" name="Line"/>
          <p:cNvSpPr/>
          <p:nvPr/>
        </p:nvSpPr>
        <p:spPr>
          <a:xfrm>
            <a:off x="2984983" y="2804687"/>
            <a:ext cx="1" cy="7219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224" name="Line"/>
          <p:cNvSpPr/>
          <p:nvPr/>
        </p:nvSpPr>
        <p:spPr>
          <a:xfrm>
            <a:off x="4804040" y="2804688"/>
            <a:ext cx="1" cy="2912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225" name="Line"/>
          <p:cNvSpPr/>
          <p:nvPr/>
        </p:nvSpPr>
        <p:spPr>
          <a:xfrm>
            <a:off x="6775547" y="2768245"/>
            <a:ext cx="1" cy="3970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226" name="Line"/>
          <p:cNvSpPr/>
          <p:nvPr/>
        </p:nvSpPr>
        <p:spPr>
          <a:xfrm>
            <a:off x="8356102" y="2768245"/>
            <a:ext cx="1" cy="3970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227" name="TPR are defined for…"/>
          <p:cNvSpPr/>
          <p:nvPr/>
        </p:nvSpPr>
        <p:spPr>
          <a:xfrm>
            <a:off x="6639908" y="5630415"/>
            <a:ext cx="2353218" cy="87085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TPR are defined for</a:t>
            </a:r>
          </a:p>
          <a:p>
            <a:pPr algn="ctr" defTabSz="410751" eaLnBrk="1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47" kern="0">
                <a:solidFill>
                  <a:srgbClr val="FFFFFF"/>
                </a:solidFill>
                <a:latin typeface="Helvetica Neue Medium"/>
                <a:sym typeface="Helvetica Neue Medium"/>
              </a:rPr>
              <a:t>the Test Environments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012213" y="5951537"/>
            <a:ext cx="614160" cy="121158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1113649" y="6231957"/>
            <a:ext cx="614160" cy="12115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20675"/>
            <a:ext cx="7842250" cy="381000"/>
          </a:xfrm>
        </p:spPr>
        <p:txBody>
          <a:bodyPr/>
          <a:lstStyle/>
          <a:p>
            <a:r>
              <a:rPr lang="en-US" sz="2800" b="0" dirty="0" smtClean="0">
                <a:solidFill>
                  <a:srgbClr val="0000FF"/>
                </a:solidFill>
              </a:rPr>
              <a:t>Key References </a:t>
            </a:r>
            <a:r>
              <a:rPr lang="en-US" sz="2800" b="0" dirty="0">
                <a:solidFill>
                  <a:srgbClr val="0033CC"/>
                </a:solidFill>
              </a:rPr>
              <a:t>…     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082" y="1160167"/>
            <a:ext cx="9474372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0" u="sng" dirty="0">
                <a:solidFill>
                  <a:srgbClr val="0000FF"/>
                </a:solidFill>
              </a:rPr>
              <a:t>ITU-R M.2410</a:t>
            </a:r>
            <a:r>
              <a:rPr lang="en-US" sz="2400" b="0" dirty="0"/>
              <a:t>: Minimum requirements  (KPI)</a:t>
            </a:r>
          </a:p>
          <a:p>
            <a:pPr>
              <a:lnSpc>
                <a:spcPct val="110000"/>
              </a:lnSpc>
            </a:pPr>
            <a:r>
              <a:rPr lang="en-US" sz="2400" b="0" u="sng" dirty="0">
                <a:solidFill>
                  <a:srgbClr val="0000FF"/>
                </a:solidFill>
              </a:rPr>
              <a:t>ITU-R M.2411</a:t>
            </a:r>
            <a:r>
              <a:rPr lang="en-US" sz="2400" b="0" dirty="0"/>
              <a:t>: Submission templates</a:t>
            </a:r>
          </a:p>
          <a:p>
            <a:pPr>
              <a:lnSpc>
                <a:spcPct val="110000"/>
              </a:lnSpc>
            </a:pPr>
            <a:r>
              <a:rPr lang="en-US" sz="2400" b="0" u="sng" dirty="0">
                <a:solidFill>
                  <a:srgbClr val="0000FF"/>
                </a:solidFill>
              </a:rPr>
              <a:t>ITU-R M.2412</a:t>
            </a:r>
            <a:r>
              <a:rPr lang="en-US" sz="2400" b="0" dirty="0"/>
              <a:t>: Guidelines for evaluation of RIT for IMT-2020</a:t>
            </a:r>
          </a:p>
          <a:p>
            <a:pPr lvl="1">
              <a:lnSpc>
                <a:spcPct val="110000"/>
              </a:lnSpc>
            </a:pPr>
            <a:r>
              <a:rPr lang="en-US" sz="2400" b="0" dirty="0">
                <a:solidFill>
                  <a:srgbClr val="FF0000"/>
                </a:solidFill>
              </a:rPr>
              <a:t>Channel models</a:t>
            </a:r>
          </a:p>
          <a:p>
            <a:pPr lvl="1">
              <a:lnSpc>
                <a:spcPct val="110000"/>
              </a:lnSpc>
            </a:pPr>
            <a:r>
              <a:rPr lang="en-US" sz="2400" b="0" dirty="0">
                <a:solidFill>
                  <a:srgbClr val="FF0000"/>
                </a:solidFill>
              </a:rPr>
              <a:t>Simulation </a:t>
            </a:r>
            <a:r>
              <a:rPr lang="en-US" sz="2400" b="0" dirty="0" smtClean="0">
                <a:solidFill>
                  <a:srgbClr val="FF0000"/>
                </a:solidFill>
              </a:rPr>
              <a:t>procedures</a:t>
            </a:r>
          </a:p>
          <a:p>
            <a:pPr lvl="1">
              <a:lnSpc>
                <a:spcPct val="110000"/>
              </a:lnSpc>
            </a:pPr>
            <a:endParaRPr lang="en-US" sz="2400" b="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0" dirty="0" smtClean="0">
                <a:solidFill>
                  <a:srgbClr val="0000FF"/>
                </a:solidFill>
              </a:rPr>
              <a:t>RITs evaluated by TCOE India IEG </a:t>
            </a:r>
          </a:p>
          <a:p>
            <a:pPr lvl="1">
              <a:lnSpc>
                <a:spcPct val="110000"/>
              </a:lnSpc>
            </a:pPr>
            <a:r>
              <a:rPr lang="en-US" sz="1700" b="0" dirty="0" smtClean="0">
                <a:solidFill>
                  <a:srgbClr val="FF0000"/>
                </a:solidFill>
              </a:rPr>
              <a:t>TSDSI RIT </a:t>
            </a:r>
            <a:r>
              <a:rPr lang="en-US" sz="1700" b="0" dirty="0" smtClean="0">
                <a:solidFill>
                  <a:srgbClr val="FF0000"/>
                </a:solidFill>
              </a:rPr>
              <a:t>((IMT-2020 </a:t>
            </a:r>
            <a:r>
              <a:rPr lang="en-US" sz="1700" b="0" dirty="0" smtClean="0">
                <a:solidFill>
                  <a:srgbClr val="FF0000"/>
                </a:solidFill>
              </a:rPr>
              <a:t>/ </a:t>
            </a:r>
            <a:r>
              <a:rPr lang="en-US" sz="1700" b="0" dirty="0" smtClean="0">
                <a:solidFill>
                  <a:srgbClr val="FF0000"/>
                </a:solidFill>
              </a:rPr>
              <a:t>19), </a:t>
            </a:r>
            <a:r>
              <a:rPr lang="en-US" sz="1700" b="0" dirty="0">
                <a:solidFill>
                  <a:srgbClr val="FF0000"/>
                </a:solidFill>
              </a:rPr>
              <a:t>along with </a:t>
            </a:r>
            <a:r>
              <a:rPr lang="en-US" sz="1700" b="0" dirty="0" smtClean="0">
                <a:solidFill>
                  <a:srgbClr val="FF0000"/>
                </a:solidFill>
              </a:rPr>
              <a:t>update </a:t>
            </a:r>
            <a:r>
              <a:rPr lang="en-US" sz="1700" b="0" dirty="0">
                <a:solidFill>
                  <a:srgbClr val="FF0000"/>
                </a:solidFill>
              </a:rPr>
              <a:t>(5D/1301</a:t>
            </a:r>
            <a:r>
              <a:rPr lang="en-US" sz="1700" b="0" dirty="0" smtClean="0">
                <a:solidFill>
                  <a:srgbClr val="FF0000"/>
                </a:solidFill>
              </a:rPr>
              <a:t>)) </a:t>
            </a:r>
            <a:endParaRPr lang="en-US" sz="1700" b="0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700" b="0" dirty="0" smtClean="0"/>
              <a:t>3GPP RIT (IMT-2020 / 14) </a:t>
            </a:r>
            <a:endParaRPr lang="en-US" sz="1700" b="0" dirty="0"/>
          </a:p>
          <a:p>
            <a:pPr lvl="1">
              <a:lnSpc>
                <a:spcPct val="110000"/>
              </a:lnSpc>
            </a:pPr>
            <a:endParaRPr lang="en-US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3271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.POT">
  <a:themeElements>
    <a:clrScheme name="BLANK.POT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BLANK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BLANK">
  <a:themeElements>
    <a:clrScheme name="BLANK.POT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BLANK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Office\Templates\BLANK.POT</Template>
  <TotalTime>21847</TotalTime>
  <Words>564</Words>
  <Application>Microsoft Office PowerPoint</Application>
  <PresentationFormat>A4 Paper (210x297 mm)</PresentationFormat>
  <Paragraphs>176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BLANK.POT</vt:lpstr>
      <vt:lpstr>White</vt:lpstr>
      <vt:lpstr>1_White</vt:lpstr>
      <vt:lpstr>Office Theme</vt:lpstr>
      <vt:lpstr>1_Office Theme</vt:lpstr>
      <vt:lpstr>2_Office Theme</vt:lpstr>
      <vt:lpstr>3_Office Theme</vt:lpstr>
      <vt:lpstr>5_Office Theme</vt:lpstr>
      <vt:lpstr>BLANK</vt:lpstr>
      <vt:lpstr>Telecom Centres of Excellence (TCOE) India IEG Interim Report – Summary   A. Vibhuti and R. David Koilpillai  TCOE India IEG   </vt:lpstr>
      <vt:lpstr>PowerPoint Presentation</vt:lpstr>
      <vt:lpstr>IMT 2020 Evaluation team</vt:lpstr>
      <vt:lpstr>TCOE India Organizational Structure</vt:lpstr>
      <vt:lpstr>Evaluation Procedure</vt:lpstr>
      <vt:lpstr>IEG Interim Evaluation Contributors   …     </vt:lpstr>
      <vt:lpstr>TCOE India IEG Procedure</vt:lpstr>
      <vt:lpstr>PowerPoint Presentation</vt:lpstr>
      <vt:lpstr>Key References …     </vt:lpstr>
      <vt:lpstr>KPI and Evaluation Matrix</vt:lpstr>
      <vt:lpstr>Status of TSDSI RIT Evaluation    …     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Cellular</dc:title>
  <dc:creator>Barbara Friedewald</dc:creator>
  <cp:lastModifiedBy>DAVID</cp:lastModifiedBy>
  <cp:revision>527</cp:revision>
  <cp:lastPrinted>2019-09-30T15:14:53Z</cp:lastPrinted>
  <dcterms:created xsi:type="dcterms:W3CDTF">1999-06-29T17:39:55Z</dcterms:created>
  <dcterms:modified xsi:type="dcterms:W3CDTF">2019-12-03T12:33:33Z</dcterms:modified>
</cp:coreProperties>
</file>