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82" r:id="rId2"/>
    <p:sldId id="286" r:id="rId3"/>
    <p:sldId id="287" r:id="rId4"/>
    <p:sldId id="288" r:id="rId5"/>
    <p:sldId id="284" r:id="rId6"/>
    <p:sldId id="289" r:id="rId7"/>
    <p:sldId id="280" r:id="rId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75756"/>
    <a:srgbClr val="4B4C4B"/>
    <a:srgbClr val="353530"/>
    <a:srgbClr val="4D4D4C"/>
    <a:srgbClr val="C7000B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93784" autoAdjust="0"/>
  </p:normalViewPr>
  <p:slideViewPr>
    <p:cSldViewPr snapToGrid="0" snapToObjects="1">
      <p:cViewPr varScale="1">
        <p:scale>
          <a:sx n="66" d="100"/>
          <a:sy n="66" d="100"/>
        </p:scale>
        <p:origin x="99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EF275-414A-4723-8FDD-0D152CD9DD7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6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9470" y="291965"/>
            <a:ext cx="7927706" cy="7317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09575" y="1331913"/>
            <a:ext cx="11328400" cy="4591050"/>
          </a:xfrm>
          <a:prstGeom prst="rect">
            <a:avLst/>
          </a:prstGeom>
        </p:spPr>
        <p:txBody>
          <a:bodyPr/>
          <a:lstStyle>
            <a:lvl1pPr marL="457200" indent="-4572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 marL="742950" indent="-285750">
              <a:spcBef>
                <a:spcPts val="600"/>
              </a:spcBef>
              <a:buSzPct val="150000"/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	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</a:t>
            </a:r>
            <a:r>
              <a:rPr lang="en-US" sz="4940" dirty="0">
                <a:solidFill>
                  <a:srgbClr val="575756"/>
                </a:solidFill>
              </a:rPr>
              <a:t> you.</a:t>
            </a:r>
          </a:p>
        </p:txBody>
      </p:sp>
    </p:spTree>
    <p:extLst>
      <p:ext uri="{BB962C8B-B14F-4D97-AF65-F5344CB8AC3E}">
        <p14:creationId xmlns:p14="http://schemas.microsoft.com/office/powerpoint/2010/main" val="32155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839" y="274639"/>
            <a:ext cx="6256929" cy="994122"/>
          </a:xfrm>
          <a:solidFill>
            <a:srgbClr val="ECDD14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839" y="1600201"/>
            <a:ext cx="109770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839" y="6356351"/>
            <a:ext cx="284591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1F14-BD9F-48D1-AEAD-B1A9878B0438}" type="datetimeFigureOut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7228" y="6356351"/>
            <a:ext cx="386230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WWRF  ·  Nigel Jefferies · 02.03.2005 · · WWRF 13, Jeju ·SIG2 Plenary Report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1013" y="6356351"/>
            <a:ext cx="284591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95B10-5003-44FA-B24D-3F5D5A7A12A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36206" y="1285875"/>
            <a:ext cx="4324350" cy="428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9568" y="6135341"/>
            <a:ext cx="141922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91916" y="5979931"/>
            <a:ext cx="828770" cy="78571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58417" y="6035952"/>
            <a:ext cx="1160890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56480" y="3136612"/>
            <a:ext cx="84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sz="3200" dirty="0" smtClean="0">
              <a:solidFill>
                <a:srgbClr val="575756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985938" y="1186487"/>
            <a:ext cx="10520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16446" y="250138"/>
            <a:ext cx="3175567" cy="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</p:sldLayoutIdLst>
  <p:hf hdr="0" ftr="0" dt="0"/>
  <p:txStyles>
    <p:titleStyle>
      <a:lvl1pPr algn="ctr" defTabSz="914400" rtl="0" eaLnBrk="1" latinLnBrk="0" hangingPunct="1">
        <a:lnSpc>
          <a:spcPts val="3440"/>
        </a:lnSpc>
        <a:spcBef>
          <a:spcPct val="0"/>
        </a:spcBef>
        <a:buNone/>
        <a:defRPr sz="4000" kern="1200">
          <a:solidFill>
            <a:schemeClr val="bg1">
              <a:lumMod val="50000"/>
              <a:lumOff val="50000"/>
            </a:schemeClr>
          </a:solidFill>
          <a:latin typeface="+mn-lt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219200"/>
            <a:ext cx="9274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000" b="1" dirty="0">
                <a:solidFill>
                  <a:srgbClr val="7030A0"/>
                </a:solidFill>
              </a:rPr>
              <a:t>Workshop on IMT-2020 terrestrial radio interfaces </a:t>
            </a:r>
            <a:r>
              <a:rPr lang="en-US" sz="4000" b="1" dirty="0" smtClean="0">
                <a:solidFill>
                  <a:srgbClr val="7030A0"/>
                </a:solidFill>
              </a:rPr>
              <a:t>evaluation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3298371"/>
            <a:ext cx="967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Wireless </a:t>
            </a:r>
            <a:r>
              <a:rPr kumimoji="1"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World Research </a:t>
            </a:r>
            <a:r>
              <a:rPr kumimoji="1"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Forum (WWRF)</a:t>
            </a:r>
          </a:p>
          <a:p>
            <a:pPr algn="ctr"/>
            <a:r>
              <a:rPr kumimoji="1"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10 December, 2019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46" y="250138"/>
            <a:ext cx="3175567" cy="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0087" y="575116"/>
            <a:ext cx="8446859" cy="528350"/>
          </a:xfrm>
          <a:noFill/>
        </p:spPr>
        <p:txBody>
          <a:bodyPr wrap="square" rtlCol="0">
            <a:spAutoFit/>
          </a:bodyPr>
          <a:lstStyle/>
          <a:p>
            <a:pPr algn="l" defTabSz="914478"/>
            <a:r>
              <a:rPr kumimoji="1" lang="en-GB" sz="3600" dirty="0">
                <a:solidFill>
                  <a:srgbClr val="0070C0"/>
                </a:solidFill>
                <a:latin typeface="+mj-lt"/>
                <a:cs typeface="+mn-cs"/>
              </a:rPr>
              <a:t>WWRF Role and principles of operation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61307" y="1316123"/>
            <a:ext cx="4871278" cy="4524955"/>
          </a:xfrm>
          <a:solidFill>
            <a:srgbClr val="00B0F0"/>
          </a:solidFill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sz="2400" dirty="0"/>
              <a:t>Develop future vision of the wireless world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sz="2400" dirty="0"/>
              <a:t>Inform and educate on trends and developments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sz="2400" dirty="0"/>
              <a:t>Enable and facilitate the translation of the vision into reality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sz="2400" dirty="0"/>
              <a:t>Bring a wide range of parties together to identify and overcome significant roadblocks to the vision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900318" y="1316123"/>
            <a:ext cx="4705528" cy="4524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4607" tIns="47304" rIns="94607" bIns="47304" numCol="1" anchor="t" anchorCtr="0" compatLnSpc="1">
            <a:prstTxWarp prst="textNoShape">
              <a:avLst/>
            </a:prstTxWarp>
          </a:bodyPr>
          <a:lstStyle/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Global</a:t>
            </a:r>
          </a:p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Open to all</a:t>
            </a:r>
          </a:p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Covers every platform</a:t>
            </a:r>
          </a:p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Not </a:t>
            </a:r>
          </a:p>
          <a:p>
            <a:pPr marL="768701" lvl="1" indent="-29565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000" dirty="0"/>
              <a:t>standards body</a:t>
            </a:r>
          </a:p>
          <a:p>
            <a:pPr marL="768701" lvl="1" indent="-29565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000" dirty="0"/>
              <a:t>research funding body</a:t>
            </a:r>
          </a:p>
          <a:p>
            <a:pPr marL="768701" lvl="1" indent="-29565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000" dirty="0"/>
              <a:t>A typical research conference</a:t>
            </a:r>
          </a:p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Based on membership</a:t>
            </a:r>
          </a:p>
          <a:p>
            <a:pPr marL="354785" indent="-354785" defTabSz="946094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sz="2400" dirty="0"/>
              <a:t>All can attend meetings and make contributions</a:t>
            </a:r>
          </a:p>
        </p:txBody>
      </p:sp>
    </p:spTree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21924" t="3936" r="22308" b="3533"/>
          <a:stretch/>
        </p:blipFill>
        <p:spPr>
          <a:xfrm>
            <a:off x="1865833" y="89248"/>
            <a:ext cx="6469783" cy="6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39" y="507525"/>
            <a:ext cx="6256929" cy="528350"/>
          </a:xfrm>
          <a:noFill/>
        </p:spPr>
        <p:txBody>
          <a:bodyPr wrap="square" rtlCol="0">
            <a:spAutoFit/>
          </a:bodyPr>
          <a:lstStyle/>
          <a:p>
            <a:pPr algn="l" defTabSz="914478"/>
            <a:r>
              <a:rPr kumimoji="1" lang="en-GB" altLang="zh-CN" sz="3600" dirty="0">
                <a:solidFill>
                  <a:srgbClr val="0070C0"/>
                </a:solidFill>
                <a:cs typeface="+mn-cs"/>
              </a:rPr>
              <a:t>WWRF IEG</a:t>
            </a:r>
            <a:endParaRPr kumimoji="1" lang="zh-CN" altLang="en-US" sz="3600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Members of the IEG include: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altLang="zh-CN" sz="215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CSIR</a:t>
            </a: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South </a:t>
            </a: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Africa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CTTC, Spain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Huawei, China</a:t>
            </a:r>
            <a:endParaRPr lang="en-GB" altLang="zh-CN" sz="2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Intel, USA</a:t>
            </a:r>
            <a:endParaRPr lang="en-GB" altLang="zh-CN" sz="2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Kings College London, UK</a:t>
            </a:r>
            <a:endParaRPr lang="en-GB" altLang="zh-CN" sz="215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zh-CN" sz="215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University of Piraeus, Greece</a:t>
            </a:r>
            <a:endParaRPr lang="en-GB" altLang="zh-CN" sz="215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95B10-5003-44FA-B24D-3F5D5A7A12A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2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3" y="326573"/>
            <a:ext cx="1124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sz="3600" dirty="0" smtClean="0">
                <a:solidFill>
                  <a:srgbClr val="0070C0"/>
                </a:solidFill>
                <a:latin typeface="+mj-lt"/>
                <a:ea typeface="Microsoft YaHei" panose="020B0503020204020204" pitchFamily="34" charset="-122"/>
              </a:rPr>
              <a:t>Intended Evaluation by WWRF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424292A-CA6D-4A74-AB73-DBBF3005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68068"/>
              </p:ext>
            </p:extLst>
          </p:nvPr>
        </p:nvGraphicFramePr>
        <p:xfrm>
          <a:off x="1015455" y="1887899"/>
          <a:ext cx="10008689" cy="13449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3369">
                  <a:extLst>
                    <a:ext uri="{9D8B030D-6E8A-4147-A177-3AD203B41FA5}">
                      <a16:colId xmlns="" xmlns:a16="http://schemas.microsoft.com/office/drawing/2014/main" val="292767666"/>
                    </a:ext>
                  </a:extLst>
                </a:gridCol>
                <a:gridCol w="1173128">
                  <a:extLst>
                    <a:ext uri="{9D8B030D-6E8A-4147-A177-3AD203B41FA5}">
                      <a16:colId xmlns="" xmlns:a16="http://schemas.microsoft.com/office/drawing/2014/main" val="1590125397"/>
                    </a:ext>
                  </a:extLst>
                </a:gridCol>
                <a:gridCol w="1534091">
                  <a:extLst>
                    <a:ext uri="{9D8B030D-6E8A-4147-A177-3AD203B41FA5}">
                      <a16:colId xmlns="" xmlns:a16="http://schemas.microsoft.com/office/drawing/2014/main" val="1345904579"/>
                    </a:ext>
                  </a:extLst>
                </a:gridCol>
                <a:gridCol w="1443850">
                  <a:extLst>
                    <a:ext uri="{9D8B030D-6E8A-4147-A177-3AD203B41FA5}">
                      <a16:colId xmlns="" xmlns:a16="http://schemas.microsoft.com/office/drawing/2014/main" val="1201389496"/>
                    </a:ext>
                  </a:extLst>
                </a:gridCol>
                <a:gridCol w="1534091">
                  <a:extLst>
                    <a:ext uri="{9D8B030D-6E8A-4147-A177-3AD203B41FA5}">
                      <a16:colId xmlns="" xmlns:a16="http://schemas.microsoft.com/office/drawing/2014/main" val="1738456782"/>
                    </a:ext>
                  </a:extLst>
                </a:gridCol>
                <a:gridCol w="1714572">
                  <a:extLst>
                    <a:ext uri="{9D8B030D-6E8A-4147-A177-3AD203B41FA5}">
                      <a16:colId xmlns="" xmlns:a16="http://schemas.microsoft.com/office/drawing/2014/main" val="2184050993"/>
                    </a:ext>
                  </a:extLst>
                </a:gridCol>
                <a:gridCol w="1345588">
                  <a:extLst>
                    <a:ext uri="{9D8B030D-6E8A-4147-A177-3AD203B41FA5}">
                      <a16:colId xmlns="" xmlns:a16="http://schemas.microsoft.com/office/drawing/2014/main" val="143742206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457200" marR="0"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  <a:tab pos="457200" algn="l"/>
                        </a:tabLs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</a:rPr>
                        <a:t>IMT-2020 SUBMISSION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060348"/>
                  </a:ext>
                </a:extLst>
              </a:tr>
              <a:tr h="133985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>
                          <a:effectLst/>
                          <a:latin typeface="Calibri" panose="020F0502020204030204" pitchFamily="34" charset="0"/>
                        </a:rPr>
                        <a:t>3GPP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>
                          <a:effectLst/>
                          <a:latin typeface="Calibri" panose="020F0502020204030204" pitchFamily="34" charset="0"/>
                        </a:rPr>
                        <a:t>KOREA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>
                          <a:effectLst/>
                          <a:latin typeface="Calibri" panose="020F0502020204030204" pitchFamily="34" charset="0"/>
                        </a:rPr>
                        <a:t>TSDSI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>
                          <a:effectLst/>
                          <a:latin typeface="Calibri" panose="020F0502020204030204" pitchFamily="34" charset="0"/>
                        </a:rPr>
                        <a:t>ETSI (TC DECT), DECT FORUM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600" b="1" dirty="0" err="1">
                          <a:effectLst/>
                          <a:latin typeface="Calibri" panose="020F0502020204030204" pitchFamily="34" charset="0"/>
                        </a:rPr>
                        <a:t>Nufront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8540284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</a:rPr>
                        <a:t>SRIT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082742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IMT-2020/14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IMT-2020/13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IMT-2020/15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IMT-2020/16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IMT-2020/19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IMT-2020/17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IMT-2020/18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88167586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>✔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>✔*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</a:rPr>
                        <a:t>✔*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</a:rPr>
                        <a:t>✔*</a:t>
                      </a:r>
                      <a:endParaRPr lang="en-US" sz="2000" b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</a:rPr>
                        <a:t>✔</a:t>
                      </a:r>
                      <a:endParaRPr lang="en-US" sz="2000" b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endParaRPr lang="en-US" altLang="zh-CN" sz="2000" b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901089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514" y="1305444"/>
            <a:ext cx="1099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rPr>
              <a:t>WWRF intends to evaluate the SRIT/RIT as the following table -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514" y="3471695"/>
            <a:ext cx="109945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rPr>
              <a:t>The progress till now is initial evaluation of 3GPP RIT/SRIT and initial assessment of the characteristic template and compliance templates for TSDSI RIT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rPr>
              <a:t>Comparing 3GPP NR RIT Submission, we find several modifications made in TSDSI RIT on top of 3GPP </a:t>
            </a:r>
            <a:r>
              <a:rPr kumimoji="1" lang="en-US" sz="2000" dirty="0">
                <a:solidFill>
                  <a:schemeClr val="bg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rPr>
              <a:t>NR </a:t>
            </a:r>
            <a:r>
              <a:rPr kumimoji="1"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rPr>
              <a:t>specifications, without any performance gains observed with in the scope of IMT-2020 Evaluation criteria in M.2412, i.e. Section 1)-19) of Submission. We don’t observe any performance contribution from major modifications, while only adding technical and implementation complexity  </a:t>
            </a:r>
          </a:p>
        </p:txBody>
      </p:sp>
    </p:spTree>
    <p:extLst>
      <p:ext uri="{BB962C8B-B14F-4D97-AF65-F5344CB8AC3E}">
        <p14:creationId xmlns:p14="http://schemas.microsoft.com/office/powerpoint/2010/main" val="13514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3" y="326573"/>
            <a:ext cx="94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3600" dirty="0">
                <a:solidFill>
                  <a:srgbClr val="0070C0"/>
                </a:solidFill>
                <a:ea typeface="Microsoft YaHei" panose="020B0503020204020204" pitchFamily="34" charset="-122"/>
              </a:rPr>
              <a:t>Preliminary Observations of TSDSI RIT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57" y="1059682"/>
            <a:ext cx="1133872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Addresses Standalone(SA) mode ONLY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None of the major modifications marked on top of 3GPP NR RIT appears applicable or contributes any performance gain within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specified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scenarios and criteria for IMT-2020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Evaluation</a:t>
            </a:r>
            <a:endParaRPr kumimoji="1" lang="en-US" sz="1600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modifications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on top of 3GPP NR RIT result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 adding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technical and implementation complexity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, however</a:t>
            </a:r>
          </a:p>
          <a:p>
            <a:pPr marL="457200" algn="just">
              <a:spcAft>
                <a:spcPts val="600"/>
              </a:spcAft>
            </a:pPr>
            <a:r>
              <a:rPr kumimoji="1" lang="en-US" sz="1600" b="1" u="sng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For 23dBm </a:t>
            </a:r>
            <a:r>
              <a:rPr kumimoji="1" lang="en-US" sz="1600" b="1" u="sng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PC3 </a:t>
            </a:r>
            <a:r>
              <a:rPr kumimoji="1" lang="en-US" sz="1600" b="1" u="sng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operation within the scope of M.2412, i.e. Sections 1) – 19) of TSDSI Submission, the performance of TSDSI RIT is similar with or less than 3GPP NR RIT </a:t>
            </a:r>
          </a:p>
          <a:p>
            <a:pPr algn="just">
              <a:spcAft>
                <a:spcPts val="600"/>
              </a:spcAft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4.    Supplementary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information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provided in Section 20) on 12KM LMLC (under Rural eMBB) which is beyond IMT-2020 Evaluation scope in M.2412. Results for Spectral Efficiency are provided at 3.5GHz carrier freq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. with 60MHz CBW, without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Link Budget and SLS details which is essential to permit technical evaluation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by Independent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Evaluation </a:t>
            </a:r>
            <a:r>
              <a:rPr kumimoji="1"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Group (IEG)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</a:p>
          <a:p>
            <a:pPr marL="854075" lvl="1" indent="-342900" algn="just">
              <a:spcAft>
                <a:spcPts val="300"/>
              </a:spcAft>
              <a:buFont typeface="+mj-lt"/>
              <a:buAutoNum type="alphaLcParenR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Significant enhancement of Av. SE for 12KM ISD LMLC at 3.5GHz in Section 20) over 6KM ISD at 700MHz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 Section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10.3.3)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are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counter-intuitive. We apprehend wrong fundamental assumptions or methodologies.</a:t>
            </a:r>
          </a:p>
          <a:p>
            <a:pPr marL="854075" lvl="1" indent="-342900" algn="just">
              <a:spcAft>
                <a:spcPts val="300"/>
              </a:spcAft>
              <a:buFont typeface="+mj-lt"/>
              <a:buAutoNum type="alphaLcParenR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For large cell low mobility, M.2412 specifies 700MHz, the choice of 3.5GHz for 12KM ISD LMLC is not understood.</a:t>
            </a:r>
          </a:p>
          <a:p>
            <a:pPr marL="854075" lvl="1" indent="-342900" algn="just">
              <a:spcAft>
                <a:spcPts val="300"/>
              </a:spcAft>
              <a:buFont typeface="+mj-lt"/>
              <a:buAutoNum type="alphaLcParenR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M.2412 Path Loss model is limited to 21KM. ITU approved model for 36KM+ distance needed for 12KM ISD.</a:t>
            </a:r>
          </a:p>
          <a:p>
            <a:pPr marL="854075" lvl="1" indent="-342900" algn="just">
              <a:spcAft>
                <a:spcPts val="300"/>
              </a:spcAft>
              <a:buFont typeface="+mj-lt"/>
              <a:buAutoNum type="alphaLcParenR"/>
            </a:pP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technology in Section 20) cannot be evaluated until the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complete and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specified information is provided, i.e. detailed link budget table,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complete SLS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simulation configuration, and various assumptions for </a:t>
            </a:r>
            <a:r>
              <a:rPr kumimoji="1"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detection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threshold </a:t>
            </a:r>
            <a:r>
              <a:rPr kumimoji="1"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of </a:t>
            </a:r>
            <a:r>
              <a:rPr kumimoji="1"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SINRs for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data/control channels </a:t>
            </a:r>
            <a:r>
              <a:rPr kumimoji="1"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in 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UL/DL.</a:t>
            </a:r>
          </a:p>
          <a:p>
            <a:pPr marL="854075" lvl="1" indent="-342900" algn="just">
              <a:spcAft>
                <a:spcPts val="300"/>
              </a:spcAft>
              <a:buFont typeface="+mj-lt"/>
              <a:buAutoNum type="alphaLcParenR"/>
            </a:pPr>
            <a:r>
              <a:rPr kumimoji="1" lang="en-US" sz="1600" b="1" u="sng" dirty="0" smtClean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Therefore, WWRF observes that the </a:t>
            </a:r>
            <a:r>
              <a:rPr kumimoji="1" lang="en-US" sz="1600" b="1" u="sng" dirty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submission of Section 20) is not </a:t>
            </a:r>
            <a:r>
              <a:rPr kumimoji="1" lang="en-US" sz="1600" b="1" u="sng" dirty="0" smtClean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self-contained, and is not </a:t>
            </a:r>
            <a:r>
              <a:rPr kumimoji="1" lang="en-US" sz="1600" b="1" u="sng" dirty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providing complete and requisite details/information, as mandated by </a:t>
            </a:r>
            <a:r>
              <a:rPr kumimoji="1" lang="en-US" sz="1600" b="1" u="sng" dirty="0" smtClean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IMT-2020 Evaluation </a:t>
            </a:r>
            <a:r>
              <a:rPr kumimoji="1" lang="en-US" sz="1600" b="1" u="sng" dirty="0">
                <a:solidFill>
                  <a:srgbClr val="1D1D1A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process to facilitate Independent Evaluation of claims.</a:t>
            </a:r>
            <a:r>
              <a:rPr kumimoji="1"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612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err="1" smtClean="0">
            <a:solidFill>
              <a:srgbClr val="575756"/>
            </a:solidFill>
            <a:latin typeface="+mj-lt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4218</TotalTime>
  <Words>570</Words>
  <Application>Microsoft Office PowerPoint</Application>
  <PresentationFormat>Custom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Malgun Gothic</vt:lpstr>
      <vt:lpstr>Microsoft YaHei</vt:lpstr>
      <vt:lpstr>Arial</vt:lpstr>
      <vt:lpstr>Calibri</vt:lpstr>
      <vt:lpstr>Times New Roman</vt:lpstr>
      <vt:lpstr>Wingdings</vt:lpstr>
      <vt:lpstr>1_Title Slide</vt:lpstr>
      <vt:lpstr>PowerPoint Presentation</vt:lpstr>
      <vt:lpstr>WWRF Role and principles of operation</vt:lpstr>
      <vt:lpstr>PowerPoint Presentation</vt:lpstr>
      <vt:lpstr>WWRF IEG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Nigel Jefferies</cp:lastModifiedBy>
  <cp:revision>904</cp:revision>
  <dcterms:created xsi:type="dcterms:W3CDTF">2018-06-21T13:34:14Z</dcterms:created>
  <dcterms:modified xsi:type="dcterms:W3CDTF">2019-12-03T16:05:54Z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(3)H2QhoSgS0b3KU5rdgJUxoYHGn2VWNR4EzsV0I6TTWXlamBm1qHnvUNjSVbgKAzHSBqDf4OB+
lxEAWk7yDEHibQxogm6umD3hPYsZg2iuP5+lVbdEKgfp4qn/l6dYeAupi/GBdh0wyCT1ITTa
BrPXrU98jrtOyKUSrmSlwRX71iS4GGGTpgx2Use9zFXaGFqHmA7fZVhlkppdn/q//xjW4wG/
lLsW2VrfSZ1LwUVZNE</vt:lpwstr>
  </property>
  <property fmtid="{D5CDD505-2E9C-101B-9397-08002B2CF9AE}" pid="3" name="_2015_ms_pID_7253431">
    <vt:lpwstr>5mSXewu6OOYUDK8fE5TZr1ezBrwbZjk0cOCpqdbx//HSXCI4km+sqZ
7n+TUfmawNz4ULLNRiKXcFBqGveNANFG6A3eTJdecYsQlMmr3EUBisy82EVSsVHEeghuxjRR
/a1FddEHdhK1hu17m5IGNJ0nQk+Y2jKGPM1G6D2o9jpPcy+4s84e8hviCLOOFi5oFhL9E8eK
lDS2sQpNr87LLhP1u64H/E3i6xrNoxCzq7Oa</vt:lpwstr>
  </property>
  <property fmtid="{D5CDD505-2E9C-101B-9397-08002B2CF9AE}" pid="4" name="_2015_ms_pID_7253432">
    <vt:lpwstr>1Q==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1575250058</vt:lpwstr>
  </property>
</Properties>
</file>