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3">
  <p:sldMasterIdLst>
    <p:sldMasterId id="2147483648" r:id="rId4"/>
  </p:sldMasterIdLst>
  <p:notesMasterIdLst>
    <p:notesMasterId r:id="rId28"/>
  </p:notesMasterIdLst>
  <p:handoutMasterIdLst>
    <p:handoutMasterId r:id="rId29"/>
  </p:handoutMasterIdLst>
  <p:sldIdLst>
    <p:sldId id="261" r:id="rId5"/>
    <p:sldId id="300" r:id="rId6"/>
    <p:sldId id="299" r:id="rId7"/>
    <p:sldId id="293" r:id="rId8"/>
    <p:sldId id="292" r:id="rId9"/>
    <p:sldId id="291" r:id="rId10"/>
    <p:sldId id="301" r:id="rId11"/>
    <p:sldId id="294" r:id="rId12"/>
    <p:sldId id="303" r:id="rId13"/>
    <p:sldId id="280" r:id="rId14"/>
    <p:sldId id="286" r:id="rId15"/>
    <p:sldId id="296" r:id="rId16"/>
    <p:sldId id="281" r:id="rId17"/>
    <p:sldId id="284" r:id="rId18"/>
    <p:sldId id="287" r:id="rId19"/>
    <p:sldId id="302" r:id="rId20"/>
    <p:sldId id="282" r:id="rId21"/>
    <p:sldId id="288" r:id="rId22"/>
    <p:sldId id="283" r:id="rId23"/>
    <p:sldId id="285" r:id="rId24"/>
    <p:sldId id="289" r:id="rId25"/>
    <p:sldId id="298"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160">
          <p15:clr>
            <a:srgbClr val="A4A3A4"/>
          </p15:clr>
        </p15:guide>
        <p15:guide id="4"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ri Shilat" initials="MS" lastIdx="20" clrIdx="0"/>
  <p:cmAuthor id="2" name="Ronit Soen" initials="RS" lastIdx="4" clrIdx="1"/>
  <p:cmAuthor id="3" name="Wirepas" initials=" JN" lastIdx="2" clrIdx="2">
    <p:extLst>
      <p:ext uri="{19B8F6BF-5375-455C-9EA6-DF929625EA0E}">
        <p15:presenceInfo xmlns:p15="http://schemas.microsoft.com/office/powerpoint/2012/main" userId="Wirep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0FF"/>
    <a:srgbClr val="004A8D"/>
    <a:srgbClr val="E7E6E6"/>
    <a:srgbClr val="298FD1"/>
    <a:srgbClr val="302E45"/>
    <a:srgbClr val="EC008C"/>
    <a:srgbClr val="F58C7E"/>
    <a:srgbClr val="F067A6"/>
    <a:srgbClr val="B4B0BA"/>
    <a:srgbClr val="F9AF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סגנון ביניים 2 - הדגשה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סגנון בהיר 2 - הדגשה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642" y="60"/>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theme" Target="../theme/theme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16408" y="0"/>
            <a:ext cx="2696906" cy="458788"/>
          </a:xfrm>
          <a:prstGeom prst="rect">
            <a:avLst/>
          </a:prstGeom>
        </p:spPr>
        <p:txBody>
          <a:bodyPr vert="horz" lIns="91440" tIns="45720" rIns="91440" bIns="45720" rtlCol="0" anchor="b"/>
          <a:lstStyle>
            <a:lvl1pPr algn="l">
              <a:defRPr sz="1200"/>
            </a:lvl1pPr>
          </a:lstStyle>
          <a:p>
            <a:r>
              <a:rPr lang="en-US">
                <a:latin typeface="Calibri" panose="020F0502020204030204" pitchFamily="34" charset="0"/>
                <a:cs typeface="Calibri" panose="020F0502020204030204" pitchFamily="34" charset="0"/>
              </a:rPr>
              <a:t>Headline</a:t>
            </a:r>
          </a:p>
        </p:txBody>
      </p:sp>
      <p:sp>
        <p:nvSpPr>
          <p:cNvPr id="3" name="Date Placeholder 2"/>
          <p:cNvSpPr>
            <a:spLocks noGrp="1"/>
          </p:cNvSpPr>
          <p:nvPr>
            <p:ph type="dt" sz="quarter" idx="1"/>
          </p:nvPr>
        </p:nvSpPr>
        <p:spPr>
          <a:xfrm>
            <a:off x="3884613" y="0"/>
            <a:ext cx="2646816" cy="458788"/>
          </a:xfrm>
          <a:prstGeom prst="rect">
            <a:avLst/>
          </a:prstGeom>
        </p:spPr>
        <p:txBody>
          <a:bodyPr vert="horz" lIns="91440" tIns="45720" rIns="91440" bIns="45720" rtlCol="0" anchor="b"/>
          <a:lstStyle>
            <a:lvl1pPr algn="r">
              <a:defRPr sz="1200"/>
            </a:lvl1pPr>
          </a:lstStyle>
          <a:p>
            <a:fld id="{BDF556B1-47E5-4841-AF78-A552147C4512}" type="datetimeFigureOut">
              <a:rPr lang="en-US" smtClean="0">
                <a:latin typeface="Calibri" panose="020F0502020204030204" pitchFamily="34" charset="0"/>
                <a:cs typeface="Calibri" panose="020F0502020204030204" pitchFamily="34" charset="0"/>
              </a:rPr>
              <a:pPr/>
              <a:t>11/27/2019</a:t>
            </a:fld>
            <a:endParaRPr lang="en-US">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3"/>
          </p:nvPr>
        </p:nvSpPr>
        <p:spPr>
          <a:xfrm>
            <a:off x="3884613" y="8685213"/>
            <a:ext cx="2646816" cy="458787"/>
          </a:xfrm>
          <a:prstGeom prst="rect">
            <a:avLst/>
          </a:prstGeom>
        </p:spPr>
        <p:txBody>
          <a:bodyPr vert="horz" lIns="91440" tIns="45720" rIns="91440" bIns="45720" rtlCol="0" anchor="t"/>
          <a:lstStyle>
            <a:lvl1pPr algn="r">
              <a:defRPr sz="1200"/>
            </a:lvl1pPr>
          </a:lstStyle>
          <a:p>
            <a:fld id="{31C06EA9-5B09-4754-A303-3A3F0FC820EB}" type="slidenum">
              <a:rPr lang="en-US" smtClean="0">
                <a:latin typeface="Calibri" panose="020F0502020204030204" pitchFamily="34" charset="0"/>
                <a:cs typeface="Calibri" panose="020F0502020204030204" pitchFamily="34" charset="0"/>
              </a:rPr>
              <a:pPr/>
              <a:t>‹#›</a:t>
            </a:fld>
            <a:endParaRPr lang="en-US">
              <a:latin typeface="Calibri" panose="020F0502020204030204" pitchFamily="34" charset="0"/>
              <a:cs typeface="Calibri" panose="020F0502020204030204" pitchFamily="34" charset="0"/>
            </a:endParaRPr>
          </a:p>
        </p:txBody>
      </p:sp>
      <p:grpSp>
        <p:nvGrpSpPr>
          <p:cNvPr id="17" name="קבוצה 16">
            <a:extLst>
              <a:ext uri="{FF2B5EF4-FFF2-40B4-BE49-F238E27FC236}">
                <a16:creationId xmlns:a16="http://schemas.microsoft.com/office/drawing/2014/main" id="{B2504C87-FC84-438B-A720-21488CDB61C0}"/>
              </a:ext>
            </a:extLst>
          </p:cNvPr>
          <p:cNvGrpSpPr/>
          <p:nvPr/>
        </p:nvGrpSpPr>
        <p:grpSpPr>
          <a:xfrm>
            <a:off x="487353" y="8442026"/>
            <a:ext cx="1168026" cy="486374"/>
            <a:chOff x="10299671" y="346413"/>
            <a:chExt cx="1535713" cy="639482"/>
          </a:xfrm>
        </p:grpSpPr>
        <p:pic>
          <p:nvPicPr>
            <p:cNvPr id="18" name="Picture 557">
              <a:extLst>
                <a:ext uri="{FF2B5EF4-FFF2-40B4-BE49-F238E27FC236}">
                  <a16:creationId xmlns:a16="http://schemas.microsoft.com/office/drawing/2014/main" id="{0A92B92B-D22F-4FF9-B868-A7AC80615C3F}"/>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10908853" y="346413"/>
              <a:ext cx="328512" cy="47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558">
              <a:extLst>
                <a:ext uri="{FF2B5EF4-FFF2-40B4-BE49-F238E27FC236}">
                  <a16:creationId xmlns:a16="http://schemas.microsoft.com/office/drawing/2014/main" id="{7D250BE4-0032-4CCD-84C8-744BBB71855F}"/>
                </a:ext>
              </a:extLst>
            </p:cNvPr>
            <p:cNvPicPr>
              <a:picLocks noChangeAspect="1" noChangeArrowheads="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10846660" y="354387"/>
              <a:ext cx="314160" cy="4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559">
              <a:extLst>
                <a:ext uri="{FF2B5EF4-FFF2-40B4-BE49-F238E27FC236}">
                  <a16:creationId xmlns:a16="http://schemas.microsoft.com/office/drawing/2014/main" id="{C15384F6-8DB7-41A6-93B8-A4BC23530E80}"/>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0782871" y="346413"/>
              <a:ext cx="328512" cy="47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560">
              <a:extLst>
                <a:ext uri="{FF2B5EF4-FFF2-40B4-BE49-F238E27FC236}">
                  <a16:creationId xmlns:a16="http://schemas.microsoft.com/office/drawing/2014/main" id="{43EBC18D-92B8-4565-8E90-F7ECD31B2010}"/>
                </a:ext>
              </a:extLst>
            </p:cNvPr>
            <p:cNvPicPr>
              <a:picLocks noChangeAspect="1" noChangeArrowheads="1"/>
            </p:cNvPicPr>
            <p:nvPr userDrawn="1"/>
          </p:nvPicPr>
          <p:blipFill>
            <a:blip r:embed="rId5" cstate="screen">
              <a:extLst>
                <a:ext uri="{28A0092B-C50C-407E-A947-70E740481C1C}">
                  <a14:useLocalDpi xmlns:a14="http://schemas.microsoft.com/office/drawing/2010/main" val="0"/>
                </a:ext>
              </a:extLst>
            </a:blip>
            <a:srcRect/>
            <a:stretch>
              <a:fillRect/>
            </a:stretch>
          </p:blipFill>
          <p:spPr bwMode="auto">
            <a:xfrm>
              <a:off x="10299671" y="590405"/>
              <a:ext cx="755895" cy="234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561">
              <a:extLst>
                <a:ext uri="{FF2B5EF4-FFF2-40B4-BE49-F238E27FC236}">
                  <a16:creationId xmlns:a16="http://schemas.microsoft.com/office/drawing/2014/main" id="{1C501CCD-4174-4668-8166-87CAAEB77A28}"/>
                </a:ext>
              </a:extLst>
            </p:cNvPr>
            <p:cNvPicPr>
              <a:picLocks noChangeAspect="1" noChangeArrowheads="1"/>
            </p:cNvPicPr>
            <p:nvPr userDrawn="1"/>
          </p:nvPicPr>
          <p:blipFill>
            <a:blip r:embed="rId6" cstate="screen">
              <a:extLst>
                <a:ext uri="{28A0092B-C50C-407E-A947-70E740481C1C}">
                  <a14:useLocalDpi xmlns:a14="http://schemas.microsoft.com/office/drawing/2010/main" val="0"/>
                </a:ext>
              </a:extLst>
            </a:blip>
            <a:srcRect/>
            <a:stretch>
              <a:fillRect/>
            </a:stretch>
          </p:blipFill>
          <p:spPr bwMode="auto">
            <a:xfrm>
              <a:off x="11337832" y="346413"/>
              <a:ext cx="320538" cy="47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562">
              <a:extLst>
                <a:ext uri="{FF2B5EF4-FFF2-40B4-BE49-F238E27FC236}">
                  <a16:creationId xmlns:a16="http://schemas.microsoft.com/office/drawing/2014/main" id="{E57B3E20-17C7-494E-A0A2-BAB2AF195E3D}"/>
                </a:ext>
              </a:extLst>
            </p:cNvPr>
            <p:cNvPicPr>
              <a:picLocks noChangeAspect="1" noChangeArrowheads="1"/>
            </p:cNvPicPr>
            <p:nvPr userDrawn="1"/>
          </p:nvPicPr>
          <p:blipFill>
            <a:blip r:embed="rId7" cstate="screen">
              <a:extLst>
                <a:ext uri="{28A0092B-C50C-407E-A947-70E740481C1C}">
                  <a14:useLocalDpi xmlns:a14="http://schemas.microsoft.com/office/drawing/2010/main" val="0"/>
                </a:ext>
              </a:extLst>
            </a:blip>
            <a:srcRect/>
            <a:stretch>
              <a:fillRect/>
            </a:stretch>
          </p:blipFill>
          <p:spPr bwMode="auto">
            <a:xfrm>
              <a:off x="11406404" y="346413"/>
              <a:ext cx="307781" cy="47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563">
              <a:extLst>
                <a:ext uri="{FF2B5EF4-FFF2-40B4-BE49-F238E27FC236}">
                  <a16:creationId xmlns:a16="http://schemas.microsoft.com/office/drawing/2014/main" id="{514A8179-A926-426C-9CAA-AA208EA17DFE}"/>
                </a:ext>
              </a:extLst>
            </p:cNvPr>
            <p:cNvPicPr>
              <a:picLocks noChangeAspect="1" noChangeArrowheads="1"/>
            </p:cNvPicPr>
            <p:nvPr userDrawn="1"/>
          </p:nvPicPr>
          <p:blipFill>
            <a:blip r:embed="rId8" cstate="screen">
              <a:extLst>
                <a:ext uri="{28A0092B-C50C-407E-A947-70E740481C1C}">
                  <a14:useLocalDpi xmlns:a14="http://schemas.microsoft.com/office/drawing/2010/main" val="0"/>
                </a:ext>
              </a:extLst>
            </a:blip>
            <a:srcRect/>
            <a:stretch>
              <a:fillRect/>
            </a:stretch>
          </p:blipFill>
          <p:spPr bwMode="auto">
            <a:xfrm>
              <a:off x="11455841" y="346413"/>
              <a:ext cx="322133" cy="47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564">
              <a:extLst>
                <a:ext uri="{FF2B5EF4-FFF2-40B4-BE49-F238E27FC236}">
                  <a16:creationId xmlns:a16="http://schemas.microsoft.com/office/drawing/2014/main" id="{74373E8D-8315-4171-8C2E-F8914FEB2C56}"/>
                </a:ext>
              </a:extLst>
            </p:cNvPr>
            <p:cNvSpPr>
              <a:spLocks/>
            </p:cNvSpPr>
            <p:nvPr userDrawn="1"/>
          </p:nvSpPr>
          <p:spPr bwMode="auto">
            <a:xfrm>
              <a:off x="10972642" y="360766"/>
              <a:ext cx="621939" cy="457684"/>
            </a:xfrm>
            <a:custGeom>
              <a:avLst/>
              <a:gdLst>
                <a:gd name="T0" fmla="*/ 245 w 261"/>
                <a:gd name="T1" fmla="*/ 100 h 192"/>
                <a:gd name="T2" fmla="*/ 139 w 261"/>
                <a:gd name="T3" fmla="*/ 192 h 192"/>
                <a:gd name="T4" fmla="*/ 261 w 261"/>
                <a:gd name="T5" fmla="*/ 88 h 192"/>
                <a:gd name="T6" fmla="*/ 17 w 261"/>
                <a:gd name="T7" fmla="*/ 88 h 192"/>
                <a:gd name="T8" fmla="*/ 124 w 261"/>
                <a:gd name="T9" fmla="*/ 0 h 192"/>
                <a:gd name="T10" fmla="*/ 0 w 261"/>
                <a:gd name="T11" fmla="*/ 100 h 192"/>
                <a:gd name="T12" fmla="*/ 245 w 261"/>
                <a:gd name="T13" fmla="*/ 100 h 192"/>
              </a:gdLst>
              <a:ahLst/>
              <a:cxnLst>
                <a:cxn ang="0">
                  <a:pos x="T0" y="T1"/>
                </a:cxn>
                <a:cxn ang="0">
                  <a:pos x="T2" y="T3"/>
                </a:cxn>
                <a:cxn ang="0">
                  <a:pos x="T4" y="T5"/>
                </a:cxn>
                <a:cxn ang="0">
                  <a:pos x="T6" y="T7"/>
                </a:cxn>
                <a:cxn ang="0">
                  <a:pos x="T8" y="T9"/>
                </a:cxn>
                <a:cxn ang="0">
                  <a:pos x="T10" y="T11"/>
                </a:cxn>
                <a:cxn ang="0">
                  <a:pos x="T12" y="T13"/>
                </a:cxn>
              </a:cxnLst>
              <a:rect l="0" t="0" r="r" b="b"/>
              <a:pathLst>
                <a:path w="261" h="192">
                  <a:moveTo>
                    <a:pt x="245" y="100"/>
                  </a:moveTo>
                  <a:cubicBezTo>
                    <a:pt x="245" y="167"/>
                    <a:pt x="142" y="192"/>
                    <a:pt x="139" y="192"/>
                  </a:cubicBezTo>
                  <a:cubicBezTo>
                    <a:pt x="150" y="192"/>
                    <a:pt x="261" y="172"/>
                    <a:pt x="261" y="88"/>
                  </a:cubicBezTo>
                  <a:cubicBezTo>
                    <a:pt x="17" y="88"/>
                    <a:pt x="17" y="88"/>
                    <a:pt x="17" y="88"/>
                  </a:cubicBezTo>
                  <a:cubicBezTo>
                    <a:pt x="17" y="22"/>
                    <a:pt x="121" y="0"/>
                    <a:pt x="124" y="0"/>
                  </a:cubicBezTo>
                  <a:cubicBezTo>
                    <a:pt x="113" y="0"/>
                    <a:pt x="0" y="18"/>
                    <a:pt x="0" y="100"/>
                  </a:cubicBezTo>
                  <a:lnTo>
                    <a:pt x="245" y="100"/>
                  </a:ln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6" name="Picture 565">
              <a:extLst>
                <a:ext uri="{FF2B5EF4-FFF2-40B4-BE49-F238E27FC236}">
                  <a16:creationId xmlns:a16="http://schemas.microsoft.com/office/drawing/2014/main" id="{22FAB139-CD22-4E10-BE68-C62BC7B58D7C}"/>
                </a:ext>
              </a:extLst>
            </p:cNvPr>
            <p:cNvPicPr>
              <a:picLocks noChangeAspect="1" noChangeArrowheads="1"/>
            </p:cNvPicPr>
            <p:nvPr userDrawn="1"/>
          </p:nvPicPr>
          <p:blipFill>
            <a:blip r:embed="rId9" cstate="screen">
              <a:extLst>
                <a:ext uri="{28A0092B-C50C-407E-A947-70E740481C1C}">
                  <a14:useLocalDpi xmlns:a14="http://schemas.microsoft.com/office/drawing/2010/main" val="0"/>
                </a:ext>
              </a:extLst>
            </a:blip>
            <a:srcRect/>
            <a:stretch>
              <a:fillRect/>
            </a:stretch>
          </p:blipFill>
          <p:spPr bwMode="auto">
            <a:xfrm>
              <a:off x="11506872" y="351198"/>
              <a:ext cx="328512" cy="236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Freeform 566">
              <a:extLst>
                <a:ext uri="{FF2B5EF4-FFF2-40B4-BE49-F238E27FC236}">
                  <a16:creationId xmlns:a16="http://schemas.microsoft.com/office/drawing/2014/main" id="{7EC961B9-3432-4D00-BA4C-4A78D343FAF9}"/>
                </a:ext>
              </a:extLst>
            </p:cNvPr>
            <p:cNvSpPr>
              <a:spLocks/>
            </p:cNvSpPr>
            <p:nvPr userDrawn="1"/>
          </p:nvSpPr>
          <p:spPr bwMode="auto">
            <a:xfrm>
              <a:off x="10306050" y="429338"/>
              <a:ext cx="157877" cy="151499"/>
            </a:xfrm>
            <a:custGeom>
              <a:avLst/>
              <a:gdLst>
                <a:gd name="T0" fmla="*/ 0 w 99"/>
                <a:gd name="T1" fmla="*/ 95 h 95"/>
                <a:gd name="T2" fmla="*/ 24 w 99"/>
                <a:gd name="T3" fmla="*/ 0 h 95"/>
                <a:gd name="T4" fmla="*/ 99 w 99"/>
                <a:gd name="T5" fmla="*/ 0 h 95"/>
                <a:gd name="T6" fmla="*/ 93 w 99"/>
                <a:gd name="T7" fmla="*/ 23 h 95"/>
                <a:gd name="T8" fmla="*/ 48 w 99"/>
                <a:gd name="T9" fmla="*/ 23 h 95"/>
                <a:gd name="T10" fmla="*/ 45 w 99"/>
                <a:gd name="T11" fmla="*/ 36 h 95"/>
                <a:gd name="T12" fmla="*/ 82 w 99"/>
                <a:gd name="T13" fmla="*/ 36 h 95"/>
                <a:gd name="T14" fmla="*/ 76 w 99"/>
                <a:gd name="T15" fmla="*/ 57 h 95"/>
                <a:gd name="T16" fmla="*/ 39 w 99"/>
                <a:gd name="T17" fmla="*/ 57 h 95"/>
                <a:gd name="T18" fmla="*/ 36 w 99"/>
                <a:gd name="T19" fmla="*/ 72 h 95"/>
                <a:gd name="T20" fmla="*/ 82 w 99"/>
                <a:gd name="T21" fmla="*/ 72 h 95"/>
                <a:gd name="T22" fmla="*/ 76 w 99"/>
                <a:gd name="T23" fmla="*/ 95 h 95"/>
                <a:gd name="T24" fmla="*/ 0 w 99"/>
                <a:gd name="T25"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95">
                  <a:moveTo>
                    <a:pt x="0" y="95"/>
                  </a:moveTo>
                  <a:lnTo>
                    <a:pt x="24" y="0"/>
                  </a:lnTo>
                  <a:lnTo>
                    <a:pt x="99" y="0"/>
                  </a:lnTo>
                  <a:lnTo>
                    <a:pt x="93" y="23"/>
                  </a:lnTo>
                  <a:lnTo>
                    <a:pt x="48" y="23"/>
                  </a:lnTo>
                  <a:lnTo>
                    <a:pt x="45" y="36"/>
                  </a:lnTo>
                  <a:lnTo>
                    <a:pt x="82" y="36"/>
                  </a:lnTo>
                  <a:lnTo>
                    <a:pt x="76" y="57"/>
                  </a:lnTo>
                  <a:lnTo>
                    <a:pt x="39" y="57"/>
                  </a:lnTo>
                  <a:lnTo>
                    <a:pt x="36" y="72"/>
                  </a:lnTo>
                  <a:lnTo>
                    <a:pt x="82" y="72"/>
                  </a:lnTo>
                  <a:lnTo>
                    <a:pt x="76" y="95"/>
                  </a:lnTo>
                  <a:lnTo>
                    <a:pt x="0" y="95"/>
                  </a:ln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567">
              <a:extLst>
                <a:ext uri="{FF2B5EF4-FFF2-40B4-BE49-F238E27FC236}">
                  <a16:creationId xmlns:a16="http://schemas.microsoft.com/office/drawing/2014/main" id="{93907AED-F43B-4D7B-9361-12CA48814BA9}"/>
                </a:ext>
              </a:extLst>
            </p:cNvPr>
            <p:cNvSpPr>
              <a:spLocks/>
            </p:cNvSpPr>
            <p:nvPr userDrawn="1"/>
          </p:nvSpPr>
          <p:spPr bwMode="auto">
            <a:xfrm>
              <a:off x="10460738" y="429338"/>
              <a:ext cx="143524" cy="151499"/>
            </a:xfrm>
            <a:custGeom>
              <a:avLst/>
              <a:gdLst>
                <a:gd name="T0" fmla="*/ 6 w 90"/>
                <a:gd name="T1" fmla="*/ 0 h 95"/>
                <a:gd name="T2" fmla="*/ 90 w 90"/>
                <a:gd name="T3" fmla="*/ 0 h 95"/>
                <a:gd name="T4" fmla="*/ 84 w 90"/>
                <a:gd name="T5" fmla="*/ 26 h 95"/>
                <a:gd name="T6" fmla="*/ 57 w 90"/>
                <a:gd name="T7" fmla="*/ 26 h 95"/>
                <a:gd name="T8" fmla="*/ 39 w 90"/>
                <a:gd name="T9" fmla="*/ 95 h 95"/>
                <a:gd name="T10" fmla="*/ 9 w 90"/>
                <a:gd name="T11" fmla="*/ 95 h 95"/>
                <a:gd name="T12" fmla="*/ 27 w 90"/>
                <a:gd name="T13" fmla="*/ 26 h 95"/>
                <a:gd name="T14" fmla="*/ 0 w 90"/>
                <a:gd name="T15" fmla="*/ 26 h 95"/>
                <a:gd name="T16" fmla="*/ 6 w 90"/>
                <a:gd name="T1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5">
                  <a:moveTo>
                    <a:pt x="6" y="0"/>
                  </a:moveTo>
                  <a:lnTo>
                    <a:pt x="90" y="0"/>
                  </a:lnTo>
                  <a:lnTo>
                    <a:pt x="84" y="26"/>
                  </a:lnTo>
                  <a:lnTo>
                    <a:pt x="57" y="26"/>
                  </a:lnTo>
                  <a:lnTo>
                    <a:pt x="39" y="95"/>
                  </a:lnTo>
                  <a:lnTo>
                    <a:pt x="9" y="95"/>
                  </a:lnTo>
                  <a:lnTo>
                    <a:pt x="27" y="26"/>
                  </a:lnTo>
                  <a:lnTo>
                    <a:pt x="0" y="26"/>
                  </a:lnTo>
                  <a:lnTo>
                    <a:pt x="6" y="0"/>
                  </a:ln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568">
              <a:extLst>
                <a:ext uri="{FF2B5EF4-FFF2-40B4-BE49-F238E27FC236}">
                  <a16:creationId xmlns:a16="http://schemas.microsoft.com/office/drawing/2014/main" id="{1C955C52-2EFE-47FC-A984-DC626F9F8422}"/>
                </a:ext>
              </a:extLst>
            </p:cNvPr>
            <p:cNvSpPr>
              <a:spLocks/>
            </p:cNvSpPr>
            <p:nvPr userDrawn="1"/>
          </p:nvSpPr>
          <p:spPr bwMode="auto">
            <a:xfrm>
              <a:off x="10575558" y="427744"/>
              <a:ext cx="151499" cy="154688"/>
            </a:xfrm>
            <a:custGeom>
              <a:avLst/>
              <a:gdLst>
                <a:gd name="T0" fmla="*/ 43 w 64"/>
                <a:gd name="T1" fmla="*/ 19 h 65"/>
                <a:gd name="T2" fmla="*/ 42 w 64"/>
                <a:gd name="T3" fmla="*/ 15 h 65"/>
                <a:gd name="T4" fmla="*/ 37 w 64"/>
                <a:gd name="T5" fmla="*/ 14 h 65"/>
                <a:gd name="T6" fmla="*/ 30 w 64"/>
                <a:gd name="T7" fmla="*/ 18 h 65"/>
                <a:gd name="T8" fmla="*/ 58 w 64"/>
                <a:gd name="T9" fmla="*/ 44 h 65"/>
                <a:gd name="T10" fmla="*/ 24 w 64"/>
                <a:gd name="T11" fmla="*/ 65 h 65"/>
                <a:gd name="T12" fmla="*/ 2 w 64"/>
                <a:gd name="T13" fmla="*/ 44 h 65"/>
                <a:gd name="T14" fmla="*/ 21 w 64"/>
                <a:gd name="T15" fmla="*/ 44 h 65"/>
                <a:gd name="T16" fmla="*/ 23 w 64"/>
                <a:gd name="T17" fmla="*/ 49 h 65"/>
                <a:gd name="T18" fmla="*/ 29 w 64"/>
                <a:gd name="T19" fmla="*/ 51 h 65"/>
                <a:gd name="T20" fmla="*/ 38 w 64"/>
                <a:gd name="T21" fmla="*/ 46 h 65"/>
                <a:gd name="T22" fmla="*/ 10 w 64"/>
                <a:gd name="T23" fmla="*/ 20 h 65"/>
                <a:gd name="T24" fmla="*/ 41 w 64"/>
                <a:gd name="T25" fmla="*/ 0 h 65"/>
                <a:gd name="T26" fmla="*/ 62 w 64"/>
                <a:gd name="T27" fmla="*/ 19 h 65"/>
                <a:gd name="T28" fmla="*/ 43 w 64"/>
                <a:gd name="T29" fmla="*/ 1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65">
                  <a:moveTo>
                    <a:pt x="43" y="19"/>
                  </a:moveTo>
                  <a:cubicBezTo>
                    <a:pt x="44" y="17"/>
                    <a:pt x="43" y="16"/>
                    <a:pt x="42" y="15"/>
                  </a:cubicBezTo>
                  <a:cubicBezTo>
                    <a:pt x="40" y="14"/>
                    <a:pt x="39" y="14"/>
                    <a:pt x="37" y="14"/>
                  </a:cubicBezTo>
                  <a:cubicBezTo>
                    <a:pt x="32" y="14"/>
                    <a:pt x="30" y="15"/>
                    <a:pt x="30" y="18"/>
                  </a:cubicBezTo>
                  <a:cubicBezTo>
                    <a:pt x="27" y="27"/>
                    <a:pt x="64" y="21"/>
                    <a:pt x="58" y="44"/>
                  </a:cubicBezTo>
                  <a:cubicBezTo>
                    <a:pt x="54" y="58"/>
                    <a:pt x="41" y="65"/>
                    <a:pt x="24" y="65"/>
                  </a:cubicBezTo>
                  <a:cubicBezTo>
                    <a:pt x="8" y="65"/>
                    <a:pt x="0" y="56"/>
                    <a:pt x="2" y="44"/>
                  </a:cubicBezTo>
                  <a:cubicBezTo>
                    <a:pt x="21" y="44"/>
                    <a:pt x="21" y="44"/>
                    <a:pt x="21" y="44"/>
                  </a:cubicBezTo>
                  <a:cubicBezTo>
                    <a:pt x="21" y="47"/>
                    <a:pt x="22" y="48"/>
                    <a:pt x="23" y="49"/>
                  </a:cubicBezTo>
                  <a:cubicBezTo>
                    <a:pt x="25" y="50"/>
                    <a:pt x="27" y="51"/>
                    <a:pt x="29" y="51"/>
                  </a:cubicBezTo>
                  <a:cubicBezTo>
                    <a:pt x="34" y="51"/>
                    <a:pt x="37" y="49"/>
                    <a:pt x="38" y="46"/>
                  </a:cubicBezTo>
                  <a:cubicBezTo>
                    <a:pt x="40" y="37"/>
                    <a:pt x="4" y="43"/>
                    <a:pt x="10" y="20"/>
                  </a:cubicBezTo>
                  <a:cubicBezTo>
                    <a:pt x="13" y="6"/>
                    <a:pt x="26" y="0"/>
                    <a:pt x="41" y="0"/>
                  </a:cubicBezTo>
                  <a:cubicBezTo>
                    <a:pt x="58" y="0"/>
                    <a:pt x="64" y="8"/>
                    <a:pt x="62" y="19"/>
                  </a:cubicBezTo>
                  <a:lnTo>
                    <a:pt x="43" y="19"/>
                  </a:ln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569">
              <a:extLst>
                <a:ext uri="{FF2B5EF4-FFF2-40B4-BE49-F238E27FC236}">
                  <a16:creationId xmlns:a16="http://schemas.microsoft.com/office/drawing/2014/main" id="{B5268699-F415-4999-803B-D418F83DF18A}"/>
                </a:ext>
              </a:extLst>
            </p:cNvPr>
            <p:cNvSpPr>
              <a:spLocks/>
            </p:cNvSpPr>
            <p:nvPr userDrawn="1"/>
          </p:nvSpPr>
          <p:spPr bwMode="auto">
            <a:xfrm>
              <a:off x="10712703" y="429338"/>
              <a:ext cx="86115" cy="151499"/>
            </a:xfrm>
            <a:custGeom>
              <a:avLst/>
              <a:gdLst>
                <a:gd name="T0" fmla="*/ 0 w 54"/>
                <a:gd name="T1" fmla="*/ 95 h 95"/>
                <a:gd name="T2" fmla="*/ 24 w 54"/>
                <a:gd name="T3" fmla="*/ 0 h 95"/>
                <a:gd name="T4" fmla="*/ 54 w 54"/>
                <a:gd name="T5" fmla="*/ 0 h 95"/>
                <a:gd name="T6" fmla="*/ 30 w 54"/>
                <a:gd name="T7" fmla="*/ 95 h 95"/>
                <a:gd name="T8" fmla="*/ 0 w 54"/>
                <a:gd name="T9" fmla="*/ 95 h 95"/>
              </a:gdLst>
              <a:ahLst/>
              <a:cxnLst>
                <a:cxn ang="0">
                  <a:pos x="T0" y="T1"/>
                </a:cxn>
                <a:cxn ang="0">
                  <a:pos x="T2" y="T3"/>
                </a:cxn>
                <a:cxn ang="0">
                  <a:pos x="T4" y="T5"/>
                </a:cxn>
                <a:cxn ang="0">
                  <a:pos x="T6" y="T7"/>
                </a:cxn>
                <a:cxn ang="0">
                  <a:pos x="T8" y="T9"/>
                </a:cxn>
              </a:cxnLst>
              <a:rect l="0" t="0" r="r" b="b"/>
              <a:pathLst>
                <a:path w="54" h="95">
                  <a:moveTo>
                    <a:pt x="0" y="95"/>
                  </a:moveTo>
                  <a:lnTo>
                    <a:pt x="24" y="0"/>
                  </a:lnTo>
                  <a:lnTo>
                    <a:pt x="54" y="0"/>
                  </a:lnTo>
                  <a:lnTo>
                    <a:pt x="30" y="95"/>
                  </a:lnTo>
                  <a:lnTo>
                    <a:pt x="0" y="95"/>
                  </a:ln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570">
              <a:extLst>
                <a:ext uri="{FF2B5EF4-FFF2-40B4-BE49-F238E27FC236}">
                  <a16:creationId xmlns:a16="http://schemas.microsoft.com/office/drawing/2014/main" id="{E70622DE-2437-4CCF-BCA8-731EF210C0C4}"/>
                </a:ext>
              </a:extLst>
            </p:cNvPr>
            <p:cNvSpPr>
              <a:spLocks/>
            </p:cNvSpPr>
            <p:nvPr userDrawn="1"/>
          </p:nvSpPr>
          <p:spPr bwMode="auto">
            <a:xfrm>
              <a:off x="10309240" y="867886"/>
              <a:ext cx="49437" cy="94089"/>
            </a:xfrm>
            <a:custGeom>
              <a:avLst/>
              <a:gdLst>
                <a:gd name="T0" fmla="*/ 0 w 31"/>
                <a:gd name="T1" fmla="*/ 6 h 59"/>
                <a:gd name="T2" fmla="*/ 0 w 31"/>
                <a:gd name="T3" fmla="*/ 0 h 59"/>
                <a:gd name="T4" fmla="*/ 31 w 31"/>
                <a:gd name="T5" fmla="*/ 0 h 59"/>
                <a:gd name="T6" fmla="*/ 31 w 31"/>
                <a:gd name="T7" fmla="*/ 6 h 59"/>
                <a:gd name="T8" fmla="*/ 17 w 31"/>
                <a:gd name="T9" fmla="*/ 6 h 59"/>
                <a:gd name="T10" fmla="*/ 17 w 31"/>
                <a:gd name="T11" fmla="*/ 59 h 59"/>
                <a:gd name="T12" fmla="*/ 11 w 31"/>
                <a:gd name="T13" fmla="*/ 59 h 59"/>
                <a:gd name="T14" fmla="*/ 11 w 31"/>
                <a:gd name="T15" fmla="*/ 6 h 59"/>
                <a:gd name="T16" fmla="*/ 0 w 31"/>
                <a:gd name="T17"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59">
                  <a:moveTo>
                    <a:pt x="0" y="6"/>
                  </a:moveTo>
                  <a:lnTo>
                    <a:pt x="0" y="0"/>
                  </a:lnTo>
                  <a:lnTo>
                    <a:pt x="31" y="0"/>
                  </a:lnTo>
                  <a:lnTo>
                    <a:pt x="31" y="6"/>
                  </a:lnTo>
                  <a:lnTo>
                    <a:pt x="17" y="6"/>
                  </a:lnTo>
                  <a:lnTo>
                    <a:pt x="17" y="59"/>
                  </a:lnTo>
                  <a:lnTo>
                    <a:pt x="11" y="59"/>
                  </a:lnTo>
                  <a:lnTo>
                    <a:pt x="11" y="6"/>
                  </a:lnTo>
                  <a:lnTo>
                    <a:pt x="0" y="6"/>
                  </a:ln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571">
              <a:extLst>
                <a:ext uri="{FF2B5EF4-FFF2-40B4-BE49-F238E27FC236}">
                  <a16:creationId xmlns:a16="http://schemas.microsoft.com/office/drawing/2014/main" id="{748D3C03-3124-46A0-99E5-CB20E03CDC70}"/>
                </a:ext>
              </a:extLst>
            </p:cNvPr>
            <p:cNvSpPr>
              <a:spLocks/>
            </p:cNvSpPr>
            <p:nvPr userDrawn="1"/>
          </p:nvSpPr>
          <p:spPr bwMode="auto">
            <a:xfrm>
              <a:off x="10379407" y="866291"/>
              <a:ext cx="60599" cy="95683"/>
            </a:xfrm>
            <a:custGeom>
              <a:avLst/>
              <a:gdLst>
                <a:gd name="T0" fmla="*/ 0 w 25"/>
                <a:gd name="T1" fmla="*/ 0 h 40"/>
                <a:gd name="T2" fmla="*/ 4 w 25"/>
                <a:gd name="T3" fmla="*/ 0 h 40"/>
                <a:gd name="T4" fmla="*/ 4 w 25"/>
                <a:gd name="T5" fmla="*/ 16 h 40"/>
                <a:gd name="T6" fmla="*/ 8 w 25"/>
                <a:gd name="T7" fmla="*/ 12 h 40"/>
                <a:gd name="T8" fmla="*/ 14 w 25"/>
                <a:gd name="T9" fmla="*/ 10 h 40"/>
                <a:gd name="T10" fmla="*/ 20 w 25"/>
                <a:gd name="T11" fmla="*/ 12 h 40"/>
                <a:gd name="T12" fmla="*/ 24 w 25"/>
                <a:gd name="T13" fmla="*/ 16 h 40"/>
                <a:gd name="T14" fmla="*/ 25 w 25"/>
                <a:gd name="T15" fmla="*/ 25 h 40"/>
                <a:gd name="T16" fmla="*/ 25 w 25"/>
                <a:gd name="T17" fmla="*/ 40 h 40"/>
                <a:gd name="T18" fmla="*/ 21 w 25"/>
                <a:gd name="T19" fmla="*/ 40 h 40"/>
                <a:gd name="T20" fmla="*/ 21 w 25"/>
                <a:gd name="T21" fmla="*/ 26 h 40"/>
                <a:gd name="T22" fmla="*/ 21 w 25"/>
                <a:gd name="T23" fmla="*/ 19 h 40"/>
                <a:gd name="T24" fmla="*/ 18 w 25"/>
                <a:gd name="T25" fmla="*/ 15 h 40"/>
                <a:gd name="T26" fmla="*/ 14 w 25"/>
                <a:gd name="T27" fmla="*/ 14 h 40"/>
                <a:gd name="T28" fmla="*/ 8 w 25"/>
                <a:gd name="T29" fmla="*/ 16 h 40"/>
                <a:gd name="T30" fmla="*/ 4 w 25"/>
                <a:gd name="T31" fmla="*/ 21 h 40"/>
                <a:gd name="T32" fmla="*/ 4 w 25"/>
                <a:gd name="T33" fmla="*/ 29 h 40"/>
                <a:gd name="T34" fmla="*/ 4 w 25"/>
                <a:gd name="T35" fmla="*/ 40 h 40"/>
                <a:gd name="T36" fmla="*/ 0 w 25"/>
                <a:gd name="T37" fmla="*/ 40 h 40"/>
                <a:gd name="T38" fmla="*/ 0 w 25"/>
                <a:gd name="T3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40">
                  <a:moveTo>
                    <a:pt x="0" y="0"/>
                  </a:moveTo>
                  <a:cubicBezTo>
                    <a:pt x="4" y="0"/>
                    <a:pt x="4" y="0"/>
                    <a:pt x="4" y="0"/>
                  </a:cubicBezTo>
                  <a:cubicBezTo>
                    <a:pt x="4" y="16"/>
                    <a:pt x="4" y="16"/>
                    <a:pt x="4" y="16"/>
                  </a:cubicBezTo>
                  <a:cubicBezTo>
                    <a:pt x="5" y="14"/>
                    <a:pt x="7" y="13"/>
                    <a:pt x="8" y="12"/>
                  </a:cubicBezTo>
                  <a:cubicBezTo>
                    <a:pt x="10" y="11"/>
                    <a:pt x="12" y="10"/>
                    <a:pt x="14" y="10"/>
                  </a:cubicBezTo>
                  <a:cubicBezTo>
                    <a:pt x="16" y="10"/>
                    <a:pt x="18" y="11"/>
                    <a:pt x="20" y="12"/>
                  </a:cubicBezTo>
                  <a:cubicBezTo>
                    <a:pt x="22" y="13"/>
                    <a:pt x="23" y="15"/>
                    <a:pt x="24" y="16"/>
                  </a:cubicBezTo>
                  <a:cubicBezTo>
                    <a:pt x="24" y="18"/>
                    <a:pt x="25" y="21"/>
                    <a:pt x="25" y="25"/>
                  </a:cubicBezTo>
                  <a:cubicBezTo>
                    <a:pt x="25" y="40"/>
                    <a:pt x="25" y="40"/>
                    <a:pt x="25" y="40"/>
                  </a:cubicBezTo>
                  <a:cubicBezTo>
                    <a:pt x="21" y="40"/>
                    <a:pt x="21" y="40"/>
                    <a:pt x="21" y="40"/>
                  </a:cubicBezTo>
                  <a:cubicBezTo>
                    <a:pt x="21" y="26"/>
                    <a:pt x="21" y="26"/>
                    <a:pt x="21" y="26"/>
                  </a:cubicBezTo>
                  <a:cubicBezTo>
                    <a:pt x="21" y="23"/>
                    <a:pt x="21" y="21"/>
                    <a:pt x="21" y="19"/>
                  </a:cubicBezTo>
                  <a:cubicBezTo>
                    <a:pt x="20" y="18"/>
                    <a:pt x="19" y="16"/>
                    <a:pt x="18" y="15"/>
                  </a:cubicBezTo>
                  <a:cubicBezTo>
                    <a:pt x="17" y="14"/>
                    <a:pt x="15" y="14"/>
                    <a:pt x="14" y="14"/>
                  </a:cubicBezTo>
                  <a:cubicBezTo>
                    <a:pt x="11" y="14"/>
                    <a:pt x="9" y="14"/>
                    <a:pt x="8" y="16"/>
                  </a:cubicBezTo>
                  <a:cubicBezTo>
                    <a:pt x="6" y="17"/>
                    <a:pt x="5" y="19"/>
                    <a:pt x="4" y="21"/>
                  </a:cubicBezTo>
                  <a:cubicBezTo>
                    <a:pt x="4" y="23"/>
                    <a:pt x="4" y="25"/>
                    <a:pt x="4" y="29"/>
                  </a:cubicBezTo>
                  <a:cubicBezTo>
                    <a:pt x="4" y="40"/>
                    <a:pt x="4" y="40"/>
                    <a:pt x="4" y="40"/>
                  </a:cubicBezTo>
                  <a:cubicBezTo>
                    <a:pt x="0" y="40"/>
                    <a:pt x="0" y="40"/>
                    <a:pt x="0" y="40"/>
                  </a:cubicBezTo>
                  <a:lnTo>
                    <a:pt x="0" y="0"/>
                  </a:ln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572">
              <a:extLst>
                <a:ext uri="{FF2B5EF4-FFF2-40B4-BE49-F238E27FC236}">
                  <a16:creationId xmlns:a16="http://schemas.microsoft.com/office/drawing/2014/main" id="{D0AAAF57-B701-4B57-96FA-3CEAE28D9C66}"/>
                </a:ext>
              </a:extLst>
            </p:cNvPr>
            <p:cNvSpPr>
              <a:spLocks noEditPoints="1"/>
            </p:cNvSpPr>
            <p:nvPr userDrawn="1"/>
          </p:nvSpPr>
          <p:spPr bwMode="auto">
            <a:xfrm>
              <a:off x="10463928" y="890212"/>
              <a:ext cx="70168" cy="71763"/>
            </a:xfrm>
            <a:custGeom>
              <a:avLst/>
              <a:gdLst>
                <a:gd name="T0" fmla="*/ 26 w 30"/>
                <a:gd name="T1" fmla="*/ 20 h 30"/>
                <a:gd name="T2" fmla="*/ 29 w 30"/>
                <a:gd name="T3" fmla="*/ 22 h 30"/>
                <a:gd name="T4" fmla="*/ 25 w 30"/>
                <a:gd name="T5" fmla="*/ 27 h 30"/>
                <a:gd name="T6" fmla="*/ 21 w 30"/>
                <a:gd name="T7" fmla="*/ 29 h 30"/>
                <a:gd name="T8" fmla="*/ 15 w 30"/>
                <a:gd name="T9" fmla="*/ 30 h 30"/>
                <a:gd name="T10" fmla="*/ 4 w 30"/>
                <a:gd name="T11" fmla="*/ 26 h 30"/>
                <a:gd name="T12" fmla="*/ 0 w 30"/>
                <a:gd name="T13" fmla="*/ 15 h 30"/>
                <a:gd name="T14" fmla="*/ 4 w 30"/>
                <a:gd name="T15" fmla="*/ 6 h 30"/>
                <a:gd name="T16" fmla="*/ 15 w 30"/>
                <a:gd name="T17" fmla="*/ 0 h 30"/>
                <a:gd name="T18" fmla="*/ 27 w 30"/>
                <a:gd name="T19" fmla="*/ 6 h 30"/>
                <a:gd name="T20" fmla="*/ 30 w 30"/>
                <a:gd name="T21" fmla="*/ 16 h 30"/>
                <a:gd name="T22" fmla="*/ 4 w 30"/>
                <a:gd name="T23" fmla="*/ 16 h 30"/>
                <a:gd name="T24" fmla="*/ 7 w 30"/>
                <a:gd name="T25" fmla="*/ 24 h 30"/>
                <a:gd name="T26" fmla="*/ 15 w 30"/>
                <a:gd name="T27" fmla="*/ 27 h 30"/>
                <a:gd name="T28" fmla="*/ 19 w 30"/>
                <a:gd name="T29" fmla="*/ 26 h 30"/>
                <a:gd name="T30" fmla="*/ 23 w 30"/>
                <a:gd name="T31" fmla="*/ 24 h 30"/>
                <a:gd name="T32" fmla="*/ 26 w 30"/>
                <a:gd name="T33" fmla="*/ 20 h 30"/>
                <a:gd name="T34" fmla="*/ 26 w 30"/>
                <a:gd name="T35" fmla="*/ 12 h 30"/>
                <a:gd name="T36" fmla="*/ 24 w 30"/>
                <a:gd name="T37" fmla="*/ 8 h 30"/>
                <a:gd name="T38" fmla="*/ 20 w 30"/>
                <a:gd name="T39" fmla="*/ 5 h 30"/>
                <a:gd name="T40" fmla="*/ 15 w 30"/>
                <a:gd name="T41" fmla="*/ 4 h 30"/>
                <a:gd name="T42" fmla="*/ 8 w 30"/>
                <a:gd name="T43" fmla="*/ 7 h 30"/>
                <a:gd name="T44" fmla="*/ 5 w 30"/>
                <a:gd name="T45" fmla="*/ 12 h 30"/>
                <a:gd name="T46" fmla="*/ 26 w 30"/>
                <a:gd name="T47"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30">
                  <a:moveTo>
                    <a:pt x="26" y="20"/>
                  </a:moveTo>
                  <a:cubicBezTo>
                    <a:pt x="29" y="22"/>
                    <a:pt x="29" y="22"/>
                    <a:pt x="29" y="22"/>
                  </a:cubicBezTo>
                  <a:cubicBezTo>
                    <a:pt x="28" y="24"/>
                    <a:pt x="27" y="25"/>
                    <a:pt x="25" y="27"/>
                  </a:cubicBezTo>
                  <a:cubicBezTo>
                    <a:pt x="24" y="28"/>
                    <a:pt x="23" y="29"/>
                    <a:pt x="21" y="29"/>
                  </a:cubicBezTo>
                  <a:cubicBezTo>
                    <a:pt x="19" y="30"/>
                    <a:pt x="17" y="30"/>
                    <a:pt x="15" y="30"/>
                  </a:cubicBezTo>
                  <a:cubicBezTo>
                    <a:pt x="11" y="30"/>
                    <a:pt x="7" y="29"/>
                    <a:pt x="4" y="26"/>
                  </a:cubicBezTo>
                  <a:cubicBezTo>
                    <a:pt x="2" y="23"/>
                    <a:pt x="0" y="19"/>
                    <a:pt x="0" y="15"/>
                  </a:cubicBezTo>
                  <a:cubicBezTo>
                    <a:pt x="0" y="12"/>
                    <a:pt x="2" y="9"/>
                    <a:pt x="4" y="6"/>
                  </a:cubicBezTo>
                  <a:cubicBezTo>
                    <a:pt x="7" y="2"/>
                    <a:pt x="10" y="0"/>
                    <a:pt x="15" y="0"/>
                  </a:cubicBezTo>
                  <a:cubicBezTo>
                    <a:pt x="20" y="0"/>
                    <a:pt x="24" y="2"/>
                    <a:pt x="27" y="6"/>
                  </a:cubicBezTo>
                  <a:cubicBezTo>
                    <a:pt x="29" y="8"/>
                    <a:pt x="30" y="12"/>
                    <a:pt x="30" y="16"/>
                  </a:cubicBezTo>
                  <a:cubicBezTo>
                    <a:pt x="4" y="16"/>
                    <a:pt x="4" y="16"/>
                    <a:pt x="4" y="16"/>
                  </a:cubicBezTo>
                  <a:cubicBezTo>
                    <a:pt x="4" y="19"/>
                    <a:pt x="5" y="22"/>
                    <a:pt x="7" y="24"/>
                  </a:cubicBezTo>
                  <a:cubicBezTo>
                    <a:pt x="9" y="26"/>
                    <a:pt x="12" y="27"/>
                    <a:pt x="15" y="27"/>
                  </a:cubicBezTo>
                  <a:cubicBezTo>
                    <a:pt x="16" y="27"/>
                    <a:pt x="18" y="27"/>
                    <a:pt x="19" y="26"/>
                  </a:cubicBezTo>
                  <a:cubicBezTo>
                    <a:pt x="21" y="26"/>
                    <a:pt x="22" y="25"/>
                    <a:pt x="23" y="24"/>
                  </a:cubicBezTo>
                  <a:cubicBezTo>
                    <a:pt x="24" y="23"/>
                    <a:pt x="25" y="22"/>
                    <a:pt x="26" y="20"/>
                  </a:cubicBezTo>
                  <a:close/>
                  <a:moveTo>
                    <a:pt x="26" y="12"/>
                  </a:moveTo>
                  <a:cubicBezTo>
                    <a:pt x="25" y="10"/>
                    <a:pt x="25" y="9"/>
                    <a:pt x="24" y="8"/>
                  </a:cubicBezTo>
                  <a:cubicBezTo>
                    <a:pt x="23" y="7"/>
                    <a:pt x="21" y="6"/>
                    <a:pt x="20" y="5"/>
                  </a:cubicBezTo>
                  <a:cubicBezTo>
                    <a:pt x="18" y="4"/>
                    <a:pt x="17" y="4"/>
                    <a:pt x="15" y="4"/>
                  </a:cubicBezTo>
                  <a:cubicBezTo>
                    <a:pt x="12" y="4"/>
                    <a:pt x="10" y="5"/>
                    <a:pt x="8" y="7"/>
                  </a:cubicBezTo>
                  <a:cubicBezTo>
                    <a:pt x="6" y="8"/>
                    <a:pt x="5" y="10"/>
                    <a:pt x="5" y="12"/>
                  </a:cubicBezTo>
                  <a:lnTo>
                    <a:pt x="26" y="12"/>
                  </a:ln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573">
              <a:extLst>
                <a:ext uri="{FF2B5EF4-FFF2-40B4-BE49-F238E27FC236}">
                  <a16:creationId xmlns:a16="http://schemas.microsoft.com/office/drawing/2014/main" id="{CA2BF93B-FBE1-4DC4-B567-57737B532478}"/>
                </a:ext>
              </a:extLst>
            </p:cNvPr>
            <p:cNvSpPr>
              <a:spLocks/>
            </p:cNvSpPr>
            <p:nvPr userDrawn="1"/>
          </p:nvSpPr>
          <p:spPr bwMode="auto">
            <a:xfrm>
              <a:off x="10599478" y="866291"/>
              <a:ext cx="52626" cy="95683"/>
            </a:xfrm>
            <a:custGeom>
              <a:avLst/>
              <a:gdLst>
                <a:gd name="T0" fmla="*/ 0 w 22"/>
                <a:gd name="T1" fmla="*/ 32 h 40"/>
                <a:gd name="T2" fmla="*/ 3 w 22"/>
                <a:gd name="T3" fmla="*/ 30 h 40"/>
                <a:gd name="T4" fmla="*/ 11 w 22"/>
                <a:gd name="T5" fmla="*/ 37 h 40"/>
                <a:gd name="T6" fmla="*/ 14 w 22"/>
                <a:gd name="T7" fmla="*/ 36 h 40"/>
                <a:gd name="T8" fmla="*/ 17 w 22"/>
                <a:gd name="T9" fmla="*/ 33 h 40"/>
                <a:gd name="T10" fmla="*/ 18 w 22"/>
                <a:gd name="T11" fmla="*/ 30 h 40"/>
                <a:gd name="T12" fmla="*/ 17 w 22"/>
                <a:gd name="T13" fmla="*/ 26 h 40"/>
                <a:gd name="T14" fmla="*/ 10 w 22"/>
                <a:gd name="T15" fmla="*/ 20 h 40"/>
                <a:gd name="T16" fmla="*/ 4 w 22"/>
                <a:gd name="T17" fmla="*/ 15 h 40"/>
                <a:gd name="T18" fmla="*/ 2 w 22"/>
                <a:gd name="T19" fmla="*/ 9 h 40"/>
                <a:gd name="T20" fmla="*/ 3 w 22"/>
                <a:gd name="T21" fmla="*/ 5 h 40"/>
                <a:gd name="T22" fmla="*/ 7 w 22"/>
                <a:gd name="T23" fmla="*/ 1 h 40"/>
                <a:gd name="T24" fmla="*/ 11 w 22"/>
                <a:gd name="T25" fmla="*/ 0 h 40"/>
                <a:gd name="T26" fmla="*/ 16 w 22"/>
                <a:gd name="T27" fmla="*/ 1 h 40"/>
                <a:gd name="T28" fmla="*/ 21 w 22"/>
                <a:gd name="T29" fmla="*/ 6 h 40"/>
                <a:gd name="T30" fmla="*/ 18 w 22"/>
                <a:gd name="T31" fmla="*/ 9 h 40"/>
                <a:gd name="T32" fmla="*/ 15 w 22"/>
                <a:gd name="T33" fmla="*/ 5 h 40"/>
                <a:gd name="T34" fmla="*/ 11 w 22"/>
                <a:gd name="T35" fmla="*/ 4 h 40"/>
                <a:gd name="T36" fmla="*/ 7 w 22"/>
                <a:gd name="T37" fmla="*/ 6 h 40"/>
                <a:gd name="T38" fmla="*/ 6 w 22"/>
                <a:gd name="T39" fmla="*/ 9 h 40"/>
                <a:gd name="T40" fmla="*/ 7 w 22"/>
                <a:gd name="T41" fmla="*/ 11 h 40"/>
                <a:gd name="T42" fmla="*/ 8 w 22"/>
                <a:gd name="T43" fmla="*/ 14 h 40"/>
                <a:gd name="T44" fmla="*/ 13 w 22"/>
                <a:gd name="T45" fmla="*/ 18 h 40"/>
                <a:gd name="T46" fmla="*/ 20 w 22"/>
                <a:gd name="T47" fmla="*/ 24 h 40"/>
                <a:gd name="T48" fmla="*/ 22 w 22"/>
                <a:gd name="T49" fmla="*/ 30 h 40"/>
                <a:gd name="T50" fmla="*/ 19 w 22"/>
                <a:gd name="T51" fmla="*/ 37 h 40"/>
                <a:gd name="T52" fmla="*/ 11 w 22"/>
                <a:gd name="T53" fmla="*/ 40 h 40"/>
                <a:gd name="T54" fmla="*/ 5 w 22"/>
                <a:gd name="T55" fmla="*/ 39 h 40"/>
                <a:gd name="T56" fmla="*/ 0 w 22"/>
                <a:gd name="T57"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 h="40">
                  <a:moveTo>
                    <a:pt x="0" y="32"/>
                  </a:moveTo>
                  <a:cubicBezTo>
                    <a:pt x="3" y="30"/>
                    <a:pt x="3" y="30"/>
                    <a:pt x="3" y="30"/>
                  </a:cubicBezTo>
                  <a:cubicBezTo>
                    <a:pt x="5" y="35"/>
                    <a:pt x="8" y="37"/>
                    <a:pt x="11" y="37"/>
                  </a:cubicBezTo>
                  <a:cubicBezTo>
                    <a:pt x="12" y="37"/>
                    <a:pt x="13" y="36"/>
                    <a:pt x="14" y="36"/>
                  </a:cubicBezTo>
                  <a:cubicBezTo>
                    <a:pt x="16" y="35"/>
                    <a:pt x="16" y="34"/>
                    <a:pt x="17" y="33"/>
                  </a:cubicBezTo>
                  <a:cubicBezTo>
                    <a:pt x="18" y="32"/>
                    <a:pt x="18" y="31"/>
                    <a:pt x="18" y="30"/>
                  </a:cubicBezTo>
                  <a:cubicBezTo>
                    <a:pt x="18" y="29"/>
                    <a:pt x="17" y="28"/>
                    <a:pt x="17" y="26"/>
                  </a:cubicBezTo>
                  <a:cubicBezTo>
                    <a:pt x="15" y="25"/>
                    <a:pt x="13" y="23"/>
                    <a:pt x="10" y="20"/>
                  </a:cubicBezTo>
                  <a:cubicBezTo>
                    <a:pt x="7" y="18"/>
                    <a:pt x="5" y="16"/>
                    <a:pt x="4" y="15"/>
                  </a:cubicBezTo>
                  <a:cubicBezTo>
                    <a:pt x="3" y="13"/>
                    <a:pt x="2" y="11"/>
                    <a:pt x="2" y="9"/>
                  </a:cubicBezTo>
                  <a:cubicBezTo>
                    <a:pt x="2" y="7"/>
                    <a:pt x="2" y="6"/>
                    <a:pt x="3" y="5"/>
                  </a:cubicBezTo>
                  <a:cubicBezTo>
                    <a:pt x="4" y="3"/>
                    <a:pt x="5" y="2"/>
                    <a:pt x="7" y="1"/>
                  </a:cubicBezTo>
                  <a:cubicBezTo>
                    <a:pt x="8" y="1"/>
                    <a:pt x="10" y="0"/>
                    <a:pt x="11" y="0"/>
                  </a:cubicBezTo>
                  <a:cubicBezTo>
                    <a:pt x="13" y="0"/>
                    <a:pt x="15" y="1"/>
                    <a:pt x="16" y="1"/>
                  </a:cubicBezTo>
                  <a:cubicBezTo>
                    <a:pt x="18" y="2"/>
                    <a:pt x="20" y="4"/>
                    <a:pt x="21" y="6"/>
                  </a:cubicBezTo>
                  <a:cubicBezTo>
                    <a:pt x="18" y="9"/>
                    <a:pt x="18" y="9"/>
                    <a:pt x="18" y="9"/>
                  </a:cubicBezTo>
                  <a:cubicBezTo>
                    <a:pt x="17" y="7"/>
                    <a:pt x="16" y="6"/>
                    <a:pt x="15" y="5"/>
                  </a:cubicBezTo>
                  <a:cubicBezTo>
                    <a:pt x="14" y="4"/>
                    <a:pt x="12" y="4"/>
                    <a:pt x="11" y="4"/>
                  </a:cubicBezTo>
                  <a:cubicBezTo>
                    <a:pt x="10" y="4"/>
                    <a:pt x="8" y="5"/>
                    <a:pt x="7" y="6"/>
                  </a:cubicBezTo>
                  <a:cubicBezTo>
                    <a:pt x="6" y="6"/>
                    <a:pt x="6" y="8"/>
                    <a:pt x="6" y="9"/>
                  </a:cubicBezTo>
                  <a:cubicBezTo>
                    <a:pt x="6" y="10"/>
                    <a:pt x="6" y="11"/>
                    <a:pt x="7" y="11"/>
                  </a:cubicBezTo>
                  <a:cubicBezTo>
                    <a:pt x="7" y="12"/>
                    <a:pt x="8" y="13"/>
                    <a:pt x="8" y="14"/>
                  </a:cubicBezTo>
                  <a:cubicBezTo>
                    <a:pt x="9" y="14"/>
                    <a:pt x="11" y="16"/>
                    <a:pt x="13" y="18"/>
                  </a:cubicBezTo>
                  <a:cubicBezTo>
                    <a:pt x="17" y="20"/>
                    <a:pt x="19" y="22"/>
                    <a:pt x="20" y="24"/>
                  </a:cubicBezTo>
                  <a:cubicBezTo>
                    <a:pt x="21" y="26"/>
                    <a:pt x="22" y="28"/>
                    <a:pt x="22" y="30"/>
                  </a:cubicBezTo>
                  <a:cubicBezTo>
                    <a:pt x="22" y="33"/>
                    <a:pt x="21" y="35"/>
                    <a:pt x="19" y="37"/>
                  </a:cubicBezTo>
                  <a:cubicBezTo>
                    <a:pt x="17" y="39"/>
                    <a:pt x="14" y="40"/>
                    <a:pt x="11" y="40"/>
                  </a:cubicBezTo>
                  <a:cubicBezTo>
                    <a:pt x="9" y="40"/>
                    <a:pt x="7" y="40"/>
                    <a:pt x="5" y="39"/>
                  </a:cubicBezTo>
                  <a:cubicBezTo>
                    <a:pt x="3" y="37"/>
                    <a:pt x="1" y="35"/>
                    <a:pt x="0" y="32"/>
                  </a:cubicBez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574">
              <a:extLst>
                <a:ext uri="{FF2B5EF4-FFF2-40B4-BE49-F238E27FC236}">
                  <a16:creationId xmlns:a16="http://schemas.microsoft.com/office/drawing/2014/main" id="{DA8FDA4F-8E9B-4C2D-AEAE-DEC89818E44D}"/>
                </a:ext>
              </a:extLst>
            </p:cNvPr>
            <p:cNvSpPr>
              <a:spLocks/>
            </p:cNvSpPr>
            <p:nvPr userDrawn="1"/>
          </p:nvSpPr>
          <p:spPr bwMode="auto">
            <a:xfrm>
              <a:off x="10674430" y="867886"/>
              <a:ext cx="36679" cy="94089"/>
            </a:xfrm>
            <a:custGeom>
              <a:avLst/>
              <a:gdLst>
                <a:gd name="T0" fmla="*/ 8 w 23"/>
                <a:gd name="T1" fmla="*/ 0 h 59"/>
                <a:gd name="T2" fmla="*/ 14 w 23"/>
                <a:gd name="T3" fmla="*/ 0 h 59"/>
                <a:gd name="T4" fmla="*/ 14 w 23"/>
                <a:gd name="T5" fmla="*/ 15 h 59"/>
                <a:gd name="T6" fmla="*/ 23 w 23"/>
                <a:gd name="T7" fmla="*/ 15 h 59"/>
                <a:gd name="T8" fmla="*/ 23 w 23"/>
                <a:gd name="T9" fmla="*/ 20 h 59"/>
                <a:gd name="T10" fmla="*/ 14 w 23"/>
                <a:gd name="T11" fmla="*/ 20 h 59"/>
                <a:gd name="T12" fmla="*/ 14 w 23"/>
                <a:gd name="T13" fmla="*/ 59 h 59"/>
                <a:gd name="T14" fmla="*/ 8 w 23"/>
                <a:gd name="T15" fmla="*/ 59 h 59"/>
                <a:gd name="T16" fmla="*/ 8 w 23"/>
                <a:gd name="T17" fmla="*/ 20 h 59"/>
                <a:gd name="T18" fmla="*/ 0 w 23"/>
                <a:gd name="T19" fmla="*/ 20 h 59"/>
                <a:gd name="T20" fmla="*/ 0 w 23"/>
                <a:gd name="T21" fmla="*/ 15 h 59"/>
                <a:gd name="T22" fmla="*/ 8 w 23"/>
                <a:gd name="T23" fmla="*/ 15 h 59"/>
                <a:gd name="T24" fmla="*/ 8 w 23"/>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59">
                  <a:moveTo>
                    <a:pt x="8" y="0"/>
                  </a:moveTo>
                  <a:lnTo>
                    <a:pt x="14" y="0"/>
                  </a:lnTo>
                  <a:lnTo>
                    <a:pt x="14" y="15"/>
                  </a:lnTo>
                  <a:lnTo>
                    <a:pt x="23" y="15"/>
                  </a:lnTo>
                  <a:lnTo>
                    <a:pt x="23" y="20"/>
                  </a:lnTo>
                  <a:lnTo>
                    <a:pt x="14" y="20"/>
                  </a:lnTo>
                  <a:lnTo>
                    <a:pt x="14" y="59"/>
                  </a:lnTo>
                  <a:lnTo>
                    <a:pt x="8" y="59"/>
                  </a:lnTo>
                  <a:lnTo>
                    <a:pt x="8" y="20"/>
                  </a:lnTo>
                  <a:lnTo>
                    <a:pt x="0" y="20"/>
                  </a:lnTo>
                  <a:lnTo>
                    <a:pt x="0" y="15"/>
                  </a:lnTo>
                  <a:lnTo>
                    <a:pt x="8" y="15"/>
                  </a:lnTo>
                  <a:lnTo>
                    <a:pt x="8" y="0"/>
                  </a:ln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575">
              <a:extLst>
                <a:ext uri="{FF2B5EF4-FFF2-40B4-BE49-F238E27FC236}">
                  <a16:creationId xmlns:a16="http://schemas.microsoft.com/office/drawing/2014/main" id="{DC6B021C-CA4C-4B10-9C41-6C231690A76A}"/>
                </a:ext>
              </a:extLst>
            </p:cNvPr>
            <p:cNvSpPr>
              <a:spLocks noEditPoints="1"/>
            </p:cNvSpPr>
            <p:nvPr userDrawn="1"/>
          </p:nvSpPr>
          <p:spPr bwMode="auto">
            <a:xfrm>
              <a:off x="10730245" y="890212"/>
              <a:ext cx="71763" cy="71763"/>
            </a:xfrm>
            <a:custGeom>
              <a:avLst/>
              <a:gdLst>
                <a:gd name="T0" fmla="*/ 30 w 30"/>
                <a:gd name="T1" fmla="*/ 1 h 30"/>
                <a:gd name="T2" fmla="*/ 30 w 30"/>
                <a:gd name="T3" fmla="*/ 30 h 30"/>
                <a:gd name="T4" fmla="*/ 26 w 30"/>
                <a:gd name="T5" fmla="*/ 30 h 30"/>
                <a:gd name="T6" fmla="*/ 26 w 30"/>
                <a:gd name="T7" fmla="*/ 25 h 30"/>
                <a:gd name="T8" fmla="*/ 21 w 30"/>
                <a:gd name="T9" fmla="*/ 29 h 30"/>
                <a:gd name="T10" fmla="*/ 15 w 30"/>
                <a:gd name="T11" fmla="*/ 30 h 30"/>
                <a:gd name="T12" fmla="*/ 4 w 30"/>
                <a:gd name="T13" fmla="*/ 26 h 30"/>
                <a:gd name="T14" fmla="*/ 0 w 30"/>
                <a:gd name="T15" fmla="*/ 15 h 30"/>
                <a:gd name="T16" fmla="*/ 4 w 30"/>
                <a:gd name="T17" fmla="*/ 5 h 30"/>
                <a:gd name="T18" fmla="*/ 15 w 30"/>
                <a:gd name="T19" fmla="*/ 0 h 30"/>
                <a:gd name="T20" fmla="*/ 21 w 30"/>
                <a:gd name="T21" fmla="*/ 2 h 30"/>
                <a:gd name="T22" fmla="*/ 26 w 30"/>
                <a:gd name="T23" fmla="*/ 6 h 30"/>
                <a:gd name="T24" fmla="*/ 26 w 30"/>
                <a:gd name="T25" fmla="*/ 1 h 30"/>
                <a:gd name="T26" fmla="*/ 30 w 30"/>
                <a:gd name="T27" fmla="*/ 1 h 30"/>
                <a:gd name="T28" fmla="*/ 15 w 30"/>
                <a:gd name="T29" fmla="*/ 4 h 30"/>
                <a:gd name="T30" fmla="*/ 9 w 30"/>
                <a:gd name="T31" fmla="*/ 5 h 30"/>
                <a:gd name="T32" fmla="*/ 5 w 30"/>
                <a:gd name="T33" fmla="*/ 10 h 30"/>
                <a:gd name="T34" fmla="*/ 4 w 30"/>
                <a:gd name="T35" fmla="*/ 15 h 30"/>
                <a:gd name="T36" fmla="*/ 5 w 30"/>
                <a:gd name="T37" fmla="*/ 21 h 30"/>
                <a:gd name="T38" fmla="*/ 9 w 30"/>
                <a:gd name="T39" fmla="*/ 25 h 30"/>
                <a:gd name="T40" fmla="*/ 15 w 30"/>
                <a:gd name="T41" fmla="*/ 27 h 30"/>
                <a:gd name="T42" fmla="*/ 21 w 30"/>
                <a:gd name="T43" fmla="*/ 25 h 30"/>
                <a:gd name="T44" fmla="*/ 25 w 30"/>
                <a:gd name="T45" fmla="*/ 21 h 30"/>
                <a:gd name="T46" fmla="*/ 26 w 30"/>
                <a:gd name="T47" fmla="*/ 15 h 30"/>
                <a:gd name="T48" fmla="*/ 23 w 30"/>
                <a:gd name="T49" fmla="*/ 7 h 30"/>
                <a:gd name="T50" fmla="*/ 15 w 30"/>
                <a:gd name="T51"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30">
                  <a:moveTo>
                    <a:pt x="30" y="1"/>
                  </a:moveTo>
                  <a:cubicBezTo>
                    <a:pt x="30" y="30"/>
                    <a:pt x="30" y="30"/>
                    <a:pt x="30" y="30"/>
                  </a:cubicBezTo>
                  <a:cubicBezTo>
                    <a:pt x="26" y="30"/>
                    <a:pt x="26" y="30"/>
                    <a:pt x="26" y="30"/>
                  </a:cubicBezTo>
                  <a:cubicBezTo>
                    <a:pt x="26" y="25"/>
                    <a:pt x="26" y="25"/>
                    <a:pt x="26" y="25"/>
                  </a:cubicBezTo>
                  <a:cubicBezTo>
                    <a:pt x="24" y="27"/>
                    <a:pt x="23" y="28"/>
                    <a:pt x="21" y="29"/>
                  </a:cubicBezTo>
                  <a:cubicBezTo>
                    <a:pt x="19" y="30"/>
                    <a:pt x="17" y="30"/>
                    <a:pt x="15" y="30"/>
                  </a:cubicBezTo>
                  <a:cubicBezTo>
                    <a:pt x="11" y="30"/>
                    <a:pt x="7" y="29"/>
                    <a:pt x="4" y="26"/>
                  </a:cubicBezTo>
                  <a:cubicBezTo>
                    <a:pt x="1" y="23"/>
                    <a:pt x="0" y="19"/>
                    <a:pt x="0" y="15"/>
                  </a:cubicBezTo>
                  <a:cubicBezTo>
                    <a:pt x="0" y="11"/>
                    <a:pt x="1" y="8"/>
                    <a:pt x="4" y="5"/>
                  </a:cubicBezTo>
                  <a:cubicBezTo>
                    <a:pt x="7" y="2"/>
                    <a:pt x="11" y="0"/>
                    <a:pt x="15" y="0"/>
                  </a:cubicBezTo>
                  <a:cubicBezTo>
                    <a:pt x="17" y="0"/>
                    <a:pt x="19" y="1"/>
                    <a:pt x="21" y="2"/>
                  </a:cubicBezTo>
                  <a:cubicBezTo>
                    <a:pt x="23" y="3"/>
                    <a:pt x="25" y="4"/>
                    <a:pt x="26" y="6"/>
                  </a:cubicBezTo>
                  <a:cubicBezTo>
                    <a:pt x="26" y="1"/>
                    <a:pt x="26" y="1"/>
                    <a:pt x="26" y="1"/>
                  </a:cubicBezTo>
                  <a:lnTo>
                    <a:pt x="30" y="1"/>
                  </a:lnTo>
                  <a:close/>
                  <a:moveTo>
                    <a:pt x="15" y="4"/>
                  </a:moveTo>
                  <a:cubicBezTo>
                    <a:pt x="13" y="4"/>
                    <a:pt x="11" y="4"/>
                    <a:pt x="9" y="5"/>
                  </a:cubicBezTo>
                  <a:cubicBezTo>
                    <a:pt x="8" y="6"/>
                    <a:pt x="6" y="8"/>
                    <a:pt x="5" y="10"/>
                  </a:cubicBezTo>
                  <a:cubicBezTo>
                    <a:pt x="4" y="11"/>
                    <a:pt x="4" y="13"/>
                    <a:pt x="4" y="15"/>
                  </a:cubicBezTo>
                  <a:cubicBezTo>
                    <a:pt x="4" y="17"/>
                    <a:pt x="4" y="19"/>
                    <a:pt x="5" y="21"/>
                  </a:cubicBezTo>
                  <a:cubicBezTo>
                    <a:pt x="6" y="23"/>
                    <a:pt x="8" y="24"/>
                    <a:pt x="9" y="25"/>
                  </a:cubicBezTo>
                  <a:cubicBezTo>
                    <a:pt x="11" y="26"/>
                    <a:pt x="13" y="27"/>
                    <a:pt x="15" y="27"/>
                  </a:cubicBezTo>
                  <a:cubicBezTo>
                    <a:pt x="17" y="27"/>
                    <a:pt x="19" y="26"/>
                    <a:pt x="21" y="25"/>
                  </a:cubicBezTo>
                  <a:cubicBezTo>
                    <a:pt x="22" y="24"/>
                    <a:pt x="24" y="23"/>
                    <a:pt x="25" y="21"/>
                  </a:cubicBezTo>
                  <a:cubicBezTo>
                    <a:pt x="26" y="20"/>
                    <a:pt x="26" y="18"/>
                    <a:pt x="26" y="15"/>
                  </a:cubicBezTo>
                  <a:cubicBezTo>
                    <a:pt x="26" y="12"/>
                    <a:pt x="25" y="9"/>
                    <a:pt x="23" y="7"/>
                  </a:cubicBezTo>
                  <a:cubicBezTo>
                    <a:pt x="21" y="5"/>
                    <a:pt x="18" y="4"/>
                    <a:pt x="15" y="4"/>
                  </a:cubicBez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576">
              <a:extLst>
                <a:ext uri="{FF2B5EF4-FFF2-40B4-BE49-F238E27FC236}">
                  <a16:creationId xmlns:a16="http://schemas.microsoft.com/office/drawing/2014/main" id="{36BFEA37-F6A9-4038-8F4B-739057225847}"/>
                </a:ext>
              </a:extLst>
            </p:cNvPr>
            <p:cNvSpPr>
              <a:spLocks/>
            </p:cNvSpPr>
            <p:nvPr userDrawn="1"/>
          </p:nvSpPr>
          <p:spPr bwMode="auto">
            <a:xfrm>
              <a:off x="10830712" y="890212"/>
              <a:ext cx="59005" cy="71763"/>
            </a:xfrm>
            <a:custGeom>
              <a:avLst/>
              <a:gdLst>
                <a:gd name="T0" fmla="*/ 0 w 25"/>
                <a:gd name="T1" fmla="*/ 1 h 30"/>
                <a:gd name="T2" fmla="*/ 4 w 25"/>
                <a:gd name="T3" fmla="*/ 1 h 30"/>
                <a:gd name="T4" fmla="*/ 4 w 25"/>
                <a:gd name="T5" fmla="*/ 6 h 30"/>
                <a:gd name="T6" fmla="*/ 9 w 25"/>
                <a:gd name="T7" fmla="*/ 2 h 30"/>
                <a:gd name="T8" fmla="*/ 14 w 25"/>
                <a:gd name="T9" fmla="*/ 0 h 30"/>
                <a:gd name="T10" fmla="*/ 20 w 25"/>
                <a:gd name="T11" fmla="*/ 2 h 30"/>
                <a:gd name="T12" fmla="*/ 24 w 25"/>
                <a:gd name="T13" fmla="*/ 6 h 30"/>
                <a:gd name="T14" fmla="*/ 25 w 25"/>
                <a:gd name="T15" fmla="*/ 15 h 30"/>
                <a:gd name="T16" fmla="*/ 25 w 25"/>
                <a:gd name="T17" fmla="*/ 30 h 30"/>
                <a:gd name="T18" fmla="*/ 21 w 25"/>
                <a:gd name="T19" fmla="*/ 30 h 30"/>
                <a:gd name="T20" fmla="*/ 21 w 25"/>
                <a:gd name="T21" fmla="*/ 16 h 30"/>
                <a:gd name="T22" fmla="*/ 21 w 25"/>
                <a:gd name="T23" fmla="*/ 9 h 30"/>
                <a:gd name="T24" fmla="*/ 18 w 25"/>
                <a:gd name="T25" fmla="*/ 5 h 30"/>
                <a:gd name="T26" fmla="*/ 14 w 25"/>
                <a:gd name="T27" fmla="*/ 4 h 30"/>
                <a:gd name="T28" fmla="*/ 8 w 25"/>
                <a:gd name="T29" fmla="*/ 6 h 30"/>
                <a:gd name="T30" fmla="*/ 4 w 25"/>
                <a:gd name="T31" fmla="*/ 11 h 30"/>
                <a:gd name="T32" fmla="*/ 4 w 25"/>
                <a:gd name="T33" fmla="*/ 19 h 30"/>
                <a:gd name="T34" fmla="*/ 4 w 25"/>
                <a:gd name="T35" fmla="*/ 30 h 30"/>
                <a:gd name="T36" fmla="*/ 0 w 25"/>
                <a:gd name="T37" fmla="*/ 30 h 30"/>
                <a:gd name="T38" fmla="*/ 0 w 25"/>
                <a:gd name="T3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0">
                  <a:moveTo>
                    <a:pt x="0" y="1"/>
                  </a:moveTo>
                  <a:cubicBezTo>
                    <a:pt x="4" y="1"/>
                    <a:pt x="4" y="1"/>
                    <a:pt x="4" y="1"/>
                  </a:cubicBezTo>
                  <a:cubicBezTo>
                    <a:pt x="4" y="6"/>
                    <a:pt x="4" y="6"/>
                    <a:pt x="4" y="6"/>
                  </a:cubicBezTo>
                  <a:cubicBezTo>
                    <a:pt x="5" y="4"/>
                    <a:pt x="7" y="3"/>
                    <a:pt x="9" y="2"/>
                  </a:cubicBezTo>
                  <a:cubicBezTo>
                    <a:pt x="10" y="1"/>
                    <a:pt x="12" y="0"/>
                    <a:pt x="14" y="0"/>
                  </a:cubicBezTo>
                  <a:cubicBezTo>
                    <a:pt x="17" y="0"/>
                    <a:pt x="18" y="1"/>
                    <a:pt x="20" y="2"/>
                  </a:cubicBezTo>
                  <a:cubicBezTo>
                    <a:pt x="22" y="3"/>
                    <a:pt x="23" y="5"/>
                    <a:pt x="24" y="6"/>
                  </a:cubicBezTo>
                  <a:cubicBezTo>
                    <a:pt x="25" y="8"/>
                    <a:pt x="25" y="11"/>
                    <a:pt x="25" y="15"/>
                  </a:cubicBezTo>
                  <a:cubicBezTo>
                    <a:pt x="25" y="30"/>
                    <a:pt x="25" y="30"/>
                    <a:pt x="25" y="30"/>
                  </a:cubicBezTo>
                  <a:cubicBezTo>
                    <a:pt x="21" y="30"/>
                    <a:pt x="21" y="30"/>
                    <a:pt x="21" y="30"/>
                  </a:cubicBezTo>
                  <a:cubicBezTo>
                    <a:pt x="21" y="16"/>
                    <a:pt x="21" y="16"/>
                    <a:pt x="21" y="16"/>
                  </a:cubicBezTo>
                  <a:cubicBezTo>
                    <a:pt x="21" y="13"/>
                    <a:pt x="21" y="11"/>
                    <a:pt x="21" y="9"/>
                  </a:cubicBezTo>
                  <a:cubicBezTo>
                    <a:pt x="20" y="8"/>
                    <a:pt x="20" y="6"/>
                    <a:pt x="18" y="5"/>
                  </a:cubicBezTo>
                  <a:cubicBezTo>
                    <a:pt x="17" y="4"/>
                    <a:pt x="16" y="4"/>
                    <a:pt x="14" y="4"/>
                  </a:cubicBezTo>
                  <a:cubicBezTo>
                    <a:pt x="11" y="4"/>
                    <a:pt x="9" y="4"/>
                    <a:pt x="8" y="6"/>
                  </a:cubicBezTo>
                  <a:cubicBezTo>
                    <a:pt x="6" y="7"/>
                    <a:pt x="5" y="9"/>
                    <a:pt x="4" y="11"/>
                  </a:cubicBezTo>
                  <a:cubicBezTo>
                    <a:pt x="4" y="13"/>
                    <a:pt x="4" y="15"/>
                    <a:pt x="4" y="19"/>
                  </a:cubicBezTo>
                  <a:cubicBezTo>
                    <a:pt x="4" y="30"/>
                    <a:pt x="4" y="30"/>
                    <a:pt x="4" y="30"/>
                  </a:cubicBezTo>
                  <a:cubicBezTo>
                    <a:pt x="0" y="30"/>
                    <a:pt x="0" y="30"/>
                    <a:pt x="0" y="30"/>
                  </a:cubicBezTo>
                  <a:lnTo>
                    <a:pt x="0" y="1"/>
                  </a:ln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577">
              <a:extLst>
                <a:ext uri="{FF2B5EF4-FFF2-40B4-BE49-F238E27FC236}">
                  <a16:creationId xmlns:a16="http://schemas.microsoft.com/office/drawing/2014/main" id="{C58FE0F3-4001-4DBF-9F95-616FCC73C3B8}"/>
                </a:ext>
              </a:extLst>
            </p:cNvPr>
            <p:cNvSpPr>
              <a:spLocks noEditPoints="1"/>
            </p:cNvSpPr>
            <p:nvPr userDrawn="1"/>
          </p:nvSpPr>
          <p:spPr bwMode="auto">
            <a:xfrm>
              <a:off x="10915232" y="866291"/>
              <a:ext cx="70168" cy="95683"/>
            </a:xfrm>
            <a:custGeom>
              <a:avLst/>
              <a:gdLst>
                <a:gd name="T0" fmla="*/ 29 w 29"/>
                <a:gd name="T1" fmla="*/ 0 h 40"/>
                <a:gd name="T2" fmla="*/ 29 w 29"/>
                <a:gd name="T3" fmla="*/ 40 h 40"/>
                <a:gd name="T4" fmla="*/ 26 w 29"/>
                <a:gd name="T5" fmla="*/ 40 h 40"/>
                <a:gd name="T6" fmla="*/ 26 w 29"/>
                <a:gd name="T7" fmla="*/ 35 h 40"/>
                <a:gd name="T8" fmla="*/ 21 w 29"/>
                <a:gd name="T9" fmla="*/ 39 h 40"/>
                <a:gd name="T10" fmla="*/ 14 w 29"/>
                <a:gd name="T11" fmla="*/ 40 h 40"/>
                <a:gd name="T12" fmla="*/ 4 w 29"/>
                <a:gd name="T13" fmla="*/ 36 h 40"/>
                <a:gd name="T14" fmla="*/ 0 w 29"/>
                <a:gd name="T15" fmla="*/ 25 h 40"/>
                <a:gd name="T16" fmla="*/ 4 w 29"/>
                <a:gd name="T17" fmla="*/ 15 h 40"/>
                <a:gd name="T18" fmla="*/ 14 w 29"/>
                <a:gd name="T19" fmla="*/ 10 h 40"/>
                <a:gd name="T20" fmla="*/ 21 w 29"/>
                <a:gd name="T21" fmla="*/ 12 h 40"/>
                <a:gd name="T22" fmla="*/ 26 w 29"/>
                <a:gd name="T23" fmla="*/ 16 h 40"/>
                <a:gd name="T24" fmla="*/ 26 w 29"/>
                <a:gd name="T25" fmla="*/ 0 h 40"/>
                <a:gd name="T26" fmla="*/ 29 w 29"/>
                <a:gd name="T27" fmla="*/ 0 h 40"/>
                <a:gd name="T28" fmla="*/ 15 w 29"/>
                <a:gd name="T29" fmla="*/ 14 h 40"/>
                <a:gd name="T30" fmla="*/ 9 w 29"/>
                <a:gd name="T31" fmla="*/ 15 h 40"/>
                <a:gd name="T32" fmla="*/ 5 w 29"/>
                <a:gd name="T33" fmla="*/ 20 h 40"/>
                <a:gd name="T34" fmla="*/ 3 w 29"/>
                <a:gd name="T35" fmla="*/ 25 h 40"/>
                <a:gd name="T36" fmla="*/ 5 w 29"/>
                <a:gd name="T37" fmla="*/ 31 h 40"/>
                <a:gd name="T38" fmla="*/ 9 w 29"/>
                <a:gd name="T39" fmla="*/ 35 h 40"/>
                <a:gd name="T40" fmla="*/ 15 w 29"/>
                <a:gd name="T41" fmla="*/ 37 h 40"/>
                <a:gd name="T42" fmla="*/ 20 w 29"/>
                <a:gd name="T43" fmla="*/ 35 h 40"/>
                <a:gd name="T44" fmla="*/ 25 w 29"/>
                <a:gd name="T45" fmla="*/ 31 h 40"/>
                <a:gd name="T46" fmla="*/ 26 w 29"/>
                <a:gd name="T47" fmla="*/ 25 h 40"/>
                <a:gd name="T48" fmla="*/ 23 w 29"/>
                <a:gd name="T49" fmla="*/ 17 h 40"/>
                <a:gd name="T50" fmla="*/ 15 w 29"/>
                <a:gd name="T51"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 h="40">
                  <a:moveTo>
                    <a:pt x="29" y="0"/>
                  </a:moveTo>
                  <a:cubicBezTo>
                    <a:pt x="29" y="40"/>
                    <a:pt x="29" y="40"/>
                    <a:pt x="29" y="40"/>
                  </a:cubicBezTo>
                  <a:cubicBezTo>
                    <a:pt x="26" y="40"/>
                    <a:pt x="26" y="40"/>
                    <a:pt x="26" y="40"/>
                  </a:cubicBezTo>
                  <a:cubicBezTo>
                    <a:pt x="26" y="35"/>
                    <a:pt x="26" y="35"/>
                    <a:pt x="26" y="35"/>
                  </a:cubicBezTo>
                  <a:cubicBezTo>
                    <a:pt x="24" y="37"/>
                    <a:pt x="23" y="38"/>
                    <a:pt x="21" y="39"/>
                  </a:cubicBezTo>
                  <a:cubicBezTo>
                    <a:pt x="19" y="40"/>
                    <a:pt x="17" y="40"/>
                    <a:pt x="14" y="40"/>
                  </a:cubicBezTo>
                  <a:cubicBezTo>
                    <a:pt x="10" y="40"/>
                    <a:pt x="7" y="39"/>
                    <a:pt x="4" y="36"/>
                  </a:cubicBezTo>
                  <a:cubicBezTo>
                    <a:pt x="1" y="33"/>
                    <a:pt x="0" y="29"/>
                    <a:pt x="0" y="25"/>
                  </a:cubicBezTo>
                  <a:cubicBezTo>
                    <a:pt x="0" y="21"/>
                    <a:pt x="1" y="18"/>
                    <a:pt x="4" y="15"/>
                  </a:cubicBezTo>
                  <a:cubicBezTo>
                    <a:pt x="7" y="12"/>
                    <a:pt x="10" y="10"/>
                    <a:pt x="14" y="10"/>
                  </a:cubicBezTo>
                  <a:cubicBezTo>
                    <a:pt x="17" y="10"/>
                    <a:pt x="19" y="11"/>
                    <a:pt x="21" y="12"/>
                  </a:cubicBezTo>
                  <a:cubicBezTo>
                    <a:pt x="23" y="13"/>
                    <a:pt x="24" y="14"/>
                    <a:pt x="26" y="16"/>
                  </a:cubicBezTo>
                  <a:cubicBezTo>
                    <a:pt x="26" y="0"/>
                    <a:pt x="26" y="0"/>
                    <a:pt x="26" y="0"/>
                  </a:cubicBezTo>
                  <a:lnTo>
                    <a:pt x="29" y="0"/>
                  </a:lnTo>
                  <a:close/>
                  <a:moveTo>
                    <a:pt x="15" y="14"/>
                  </a:moveTo>
                  <a:cubicBezTo>
                    <a:pt x="13" y="14"/>
                    <a:pt x="11" y="14"/>
                    <a:pt x="9" y="15"/>
                  </a:cubicBezTo>
                  <a:cubicBezTo>
                    <a:pt x="7" y="16"/>
                    <a:pt x="6" y="18"/>
                    <a:pt x="5" y="20"/>
                  </a:cubicBezTo>
                  <a:cubicBezTo>
                    <a:pt x="4" y="21"/>
                    <a:pt x="3" y="23"/>
                    <a:pt x="3" y="25"/>
                  </a:cubicBezTo>
                  <a:cubicBezTo>
                    <a:pt x="3" y="27"/>
                    <a:pt x="4" y="29"/>
                    <a:pt x="5" y="31"/>
                  </a:cubicBezTo>
                  <a:cubicBezTo>
                    <a:pt x="6" y="33"/>
                    <a:pt x="7" y="34"/>
                    <a:pt x="9" y="35"/>
                  </a:cubicBezTo>
                  <a:cubicBezTo>
                    <a:pt x="11" y="36"/>
                    <a:pt x="13" y="37"/>
                    <a:pt x="15" y="37"/>
                  </a:cubicBezTo>
                  <a:cubicBezTo>
                    <a:pt x="17" y="37"/>
                    <a:pt x="19" y="36"/>
                    <a:pt x="20" y="35"/>
                  </a:cubicBezTo>
                  <a:cubicBezTo>
                    <a:pt x="22" y="34"/>
                    <a:pt x="24" y="33"/>
                    <a:pt x="25" y="31"/>
                  </a:cubicBezTo>
                  <a:cubicBezTo>
                    <a:pt x="26" y="30"/>
                    <a:pt x="26" y="28"/>
                    <a:pt x="26" y="25"/>
                  </a:cubicBezTo>
                  <a:cubicBezTo>
                    <a:pt x="26" y="22"/>
                    <a:pt x="25" y="19"/>
                    <a:pt x="23" y="17"/>
                  </a:cubicBezTo>
                  <a:cubicBezTo>
                    <a:pt x="21" y="15"/>
                    <a:pt x="18" y="14"/>
                    <a:pt x="15" y="14"/>
                  </a:cubicBez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578">
              <a:extLst>
                <a:ext uri="{FF2B5EF4-FFF2-40B4-BE49-F238E27FC236}">
                  <a16:creationId xmlns:a16="http://schemas.microsoft.com/office/drawing/2014/main" id="{B4DAFB6D-94D8-4DAE-9983-B329AE8D75B8}"/>
                </a:ext>
              </a:extLst>
            </p:cNvPr>
            <p:cNvSpPr>
              <a:spLocks noEditPoints="1"/>
            </p:cNvSpPr>
            <p:nvPr userDrawn="1"/>
          </p:nvSpPr>
          <p:spPr bwMode="auto">
            <a:xfrm>
              <a:off x="11014104" y="890212"/>
              <a:ext cx="68573" cy="71763"/>
            </a:xfrm>
            <a:custGeom>
              <a:avLst/>
              <a:gdLst>
                <a:gd name="T0" fmla="*/ 29 w 29"/>
                <a:gd name="T1" fmla="*/ 1 h 30"/>
                <a:gd name="T2" fmla="*/ 29 w 29"/>
                <a:gd name="T3" fmla="*/ 30 h 30"/>
                <a:gd name="T4" fmla="*/ 26 w 29"/>
                <a:gd name="T5" fmla="*/ 30 h 30"/>
                <a:gd name="T6" fmla="*/ 26 w 29"/>
                <a:gd name="T7" fmla="*/ 25 h 30"/>
                <a:gd name="T8" fmla="*/ 20 w 29"/>
                <a:gd name="T9" fmla="*/ 29 h 30"/>
                <a:gd name="T10" fmla="*/ 14 w 29"/>
                <a:gd name="T11" fmla="*/ 30 h 30"/>
                <a:gd name="T12" fmla="*/ 4 w 29"/>
                <a:gd name="T13" fmla="*/ 26 h 30"/>
                <a:gd name="T14" fmla="*/ 0 w 29"/>
                <a:gd name="T15" fmla="*/ 15 h 30"/>
                <a:gd name="T16" fmla="*/ 4 w 29"/>
                <a:gd name="T17" fmla="*/ 5 h 30"/>
                <a:gd name="T18" fmla="*/ 14 w 29"/>
                <a:gd name="T19" fmla="*/ 0 h 30"/>
                <a:gd name="T20" fmla="*/ 21 w 29"/>
                <a:gd name="T21" fmla="*/ 2 h 30"/>
                <a:gd name="T22" fmla="*/ 26 w 29"/>
                <a:gd name="T23" fmla="*/ 6 h 30"/>
                <a:gd name="T24" fmla="*/ 26 w 29"/>
                <a:gd name="T25" fmla="*/ 1 h 30"/>
                <a:gd name="T26" fmla="*/ 29 w 29"/>
                <a:gd name="T27" fmla="*/ 1 h 30"/>
                <a:gd name="T28" fmla="*/ 15 w 29"/>
                <a:gd name="T29" fmla="*/ 4 h 30"/>
                <a:gd name="T30" fmla="*/ 9 w 29"/>
                <a:gd name="T31" fmla="*/ 5 h 30"/>
                <a:gd name="T32" fmla="*/ 5 w 29"/>
                <a:gd name="T33" fmla="*/ 10 h 30"/>
                <a:gd name="T34" fmla="*/ 3 w 29"/>
                <a:gd name="T35" fmla="*/ 15 h 30"/>
                <a:gd name="T36" fmla="*/ 5 w 29"/>
                <a:gd name="T37" fmla="*/ 21 h 30"/>
                <a:gd name="T38" fmla="*/ 9 w 29"/>
                <a:gd name="T39" fmla="*/ 25 h 30"/>
                <a:gd name="T40" fmla="*/ 15 w 29"/>
                <a:gd name="T41" fmla="*/ 27 h 30"/>
                <a:gd name="T42" fmla="*/ 20 w 29"/>
                <a:gd name="T43" fmla="*/ 25 h 30"/>
                <a:gd name="T44" fmla="*/ 24 w 29"/>
                <a:gd name="T45" fmla="*/ 21 h 30"/>
                <a:gd name="T46" fmla="*/ 26 w 29"/>
                <a:gd name="T47" fmla="*/ 15 h 30"/>
                <a:gd name="T48" fmla="*/ 23 w 29"/>
                <a:gd name="T49" fmla="*/ 7 h 30"/>
                <a:gd name="T50" fmla="*/ 15 w 29"/>
                <a:gd name="T51"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 h="30">
                  <a:moveTo>
                    <a:pt x="29" y="1"/>
                  </a:moveTo>
                  <a:cubicBezTo>
                    <a:pt x="29" y="30"/>
                    <a:pt x="29" y="30"/>
                    <a:pt x="29" y="30"/>
                  </a:cubicBezTo>
                  <a:cubicBezTo>
                    <a:pt x="26" y="30"/>
                    <a:pt x="26" y="30"/>
                    <a:pt x="26" y="30"/>
                  </a:cubicBezTo>
                  <a:cubicBezTo>
                    <a:pt x="26" y="25"/>
                    <a:pt x="26" y="25"/>
                    <a:pt x="26" y="25"/>
                  </a:cubicBezTo>
                  <a:cubicBezTo>
                    <a:pt x="24" y="27"/>
                    <a:pt x="22" y="28"/>
                    <a:pt x="20" y="29"/>
                  </a:cubicBezTo>
                  <a:cubicBezTo>
                    <a:pt x="19" y="30"/>
                    <a:pt x="16" y="30"/>
                    <a:pt x="14" y="30"/>
                  </a:cubicBezTo>
                  <a:cubicBezTo>
                    <a:pt x="10" y="30"/>
                    <a:pt x="7" y="29"/>
                    <a:pt x="4" y="26"/>
                  </a:cubicBezTo>
                  <a:cubicBezTo>
                    <a:pt x="1" y="23"/>
                    <a:pt x="0" y="19"/>
                    <a:pt x="0" y="15"/>
                  </a:cubicBezTo>
                  <a:cubicBezTo>
                    <a:pt x="0" y="11"/>
                    <a:pt x="1" y="8"/>
                    <a:pt x="4" y="5"/>
                  </a:cubicBezTo>
                  <a:cubicBezTo>
                    <a:pt x="7" y="2"/>
                    <a:pt x="10" y="0"/>
                    <a:pt x="14" y="0"/>
                  </a:cubicBezTo>
                  <a:cubicBezTo>
                    <a:pt x="17" y="0"/>
                    <a:pt x="19" y="1"/>
                    <a:pt x="21" y="2"/>
                  </a:cubicBezTo>
                  <a:cubicBezTo>
                    <a:pt x="23" y="3"/>
                    <a:pt x="24" y="4"/>
                    <a:pt x="26" y="6"/>
                  </a:cubicBezTo>
                  <a:cubicBezTo>
                    <a:pt x="26" y="1"/>
                    <a:pt x="26" y="1"/>
                    <a:pt x="26" y="1"/>
                  </a:cubicBezTo>
                  <a:lnTo>
                    <a:pt x="29" y="1"/>
                  </a:lnTo>
                  <a:close/>
                  <a:moveTo>
                    <a:pt x="15" y="4"/>
                  </a:moveTo>
                  <a:cubicBezTo>
                    <a:pt x="13" y="4"/>
                    <a:pt x="11" y="4"/>
                    <a:pt x="9" y="5"/>
                  </a:cubicBezTo>
                  <a:cubicBezTo>
                    <a:pt x="7" y="6"/>
                    <a:pt x="6" y="8"/>
                    <a:pt x="5" y="10"/>
                  </a:cubicBezTo>
                  <a:cubicBezTo>
                    <a:pt x="4" y="11"/>
                    <a:pt x="3" y="13"/>
                    <a:pt x="3" y="15"/>
                  </a:cubicBezTo>
                  <a:cubicBezTo>
                    <a:pt x="3" y="17"/>
                    <a:pt x="4" y="19"/>
                    <a:pt x="5" y="21"/>
                  </a:cubicBezTo>
                  <a:cubicBezTo>
                    <a:pt x="6" y="23"/>
                    <a:pt x="7" y="24"/>
                    <a:pt x="9" y="25"/>
                  </a:cubicBezTo>
                  <a:cubicBezTo>
                    <a:pt x="11" y="26"/>
                    <a:pt x="13" y="27"/>
                    <a:pt x="15" y="27"/>
                  </a:cubicBezTo>
                  <a:cubicBezTo>
                    <a:pt x="17" y="27"/>
                    <a:pt x="18" y="26"/>
                    <a:pt x="20" y="25"/>
                  </a:cubicBezTo>
                  <a:cubicBezTo>
                    <a:pt x="22" y="24"/>
                    <a:pt x="23" y="23"/>
                    <a:pt x="24" y="21"/>
                  </a:cubicBezTo>
                  <a:cubicBezTo>
                    <a:pt x="25" y="20"/>
                    <a:pt x="26" y="18"/>
                    <a:pt x="26" y="15"/>
                  </a:cubicBezTo>
                  <a:cubicBezTo>
                    <a:pt x="26" y="12"/>
                    <a:pt x="25" y="9"/>
                    <a:pt x="23" y="7"/>
                  </a:cubicBezTo>
                  <a:cubicBezTo>
                    <a:pt x="20" y="5"/>
                    <a:pt x="18" y="4"/>
                    <a:pt x="15" y="4"/>
                  </a:cubicBez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579">
              <a:extLst>
                <a:ext uri="{FF2B5EF4-FFF2-40B4-BE49-F238E27FC236}">
                  <a16:creationId xmlns:a16="http://schemas.microsoft.com/office/drawing/2014/main" id="{295764C6-F4C3-4341-9CF1-83F4F7E7B91F}"/>
                </a:ext>
              </a:extLst>
            </p:cNvPr>
            <p:cNvSpPr>
              <a:spLocks/>
            </p:cNvSpPr>
            <p:nvPr userDrawn="1"/>
          </p:nvSpPr>
          <p:spPr bwMode="auto">
            <a:xfrm>
              <a:off x="11108193" y="890212"/>
              <a:ext cx="36679" cy="71763"/>
            </a:xfrm>
            <a:custGeom>
              <a:avLst/>
              <a:gdLst>
                <a:gd name="T0" fmla="*/ 0 w 15"/>
                <a:gd name="T1" fmla="*/ 1 h 30"/>
                <a:gd name="T2" fmla="*/ 4 w 15"/>
                <a:gd name="T3" fmla="*/ 1 h 30"/>
                <a:gd name="T4" fmla="*/ 4 w 15"/>
                <a:gd name="T5" fmla="*/ 5 h 30"/>
                <a:gd name="T6" fmla="*/ 8 w 15"/>
                <a:gd name="T7" fmla="*/ 2 h 30"/>
                <a:gd name="T8" fmla="*/ 11 w 15"/>
                <a:gd name="T9" fmla="*/ 0 h 30"/>
                <a:gd name="T10" fmla="*/ 15 w 15"/>
                <a:gd name="T11" fmla="*/ 1 h 30"/>
                <a:gd name="T12" fmla="*/ 13 w 15"/>
                <a:gd name="T13" fmla="*/ 4 h 30"/>
                <a:gd name="T14" fmla="*/ 11 w 15"/>
                <a:gd name="T15" fmla="*/ 4 h 30"/>
                <a:gd name="T16" fmla="*/ 7 w 15"/>
                <a:gd name="T17" fmla="*/ 5 h 30"/>
                <a:gd name="T18" fmla="*/ 5 w 15"/>
                <a:gd name="T19" fmla="*/ 10 h 30"/>
                <a:gd name="T20" fmla="*/ 4 w 15"/>
                <a:gd name="T21" fmla="*/ 20 h 30"/>
                <a:gd name="T22" fmla="*/ 4 w 15"/>
                <a:gd name="T23" fmla="*/ 30 h 30"/>
                <a:gd name="T24" fmla="*/ 0 w 15"/>
                <a:gd name="T25" fmla="*/ 30 h 30"/>
                <a:gd name="T26" fmla="*/ 0 w 15"/>
                <a:gd name="T27"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30">
                  <a:moveTo>
                    <a:pt x="0" y="1"/>
                  </a:moveTo>
                  <a:cubicBezTo>
                    <a:pt x="4" y="1"/>
                    <a:pt x="4" y="1"/>
                    <a:pt x="4" y="1"/>
                  </a:cubicBezTo>
                  <a:cubicBezTo>
                    <a:pt x="4" y="5"/>
                    <a:pt x="4" y="5"/>
                    <a:pt x="4" y="5"/>
                  </a:cubicBezTo>
                  <a:cubicBezTo>
                    <a:pt x="5" y="4"/>
                    <a:pt x="6" y="2"/>
                    <a:pt x="8" y="2"/>
                  </a:cubicBezTo>
                  <a:cubicBezTo>
                    <a:pt x="9" y="1"/>
                    <a:pt x="10" y="0"/>
                    <a:pt x="11" y="0"/>
                  </a:cubicBezTo>
                  <a:cubicBezTo>
                    <a:pt x="12" y="0"/>
                    <a:pt x="14" y="1"/>
                    <a:pt x="15" y="1"/>
                  </a:cubicBezTo>
                  <a:cubicBezTo>
                    <a:pt x="13" y="4"/>
                    <a:pt x="13" y="4"/>
                    <a:pt x="13" y="4"/>
                  </a:cubicBezTo>
                  <a:cubicBezTo>
                    <a:pt x="12" y="4"/>
                    <a:pt x="11" y="4"/>
                    <a:pt x="11" y="4"/>
                  </a:cubicBezTo>
                  <a:cubicBezTo>
                    <a:pt x="10" y="4"/>
                    <a:pt x="8" y="4"/>
                    <a:pt x="7" y="5"/>
                  </a:cubicBezTo>
                  <a:cubicBezTo>
                    <a:pt x="6" y="6"/>
                    <a:pt x="5" y="8"/>
                    <a:pt x="5" y="10"/>
                  </a:cubicBezTo>
                  <a:cubicBezTo>
                    <a:pt x="4" y="12"/>
                    <a:pt x="4" y="15"/>
                    <a:pt x="4" y="20"/>
                  </a:cubicBezTo>
                  <a:cubicBezTo>
                    <a:pt x="4" y="30"/>
                    <a:pt x="4" y="30"/>
                    <a:pt x="4" y="30"/>
                  </a:cubicBezTo>
                  <a:cubicBezTo>
                    <a:pt x="0" y="30"/>
                    <a:pt x="0" y="30"/>
                    <a:pt x="0" y="30"/>
                  </a:cubicBezTo>
                  <a:lnTo>
                    <a:pt x="0" y="1"/>
                  </a:ln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580">
              <a:extLst>
                <a:ext uri="{FF2B5EF4-FFF2-40B4-BE49-F238E27FC236}">
                  <a16:creationId xmlns:a16="http://schemas.microsoft.com/office/drawing/2014/main" id="{750013AC-B5DC-48AF-A686-4A28C1B12D88}"/>
                </a:ext>
              </a:extLst>
            </p:cNvPr>
            <p:cNvSpPr>
              <a:spLocks noEditPoints="1"/>
            </p:cNvSpPr>
            <p:nvPr userDrawn="1"/>
          </p:nvSpPr>
          <p:spPr bwMode="auto">
            <a:xfrm>
              <a:off x="11159224" y="866291"/>
              <a:ext cx="68573" cy="95683"/>
            </a:xfrm>
            <a:custGeom>
              <a:avLst/>
              <a:gdLst>
                <a:gd name="T0" fmla="*/ 29 w 29"/>
                <a:gd name="T1" fmla="*/ 0 h 40"/>
                <a:gd name="T2" fmla="*/ 29 w 29"/>
                <a:gd name="T3" fmla="*/ 40 h 40"/>
                <a:gd name="T4" fmla="*/ 26 w 29"/>
                <a:gd name="T5" fmla="*/ 40 h 40"/>
                <a:gd name="T6" fmla="*/ 26 w 29"/>
                <a:gd name="T7" fmla="*/ 35 h 40"/>
                <a:gd name="T8" fmla="*/ 21 w 29"/>
                <a:gd name="T9" fmla="*/ 39 h 40"/>
                <a:gd name="T10" fmla="*/ 14 w 29"/>
                <a:gd name="T11" fmla="*/ 40 h 40"/>
                <a:gd name="T12" fmla="*/ 4 w 29"/>
                <a:gd name="T13" fmla="*/ 36 h 40"/>
                <a:gd name="T14" fmla="*/ 0 w 29"/>
                <a:gd name="T15" fmla="*/ 25 h 40"/>
                <a:gd name="T16" fmla="*/ 4 w 29"/>
                <a:gd name="T17" fmla="*/ 15 h 40"/>
                <a:gd name="T18" fmla="*/ 15 w 29"/>
                <a:gd name="T19" fmla="*/ 10 h 40"/>
                <a:gd name="T20" fmla="*/ 21 w 29"/>
                <a:gd name="T21" fmla="*/ 12 h 40"/>
                <a:gd name="T22" fmla="*/ 26 w 29"/>
                <a:gd name="T23" fmla="*/ 16 h 40"/>
                <a:gd name="T24" fmla="*/ 26 w 29"/>
                <a:gd name="T25" fmla="*/ 0 h 40"/>
                <a:gd name="T26" fmla="*/ 29 w 29"/>
                <a:gd name="T27" fmla="*/ 0 h 40"/>
                <a:gd name="T28" fmla="*/ 15 w 29"/>
                <a:gd name="T29" fmla="*/ 14 h 40"/>
                <a:gd name="T30" fmla="*/ 9 w 29"/>
                <a:gd name="T31" fmla="*/ 15 h 40"/>
                <a:gd name="T32" fmla="*/ 5 w 29"/>
                <a:gd name="T33" fmla="*/ 20 h 40"/>
                <a:gd name="T34" fmla="*/ 4 w 29"/>
                <a:gd name="T35" fmla="*/ 25 h 40"/>
                <a:gd name="T36" fmla="*/ 5 w 29"/>
                <a:gd name="T37" fmla="*/ 31 h 40"/>
                <a:gd name="T38" fmla="*/ 9 w 29"/>
                <a:gd name="T39" fmla="*/ 35 h 40"/>
                <a:gd name="T40" fmla="*/ 15 w 29"/>
                <a:gd name="T41" fmla="*/ 37 h 40"/>
                <a:gd name="T42" fmla="*/ 21 w 29"/>
                <a:gd name="T43" fmla="*/ 35 h 40"/>
                <a:gd name="T44" fmla="*/ 25 w 29"/>
                <a:gd name="T45" fmla="*/ 31 h 40"/>
                <a:gd name="T46" fmla="*/ 26 w 29"/>
                <a:gd name="T47" fmla="*/ 25 h 40"/>
                <a:gd name="T48" fmla="*/ 23 w 29"/>
                <a:gd name="T49" fmla="*/ 17 h 40"/>
                <a:gd name="T50" fmla="*/ 15 w 29"/>
                <a:gd name="T51"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 h="40">
                  <a:moveTo>
                    <a:pt x="29" y="0"/>
                  </a:moveTo>
                  <a:cubicBezTo>
                    <a:pt x="29" y="40"/>
                    <a:pt x="29" y="40"/>
                    <a:pt x="29" y="40"/>
                  </a:cubicBezTo>
                  <a:cubicBezTo>
                    <a:pt x="26" y="40"/>
                    <a:pt x="26" y="40"/>
                    <a:pt x="26" y="40"/>
                  </a:cubicBezTo>
                  <a:cubicBezTo>
                    <a:pt x="26" y="35"/>
                    <a:pt x="26" y="35"/>
                    <a:pt x="26" y="35"/>
                  </a:cubicBezTo>
                  <a:cubicBezTo>
                    <a:pt x="24" y="37"/>
                    <a:pt x="23" y="38"/>
                    <a:pt x="21" y="39"/>
                  </a:cubicBezTo>
                  <a:cubicBezTo>
                    <a:pt x="19" y="40"/>
                    <a:pt x="17" y="40"/>
                    <a:pt x="14" y="40"/>
                  </a:cubicBezTo>
                  <a:cubicBezTo>
                    <a:pt x="10" y="40"/>
                    <a:pt x="7" y="39"/>
                    <a:pt x="4" y="36"/>
                  </a:cubicBezTo>
                  <a:cubicBezTo>
                    <a:pt x="1" y="33"/>
                    <a:pt x="0" y="29"/>
                    <a:pt x="0" y="25"/>
                  </a:cubicBezTo>
                  <a:cubicBezTo>
                    <a:pt x="0" y="21"/>
                    <a:pt x="1" y="18"/>
                    <a:pt x="4" y="15"/>
                  </a:cubicBezTo>
                  <a:cubicBezTo>
                    <a:pt x="7" y="12"/>
                    <a:pt x="11" y="10"/>
                    <a:pt x="15" y="10"/>
                  </a:cubicBezTo>
                  <a:cubicBezTo>
                    <a:pt x="17" y="10"/>
                    <a:pt x="19" y="11"/>
                    <a:pt x="21" y="12"/>
                  </a:cubicBezTo>
                  <a:cubicBezTo>
                    <a:pt x="23" y="13"/>
                    <a:pt x="24" y="14"/>
                    <a:pt x="26" y="16"/>
                  </a:cubicBezTo>
                  <a:cubicBezTo>
                    <a:pt x="26" y="0"/>
                    <a:pt x="26" y="0"/>
                    <a:pt x="26" y="0"/>
                  </a:cubicBezTo>
                  <a:lnTo>
                    <a:pt x="29" y="0"/>
                  </a:lnTo>
                  <a:close/>
                  <a:moveTo>
                    <a:pt x="15" y="14"/>
                  </a:moveTo>
                  <a:cubicBezTo>
                    <a:pt x="13" y="14"/>
                    <a:pt x="11" y="14"/>
                    <a:pt x="9" y="15"/>
                  </a:cubicBezTo>
                  <a:cubicBezTo>
                    <a:pt x="8" y="16"/>
                    <a:pt x="6" y="18"/>
                    <a:pt x="5" y="20"/>
                  </a:cubicBezTo>
                  <a:cubicBezTo>
                    <a:pt x="4" y="21"/>
                    <a:pt x="4" y="23"/>
                    <a:pt x="4" y="25"/>
                  </a:cubicBezTo>
                  <a:cubicBezTo>
                    <a:pt x="4" y="27"/>
                    <a:pt x="4" y="29"/>
                    <a:pt x="5" y="31"/>
                  </a:cubicBezTo>
                  <a:cubicBezTo>
                    <a:pt x="6" y="33"/>
                    <a:pt x="8" y="34"/>
                    <a:pt x="9" y="35"/>
                  </a:cubicBezTo>
                  <a:cubicBezTo>
                    <a:pt x="11" y="36"/>
                    <a:pt x="13" y="37"/>
                    <a:pt x="15" y="37"/>
                  </a:cubicBezTo>
                  <a:cubicBezTo>
                    <a:pt x="17" y="37"/>
                    <a:pt x="19" y="36"/>
                    <a:pt x="21" y="35"/>
                  </a:cubicBezTo>
                  <a:cubicBezTo>
                    <a:pt x="22" y="34"/>
                    <a:pt x="24" y="33"/>
                    <a:pt x="25" y="31"/>
                  </a:cubicBezTo>
                  <a:cubicBezTo>
                    <a:pt x="26" y="30"/>
                    <a:pt x="26" y="28"/>
                    <a:pt x="26" y="25"/>
                  </a:cubicBezTo>
                  <a:cubicBezTo>
                    <a:pt x="26" y="22"/>
                    <a:pt x="25" y="19"/>
                    <a:pt x="23" y="17"/>
                  </a:cubicBezTo>
                  <a:cubicBezTo>
                    <a:pt x="21" y="15"/>
                    <a:pt x="18" y="14"/>
                    <a:pt x="15" y="14"/>
                  </a:cubicBez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581">
              <a:extLst>
                <a:ext uri="{FF2B5EF4-FFF2-40B4-BE49-F238E27FC236}">
                  <a16:creationId xmlns:a16="http://schemas.microsoft.com/office/drawing/2014/main" id="{6FE6799D-4F40-41DC-A67F-2784AB6E809F}"/>
                </a:ext>
              </a:extLst>
            </p:cNvPr>
            <p:cNvSpPr>
              <a:spLocks/>
            </p:cNvSpPr>
            <p:nvPr userDrawn="1"/>
          </p:nvSpPr>
          <p:spPr bwMode="auto">
            <a:xfrm>
              <a:off x="11251717" y="890212"/>
              <a:ext cx="39868" cy="71763"/>
            </a:xfrm>
            <a:custGeom>
              <a:avLst/>
              <a:gdLst>
                <a:gd name="T0" fmla="*/ 17 w 17"/>
                <a:gd name="T1" fmla="*/ 4 h 30"/>
                <a:gd name="T2" fmla="*/ 15 w 17"/>
                <a:gd name="T3" fmla="*/ 7 h 30"/>
                <a:gd name="T4" fmla="*/ 9 w 17"/>
                <a:gd name="T5" fmla="*/ 4 h 30"/>
                <a:gd name="T6" fmla="*/ 6 w 17"/>
                <a:gd name="T7" fmla="*/ 5 h 30"/>
                <a:gd name="T8" fmla="*/ 5 w 17"/>
                <a:gd name="T9" fmla="*/ 8 h 30"/>
                <a:gd name="T10" fmla="*/ 6 w 17"/>
                <a:gd name="T11" fmla="*/ 10 h 30"/>
                <a:gd name="T12" fmla="*/ 10 w 17"/>
                <a:gd name="T13" fmla="*/ 13 h 30"/>
                <a:gd name="T14" fmla="*/ 16 w 17"/>
                <a:gd name="T15" fmla="*/ 17 h 30"/>
                <a:gd name="T16" fmla="*/ 17 w 17"/>
                <a:gd name="T17" fmla="*/ 22 h 30"/>
                <a:gd name="T18" fmla="*/ 15 w 17"/>
                <a:gd name="T19" fmla="*/ 28 h 30"/>
                <a:gd name="T20" fmla="*/ 9 w 17"/>
                <a:gd name="T21" fmla="*/ 30 h 30"/>
                <a:gd name="T22" fmla="*/ 4 w 17"/>
                <a:gd name="T23" fmla="*/ 29 h 30"/>
                <a:gd name="T24" fmla="*/ 0 w 17"/>
                <a:gd name="T25" fmla="*/ 26 h 30"/>
                <a:gd name="T26" fmla="*/ 3 w 17"/>
                <a:gd name="T27" fmla="*/ 24 h 30"/>
                <a:gd name="T28" fmla="*/ 9 w 17"/>
                <a:gd name="T29" fmla="*/ 27 h 30"/>
                <a:gd name="T30" fmla="*/ 12 w 17"/>
                <a:gd name="T31" fmla="*/ 25 h 30"/>
                <a:gd name="T32" fmla="*/ 14 w 17"/>
                <a:gd name="T33" fmla="*/ 22 h 30"/>
                <a:gd name="T34" fmla="*/ 13 w 17"/>
                <a:gd name="T35" fmla="*/ 19 h 30"/>
                <a:gd name="T36" fmla="*/ 8 w 17"/>
                <a:gd name="T37" fmla="*/ 16 h 30"/>
                <a:gd name="T38" fmla="*/ 3 w 17"/>
                <a:gd name="T39" fmla="*/ 12 h 30"/>
                <a:gd name="T40" fmla="*/ 2 w 17"/>
                <a:gd name="T41" fmla="*/ 8 h 30"/>
                <a:gd name="T42" fmla="*/ 4 w 17"/>
                <a:gd name="T43" fmla="*/ 3 h 30"/>
                <a:gd name="T44" fmla="*/ 9 w 17"/>
                <a:gd name="T45" fmla="*/ 0 h 30"/>
                <a:gd name="T46" fmla="*/ 17 w 17"/>
                <a:gd name="T47"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30">
                  <a:moveTo>
                    <a:pt x="17" y="4"/>
                  </a:moveTo>
                  <a:cubicBezTo>
                    <a:pt x="15" y="7"/>
                    <a:pt x="15" y="7"/>
                    <a:pt x="15" y="7"/>
                  </a:cubicBezTo>
                  <a:cubicBezTo>
                    <a:pt x="13" y="5"/>
                    <a:pt x="11" y="4"/>
                    <a:pt x="9" y="4"/>
                  </a:cubicBezTo>
                  <a:cubicBezTo>
                    <a:pt x="8" y="4"/>
                    <a:pt x="7" y="4"/>
                    <a:pt x="6" y="5"/>
                  </a:cubicBezTo>
                  <a:cubicBezTo>
                    <a:pt x="5" y="6"/>
                    <a:pt x="5" y="7"/>
                    <a:pt x="5" y="8"/>
                  </a:cubicBezTo>
                  <a:cubicBezTo>
                    <a:pt x="5" y="9"/>
                    <a:pt x="5" y="10"/>
                    <a:pt x="6" y="10"/>
                  </a:cubicBezTo>
                  <a:cubicBezTo>
                    <a:pt x="7" y="11"/>
                    <a:pt x="8" y="12"/>
                    <a:pt x="10" y="13"/>
                  </a:cubicBezTo>
                  <a:cubicBezTo>
                    <a:pt x="13" y="15"/>
                    <a:pt x="15" y="16"/>
                    <a:pt x="16" y="17"/>
                  </a:cubicBezTo>
                  <a:cubicBezTo>
                    <a:pt x="17" y="19"/>
                    <a:pt x="17" y="20"/>
                    <a:pt x="17" y="22"/>
                  </a:cubicBezTo>
                  <a:cubicBezTo>
                    <a:pt x="17" y="24"/>
                    <a:pt x="17" y="26"/>
                    <a:pt x="15" y="28"/>
                  </a:cubicBezTo>
                  <a:cubicBezTo>
                    <a:pt x="13" y="29"/>
                    <a:pt x="11" y="30"/>
                    <a:pt x="9" y="30"/>
                  </a:cubicBezTo>
                  <a:cubicBezTo>
                    <a:pt x="7" y="30"/>
                    <a:pt x="6" y="30"/>
                    <a:pt x="4" y="29"/>
                  </a:cubicBezTo>
                  <a:cubicBezTo>
                    <a:pt x="3" y="28"/>
                    <a:pt x="1" y="27"/>
                    <a:pt x="0" y="26"/>
                  </a:cubicBezTo>
                  <a:cubicBezTo>
                    <a:pt x="3" y="24"/>
                    <a:pt x="3" y="24"/>
                    <a:pt x="3" y="24"/>
                  </a:cubicBezTo>
                  <a:cubicBezTo>
                    <a:pt x="5" y="26"/>
                    <a:pt x="6" y="27"/>
                    <a:pt x="9" y="27"/>
                  </a:cubicBezTo>
                  <a:cubicBezTo>
                    <a:pt x="10" y="27"/>
                    <a:pt x="11" y="26"/>
                    <a:pt x="12" y="25"/>
                  </a:cubicBezTo>
                  <a:cubicBezTo>
                    <a:pt x="13" y="24"/>
                    <a:pt x="14" y="23"/>
                    <a:pt x="14" y="22"/>
                  </a:cubicBezTo>
                  <a:cubicBezTo>
                    <a:pt x="14" y="21"/>
                    <a:pt x="14" y="20"/>
                    <a:pt x="13" y="19"/>
                  </a:cubicBezTo>
                  <a:cubicBezTo>
                    <a:pt x="12" y="18"/>
                    <a:pt x="11" y="17"/>
                    <a:pt x="8" y="16"/>
                  </a:cubicBezTo>
                  <a:cubicBezTo>
                    <a:pt x="6" y="15"/>
                    <a:pt x="4" y="14"/>
                    <a:pt x="3" y="12"/>
                  </a:cubicBezTo>
                  <a:cubicBezTo>
                    <a:pt x="2" y="11"/>
                    <a:pt x="2" y="10"/>
                    <a:pt x="2" y="8"/>
                  </a:cubicBezTo>
                  <a:cubicBezTo>
                    <a:pt x="2" y="6"/>
                    <a:pt x="2" y="4"/>
                    <a:pt x="4" y="3"/>
                  </a:cubicBezTo>
                  <a:cubicBezTo>
                    <a:pt x="5" y="1"/>
                    <a:pt x="7" y="0"/>
                    <a:pt x="9" y="0"/>
                  </a:cubicBezTo>
                  <a:cubicBezTo>
                    <a:pt x="12" y="0"/>
                    <a:pt x="15" y="2"/>
                    <a:pt x="17" y="4"/>
                  </a:cubicBez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582">
              <a:extLst>
                <a:ext uri="{FF2B5EF4-FFF2-40B4-BE49-F238E27FC236}">
                  <a16:creationId xmlns:a16="http://schemas.microsoft.com/office/drawing/2014/main" id="{FF6CB771-D4A0-46E1-9088-7AD54191E6B0}"/>
                </a:ext>
              </a:extLst>
            </p:cNvPr>
            <p:cNvSpPr>
              <a:spLocks noEditPoints="1"/>
            </p:cNvSpPr>
            <p:nvPr userDrawn="1"/>
          </p:nvSpPr>
          <p:spPr bwMode="auto">
            <a:xfrm>
              <a:off x="11366537" y="867886"/>
              <a:ext cx="55816" cy="94089"/>
            </a:xfrm>
            <a:custGeom>
              <a:avLst/>
              <a:gdLst>
                <a:gd name="T0" fmla="*/ 0 w 24"/>
                <a:gd name="T1" fmla="*/ 0 h 39"/>
                <a:gd name="T2" fmla="*/ 7 w 24"/>
                <a:gd name="T3" fmla="*/ 0 h 39"/>
                <a:gd name="T4" fmla="*/ 16 w 24"/>
                <a:gd name="T5" fmla="*/ 1 h 39"/>
                <a:gd name="T6" fmla="*/ 22 w 24"/>
                <a:gd name="T7" fmla="*/ 4 h 39"/>
                <a:gd name="T8" fmla="*/ 24 w 24"/>
                <a:gd name="T9" fmla="*/ 10 h 39"/>
                <a:gd name="T10" fmla="*/ 22 w 24"/>
                <a:gd name="T11" fmla="*/ 17 h 39"/>
                <a:gd name="T12" fmla="*/ 16 w 24"/>
                <a:gd name="T13" fmla="*/ 20 h 39"/>
                <a:gd name="T14" fmla="*/ 6 w 24"/>
                <a:gd name="T15" fmla="*/ 21 h 39"/>
                <a:gd name="T16" fmla="*/ 4 w 24"/>
                <a:gd name="T17" fmla="*/ 21 h 39"/>
                <a:gd name="T18" fmla="*/ 4 w 24"/>
                <a:gd name="T19" fmla="*/ 39 h 39"/>
                <a:gd name="T20" fmla="*/ 0 w 24"/>
                <a:gd name="T21" fmla="*/ 39 h 39"/>
                <a:gd name="T22" fmla="*/ 0 w 24"/>
                <a:gd name="T23" fmla="*/ 0 h 39"/>
                <a:gd name="T24" fmla="*/ 4 w 24"/>
                <a:gd name="T25" fmla="*/ 4 h 39"/>
                <a:gd name="T26" fmla="*/ 4 w 24"/>
                <a:gd name="T27" fmla="*/ 17 h 39"/>
                <a:gd name="T28" fmla="*/ 10 w 24"/>
                <a:gd name="T29" fmla="*/ 17 h 39"/>
                <a:gd name="T30" fmla="*/ 16 w 24"/>
                <a:gd name="T31" fmla="*/ 16 h 39"/>
                <a:gd name="T32" fmla="*/ 19 w 24"/>
                <a:gd name="T33" fmla="*/ 14 h 39"/>
                <a:gd name="T34" fmla="*/ 20 w 24"/>
                <a:gd name="T35" fmla="*/ 10 h 39"/>
                <a:gd name="T36" fmla="*/ 19 w 24"/>
                <a:gd name="T37" fmla="*/ 7 h 39"/>
                <a:gd name="T38" fmla="*/ 16 w 24"/>
                <a:gd name="T39" fmla="*/ 5 h 39"/>
                <a:gd name="T40" fmla="*/ 10 w 24"/>
                <a:gd name="T41" fmla="*/ 4 h 39"/>
                <a:gd name="T42" fmla="*/ 4 w 24"/>
                <a:gd name="T43"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39">
                  <a:moveTo>
                    <a:pt x="0" y="0"/>
                  </a:moveTo>
                  <a:cubicBezTo>
                    <a:pt x="7" y="0"/>
                    <a:pt x="7" y="0"/>
                    <a:pt x="7" y="0"/>
                  </a:cubicBezTo>
                  <a:cubicBezTo>
                    <a:pt x="12" y="0"/>
                    <a:pt x="15" y="0"/>
                    <a:pt x="16" y="1"/>
                  </a:cubicBezTo>
                  <a:cubicBezTo>
                    <a:pt x="18" y="1"/>
                    <a:pt x="20" y="2"/>
                    <a:pt x="22" y="4"/>
                  </a:cubicBezTo>
                  <a:cubicBezTo>
                    <a:pt x="23" y="6"/>
                    <a:pt x="24" y="8"/>
                    <a:pt x="24" y="10"/>
                  </a:cubicBezTo>
                  <a:cubicBezTo>
                    <a:pt x="24" y="13"/>
                    <a:pt x="23" y="15"/>
                    <a:pt x="22" y="17"/>
                  </a:cubicBezTo>
                  <a:cubicBezTo>
                    <a:pt x="20" y="18"/>
                    <a:pt x="18" y="19"/>
                    <a:pt x="16" y="20"/>
                  </a:cubicBezTo>
                  <a:cubicBezTo>
                    <a:pt x="14" y="20"/>
                    <a:pt x="11" y="21"/>
                    <a:pt x="6" y="21"/>
                  </a:cubicBezTo>
                  <a:cubicBezTo>
                    <a:pt x="4" y="21"/>
                    <a:pt x="4" y="21"/>
                    <a:pt x="4" y="21"/>
                  </a:cubicBezTo>
                  <a:cubicBezTo>
                    <a:pt x="4" y="39"/>
                    <a:pt x="4" y="39"/>
                    <a:pt x="4" y="39"/>
                  </a:cubicBezTo>
                  <a:cubicBezTo>
                    <a:pt x="0" y="39"/>
                    <a:pt x="0" y="39"/>
                    <a:pt x="0" y="39"/>
                  </a:cubicBezTo>
                  <a:lnTo>
                    <a:pt x="0" y="0"/>
                  </a:lnTo>
                  <a:close/>
                  <a:moveTo>
                    <a:pt x="4" y="4"/>
                  </a:moveTo>
                  <a:cubicBezTo>
                    <a:pt x="4" y="17"/>
                    <a:pt x="4" y="17"/>
                    <a:pt x="4" y="17"/>
                  </a:cubicBezTo>
                  <a:cubicBezTo>
                    <a:pt x="10" y="17"/>
                    <a:pt x="10" y="17"/>
                    <a:pt x="10" y="17"/>
                  </a:cubicBezTo>
                  <a:cubicBezTo>
                    <a:pt x="13" y="17"/>
                    <a:pt x="15" y="17"/>
                    <a:pt x="16" y="16"/>
                  </a:cubicBezTo>
                  <a:cubicBezTo>
                    <a:pt x="17" y="16"/>
                    <a:pt x="18" y="15"/>
                    <a:pt x="19" y="14"/>
                  </a:cubicBezTo>
                  <a:cubicBezTo>
                    <a:pt x="19" y="13"/>
                    <a:pt x="20" y="12"/>
                    <a:pt x="20" y="10"/>
                  </a:cubicBezTo>
                  <a:cubicBezTo>
                    <a:pt x="20" y="9"/>
                    <a:pt x="19" y="8"/>
                    <a:pt x="19" y="7"/>
                  </a:cubicBezTo>
                  <a:cubicBezTo>
                    <a:pt x="18" y="6"/>
                    <a:pt x="17" y="5"/>
                    <a:pt x="16" y="5"/>
                  </a:cubicBezTo>
                  <a:cubicBezTo>
                    <a:pt x="15" y="4"/>
                    <a:pt x="13" y="4"/>
                    <a:pt x="10" y="4"/>
                  </a:cubicBezTo>
                  <a:lnTo>
                    <a:pt x="4" y="4"/>
                  </a:ln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583">
              <a:extLst>
                <a:ext uri="{FF2B5EF4-FFF2-40B4-BE49-F238E27FC236}">
                  <a16:creationId xmlns:a16="http://schemas.microsoft.com/office/drawing/2014/main" id="{903CF516-0ED6-4F28-8AAF-B9118757F963}"/>
                </a:ext>
              </a:extLst>
            </p:cNvPr>
            <p:cNvSpPr>
              <a:spLocks noEditPoints="1"/>
            </p:cNvSpPr>
            <p:nvPr userDrawn="1"/>
          </p:nvSpPr>
          <p:spPr bwMode="auto">
            <a:xfrm>
              <a:off x="11441488" y="890212"/>
              <a:ext cx="70168" cy="71763"/>
            </a:xfrm>
            <a:custGeom>
              <a:avLst/>
              <a:gdLst>
                <a:gd name="T0" fmla="*/ 25 w 29"/>
                <a:gd name="T1" fmla="*/ 20 h 30"/>
                <a:gd name="T2" fmla="*/ 28 w 29"/>
                <a:gd name="T3" fmla="*/ 22 h 30"/>
                <a:gd name="T4" fmla="*/ 24 w 29"/>
                <a:gd name="T5" fmla="*/ 27 h 30"/>
                <a:gd name="T6" fmla="*/ 20 w 29"/>
                <a:gd name="T7" fmla="*/ 29 h 30"/>
                <a:gd name="T8" fmla="*/ 14 w 29"/>
                <a:gd name="T9" fmla="*/ 30 h 30"/>
                <a:gd name="T10" fmla="*/ 3 w 29"/>
                <a:gd name="T11" fmla="*/ 26 h 30"/>
                <a:gd name="T12" fmla="*/ 0 w 29"/>
                <a:gd name="T13" fmla="*/ 15 h 30"/>
                <a:gd name="T14" fmla="*/ 3 w 29"/>
                <a:gd name="T15" fmla="*/ 6 h 30"/>
                <a:gd name="T16" fmla="*/ 14 w 29"/>
                <a:gd name="T17" fmla="*/ 0 h 30"/>
                <a:gd name="T18" fmla="*/ 26 w 29"/>
                <a:gd name="T19" fmla="*/ 6 h 30"/>
                <a:gd name="T20" fmla="*/ 29 w 29"/>
                <a:gd name="T21" fmla="*/ 16 h 30"/>
                <a:gd name="T22" fmla="*/ 3 w 29"/>
                <a:gd name="T23" fmla="*/ 16 h 30"/>
                <a:gd name="T24" fmla="*/ 7 w 29"/>
                <a:gd name="T25" fmla="*/ 24 h 30"/>
                <a:gd name="T26" fmla="*/ 14 w 29"/>
                <a:gd name="T27" fmla="*/ 27 h 30"/>
                <a:gd name="T28" fmla="*/ 18 w 29"/>
                <a:gd name="T29" fmla="*/ 26 h 30"/>
                <a:gd name="T30" fmla="*/ 22 w 29"/>
                <a:gd name="T31" fmla="*/ 24 h 30"/>
                <a:gd name="T32" fmla="*/ 25 w 29"/>
                <a:gd name="T33" fmla="*/ 20 h 30"/>
                <a:gd name="T34" fmla="*/ 25 w 29"/>
                <a:gd name="T35" fmla="*/ 12 h 30"/>
                <a:gd name="T36" fmla="*/ 23 w 29"/>
                <a:gd name="T37" fmla="*/ 8 h 30"/>
                <a:gd name="T38" fmla="*/ 19 w 29"/>
                <a:gd name="T39" fmla="*/ 5 h 30"/>
                <a:gd name="T40" fmla="*/ 14 w 29"/>
                <a:gd name="T41" fmla="*/ 4 h 30"/>
                <a:gd name="T42" fmla="*/ 7 w 29"/>
                <a:gd name="T43" fmla="*/ 7 h 30"/>
                <a:gd name="T44" fmla="*/ 4 w 29"/>
                <a:gd name="T45" fmla="*/ 12 h 30"/>
                <a:gd name="T46" fmla="*/ 25 w 29"/>
                <a:gd name="T47"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30">
                  <a:moveTo>
                    <a:pt x="25" y="20"/>
                  </a:moveTo>
                  <a:cubicBezTo>
                    <a:pt x="28" y="22"/>
                    <a:pt x="28" y="22"/>
                    <a:pt x="28" y="22"/>
                  </a:cubicBezTo>
                  <a:cubicBezTo>
                    <a:pt x="27" y="24"/>
                    <a:pt x="26" y="25"/>
                    <a:pt x="24" y="27"/>
                  </a:cubicBezTo>
                  <a:cubicBezTo>
                    <a:pt x="23" y="28"/>
                    <a:pt x="22" y="29"/>
                    <a:pt x="20" y="29"/>
                  </a:cubicBezTo>
                  <a:cubicBezTo>
                    <a:pt x="18" y="30"/>
                    <a:pt x="16" y="30"/>
                    <a:pt x="14" y="30"/>
                  </a:cubicBezTo>
                  <a:cubicBezTo>
                    <a:pt x="10" y="30"/>
                    <a:pt x="6" y="29"/>
                    <a:pt x="3" y="26"/>
                  </a:cubicBezTo>
                  <a:cubicBezTo>
                    <a:pt x="1" y="23"/>
                    <a:pt x="0" y="19"/>
                    <a:pt x="0" y="15"/>
                  </a:cubicBezTo>
                  <a:cubicBezTo>
                    <a:pt x="0" y="12"/>
                    <a:pt x="1" y="9"/>
                    <a:pt x="3" y="6"/>
                  </a:cubicBezTo>
                  <a:cubicBezTo>
                    <a:pt x="6" y="2"/>
                    <a:pt x="9" y="0"/>
                    <a:pt x="14" y="0"/>
                  </a:cubicBezTo>
                  <a:cubicBezTo>
                    <a:pt x="19" y="0"/>
                    <a:pt x="23" y="2"/>
                    <a:pt x="26" y="6"/>
                  </a:cubicBezTo>
                  <a:cubicBezTo>
                    <a:pt x="28" y="8"/>
                    <a:pt x="29" y="12"/>
                    <a:pt x="29" y="16"/>
                  </a:cubicBezTo>
                  <a:cubicBezTo>
                    <a:pt x="3" y="16"/>
                    <a:pt x="3" y="16"/>
                    <a:pt x="3" y="16"/>
                  </a:cubicBezTo>
                  <a:cubicBezTo>
                    <a:pt x="3" y="19"/>
                    <a:pt x="4" y="22"/>
                    <a:pt x="7" y="24"/>
                  </a:cubicBezTo>
                  <a:cubicBezTo>
                    <a:pt x="9" y="26"/>
                    <a:pt x="11" y="27"/>
                    <a:pt x="14" y="27"/>
                  </a:cubicBezTo>
                  <a:cubicBezTo>
                    <a:pt x="16" y="27"/>
                    <a:pt x="17" y="27"/>
                    <a:pt x="18" y="26"/>
                  </a:cubicBezTo>
                  <a:cubicBezTo>
                    <a:pt x="20" y="26"/>
                    <a:pt x="21" y="25"/>
                    <a:pt x="22" y="24"/>
                  </a:cubicBezTo>
                  <a:cubicBezTo>
                    <a:pt x="23" y="23"/>
                    <a:pt x="24" y="22"/>
                    <a:pt x="25" y="20"/>
                  </a:cubicBezTo>
                  <a:close/>
                  <a:moveTo>
                    <a:pt x="25" y="12"/>
                  </a:moveTo>
                  <a:cubicBezTo>
                    <a:pt x="24" y="10"/>
                    <a:pt x="24" y="9"/>
                    <a:pt x="23" y="8"/>
                  </a:cubicBezTo>
                  <a:cubicBezTo>
                    <a:pt x="22" y="7"/>
                    <a:pt x="21" y="6"/>
                    <a:pt x="19" y="5"/>
                  </a:cubicBezTo>
                  <a:cubicBezTo>
                    <a:pt x="18" y="4"/>
                    <a:pt x="16" y="4"/>
                    <a:pt x="14" y="4"/>
                  </a:cubicBezTo>
                  <a:cubicBezTo>
                    <a:pt x="11" y="4"/>
                    <a:pt x="9" y="5"/>
                    <a:pt x="7" y="7"/>
                  </a:cubicBezTo>
                  <a:cubicBezTo>
                    <a:pt x="6" y="8"/>
                    <a:pt x="4" y="10"/>
                    <a:pt x="4" y="12"/>
                  </a:cubicBezTo>
                  <a:lnTo>
                    <a:pt x="25" y="12"/>
                  </a:ln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584">
              <a:extLst>
                <a:ext uri="{FF2B5EF4-FFF2-40B4-BE49-F238E27FC236}">
                  <a16:creationId xmlns:a16="http://schemas.microsoft.com/office/drawing/2014/main" id="{62BF4C1D-91A4-4FC4-BEA9-9F525F1E7E17}"/>
                </a:ext>
              </a:extLst>
            </p:cNvPr>
            <p:cNvSpPr>
              <a:spLocks noEditPoints="1"/>
            </p:cNvSpPr>
            <p:nvPr userDrawn="1"/>
          </p:nvSpPr>
          <p:spPr bwMode="auto">
            <a:xfrm>
              <a:off x="11535577" y="890212"/>
              <a:ext cx="68573" cy="71763"/>
            </a:xfrm>
            <a:custGeom>
              <a:avLst/>
              <a:gdLst>
                <a:gd name="T0" fmla="*/ 14 w 29"/>
                <a:gd name="T1" fmla="*/ 0 h 30"/>
                <a:gd name="T2" fmla="*/ 25 w 29"/>
                <a:gd name="T3" fmla="*/ 5 h 30"/>
                <a:gd name="T4" fmla="*/ 29 w 29"/>
                <a:gd name="T5" fmla="*/ 15 h 30"/>
                <a:gd name="T6" fmla="*/ 25 w 29"/>
                <a:gd name="T7" fmla="*/ 26 h 30"/>
                <a:gd name="T8" fmla="*/ 14 w 29"/>
                <a:gd name="T9" fmla="*/ 30 h 30"/>
                <a:gd name="T10" fmla="*/ 4 w 29"/>
                <a:gd name="T11" fmla="*/ 26 h 30"/>
                <a:gd name="T12" fmla="*/ 0 w 29"/>
                <a:gd name="T13" fmla="*/ 15 h 30"/>
                <a:gd name="T14" fmla="*/ 4 w 29"/>
                <a:gd name="T15" fmla="*/ 5 h 30"/>
                <a:gd name="T16" fmla="*/ 14 w 29"/>
                <a:gd name="T17" fmla="*/ 0 h 30"/>
                <a:gd name="T18" fmla="*/ 14 w 29"/>
                <a:gd name="T19" fmla="*/ 4 h 30"/>
                <a:gd name="T20" fmla="*/ 7 w 29"/>
                <a:gd name="T21" fmla="*/ 7 h 30"/>
                <a:gd name="T22" fmla="*/ 3 w 29"/>
                <a:gd name="T23" fmla="*/ 15 h 30"/>
                <a:gd name="T24" fmla="*/ 5 w 29"/>
                <a:gd name="T25" fmla="*/ 21 h 30"/>
                <a:gd name="T26" fmla="*/ 9 w 29"/>
                <a:gd name="T27" fmla="*/ 25 h 30"/>
                <a:gd name="T28" fmla="*/ 14 w 29"/>
                <a:gd name="T29" fmla="*/ 27 h 30"/>
                <a:gd name="T30" fmla="*/ 20 w 29"/>
                <a:gd name="T31" fmla="*/ 25 h 30"/>
                <a:gd name="T32" fmla="*/ 24 w 29"/>
                <a:gd name="T33" fmla="*/ 21 h 30"/>
                <a:gd name="T34" fmla="*/ 26 w 29"/>
                <a:gd name="T35" fmla="*/ 15 h 30"/>
                <a:gd name="T36" fmla="*/ 22 w 29"/>
                <a:gd name="T37" fmla="*/ 7 h 30"/>
                <a:gd name="T38" fmla="*/ 14 w 29"/>
                <a:gd name="T3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0">
                  <a:moveTo>
                    <a:pt x="14" y="0"/>
                  </a:moveTo>
                  <a:cubicBezTo>
                    <a:pt x="19" y="0"/>
                    <a:pt x="22" y="2"/>
                    <a:pt x="25" y="5"/>
                  </a:cubicBezTo>
                  <a:cubicBezTo>
                    <a:pt x="28" y="8"/>
                    <a:pt x="29" y="11"/>
                    <a:pt x="29" y="15"/>
                  </a:cubicBezTo>
                  <a:cubicBezTo>
                    <a:pt x="29" y="19"/>
                    <a:pt x="28" y="23"/>
                    <a:pt x="25" y="26"/>
                  </a:cubicBezTo>
                  <a:cubicBezTo>
                    <a:pt x="22" y="29"/>
                    <a:pt x="19" y="30"/>
                    <a:pt x="14" y="30"/>
                  </a:cubicBezTo>
                  <a:cubicBezTo>
                    <a:pt x="10" y="30"/>
                    <a:pt x="7" y="29"/>
                    <a:pt x="4" y="26"/>
                  </a:cubicBezTo>
                  <a:cubicBezTo>
                    <a:pt x="1" y="23"/>
                    <a:pt x="0" y="19"/>
                    <a:pt x="0" y="15"/>
                  </a:cubicBezTo>
                  <a:cubicBezTo>
                    <a:pt x="0" y="11"/>
                    <a:pt x="1" y="8"/>
                    <a:pt x="4" y="5"/>
                  </a:cubicBezTo>
                  <a:cubicBezTo>
                    <a:pt x="6" y="2"/>
                    <a:pt x="10" y="0"/>
                    <a:pt x="14" y="0"/>
                  </a:cubicBezTo>
                  <a:close/>
                  <a:moveTo>
                    <a:pt x="14" y="4"/>
                  </a:moveTo>
                  <a:cubicBezTo>
                    <a:pt x="11" y="4"/>
                    <a:pt x="9" y="5"/>
                    <a:pt x="7" y="7"/>
                  </a:cubicBezTo>
                  <a:cubicBezTo>
                    <a:pt x="4" y="10"/>
                    <a:pt x="3" y="12"/>
                    <a:pt x="3" y="15"/>
                  </a:cubicBezTo>
                  <a:cubicBezTo>
                    <a:pt x="3" y="18"/>
                    <a:pt x="4" y="19"/>
                    <a:pt x="5" y="21"/>
                  </a:cubicBezTo>
                  <a:cubicBezTo>
                    <a:pt x="6" y="23"/>
                    <a:pt x="7" y="24"/>
                    <a:pt x="9" y="25"/>
                  </a:cubicBezTo>
                  <a:cubicBezTo>
                    <a:pt x="11" y="26"/>
                    <a:pt x="12" y="27"/>
                    <a:pt x="14" y="27"/>
                  </a:cubicBezTo>
                  <a:cubicBezTo>
                    <a:pt x="16" y="27"/>
                    <a:pt x="18" y="26"/>
                    <a:pt x="20" y="25"/>
                  </a:cubicBezTo>
                  <a:cubicBezTo>
                    <a:pt x="22" y="24"/>
                    <a:pt x="23" y="23"/>
                    <a:pt x="24" y="21"/>
                  </a:cubicBezTo>
                  <a:cubicBezTo>
                    <a:pt x="25" y="19"/>
                    <a:pt x="26" y="18"/>
                    <a:pt x="26" y="15"/>
                  </a:cubicBezTo>
                  <a:cubicBezTo>
                    <a:pt x="26" y="12"/>
                    <a:pt x="24" y="10"/>
                    <a:pt x="22" y="7"/>
                  </a:cubicBezTo>
                  <a:cubicBezTo>
                    <a:pt x="20" y="5"/>
                    <a:pt x="17" y="4"/>
                    <a:pt x="14" y="4"/>
                  </a:cubicBez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85">
              <a:extLst>
                <a:ext uri="{FF2B5EF4-FFF2-40B4-BE49-F238E27FC236}">
                  <a16:creationId xmlns:a16="http://schemas.microsoft.com/office/drawing/2014/main" id="{816BD2A4-1C0B-4343-8CC8-E6D6B9E2FFCD}"/>
                </a:ext>
              </a:extLst>
            </p:cNvPr>
            <p:cNvSpPr>
              <a:spLocks noEditPoints="1"/>
            </p:cNvSpPr>
            <p:nvPr userDrawn="1"/>
          </p:nvSpPr>
          <p:spPr bwMode="auto">
            <a:xfrm>
              <a:off x="11629665" y="890212"/>
              <a:ext cx="71763" cy="95683"/>
            </a:xfrm>
            <a:custGeom>
              <a:avLst/>
              <a:gdLst>
                <a:gd name="T0" fmla="*/ 0 w 30"/>
                <a:gd name="T1" fmla="*/ 1 h 40"/>
                <a:gd name="T2" fmla="*/ 4 w 30"/>
                <a:gd name="T3" fmla="*/ 1 h 40"/>
                <a:gd name="T4" fmla="*/ 4 w 30"/>
                <a:gd name="T5" fmla="*/ 6 h 40"/>
                <a:gd name="T6" fmla="*/ 9 w 30"/>
                <a:gd name="T7" fmla="*/ 2 h 40"/>
                <a:gd name="T8" fmla="*/ 15 w 30"/>
                <a:gd name="T9" fmla="*/ 0 h 40"/>
                <a:gd name="T10" fmla="*/ 26 w 30"/>
                <a:gd name="T11" fmla="*/ 5 h 40"/>
                <a:gd name="T12" fmla="*/ 30 w 30"/>
                <a:gd name="T13" fmla="*/ 15 h 40"/>
                <a:gd name="T14" fmla="*/ 26 w 30"/>
                <a:gd name="T15" fmla="*/ 26 h 40"/>
                <a:gd name="T16" fmla="*/ 15 w 30"/>
                <a:gd name="T17" fmla="*/ 30 h 40"/>
                <a:gd name="T18" fmla="*/ 9 w 30"/>
                <a:gd name="T19" fmla="*/ 29 h 40"/>
                <a:gd name="T20" fmla="*/ 4 w 30"/>
                <a:gd name="T21" fmla="*/ 25 h 40"/>
                <a:gd name="T22" fmla="*/ 4 w 30"/>
                <a:gd name="T23" fmla="*/ 40 h 40"/>
                <a:gd name="T24" fmla="*/ 0 w 30"/>
                <a:gd name="T25" fmla="*/ 40 h 40"/>
                <a:gd name="T26" fmla="*/ 0 w 30"/>
                <a:gd name="T27" fmla="*/ 1 h 40"/>
                <a:gd name="T28" fmla="*/ 15 w 30"/>
                <a:gd name="T29" fmla="*/ 4 h 40"/>
                <a:gd name="T30" fmla="*/ 7 w 30"/>
                <a:gd name="T31" fmla="*/ 7 h 40"/>
                <a:gd name="T32" fmla="*/ 4 w 30"/>
                <a:gd name="T33" fmla="*/ 15 h 40"/>
                <a:gd name="T34" fmla="*/ 5 w 30"/>
                <a:gd name="T35" fmla="*/ 21 h 40"/>
                <a:gd name="T36" fmla="*/ 9 w 30"/>
                <a:gd name="T37" fmla="*/ 25 h 40"/>
                <a:gd name="T38" fmla="*/ 15 w 30"/>
                <a:gd name="T39" fmla="*/ 27 h 40"/>
                <a:gd name="T40" fmla="*/ 21 w 30"/>
                <a:gd name="T41" fmla="*/ 25 h 40"/>
                <a:gd name="T42" fmla="*/ 25 w 30"/>
                <a:gd name="T43" fmla="*/ 21 h 40"/>
                <a:gd name="T44" fmla="*/ 26 w 30"/>
                <a:gd name="T45" fmla="*/ 15 h 40"/>
                <a:gd name="T46" fmla="*/ 25 w 30"/>
                <a:gd name="T47" fmla="*/ 10 h 40"/>
                <a:gd name="T48" fmla="*/ 21 w 30"/>
                <a:gd name="T49" fmla="*/ 5 h 40"/>
                <a:gd name="T50" fmla="*/ 15 w 30"/>
                <a:gd name="T51"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40">
                  <a:moveTo>
                    <a:pt x="0" y="1"/>
                  </a:moveTo>
                  <a:cubicBezTo>
                    <a:pt x="4" y="1"/>
                    <a:pt x="4" y="1"/>
                    <a:pt x="4" y="1"/>
                  </a:cubicBezTo>
                  <a:cubicBezTo>
                    <a:pt x="4" y="6"/>
                    <a:pt x="4" y="6"/>
                    <a:pt x="4" y="6"/>
                  </a:cubicBezTo>
                  <a:cubicBezTo>
                    <a:pt x="5" y="4"/>
                    <a:pt x="7" y="3"/>
                    <a:pt x="9" y="2"/>
                  </a:cubicBezTo>
                  <a:cubicBezTo>
                    <a:pt x="11" y="1"/>
                    <a:pt x="13" y="0"/>
                    <a:pt x="15" y="0"/>
                  </a:cubicBezTo>
                  <a:cubicBezTo>
                    <a:pt x="19" y="0"/>
                    <a:pt x="23" y="2"/>
                    <a:pt x="26" y="5"/>
                  </a:cubicBezTo>
                  <a:cubicBezTo>
                    <a:pt x="29" y="8"/>
                    <a:pt x="30" y="11"/>
                    <a:pt x="30" y="15"/>
                  </a:cubicBezTo>
                  <a:cubicBezTo>
                    <a:pt x="30" y="19"/>
                    <a:pt x="29" y="23"/>
                    <a:pt x="26" y="26"/>
                  </a:cubicBezTo>
                  <a:cubicBezTo>
                    <a:pt x="23" y="29"/>
                    <a:pt x="19" y="30"/>
                    <a:pt x="15" y="30"/>
                  </a:cubicBezTo>
                  <a:cubicBezTo>
                    <a:pt x="13" y="30"/>
                    <a:pt x="11" y="30"/>
                    <a:pt x="9" y="29"/>
                  </a:cubicBezTo>
                  <a:cubicBezTo>
                    <a:pt x="7" y="28"/>
                    <a:pt x="6" y="27"/>
                    <a:pt x="4" y="25"/>
                  </a:cubicBezTo>
                  <a:cubicBezTo>
                    <a:pt x="4" y="40"/>
                    <a:pt x="4" y="40"/>
                    <a:pt x="4" y="40"/>
                  </a:cubicBezTo>
                  <a:cubicBezTo>
                    <a:pt x="0" y="40"/>
                    <a:pt x="0" y="40"/>
                    <a:pt x="0" y="40"/>
                  </a:cubicBezTo>
                  <a:lnTo>
                    <a:pt x="0" y="1"/>
                  </a:lnTo>
                  <a:close/>
                  <a:moveTo>
                    <a:pt x="15" y="4"/>
                  </a:moveTo>
                  <a:cubicBezTo>
                    <a:pt x="12" y="4"/>
                    <a:pt x="9" y="5"/>
                    <a:pt x="7" y="7"/>
                  </a:cubicBezTo>
                  <a:cubicBezTo>
                    <a:pt x="5" y="9"/>
                    <a:pt x="4" y="12"/>
                    <a:pt x="4" y="15"/>
                  </a:cubicBezTo>
                  <a:cubicBezTo>
                    <a:pt x="4" y="18"/>
                    <a:pt x="4" y="20"/>
                    <a:pt x="5" y="21"/>
                  </a:cubicBezTo>
                  <a:cubicBezTo>
                    <a:pt x="6" y="23"/>
                    <a:pt x="8" y="24"/>
                    <a:pt x="9" y="25"/>
                  </a:cubicBezTo>
                  <a:cubicBezTo>
                    <a:pt x="11" y="26"/>
                    <a:pt x="13" y="27"/>
                    <a:pt x="15" y="27"/>
                  </a:cubicBezTo>
                  <a:cubicBezTo>
                    <a:pt x="17" y="27"/>
                    <a:pt x="19" y="26"/>
                    <a:pt x="21" y="25"/>
                  </a:cubicBezTo>
                  <a:cubicBezTo>
                    <a:pt x="22" y="24"/>
                    <a:pt x="24" y="23"/>
                    <a:pt x="25" y="21"/>
                  </a:cubicBezTo>
                  <a:cubicBezTo>
                    <a:pt x="26" y="19"/>
                    <a:pt x="26" y="17"/>
                    <a:pt x="26" y="15"/>
                  </a:cubicBezTo>
                  <a:cubicBezTo>
                    <a:pt x="26" y="13"/>
                    <a:pt x="26" y="11"/>
                    <a:pt x="25" y="10"/>
                  </a:cubicBezTo>
                  <a:cubicBezTo>
                    <a:pt x="24" y="8"/>
                    <a:pt x="22" y="6"/>
                    <a:pt x="21" y="5"/>
                  </a:cubicBezTo>
                  <a:cubicBezTo>
                    <a:pt x="19" y="4"/>
                    <a:pt x="17" y="4"/>
                    <a:pt x="15" y="4"/>
                  </a:cubicBez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586">
              <a:extLst>
                <a:ext uri="{FF2B5EF4-FFF2-40B4-BE49-F238E27FC236}">
                  <a16:creationId xmlns:a16="http://schemas.microsoft.com/office/drawing/2014/main" id="{9B63D5C7-13FB-4090-ABFE-A71B7E581A5B}"/>
                </a:ext>
              </a:extLst>
            </p:cNvPr>
            <p:cNvSpPr>
              <a:spLocks noChangeArrowheads="1"/>
            </p:cNvSpPr>
            <p:nvPr userDrawn="1"/>
          </p:nvSpPr>
          <p:spPr bwMode="auto">
            <a:xfrm>
              <a:off x="11728537" y="866291"/>
              <a:ext cx="6379" cy="95683"/>
            </a:xfrm>
            <a:prstGeom prst="rect">
              <a:avLst/>
            </a:prstGeom>
            <a:solidFill>
              <a:srgbClr val="004A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587">
              <a:extLst>
                <a:ext uri="{FF2B5EF4-FFF2-40B4-BE49-F238E27FC236}">
                  <a16:creationId xmlns:a16="http://schemas.microsoft.com/office/drawing/2014/main" id="{96D58EF5-0F2C-4F7C-A2DB-722FED03972A}"/>
                </a:ext>
              </a:extLst>
            </p:cNvPr>
            <p:cNvSpPr>
              <a:spLocks noEditPoints="1"/>
            </p:cNvSpPr>
            <p:nvPr userDrawn="1"/>
          </p:nvSpPr>
          <p:spPr bwMode="auto">
            <a:xfrm>
              <a:off x="11760431" y="890212"/>
              <a:ext cx="70168" cy="71763"/>
            </a:xfrm>
            <a:custGeom>
              <a:avLst/>
              <a:gdLst>
                <a:gd name="T0" fmla="*/ 25 w 29"/>
                <a:gd name="T1" fmla="*/ 20 h 30"/>
                <a:gd name="T2" fmla="*/ 28 w 29"/>
                <a:gd name="T3" fmla="*/ 22 h 30"/>
                <a:gd name="T4" fmla="*/ 25 w 29"/>
                <a:gd name="T5" fmla="*/ 27 h 30"/>
                <a:gd name="T6" fmla="*/ 20 w 29"/>
                <a:gd name="T7" fmla="*/ 29 h 30"/>
                <a:gd name="T8" fmla="*/ 14 w 29"/>
                <a:gd name="T9" fmla="*/ 30 h 30"/>
                <a:gd name="T10" fmla="*/ 4 w 29"/>
                <a:gd name="T11" fmla="*/ 26 h 30"/>
                <a:gd name="T12" fmla="*/ 0 w 29"/>
                <a:gd name="T13" fmla="*/ 15 h 30"/>
                <a:gd name="T14" fmla="*/ 3 w 29"/>
                <a:gd name="T15" fmla="*/ 6 h 30"/>
                <a:gd name="T16" fmla="*/ 14 w 29"/>
                <a:gd name="T17" fmla="*/ 0 h 30"/>
                <a:gd name="T18" fmla="*/ 26 w 29"/>
                <a:gd name="T19" fmla="*/ 6 h 30"/>
                <a:gd name="T20" fmla="*/ 29 w 29"/>
                <a:gd name="T21" fmla="*/ 16 h 30"/>
                <a:gd name="T22" fmla="*/ 3 w 29"/>
                <a:gd name="T23" fmla="*/ 16 h 30"/>
                <a:gd name="T24" fmla="*/ 7 w 29"/>
                <a:gd name="T25" fmla="*/ 24 h 30"/>
                <a:gd name="T26" fmla="*/ 14 w 29"/>
                <a:gd name="T27" fmla="*/ 27 h 30"/>
                <a:gd name="T28" fmla="*/ 18 w 29"/>
                <a:gd name="T29" fmla="*/ 26 h 30"/>
                <a:gd name="T30" fmla="*/ 22 w 29"/>
                <a:gd name="T31" fmla="*/ 24 h 30"/>
                <a:gd name="T32" fmla="*/ 25 w 29"/>
                <a:gd name="T33" fmla="*/ 20 h 30"/>
                <a:gd name="T34" fmla="*/ 25 w 29"/>
                <a:gd name="T35" fmla="*/ 12 h 30"/>
                <a:gd name="T36" fmla="*/ 23 w 29"/>
                <a:gd name="T37" fmla="*/ 8 h 30"/>
                <a:gd name="T38" fmla="*/ 19 w 29"/>
                <a:gd name="T39" fmla="*/ 5 h 30"/>
                <a:gd name="T40" fmla="*/ 14 w 29"/>
                <a:gd name="T41" fmla="*/ 4 h 30"/>
                <a:gd name="T42" fmla="*/ 7 w 29"/>
                <a:gd name="T43" fmla="*/ 7 h 30"/>
                <a:gd name="T44" fmla="*/ 4 w 29"/>
                <a:gd name="T45" fmla="*/ 12 h 30"/>
                <a:gd name="T46" fmla="*/ 25 w 29"/>
                <a:gd name="T47"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30">
                  <a:moveTo>
                    <a:pt x="25" y="20"/>
                  </a:moveTo>
                  <a:cubicBezTo>
                    <a:pt x="28" y="22"/>
                    <a:pt x="28" y="22"/>
                    <a:pt x="28" y="22"/>
                  </a:cubicBezTo>
                  <a:cubicBezTo>
                    <a:pt x="27" y="24"/>
                    <a:pt x="26" y="25"/>
                    <a:pt x="25" y="27"/>
                  </a:cubicBezTo>
                  <a:cubicBezTo>
                    <a:pt x="23" y="28"/>
                    <a:pt x="22" y="29"/>
                    <a:pt x="20" y="29"/>
                  </a:cubicBezTo>
                  <a:cubicBezTo>
                    <a:pt x="18" y="30"/>
                    <a:pt x="17" y="30"/>
                    <a:pt x="14" y="30"/>
                  </a:cubicBezTo>
                  <a:cubicBezTo>
                    <a:pt x="10" y="30"/>
                    <a:pt x="6" y="29"/>
                    <a:pt x="4" y="26"/>
                  </a:cubicBezTo>
                  <a:cubicBezTo>
                    <a:pt x="1" y="23"/>
                    <a:pt x="0" y="19"/>
                    <a:pt x="0" y="15"/>
                  </a:cubicBezTo>
                  <a:cubicBezTo>
                    <a:pt x="0" y="12"/>
                    <a:pt x="1" y="9"/>
                    <a:pt x="3" y="6"/>
                  </a:cubicBezTo>
                  <a:cubicBezTo>
                    <a:pt x="6" y="2"/>
                    <a:pt x="10" y="0"/>
                    <a:pt x="14" y="0"/>
                  </a:cubicBezTo>
                  <a:cubicBezTo>
                    <a:pt x="19" y="0"/>
                    <a:pt x="23" y="2"/>
                    <a:pt x="26" y="6"/>
                  </a:cubicBezTo>
                  <a:cubicBezTo>
                    <a:pt x="28" y="8"/>
                    <a:pt x="29" y="12"/>
                    <a:pt x="29" y="16"/>
                  </a:cubicBezTo>
                  <a:cubicBezTo>
                    <a:pt x="3" y="16"/>
                    <a:pt x="3" y="16"/>
                    <a:pt x="3" y="16"/>
                  </a:cubicBezTo>
                  <a:cubicBezTo>
                    <a:pt x="4" y="19"/>
                    <a:pt x="5" y="22"/>
                    <a:pt x="7" y="24"/>
                  </a:cubicBezTo>
                  <a:cubicBezTo>
                    <a:pt x="9" y="26"/>
                    <a:pt x="11" y="27"/>
                    <a:pt x="14" y="27"/>
                  </a:cubicBezTo>
                  <a:cubicBezTo>
                    <a:pt x="16" y="27"/>
                    <a:pt x="17" y="27"/>
                    <a:pt x="18" y="26"/>
                  </a:cubicBezTo>
                  <a:cubicBezTo>
                    <a:pt x="20" y="26"/>
                    <a:pt x="21" y="25"/>
                    <a:pt x="22" y="24"/>
                  </a:cubicBezTo>
                  <a:cubicBezTo>
                    <a:pt x="23" y="23"/>
                    <a:pt x="24" y="22"/>
                    <a:pt x="25" y="20"/>
                  </a:cubicBezTo>
                  <a:close/>
                  <a:moveTo>
                    <a:pt x="25" y="12"/>
                  </a:moveTo>
                  <a:cubicBezTo>
                    <a:pt x="24" y="10"/>
                    <a:pt x="24" y="9"/>
                    <a:pt x="23" y="8"/>
                  </a:cubicBezTo>
                  <a:cubicBezTo>
                    <a:pt x="22" y="7"/>
                    <a:pt x="21" y="6"/>
                    <a:pt x="19" y="5"/>
                  </a:cubicBezTo>
                  <a:cubicBezTo>
                    <a:pt x="18" y="4"/>
                    <a:pt x="16" y="4"/>
                    <a:pt x="14" y="4"/>
                  </a:cubicBezTo>
                  <a:cubicBezTo>
                    <a:pt x="12" y="4"/>
                    <a:pt x="9" y="5"/>
                    <a:pt x="7" y="7"/>
                  </a:cubicBezTo>
                  <a:cubicBezTo>
                    <a:pt x="6" y="8"/>
                    <a:pt x="5" y="10"/>
                    <a:pt x="4" y="12"/>
                  </a:cubicBezTo>
                  <a:lnTo>
                    <a:pt x="25" y="12"/>
                  </a:ln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588766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theme" Target="../theme/theme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Header Placeholder 1">
            <a:extLst>
              <a:ext uri="{FF2B5EF4-FFF2-40B4-BE49-F238E27FC236}">
                <a16:creationId xmlns:a16="http://schemas.microsoft.com/office/drawing/2014/main" id="{0CA89A9A-A5F7-417D-8281-0F0AD414CD18}"/>
              </a:ext>
            </a:extLst>
          </p:cNvPr>
          <p:cNvSpPr>
            <a:spLocks noGrp="1"/>
          </p:cNvSpPr>
          <p:nvPr>
            <p:ph type="hdr" sz="quarter"/>
          </p:nvPr>
        </p:nvSpPr>
        <p:spPr>
          <a:xfrm>
            <a:off x="416408" y="0"/>
            <a:ext cx="2696906" cy="458788"/>
          </a:xfrm>
          <a:prstGeom prst="rect">
            <a:avLst/>
          </a:prstGeom>
        </p:spPr>
        <p:txBody>
          <a:bodyPr vert="horz" lIns="91440" tIns="45720" rIns="91440" bIns="45720" rtlCol="0" anchor="b"/>
          <a:lstStyle>
            <a:lvl1pPr algn="l">
              <a:defRPr sz="1200">
                <a:solidFill>
                  <a:schemeClr val="tx1"/>
                </a:solidFill>
                <a:latin typeface="+mn-lt"/>
              </a:defRPr>
            </a:lvl1pPr>
          </a:lstStyle>
          <a:p>
            <a:r>
              <a:rPr lang="en-US">
                <a:cs typeface="Tahoma" panose="020B0604030504040204" pitchFamily="34" charset="0"/>
              </a:rPr>
              <a:t>Headline</a:t>
            </a:r>
          </a:p>
        </p:txBody>
      </p:sp>
      <p:sp>
        <p:nvSpPr>
          <p:cNvPr id="9" name="Date Placeholder 2">
            <a:extLst>
              <a:ext uri="{FF2B5EF4-FFF2-40B4-BE49-F238E27FC236}">
                <a16:creationId xmlns:a16="http://schemas.microsoft.com/office/drawing/2014/main" id="{3A42CB4B-57D2-407D-B106-3003DD1CC0A6}"/>
              </a:ext>
            </a:extLst>
          </p:cNvPr>
          <p:cNvSpPr>
            <a:spLocks noGrp="1"/>
          </p:cNvSpPr>
          <p:nvPr>
            <p:ph type="dt" sz="quarter" idx="1"/>
          </p:nvPr>
        </p:nvSpPr>
        <p:spPr>
          <a:xfrm>
            <a:off x="3884613" y="0"/>
            <a:ext cx="2646816" cy="458788"/>
          </a:xfrm>
          <a:prstGeom prst="rect">
            <a:avLst/>
          </a:prstGeom>
        </p:spPr>
        <p:txBody>
          <a:bodyPr vert="horz" lIns="91440" tIns="45720" rIns="91440" bIns="45720" rtlCol="0" anchor="b"/>
          <a:lstStyle>
            <a:lvl1pPr algn="r">
              <a:defRPr sz="1200">
                <a:solidFill>
                  <a:schemeClr val="tx1"/>
                </a:solidFill>
                <a:latin typeface="+mn-lt"/>
              </a:defRPr>
            </a:lvl1pPr>
          </a:lstStyle>
          <a:p>
            <a:fld id="{BDF556B1-47E5-4841-AF78-A552147C4512}" type="datetimeFigureOut">
              <a:rPr lang="en-US" smtClean="0">
                <a:cs typeface="Tahoma" panose="020B0604030504040204" pitchFamily="34" charset="0"/>
              </a:rPr>
              <a:pPr/>
              <a:t>11/27/2019</a:t>
            </a:fld>
            <a:endParaRPr lang="en-US">
              <a:cs typeface="Tahoma" panose="020B0604030504040204" pitchFamily="34" charset="0"/>
            </a:endParaRPr>
          </a:p>
        </p:txBody>
      </p:sp>
      <p:sp>
        <p:nvSpPr>
          <p:cNvPr id="10" name="Slide Number Placeholder 4">
            <a:extLst>
              <a:ext uri="{FF2B5EF4-FFF2-40B4-BE49-F238E27FC236}">
                <a16:creationId xmlns:a16="http://schemas.microsoft.com/office/drawing/2014/main" id="{3C6A86D3-EC4B-4CF0-BE59-F74CA7A04FF6}"/>
              </a:ext>
            </a:extLst>
          </p:cNvPr>
          <p:cNvSpPr>
            <a:spLocks noGrp="1"/>
          </p:cNvSpPr>
          <p:nvPr>
            <p:ph type="sldNum" sz="quarter" idx="5"/>
          </p:nvPr>
        </p:nvSpPr>
        <p:spPr>
          <a:xfrm>
            <a:off x="3884613" y="8685213"/>
            <a:ext cx="2646816" cy="458787"/>
          </a:xfrm>
          <a:prstGeom prst="rect">
            <a:avLst/>
          </a:prstGeom>
        </p:spPr>
        <p:txBody>
          <a:bodyPr vert="horz" lIns="91440" tIns="45720" rIns="91440" bIns="45720" rtlCol="0" anchor="t"/>
          <a:lstStyle>
            <a:lvl1pPr algn="r">
              <a:defRPr sz="1200">
                <a:solidFill>
                  <a:schemeClr val="tx1"/>
                </a:solidFill>
                <a:latin typeface="+mn-lt"/>
              </a:defRPr>
            </a:lvl1pPr>
          </a:lstStyle>
          <a:p>
            <a:fld id="{31C06EA9-5B09-4754-A303-3A3F0FC820EB}" type="slidenum">
              <a:rPr lang="en-US" smtClean="0">
                <a:cs typeface="Tahoma" panose="020B0604030504040204" pitchFamily="34" charset="0"/>
              </a:rPr>
              <a:pPr/>
              <a:t>‹#›</a:t>
            </a:fld>
            <a:endParaRPr lang="en-US">
              <a:cs typeface="Tahoma" panose="020B0604030504040204" pitchFamily="34" charset="0"/>
            </a:endParaRPr>
          </a:p>
        </p:txBody>
      </p:sp>
      <p:grpSp>
        <p:nvGrpSpPr>
          <p:cNvPr id="54" name="קבוצה 53">
            <a:extLst>
              <a:ext uri="{FF2B5EF4-FFF2-40B4-BE49-F238E27FC236}">
                <a16:creationId xmlns:a16="http://schemas.microsoft.com/office/drawing/2014/main" id="{0002F051-D97F-4490-8155-EFDC83EB22D4}"/>
              </a:ext>
            </a:extLst>
          </p:cNvPr>
          <p:cNvGrpSpPr/>
          <p:nvPr/>
        </p:nvGrpSpPr>
        <p:grpSpPr>
          <a:xfrm>
            <a:off x="487353" y="8442026"/>
            <a:ext cx="1168026" cy="486374"/>
            <a:chOff x="10299671" y="346413"/>
            <a:chExt cx="1535713" cy="639482"/>
          </a:xfrm>
        </p:grpSpPr>
        <p:pic>
          <p:nvPicPr>
            <p:cNvPr id="55" name="Picture 557">
              <a:extLst>
                <a:ext uri="{FF2B5EF4-FFF2-40B4-BE49-F238E27FC236}">
                  <a16:creationId xmlns:a16="http://schemas.microsoft.com/office/drawing/2014/main" id="{298B8FEE-FBC0-4001-9448-C1B0BE0ACC2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08853" y="346413"/>
              <a:ext cx="328512" cy="47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558">
              <a:extLst>
                <a:ext uri="{FF2B5EF4-FFF2-40B4-BE49-F238E27FC236}">
                  <a16:creationId xmlns:a16="http://schemas.microsoft.com/office/drawing/2014/main" id="{8BE8B8BA-AEE3-4AD1-B554-69BB44C7F96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46660" y="354387"/>
              <a:ext cx="314160" cy="4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559">
              <a:extLst>
                <a:ext uri="{FF2B5EF4-FFF2-40B4-BE49-F238E27FC236}">
                  <a16:creationId xmlns:a16="http://schemas.microsoft.com/office/drawing/2014/main" id="{FB06006E-E417-4CA3-9F4A-0274FFA33D64}"/>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782871" y="346413"/>
              <a:ext cx="328512" cy="47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560">
              <a:extLst>
                <a:ext uri="{FF2B5EF4-FFF2-40B4-BE49-F238E27FC236}">
                  <a16:creationId xmlns:a16="http://schemas.microsoft.com/office/drawing/2014/main" id="{2160B201-484A-43AC-A607-C8CCEBB7BCE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0299671" y="590405"/>
              <a:ext cx="755895" cy="234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561">
              <a:extLst>
                <a:ext uri="{FF2B5EF4-FFF2-40B4-BE49-F238E27FC236}">
                  <a16:creationId xmlns:a16="http://schemas.microsoft.com/office/drawing/2014/main" id="{ED40B19C-9058-4568-AAEB-B4F56B202C78}"/>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37832" y="346413"/>
              <a:ext cx="320538" cy="47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562">
              <a:extLst>
                <a:ext uri="{FF2B5EF4-FFF2-40B4-BE49-F238E27FC236}">
                  <a16:creationId xmlns:a16="http://schemas.microsoft.com/office/drawing/2014/main" id="{DDE74F5F-3501-4F33-8084-309F13A487A4}"/>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1406404" y="346413"/>
              <a:ext cx="307781" cy="47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563">
              <a:extLst>
                <a:ext uri="{FF2B5EF4-FFF2-40B4-BE49-F238E27FC236}">
                  <a16:creationId xmlns:a16="http://schemas.microsoft.com/office/drawing/2014/main" id="{CAAFAADF-5A06-4CC4-B1AD-4264ED4B168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1455841" y="346413"/>
              <a:ext cx="322133" cy="47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Freeform 564">
              <a:extLst>
                <a:ext uri="{FF2B5EF4-FFF2-40B4-BE49-F238E27FC236}">
                  <a16:creationId xmlns:a16="http://schemas.microsoft.com/office/drawing/2014/main" id="{911EC386-5B81-40D8-9BD9-F055D565E450}"/>
                </a:ext>
              </a:extLst>
            </p:cNvPr>
            <p:cNvSpPr>
              <a:spLocks/>
            </p:cNvSpPr>
            <p:nvPr userDrawn="1"/>
          </p:nvSpPr>
          <p:spPr bwMode="auto">
            <a:xfrm>
              <a:off x="10972642" y="360766"/>
              <a:ext cx="621939" cy="457684"/>
            </a:xfrm>
            <a:custGeom>
              <a:avLst/>
              <a:gdLst>
                <a:gd name="T0" fmla="*/ 245 w 261"/>
                <a:gd name="T1" fmla="*/ 100 h 192"/>
                <a:gd name="T2" fmla="*/ 139 w 261"/>
                <a:gd name="T3" fmla="*/ 192 h 192"/>
                <a:gd name="T4" fmla="*/ 261 w 261"/>
                <a:gd name="T5" fmla="*/ 88 h 192"/>
                <a:gd name="T6" fmla="*/ 17 w 261"/>
                <a:gd name="T7" fmla="*/ 88 h 192"/>
                <a:gd name="T8" fmla="*/ 124 w 261"/>
                <a:gd name="T9" fmla="*/ 0 h 192"/>
                <a:gd name="T10" fmla="*/ 0 w 261"/>
                <a:gd name="T11" fmla="*/ 100 h 192"/>
                <a:gd name="T12" fmla="*/ 245 w 261"/>
                <a:gd name="T13" fmla="*/ 100 h 192"/>
              </a:gdLst>
              <a:ahLst/>
              <a:cxnLst>
                <a:cxn ang="0">
                  <a:pos x="T0" y="T1"/>
                </a:cxn>
                <a:cxn ang="0">
                  <a:pos x="T2" y="T3"/>
                </a:cxn>
                <a:cxn ang="0">
                  <a:pos x="T4" y="T5"/>
                </a:cxn>
                <a:cxn ang="0">
                  <a:pos x="T6" y="T7"/>
                </a:cxn>
                <a:cxn ang="0">
                  <a:pos x="T8" y="T9"/>
                </a:cxn>
                <a:cxn ang="0">
                  <a:pos x="T10" y="T11"/>
                </a:cxn>
                <a:cxn ang="0">
                  <a:pos x="T12" y="T13"/>
                </a:cxn>
              </a:cxnLst>
              <a:rect l="0" t="0" r="r" b="b"/>
              <a:pathLst>
                <a:path w="261" h="192">
                  <a:moveTo>
                    <a:pt x="245" y="100"/>
                  </a:moveTo>
                  <a:cubicBezTo>
                    <a:pt x="245" y="167"/>
                    <a:pt x="142" y="192"/>
                    <a:pt x="139" y="192"/>
                  </a:cubicBezTo>
                  <a:cubicBezTo>
                    <a:pt x="150" y="192"/>
                    <a:pt x="261" y="172"/>
                    <a:pt x="261" y="88"/>
                  </a:cubicBezTo>
                  <a:cubicBezTo>
                    <a:pt x="17" y="88"/>
                    <a:pt x="17" y="88"/>
                    <a:pt x="17" y="88"/>
                  </a:cubicBezTo>
                  <a:cubicBezTo>
                    <a:pt x="17" y="22"/>
                    <a:pt x="121" y="0"/>
                    <a:pt x="124" y="0"/>
                  </a:cubicBezTo>
                  <a:cubicBezTo>
                    <a:pt x="113" y="0"/>
                    <a:pt x="0" y="18"/>
                    <a:pt x="0" y="100"/>
                  </a:cubicBezTo>
                  <a:lnTo>
                    <a:pt x="245" y="100"/>
                  </a:ln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3" name="Picture 565">
              <a:extLst>
                <a:ext uri="{FF2B5EF4-FFF2-40B4-BE49-F238E27FC236}">
                  <a16:creationId xmlns:a16="http://schemas.microsoft.com/office/drawing/2014/main" id="{8D1489E3-CB74-4F33-AA28-04DE4992A5BC}"/>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1506872" y="351198"/>
              <a:ext cx="328512" cy="236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Freeform 566">
              <a:extLst>
                <a:ext uri="{FF2B5EF4-FFF2-40B4-BE49-F238E27FC236}">
                  <a16:creationId xmlns:a16="http://schemas.microsoft.com/office/drawing/2014/main" id="{D784CD7D-F0D6-4C69-B3AD-5BD6FB6A0459}"/>
                </a:ext>
              </a:extLst>
            </p:cNvPr>
            <p:cNvSpPr>
              <a:spLocks/>
            </p:cNvSpPr>
            <p:nvPr userDrawn="1"/>
          </p:nvSpPr>
          <p:spPr bwMode="auto">
            <a:xfrm>
              <a:off x="10306050" y="429338"/>
              <a:ext cx="157877" cy="151499"/>
            </a:xfrm>
            <a:custGeom>
              <a:avLst/>
              <a:gdLst>
                <a:gd name="T0" fmla="*/ 0 w 99"/>
                <a:gd name="T1" fmla="*/ 95 h 95"/>
                <a:gd name="T2" fmla="*/ 24 w 99"/>
                <a:gd name="T3" fmla="*/ 0 h 95"/>
                <a:gd name="T4" fmla="*/ 99 w 99"/>
                <a:gd name="T5" fmla="*/ 0 h 95"/>
                <a:gd name="T6" fmla="*/ 93 w 99"/>
                <a:gd name="T7" fmla="*/ 23 h 95"/>
                <a:gd name="T8" fmla="*/ 48 w 99"/>
                <a:gd name="T9" fmla="*/ 23 h 95"/>
                <a:gd name="T10" fmla="*/ 45 w 99"/>
                <a:gd name="T11" fmla="*/ 36 h 95"/>
                <a:gd name="T12" fmla="*/ 82 w 99"/>
                <a:gd name="T13" fmla="*/ 36 h 95"/>
                <a:gd name="T14" fmla="*/ 76 w 99"/>
                <a:gd name="T15" fmla="*/ 57 h 95"/>
                <a:gd name="T16" fmla="*/ 39 w 99"/>
                <a:gd name="T17" fmla="*/ 57 h 95"/>
                <a:gd name="T18" fmla="*/ 36 w 99"/>
                <a:gd name="T19" fmla="*/ 72 h 95"/>
                <a:gd name="T20" fmla="*/ 82 w 99"/>
                <a:gd name="T21" fmla="*/ 72 h 95"/>
                <a:gd name="T22" fmla="*/ 76 w 99"/>
                <a:gd name="T23" fmla="*/ 95 h 95"/>
                <a:gd name="T24" fmla="*/ 0 w 99"/>
                <a:gd name="T25"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95">
                  <a:moveTo>
                    <a:pt x="0" y="95"/>
                  </a:moveTo>
                  <a:lnTo>
                    <a:pt x="24" y="0"/>
                  </a:lnTo>
                  <a:lnTo>
                    <a:pt x="99" y="0"/>
                  </a:lnTo>
                  <a:lnTo>
                    <a:pt x="93" y="23"/>
                  </a:lnTo>
                  <a:lnTo>
                    <a:pt x="48" y="23"/>
                  </a:lnTo>
                  <a:lnTo>
                    <a:pt x="45" y="36"/>
                  </a:lnTo>
                  <a:lnTo>
                    <a:pt x="82" y="36"/>
                  </a:lnTo>
                  <a:lnTo>
                    <a:pt x="76" y="57"/>
                  </a:lnTo>
                  <a:lnTo>
                    <a:pt x="39" y="57"/>
                  </a:lnTo>
                  <a:lnTo>
                    <a:pt x="36" y="72"/>
                  </a:lnTo>
                  <a:lnTo>
                    <a:pt x="82" y="72"/>
                  </a:lnTo>
                  <a:lnTo>
                    <a:pt x="76" y="95"/>
                  </a:lnTo>
                  <a:lnTo>
                    <a:pt x="0" y="95"/>
                  </a:ln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567">
              <a:extLst>
                <a:ext uri="{FF2B5EF4-FFF2-40B4-BE49-F238E27FC236}">
                  <a16:creationId xmlns:a16="http://schemas.microsoft.com/office/drawing/2014/main" id="{3CABE504-8F60-4614-98F0-A38E19982991}"/>
                </a:ext>
              </a:extLst>
            </p:cNvPr>
            <p:cNvSpPr>
              <a:spLocks/>
            </p:cNvSpPr>
            <p:nvPr userDrawn="1"/>
          </p:nvSpPr>
          <p:spPr bwMode="auto">
            <a:xfrm>
              <a:off x="10460738" y="429338"/>
              <a:ext cx="143524" cy="151499"/>
            </a:xfrm>
            <a:custGeom>
              <a:avLst/>
              <a:gdLst>
                <a:gd name="T0" fmla="*/ 6 w 90"/>
                <a:gd name="T1" fmla="*/ 0 h 95"/>
                <a:gd name="T2" fmla="*/ 90 w 90"/>
                <a:gd name="T3" fmla="*/ 0 h 95"/>
                <a:gd name="T4" fmla="*/ 84 w 90"/>
                <a:gd name="T5" fmla="*/ 26 h 95"/>
                <a:gd name="T6" fmla="*/ 57 w 90"/>
                <a:gd name="T7" fmla="*/ 26 h 95"/>
                <a:gd name="T8" fmla="*/ 39 w 90"/>
                <a:gd name="T9" fmla="*/ 95 h 95"/>
                <a:gd name="T10" fmla="*/ 9 w 90"/>
                <a:gd name="T11" fmla="*/ 95 h 95"/>
                <a:gd name="T12" fmla="*/ 27 w 90"/>
                <a:gd name="T13" fmla="*/ 26 h 95"/>
                <a:gd name="T14" fmla="*/ 0 w 90"/>
                <a:gd name="T15" fmla="*/ 26 h 95"/>
                <a:gd name="T16" fmla="*/ 6 w 90"/>
                <a:gd name="T1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5">
                  <a:moveTo>
                    <a:pt x="6" y="0"/>
                  </a:moveTo>
                  <a:lnTo>
                    <a:pt x="90" y="0"/>
                  </a:lnTo>
                  <a:lnTo>
                    <a:pt x="84" y="26"/>
                  </a:lnTo>
                  <a:lnTo>
                    <a:pt x="57" y="26"/>
                  </a:lnTo>
                  <a:lnTo>
                    <a:pt x="39" y="95"/>
                  </a:lnTo>
                  <a:lnTo>
                    <a:pt x="9" y="95"/>
                  </a:lnTo>
                  <a:lnTo>
                    <a:pt x="27" y="26"/>
                  </a:lnTo>
                  <a:lnTo>
                    <a:pt x="0" y="26"/>
                  </a:lnTo>
                  <a:lnTo>
                    <a:pt x="6" y="0"/>
                  </a:ln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568">
              <a:extLst>
                <a:ext uri="{FF2B5EF4-FFF2-40B4-BE49-F238E27FC236}">
                  <a16:creationId xmlns:a16="http://schemas.microsoft.com/office/drawing/2014/main" id="{E67C61BA-93EE-4772-9E27-FD907BC8C316}"/>
                </a:ext>
              </a:extLst>
            </p:cNvPr>
            <p:cNvSpPr>
              <a:spLocks/>
            </p:cNvSpPr>
            <p:nvPr userDrawn="1"/>
          </p:nvSpPr>
          <p:spPr bwMode="auto">
            <a:xfrm>
              <a:off x="10575558" y="427744"/>
              <a:ext cx="151499" cy="154688"/>
            </a:xfrm>
            <a:custGeom>
              <a:avLst/>
              <a:gdLst>
                <a:gd name="T0" fmla="*/ 43 w 64"/>
                <a:gd name="T1" fmla="*/ 19 h 65"/>
                <a:gd name="T2" fmla="*/ 42 w 64"/>
                <a:gd name="T3" fmla="*/ 15 h 65"/>
                <a:gd name="T4" fmla="*/ 37 w 64"/>
                <a:gd name="T5" fmla="*/ 14 h 65"/>
                <a:gd name="T6" fmla="*/ 30 w 64"/>
                <a:gd name="T7" fmla="*/ 18 h 65"/>
                <a:gd name="T8" fmla="*/ 58 w 64"/>
                <a:gd name="T9" fmla="*/ 44 h 65"/>
                <a:gd name="T10" fmla="*/ 24 w 64"/>
                <a:gd name="T11" fmla="*/ 65 h 65"/>
                <a:gd name="T12" fmla="*/ 2 w 64"/>
                <a:gd name="T13" fmla="*/ 44 h 65"/>
                <a:gd name="T14" fmla="*/ 21 w 64"/>
                <a:gd name="T15" fmla="*/ 44 h 65"/>
                <a:gd name="T16" fmla="*/ 23 w 64"/>
                <a:gd name="T17" fmla="*/ 49 h 65"/>
                <a:gd name="T18" fmla="*/ 29 w 64"/>
                <a:gd name="T19" fmla="*/ 51 h 65"/>
                <a:gd name="T20" fmla="*/ 38 w 64"/>
                <a:gd name="T21" fmla="*/ 46 h 65"/>
                <a:gd name="T22" fmla="*/ 10 w 64"/>
                <a:gd name="T23" fmla="*/ 20 h 65"/>
                <a:gd name="T24" fmla="*/ 41 w 64"/>
                <a:gd name="T25" fmla="*/ 0 h 65"/>
                <a:gd name="T26" fmla="*/ 62 w 64"/>
                <a:gd name="T27" fmla="*/ 19 h 65"/>
                <a:gd name="T28" fmla="*/ 43 w 64"/>
                <a:gd name="T29" fmla="*/ 1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65">
                  <a:moveTo>
                    <a:pt x="43" y="19"/>
                  </a:moveTo>
                  <a:cubicBezTo>
                    <a:pt x="44" y="17"/>
                    <a:pt x="43" y="16"/>
                    <a:pt x="42" y="15"/>
                  </a:cubicBezTo>
                  <a:cubicBezTo>
                    <a:pt x="40" y="14"/>
                    <a:pt x="39" y="14"/>
                    <a:pt x="37" y="14"/>
                  </a:cubicBezTo>
                  <a:cubicBezTo>
                    <a:pt x="32" y="14"/>
                    <a:pt x="30" y="15"/>
                    <a:pt x="30" y="18"/>
                  </a:cubicBezTo>
                  <a:cubicBezTo>
                    <a:pt x="27" y="27"/>
                    <a:pt x="64" y="21"/>
                    <a:pt x="58" y="44"/>
                  </a:cubicBezTo>
                  <a:cubicBezTo>
                    <a:pt x="54" y="58"/>
                    <a:pt x="41" y="65"/>
                    <a:pt x="24" y="65"/>
                  </a:cubicBezTo>
                  <a:cubicBezTo>
                    <a:pt x="8" y="65"/>
                    <a:pt x="0" y="56"/>
                    <a:pt x="2" y="44"/>
                  </a:cubicBezTo>
                  <a:cubicBezTo>
                    <a:pt x="21" y="44"/>
                    <a:pt x="21" y="44"/>
                    <a:pt x="21" y="44"/>
                  </a:cubicBezTo>
                  <a:cubicBezTo>
                    <a:pt x="21" y="47"/>
                    <a:pt x="22" y="48"/>
                    <a:pt x="23" y="49"/>
                  </a:cubicBezTo>
                  <a:cubicBezTo>
                    <a:pt x="25" y="50"/>
                    <a:pt x="27" y="51"/>
                    <a:pt x="29" y="51"/>
                  </a:cubicBezTo>
                  <a:cubicBezTo>
                    <a:pt x="34" y="51"/>
                    <a:pt x="37" y="49"/>
                    <a:pt x="38" y="46"/>
                  </a:cubicBezTo>
                  <a:cubicBezTo>
                    <a:pt x="40" y="37"/>
                    <a:pt x="4" y="43"/>
                    <a:pt x="10" y="20"/>
                  </a:cubicBezTo>
                  <a:cubicBezTo>
                    <a:pt x="13" y="6"/>
                    <a:pt x="26" y="0"/>
                    <a:pt x="41" y="0"/>
                  </a:cubicBezTo>
                  <a:cubicBezTo>
                    <a:pt x="58" y="0"/>
                    <a:pt x="64" y="8"/>
                    <a:pt x="62" y="19"/>
                  </a:cubicBezTo>
                  <a:lnTo>
                    <a:pt x="43" y="19"/>
                  </a:ln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569">
              <a:extLst>
                <a:ext uri="{FF2B5EF4-FFF2-40B4-BE49-F238E27FC236}">
                  <a16:creationId xmlns:a16="http://schemas.microsoft.com/office/drawing/2014/main" id="{ED5B4DE0-6944-49C0-8A8A-6E5B96641A67}"/>
                </a:ext>
              </a:extLst>
            </p:cNvPr>
            <p:cNvSpPr>
              <a:spLocks/>
            </p:cNvSpPr>
            <p:nvPr userDrawn="1"/>
          </p:nvSpPr>
          <p:spPr bwMode="auto">
            <a:xfrm>
              <a:off x="10712703" y="429338"/>
              <a:ext cx="86115" cy="151499"/>
            </a:xfrm>
            <a:custGeom>
              <a:avLst/>
              <a:gdLst>
                <a:gd name="T0" fmla="*/ 0 w 54"/>
                <a:gd name="T1" fmla="*/ 95 h 95"/>
                <a:gd name="T2" fmla="*/ 24 w 54"/>
                <a:gd name="T3" fmla="*/ 0 h 95"/>
                <a:gd name="T4" fmla="*/ 54 w 54"/>
                <a:gd name="T5" fmla="*/ 0 h 95"/>
                <a:gd name="T6" fmla="*/ 30 w 54"/>
                <a:gd name="T7" fmla="*/ 95 h 95"/>
                <a:gd name="T8" fmla="*/ 0 w 54"/>
                <a:gd name="T9" fmla="*/ 95 h 95"/>
              </a:gdLst>
              <a:ahLst/>
              <a:cxnLst>
                <a:cxn ang="0">
                  <a:pos x="T0" y="T1"/>
                </a:cxn>
                <a:cxn ang="0">
                  <a:pos x="T2" y="T3"/>
                </a:cxn>
                <a:cxn ang="0">
                  <a:pos x="T4" y="T5"/>
                </a:cxn>
                <a:cxn ang="0">
                  <a:pos x="T6" y="T7"/>
                </a:cxn>
                <a:cxn ang="0">
                  <a:pos x="T8" y="T9"/>
                </a:cxn>
              </a:cxnLst>
              <a:rect l="0" t="0" r="r" b="b"/>
              <a:pathLst>
                <a:path w="54" h="95">
                  <a:moveTo>
                    <a:pt x="0" y="95"/>
                  </a:moveTo>
                  <a:lnTo>
                    <a:pt x="24" y="0"/>
                  </a:lnTo>
                  <a:lnTo>
                    <a:pt x="54" y="0"/>
                  </a:lnTo>
                  <a:lnTo>
                    <a:pt x="30" y="95"/>
                  </a:lnTo>
                  <a:lnTo>
                    <a:pt x="0" y="95"/>
                  </a:ln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570">
              <a:extLst>
                <a:ext uri="{FF2B5EF4-FFF2-40B4-BE49-F238E27FC236}">
                  <a16:creationId xmlns:a16="http://schemas.microsoft.com/office/drawing/2014/main" id="{FF663DC5-2B55-4D1E-AA79-A388292F38CE}"/>
                </a:ext>
              </a:extLst>
            </p:cNvPr>
            <p:cNvSpPr>
              <a:spLocks/>
            </p:cNvSpPr>
            <p:nvPr userDrawn="1"/>
          </p:nvSpPr>
          <p:spPr bwMode="auto">
            <a:xfrm>
              <a:off x="10309240" y="867886"/>
              <a:ext cx="49437" cy="94089"/>
            </a:xfrm>
            <a:custGeom>
              <a:avLst/>
              <a:gdLst>
                <a:gd name="T0" fmla="*/ 0 w 31"/>
                <a:gd name="T1" fmla="*/ 6 h 59"/>
                <a:gd name="T2" fmla="*/ 0 w 31"/>
                <a:gd name="T3" fmla="*/ 0 h 59"/>
                <a:gd name="T4" fmla="*/ 31 w 31"/>
                <a:gd name="T5" fmla="*/ 0 h 59"/>
                <a:gd name="T6" fmla="*/ 31 w 31"/>
                <a:gd name="T7" fmla="*/ 6 h 59"/>
                <a:gd name="T8" fmla="*/ 17 w 31"/>
                <a:gd name="T9" fmla="*/ 6 h 59"/>
                <a:gd name="T10" fmla="*/ 17 w 31"/>
                <a:gd name="T11" fmla="*/ 59 h 59"/>
                <a:gd name="T12" fmla="*/ 11 w 31"/>
                <a:gd name="T13" fmla="*/ 59 h 59"/>
                <a:gd name="T14" fmla="*/ 11 w 31"/>
                <a:gd name="T15" fmla="*/ 6 h 59"/>
                <a:gd name="T16" fmla="*/ 0 w 31"/>
                <a:gd name="T17"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59">
                  <a:moveTo>
                    <a:pt x="0" y="6"/>
                  </a:moveTo>
                  <a:lnTo>
                    <a:pt x="0" y="0"/>
                  </a:lnTo>
                  <a:lnTo>
                    <a:pt x="31" y="0"/>
                  </a:lnTo>
                  <a:lnTo>
                    <a:pt x="31" y="6"/>
                  </a:lnTo>
                  <a:lnTo>
                    <a:pt x="17" y="6"/>
                  </a:lnTo>
                  <a:lnTo>
                    <a:pt x="17" y="59"/>
                  </a:lnTo>
                  <a:lnTo>
                    <a:pt x="11" y="59"/>
                  </a:lnTo>
                  <a:lnTo>
                    <a:pt x="11" y="6"/>
                  </a:lnTo>
                  <a:lnTo>
                    <a:pt x="0" y="6"/>
                  </a:ln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571">
              <a:extLst>
                <a:ext uri="{FF2B5EF4-FFF2-40B4-BE49-F238E27FC236}">
                  <a16:creationId xmlns:a16="http://schemas.microsoft.com/office/drawing/2014/main" id="{11C782A3-E7FE-476E-8C2D-38171D3B2C5D}"/>
                </a:ext>
              </a:extLst>
            </p:cNvPr>
            <p:cNvSpPr>
              <a:spLocks/>
            </p:cNvSpPr>
            <p:nvPr userDrawn="1"/>
          </p:nvSpPr>
          <p:spPr bwMode="auto">
            <a:xfrm>
              <a:off x="10379407" y="866291"/>
              <a:ext cx="60599" cy="95683"/>
            </a:xfrm>
            <a:custGeom>
              <a:avLst/>
              <a:gdLst>
                <a:gd name="T0" fmla="*/ 0 w 25"/>
                <a:gd name="T1" fmla="*/ 0 h 40"/>
                <a:gd name="T2" fmla="*/ 4 w 25"/>
                <a:gd name="T3" fmla="*/ 0 h 40"/>
                <a:gd name="T4" fmla="*/ 4 w 25"/>
                <a:gd name="T5" fmla="*/ 16 h 40"/>
                <a:gd name="T6" fmla="*/ 8 w 25"/>
                <a:gd name="T7" fmla="*/ 12 h 40"/>
                <a:gd name="T8" fmla="*/ 14 w 25"/>
                <a:gd name="T9" fmla="*/ 10 h 40"/>
                <a:gd name="T10" fmla="*/ 20 w 25"/>
                <a:gd name="T11" fmla="*/ 12 h 40"/>
                <a:gd name="T12" fmla="*/ 24 w 25"/>
                <a:gd name="T13" fmla="*/ 16 h 40"/>
                <a:gd name="T14" fmla="*/ 25 w 25"/>
                <a:gd name="T15" fmla="*/ 25 h 40"/>
                <a:gd name="T16" fmla="*/ 25 w 25"/>
                <a:gd name="T17" fmla="*/ 40 h 40"/>
                <a:gd name="T18" fmla="*/ 21 w 25"/>
                <a:gd name="T19" fmla="*/ 40 h 40"/>
                <a:gd name="T20" fmla="*/ 21 w 25"/>
                <a:gd name="T21" fmla="*/ 26 h 40"/>
                <a:gd name="T22" fmla="*/ 21 w 25"/>
                <a:gd name="T23" fmla="*/ 19 h 40"/>
                <a:gd name="T24" fmla="*/ 18 w 25"/>
                <a:gd name="T25" fmla="*/ 15 h 40"/>
                <a:gd name="T26" fmla="*/ 14 w 25"/>
                <a:gd name="T27" fmla="*/ 14 h 40"/>
                <a:gd name="T28" fmla="*/ 8 w 25"/>
                <a:gd name="T29" fmla="*/ 16 h 40"/>
                <a:gd name="T30" fmla="*/ 4 w 25"/>
                <a:gd name="T31" fmla="*/ 21 h 40"/>
                <a:gd name="T32" fmla="*/ 4 w 25"/>
                <a:gd name="T33" fmla="*/ 29 h 40"/>
                <a:gd name="T34" fmla="*/ 4 w 25"/>
                <a:gd name="T35" fmla="*/ 40 h 40"/>
                <a:gd name="T36" fmla="*/ 0 w 25"/>
                <a:gd name="T37" fmla="*/ 40 h 40"/>
                <a:gd name="T38" fmla="*/ 0 w 25"/>
                <a:gd name="T3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40">
                  <a:moveTo>
                    <a:pt x="0" y="0"/>
                  </a:moveTo>
                  <a:cubicBezTo>
                    <a:pt x="4" y="0"/>
                    <a:pt x="4" y="0"/>
                    <a:pt x="4" y="0"/>
                  </a:cubicBezTo>
                  <a:cubicBezTo>
                    <a:pt x="4" y="16"/>
                    <a:pt x="4" y="16"/>
                    <a:pt x="4" y="16"/>
                  </a:cubicBezTo>
                  <a:cubicBezTo>
                    <a:pt x="5" y="14"/>
                    <a:pt x="7" y="13"/>
                    <a:pt x="8" y="12"/>
                  </a:cubicBezTo>
                  <a:cubicBezTo>
                    <a:pt x="10" y="11"/>
                    <a:pt x="12" y="10"/>
                    <a:pt x="14" y="10"/>
                  </a:cubicBezTo>
                  <a:cubicBezTo>
                    <a:pt x="16" y="10"/>
                    <a:pt x="18" y="11"/>
                    <a:pt x="20" y="12"/>
                  </a:cubicBezTo>
                  <a:cubicBezTo>
                    <a:pt x="22" y="13"/>
                    <a:pt x="23" y="15"/>
                    <a:pt x="24" y="16"/>
                  </a:cubicBezTo>
                  <a:cubicBezTo>
                    <a:pt x="24" y="18"/>
                    <a:pt x="25" y="21"/>
                    <a:pt x="25" y="25"/>
                  </a:cubicBezTo>
                  <a:cubicBezTo>
                    <a:pt x="25" y="40"/>
                    <a:pt x="25" y="40"/>
                    <a:pt x="25" y="40"/>
                  </a:cubicBezTo>
                  <a:cubicBezTo>
                    <a:pt x="21" y="40"/>
                    <a:pt x="21" y="40"/>
                    <a:pt x="21" y="40"/>
                  </a:cubicBezTo>
                  <a:cubicBezTo>
                    <a:pt x="21" y="26"/>
                    <a:pt x="21" y="26"/>
                    <a:pt x="21" y="26"/>
                  </a:cubicBezTo>
                  <a:cubicBezTo>
                    <a:pt x="21" y="23"/>
                    <a:pt x="21" y="21"/>
                    <a:pt x="21" y="19"/>
                  </a:cubicBezTo>
                  <a:cubicBezTo>
                    <a:pt x="20" y="18"/>
                    <a:pt x="19" y="16"/>
                    <a:pt x="18" y="15"/>
                  </a:cubicBezTo>
                  <a:cubicBezTo>
                    <a:pt x="17" y="14"/>
                    <a:pt x="15" y="14"/>
                    <a:pt x="14" y="14"/>
                  </a:cubicBezTo>
                  <a:cubicBezTo>
                    <a:pt x="11" y="14"/>
                    <a:pt x="9" y="14"/>
                    <a:pt x="8" y="16"/>
                  </a:cubicBezTo>
                  <a:cubicBezTo>
                    <a:pt x="6" y="17"/>
                    <a:pt x="5" y="19"/>
                    <a:pt x="4" y="21"/>
                  </a:cubicBezTo>
                  <a:cubicBezTo>
                    <a:pt x="4" y="23"/>
                    <a:pt x="4" y="25"/>
                    <a:pt x="4" y="29"/>
                  </a:cubicBezTo>
                  <a:cubicBezTo>
                    <a:pt x="4" y="40"/>
                    <a:pt x="4" y="40"/>
                    <a:pt x="4" y="40"/>
                  </a:cubicBezTo>
                  <a:cubicBezTo>
                    <a:pt x="0" y="40"/>
                    <a:pt x="0" y="40"/>
                    <a:pt x="0" y="40"/>
                  </a:cubicBezTo>
                  <a:lnTo>
                    <a:pt x="0" y="0"/>
                  </a:ln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572">
              <a:extLst>
                <a:ext uri="{FF2B5EF4-FFF2-40B4-BE49-F238E27FC236}">
                  <a16:creationId xmlns:a16="http://schemas.microsoft.com/office/drawing/2014/main" id="{35EED4D9-667C-4474-8188-B3F4105CCD42}"/>
                </a:ext>
              </a:extLst>
            </p:cNvPr>
            <p:cNvSpPr>
              <a:spLocks noEditPoints="1"/>
            </p:cNvSpPr>
            <p:nvPr userDrawn="1"/>
          </p:nvSpPr>
          <p:spPr bwMode="auto">
            <a:xfrm>
              <a:off x="10463928" y="890212"/>
              <a:ext cx="70168" cy="71763"/>
            </a:xfrm>
            <a:custGeom>
              <a:avLst/>
              <a:gdLst>
                <a:gd name="T0" fmla="*/ 26 w 30"/>
                <a:gd name="T1" fmla="*/ 20 h 30"/>
                <a:gd name="T2" fmla="*/ 29 w 30"/>
                <a:gd name="T3" fmla="*/ 22 h 30"/>
                <a:gd name="T4" fmla="*/ 25 w 30"/>
                <a:gd name="T5" fmla="*/ 27 h 30"/>
                <a:gd name="T6" fmla="*/ 21 w 30"/>
                <a:gd name="T7" fmla="*/ 29 h 30"/>
                <a:gd name="T8" fmla="*/ 15 w 30"/>
                <a:gd name="T9" fmla="*/ 30 h 30"/>
                <a:gd name="T10" fmla="*/ 4 w 30"/>
                <a:gd name="T11" fmla="*/ 26 h 30"/>
                <a:gd name="T12" fmla="*/ 0 w 30"/>
                <a:gd name="T13" fmla="*/ 15 h 30"/>
                <a:gd name="T14" fmla="*/ 4 w 30"/>
                <a:gd name="T15" fmla="*/ 6 h 30"/>
                <a:gd name="T16" fmla="*/ 15 w 30"/>
                <a:gd name="T17" fmla="*/ 0 h 30"/>
                <a:gd name="T18" fmla="*/ 27 w 30"/>
                <a:gd name="T19" fmla="*/ 6 h 30"/>
                <a:gd name="T20" fmla="*/ 30 w 30"/>
                <a:gd name="T21" fmla="*/ 16 h 30"/>
                <a:gd name="T22" fmla="*/ 4 w 30"/>
                <a:gd name="T23" fmla="*/ 16 h 30"/>
                <a:gd name="T24" fmla="*/ 7 w 30"/>
                <a:gd name="T25" fmla="*/ 24 h 30"/>
                <a:gd name="T26" fmla="*/ 15 w 30"/>
                <a:gd name="T27" fmla="*/ 27 h 30"/>
                <a:gd name="T28" fmla="*/ 19 w 30"/>
                <a:gd name="T29" fmla="*/ 26 h 30"/>
                <a:gd name="T30" fmla="*/ 23 w 30"/>
                <a:gd name="T31" fmla="*/ 24 h 30"/>
                <a:gd name="T32" fmla="*/ 26 w 30"/>
                <a:gd name="T33" fmla="*/ 20 h 30"/>
                <a:gd name="T34" fmla="*/ 26 w 30"/>
                <a:gd name="T35" fmla="*/ 12 h 30"/>
                <a:gd name="T36" fmla="*/ 24 w 30"/>
                <a:gd name="T37" fmla="*/ 8 h 30"/>
                <a:gd name="T38" fmla="*/ 20 w 30"/>
                <a:gd name="T39" fmla="*/ 5 h 30"/>
                <a:gd name="T40" fmla="*/ 15 w 30"/>
                <a:gd name="T41" fmla="*/ 4 h 30"/>
                <a:gd name="T42" fmla="*/ 8 w 30"/>
                <a:gd name="T43" fmla="*/ 7 h 30"/>
                <a:gd name="T44" fmla="*/ 5 w 30"/>
                <a:gd name="T45" fmla="*/ 12 h 30"/>
                <a:gd name="T46" fmla="*/ 26 w 30"/>
                <a:gd name="T47"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30">
                  <a:moveTo>
                    <a:pt x="26" y="20"/>
                  </a:moveTo>
                  <a:cubicBezTo>
                    <a:pt x="29" y="22"/>
                    <a:pt x="29" y="22"/>
                    <a:pt x="29" y="22"/>
                  </a:cubicBezTo>
                  <a:cubicBezTo>
                    <a:pt x="28" y="24"/>
                    <a:pt x="27" y="25"/>
                    <a:pt x="25" y="27"/>
                  </a:cubicBezTo>
                  <a:cubicBezTo>
                    <a:pt x="24" y="28"/>
                    <a:pt x="23" y="29"/>
                    <a:pt x="21" y="29"/>
                  </a:cubicBezTo>
                  <a:cubicBezTo>
                    <a:pt x="19" y="30"/>
                    <a:pt x="17" y="30"/>
                    <a:pt x="15" y="30"/>
                  </a:cubicBezTo>
                  <a:cubicBezTo>
                    <a:pt x="11" y="30"/>
                    <a:pt x="7" y="29"/>
                    <a:pt x="4" y="26"/>
                  </a:cubicBezTo>
                  <a:cubicBezTo>
                    <a:pt x="2" y="23"/>
                    <a:pt x="0" y="19"/>
                    <a:pt x="0" y="15"/>
                  </a:cubicBezTo>
                  <a:cubicBezTo>
                    <a:pt x="0" y="12"/>
                    <a:pt x="2" y="9"/>
                    <a:pt x="4" y="6"/>
                  </a:cubicBezTo>
                  <a:cubicBezTo>
                    <a:pt x="7" y="2"/>
                    <a:pt x="10" y="0"/>
                    <a:pt x="15" y="0"/>
                  </a:cubicBezTo>
                  <a:cubicBezTo>
                    <a:pt x="20" y="0"/>
                    <a:pt x="24" y="2"/>
                    <a:pt x="27" y="6"/>
                  </a:cubicBezTo>
                  <a:cubicBezTo>
                    <a:pt x="29" y="8"/>
                    <a:pt x="30" y="12"/>
                    <a:pt x="30" y="16"/>
                  </a:cubicBezTo>
                  <a:cubicBezTo>
                    <a:pt x="4" y="16"/>
                    <a:pt x="4" y="16"/>
                    <a:pt x="4" y="16"/>
                  </a:cubicBezTo>
                  <a:cubicBezTo>
                    <a:pt x="4" y="19"/>
                    <a:pt x="5" y="22"/>
                    <a:pt x="7" y="24"/>
                  </a:cubicBezTo>
                  <a:cubicBezTo>
                    <a:pt x="9" y="26"/>
                    <a:pt x="12" y="27"/>
                    <a:pt x="15" y="27"/>
                  </a:cubicBezTo>
                  <a:cubicBezTo>
                    <a:pt x="16" y="27"/>
                    <a:pt x="18" y="27"/>
                    <a:pt x="19" y="26"/>
                  </a:cubicBezTo>
                  <a:cubicBezTo>
                    <a:pt x="21" y="26"/>
                    <a:pt x="22" y="25"/>
                    <a:pt x="23" y="24"/>
                  </a:cubicBezTo>
                  <a:cubicBezTo>
                    <a:pt x="24" y="23"/>
                    <a:pt x="25" y="22"/>
                    <a:pt x="26" y="20"/>
                  </a:cubicBezTo>
                  <a:close/>
                  <a:moveTo>
                    <a:pt x="26" y="12"/>
                  </a:moveTo>
                  <a:cubicBezTo>
                    <a:pt x="25" y="10"/>
                    <a:pt x="25" y="9"/>
                    <a:pt x="24" y="8"/>
                  </a:cubicBezTo>
                  <a:cubicBezTo>
                    <a:pt x="23" y="7"/>
                    <a:pt x="21" y="6"/>
                    <a:pt x="20" y="5"/>
                  </a:cubicBezTo>
                  <a:cubicBezTo>
                    <a:pt x="18" y="4"/>
                    <a:pt x="17" y="4"/>
                    <a:pt x="15" y="4"/>
                  </a:cubicBezTo>
                  <a:cubicBezTo>
                    <a:pt x="12" y="4"/>
                    <a:pt x="10" y="5"/>
                    <a:pt x="8" y="7"/>
                  </a:cubicBezTo>
                  <a:cubicBezTo>
                    <a:pt x="6" y="8"/>
                    <a:pt x="5" y="10"/>
                    <a:pt x="5" y="12"/>
                  </a:cubicBezTo>
                  <a:lnTo>
                    <a:pt x="26" y="12"/>
                  </a:ln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573">
              <a:extLst>
                <a:ext uri="{FF2B5EF4-FFF2-40B4-BE49-F238E27FC236}">
                  <a16:creationId xmlns:a16="http://schemas.microsoft.com/office/drawing/2014/main" id="{8362B5CB-6262-411F-8D62-3ADAB3D2794D}"/>
                </a:ext>
              </a:extLst>
            </p:cNvPr>
            <p:cNvSpPr>
              <a:spLocks/>
            </p:cNvSpPr>
            <p:nvPr userDrawn="1"/>
          </p:nvSpPr>
          <p:spPr bwMode="auto">
            <a:xfrm>
              <a:off x="10599478" y="866291"/>
              <a:ext cx="52626" cy="95683"/>
            </a:xfrm>
            <a:custGeom>
              <a:avLst/>
              <a:gdLst>
                <a:gd name="T0" fmla="*/ 0 w 22"/>
                <a:gd name="T1" fmla="*/ 32 h 40"/>
                <a:gd name="T2" fmla="*/ 3 w 22"/>
                <a:gd name="T3" fmla="*/ 30 h 40"/>
                <a:gd name="T4" fmla="*/ 11 w 22"/>
                <a:gd name="T5" fmla="*/ 37 h 40"/>
                <a:gd name="T6" fmla="*/ 14 w 22"/>
                <a:gd name="T7" fmla="*/ 36 h 40"/>
                <a:gd name="T8" fmla="*/ 17 w 22"/>
                <a:gd name="T9" fmla="*/ 33 h 40"/>
                <a:gd name="T10" fmla="*/ 18 w 22"/>
                <a:gd name="T11" fmla="*/ 30 h 40"/>
                <a:gd name="T12" fmla="*/ 17 w 22"/>
                <a:gd name="T13" fmla="*/ 26 h 40"/>
                <a:gd name="T14" fmla="*/ 10 w 22"/>
                <a:gd name="T15" fmla="*/ 20 h 40"/>
                <a:gd name="T16" fmla="*/ 4 w 22"/>
                <a:gd name="T17" fmla="*/ 15 h 40"/>
                <a:gd name="T18" fmla="*/ 2 w 22"/>
                <a:gd name="T19" fmla="*/ 9 h 40"/>
                <a:gd name="T20" fmla="*/ 3 w 22"/>
                <a:gd name="T21" fmla="*/ 5 h 40"/>
                <a:gd name="T22" fmla="*/ 7 w 22"/>
                <a:gd name="T23" fmla="*/ 1 h 40"/>
                <a:gd name="T24" fmla="*/ 11 w 22"/>
                <a:gd name="T25" fmla="*/ 0 h 40"/>
                <a:gd name="T26" fmla="*/ 16 w 22"/>
                <a:gd name="T27" fmla="*/ 1 h 40"/>
                <a:gd name="T28" fmla="*/ 21 w 22"/>
                <a:gd name="T29" fmla="*/ 6 h 40"/>
                <a:gd name="T30" fmla="*/ 18 w 22"/>
                <a:gd name="T31" fmla="*/ 9 h 40"/>
                <a:gd name="T32" fmla="*/ 15 w 22"/>
                <a:gd name="T33" fmla="*/ 5 h 40"/>
                <a:gd name="T34" fmla="*/ 11 w 22"/>
                <a:gd name="T35" fmla="*/ 4 h 40"/>
                <a:gd name="T36" fmla="*/ 7 w 22"/>
                <a:gd name="T37" fmla="*/ 6 h 40"/>
                <a:gd name="T38" fmla="*/ 6 w 22"/>
                <a:gd name="T39" fmla="*/ 9 h 40"/>
                <a:gd name="T40" fmla="*/ 7 w 22"/>
                <a:gd name="T41" fmla="*/ 11 h 40"/>
                <a:gd name="T42" fmla="*/ 8 w 22"/>
                <a:gd name="T43" fmla="*/ 14 h 40"/>
                <a:gd name="T44" fmla="*/ 13 w 22"/>
                <a:gd name="T45" fmla="*/ 18 h 40"/>
                <a:gd name="T46" fmla="*/ 20 w 22"/>
                <a:gd name="T47" fmla="*/ 24 h 40"/>
                <a:gd name="T48" fmla="*/ 22 w 22"/>
                <a:gd name="T49" fmla="*/ 30 h 40"/>
                <a:gd name="T50" fmla="*/ 19 w 22"/>
                <a:gd name="T51" fmla="*/ 37 h 40"/>
                <a:gd name="T52" fmla="*/ 11 w 22"/>
                <a:gd name="T53" fmla="*/ 40 h 40"/>
                <a:gd name="T54" fmla="*/ 5 w 22"/>
                <a:gd name="T55" fmla="*/ 39 h 40"/>
                <a:gd name="T56" fmla="*/ 0 w 22"/>
                <a:gd name="T57"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 h="40">
                  <a:moveTo>
                    <a:pt x="0" y="32"/>
                  </a:moveTo>
                  <a:cubicBezTo>
                    <a:pt x="3" y="30"/>
                    <a:pt x="3" y="30"/>
                    <a:pt x="3" y="30"/>
                  </a:cubicBezTo>
                  <a:cubicBezTo>
                    <a:pt x="5" y="35"/>
                    <a:pt x="8" y="37"/>
                    <a:pt x="11" y="37"/>
                  </a:cubicBezTo>
                  <a:cubicBezTo>
                    <a:pt x="12" y="37"/>
                    <a:pt x="13" y="36"/>
                    <a:pt x="14" y="36"/>
                  </a:cubicBezTo>
                  <a:cubicBezTo>
                    <a:pt x="16" y="35"/>
                    <a:pt x="16" y="34"/>
                    <a:pt x="17" y="33"/>
                  </a:cubicBezTo>
                  <a:cubicBezTo>
                    <a:pt x="18" y="32"/>
                    <a:pt x="18" y="31"/>
                    <a:pt x="18" y="30"/>
                  </a:cubicBezTo>
                  <a:cubicBezTo>
                    <a:pt x="18" y="29"/>
                    <a:pt x="17" y="28"/>
                    <a:pt x="17" y="26"/>
                  </a:cubicBezTo>
                  <a:cubicBezTo>
                    <a:pt x="15" y="25"/>
                    <a:pt x="13" y="23"/>
                    <a:pt x="10" y="20"/>
                  </a:cubicBezTo>
                  <a:cubicBezTo>
                    <a:pt x="7" y="18"/>
                    <a:pt x="5" y="16"/>
                    <a:pt x="4" y="15"/>
                  </a:cubicBezTo>
                  <a:cubicBezTo>
                    <a:pt x="3" y="13"/>
                    <a:pt x="2" y="11"/>
                    <a:pt x="2" y="9"/>
                  </a:cubicBezTo>
                  <a:cubicBezTo>
                    <a:pt x="2" y="7"/>
                    <a:pt x="2" y="6"/>
                    <a:pt x="3" y="5"/>
                  </a:cubicBezTo>
                  <a:cubicBezTo>
                    <a:pt x="4" y="3"/>
                    <a:pt x="5" y="2"/>
                    <a:pt x="7" y="1"/>
                  </a:cubicBezTo>
                  <a:cubicBezTo>
                    <a:pt x="8" y="1"/>
                    <a:pt x="10" y="0"/>
                    <a:pt x="11" y="0"/>
                  </a:cubicBezTo>
                  <a:cubicBezTo>
                    <a:pt x="13" y="0"/>
                    <a:pt x="15" y="1"/>
                    <a:pt x="16" y="1"/>
                  </a:cubicBezTo>
                  <a:cubicBezTo>
                    <a:pt x="18" y="2"/>
                    <a:pt x="20" y="4"/>
                    <a:pt x="21" y="6"/>
                  </a:cubicBezTo>
                  <a:cubicBezTo>
                    <a:pt x="18" y="9"/>
                    <a:pt x="18" y="9"/>
                    <a:pt x="18" y="9"/>
                  </a:cubicBezTo>
                  <a:cubicBezTo>
                    <a:pt x="17" y="7"/>
                    <a:pt x="16" y="6"/>
                    <a:pt x="15" y="5"/>
                  </a:cubicBezTo>
                  <a:cubicBezTo>
                    <a:pt x="14" y="4"/>
                    <a:pt x="12" y="4"/>
                    <a:pt x="11" y="4"/>
                  </a:cubicBezTo>
                  <a:cubicBezTo>
                    <a:pt x="10" y="4"/>
                    <a:pt x="8" y="5"/>
                    <a:pt x="7" y="6"/>
                  </a:cubicBezTo>
                  <a:cubicBezTo>
                    <a:pt x="6" y="6"/>
                    <a:pt x="6" y="8"/>
                    <a:pt x="6" y="9"/>
                  </a:cubicBezTo>
                  <a:cubicBezTo>
                    <a:pt x="6" y="10"/>
                    <a:pt x="6" y="11"/>
                    <a:pt x="7" y="11"/>
                  </a:cubicBezTo>
                  <a:cubicBezTo>
                    <a:pt x="7" y="12"/>
                    <a:pt x="8" y="13"/>
                    <a:pt x="8" y="14"/>
                  </a:cubicBezTo>
                  <a:cubicBezTo>
                    <a:pt x="9" y="14"/>
                    <a:pt x="11" y="16"/>
                    <a:pt x="13" y="18"/>
                  </a:cubicBezTo>
                  <a:cubicBezTo>
                    <a:pt x="17" y="20"/>
                    <a:pt x="19" y="22"/>
                    <a:pt x="20" y="24"/>
                  </a:cubicBezTo>
                  <a:cubicBezTo>
                    <a:pt x="21" y="26"/>
                    <a:pt x="22" y="28"/>
                    <a:pt x="22" y="30"/>
                  </a:cubicBezTo>
                  <a:cubicBezTo>
                    <a:pt x="22" y="33"/>
                    <a:pt x="21" y="35"/>
                    <a:pt x="19" y="37"/>
                  </a:cubicBezTo>
                  <a:cubicBezTo>
                    <a:pt x="17" y="39"/>
                    <a:pt x="14" y="40"/>
                    <a:pt x="11" y="40"/>
                  </a:cubicBezTo>
                  <a:cubicBezTo>
                    <a:pt x="9" y="40"/>
                    <a:pt x="7" y="40"/>
                    <a:pt x="5" y="39"/>
                  </a:cubicBezTo>
                  <a:cubicBezTo>
                    <a:pt x="3" y="37"/>
                    <a:pt x="1" y="35"/>
                    <a:pt x="0" y="32"/>
                  </a:cubicBez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574">
              <a:extLst>
                <a:ext uri="{FF2B5EF4-FFF2-40B4-BE49-F238E27FC236}">
                  <a16:creationId xmlns:a16="http://schemas.microsoft.com/office/drawing/2014/main" id="{2E76B8BC-7D28-4F5A-8B80-F5A2484818C7}"/>
                </a:ext>
              </a:extLst>
            </p:cNvPr>
            <p:cNvSpPr>
              <a:spLocks/>
            </p:cNvSpPr>
            <p:nvPr userDrawn="1"/>
          </p:nvSpPr>
          <p:spPr bwMode="auto">
            <a:xfrm>
              <a:off x="10674430" y="867886"/>
              <a:ext cx="36679" cy="94089"/>
            </a:xfrm>
            <a:custGeom>
              <a:avLst/>
              <a:gdLst>
                <a:gd name="T0" fmla="*/ 8 w 23"/>
                <a:gd name="T1" fmla="*/ 0 h 59"/>
                <a:gd name="T2" fmla="*/ 14 w 23"/>
                <a:gd name="T3" fmla="*/ 0 h 59"/>
                <a:gd name="T4" fmla="*/ 14 w 23"/>
                <a:gd name="T5" fmla="*/ 15 h 59"/>
                <a:gd name="T6" fmla="*/ 23 w 23"/>
                <a:gd name="T7" fmla="*/ 15 h 59"/>
                <a:gd name="T8" fmla="*/ 23 w 23"/>
                <a:gd name="T9" fmla="*/ 20 h 59"/>
                <a:gd name="T10" fmla="*/ 14 w 23"/>
                <a:gd name="T11" fmla="*/ 20 h 59"/>
                <a:gd name="T12" fmla="*/ 14 w 23"/>
                <a:gd name="T13" fmla="*/ 59 h 59"/>
                <a:gd name="T14" fmla="*/ 8 w 23"/>
                <a:gd name="T15" fmla="*/ 59 h 59"/>
                <a:gd name="T16" fmla="*/ 8 w 23"/>
                <a:gd name="T17" fmla="*/ 20 h 59"/>
                <a:gd name="T18" fmla="*/ 0 w 23"/>
                <a:gd name="T19" fmla="*/ 20 h 59"/>
                <a:gd name="T20" fmla="*/ 0 w 23"/>
                <a:gd name="T21" fmla="*/ 15 h 59"/>
                <a:gd name="T22" fmla="*/ 8 w 23"/>
                <a:gd name="T23" fmla="*/ 15 h 59"/>
                <a:gd name="T24" fmla="*/ 8 w 23"/>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59">
                  <a:moveTo>
                    <a:pt x="8" y="0"/>
                  </a:moveTo>
                  <a:lnTo>
                    <a:pt x="14" y="0"/>
                  </a:lnTo>
                  <a:lnTo>
                    <a:pt x="14" y="15"/>
                  </a:lnTo>
                  <a:lnTo>
                    <a:pt x="23" y="15"/>
                  </a:lnTo>
                  <a:lnTo>
                    <a:pt x="23" y="20"/>
                  </a:lnTo>
                  <a:lnTo>
                    <a:pt x="14" y="20"/>
                  </a:lnTo>
                  <a:lnTo>
                    <a:pt x="14" y="59"/>
                  </a:lnTo>
                  <a:lnTo>
                    <a:pt x="8" y="59"/>
                  </a:lnTo>
                  <a:lnTo>
                    <a:pt x="8" y="20"/>
                  </a:lnTo>
                  <a:lnTo>
                    <a:pt x="0" y="20"/>
                  </a:lnTo>
                  <a:lnTo>
                    <a:pt x="0" y="15"/>
                  </a:lnTo>
                  <a:lnTo>
                    <a:pt x="8" y="15"/>
                  </a:lnTo>
                  <a:lnTo>
                    <a:pt x="8" y="0"/>
                  </a:ln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575">
              <a:extLst>
                <a:ext uri="{FF2B5EF4-FFF2-40B4-BE49-F238E27FC236}">
                  <a16:creationId xmlns:a16="http://schemas.microsoft.com/office/drawing/2014/main" id="{9AC98230-5B0B-499D-A926-4DA501AA1A0C}"/>
                </a:ext>
              </a:extLst>
            </p:cNvPr>
            <p:cNvSpPr>
              <a:spLocks noEditPoints="1"/>
            </p:cNvSpPr>
            <p:nvPr userDrawn="1"/>
          </p:nvSpPr>
          <p:spPr bwMode="auto">
            <a:xfrm>
              <a:off x="10730245" y="890212"/>
              <a:ext cx="71763" cy="71763"/>
            </a:xfrm>
            <a:custGeom>
              <a:avLst/>
              <a:gdLst>
                <a:gd name="T0" fmla="*/ 30 w 30"/>
                <a:gd name="T1" fmla="*/ 1 h 30"/>
                <a:gd name="T2" fmla="*/ 30 w 30"/>
                <a:gd name="T3" fmla="*/ 30 h 30"/>
                <a:gd name="T4" fmla="*/ 26 w 30"/>
                <a:gd name="T5" fmla="*/ 30 h 30"/>
                <a:gd name="T6" fmla="*/ 26 w 30"/>
                <a:gd name="T7" fmla="*/ 25 h 30"/>
                <a:gd name="T8" fmla="*/ 21 w 30"/>
                <a:gd name="T9" fmla="*/ 29 h 30"/>
                <a:gd name="T10" fmla="*/ 15 w 30"/>
                <a:gd name="T11" fmla="*/ 30 h 30"/>
                <a:gd name="T12" fmla="*/ 4 w 30"/>
                <a:gd name="T13" fmla="*/ 26 h 30"/>
                <a:gd name="T14" fmla="*/ 0 w 30"/>
                <a:gd name="T15" fmla="*/ 15 h 30"/>
                <a:gd name="T16" fmla="*/ 4 w 30"/>
                <a:gd name="T17" fmla="*/ 5 h 30"/>
                <a:gd name="T18" fmla="*/ 15 w 30"/>
                <a:gd name="T19" fmla="*/ 0 h 30"/>
                <a:gd name="T20" fmla="*/ 21 w 30"/>
                <a:gd name="T21" fmla="*/ 2 h 30"/>
                <a:gd name="T22" fmla="*/ 26 w 30"/>
                <a:gd name="T23" fmla="*/ 6 h 30"/>
                <a:gd name="T24" fmla="*/ 26 w 30"/>
                <a:gd name="T25" fmla="*/ 1 h 30"/>
                <a:gd name="T26" fmla="*/ 30 w 30"/>
                <a:gd name="T27" fmla="*/ 1 h 30"/>
                <a:gd name="T28" fmla="*/ 15 w 30"/>
                <a:gd name="T29" fmla="*/ 4 h 30"/>
                <a:gd name="T30" fmla="*/ 9 w 30"/>
                <a:gd name="T31" fmla="*/ 5 h 30"/>
                <a:gd name="T32" fmla="*/ 5 w 30"/>
                <a:gd name="T33" fmla="*/ 10 h 30"/>
                <a:gd name="T34" fmla="*/ 4 w 30"/>
                <a:gd name="T35" fmla="*/ 15 h 30"/>
                <a:gd name="T36" fmla="*/ 5 w 30"/>
                <a:gd name="T37" fmla="*/ 21 h 30"/>
                <a:gd name="T38" fmla="*/ 9 w 30"/>
                <a:gd name="T39" fmla="*/ 25 h 30"/>
                <a:gd name="T40" fmla="*/ 15 w 30"/>
                <a:gd name="T41" fmla="*/ 27 h 30"/>
                <a:gd name="T42" fmla="*/ 21 w 30"/>
                <a:gd name="T43" fmla="*/ 25 h 30"/>
                <a:gd name="T44" fmla="*/ 25 w 30"/>
                <a:gd name="T45" fmla="*/ 21 h 30"/>
                <a:gd name="T46" fmla="*/ 26 w 30"/>
                <a:gd name="T47" fmla="*/ 15 h 30"/>
                <a:gd name="T48" fmla="*/ 23 w 30"/>
                <a:gd name="T49" fmla="*/ 7 h 30"/>
                <a:gd name="T50" fmla="*/ 15 w 30"/>
                <a:gd name="T51"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30">
                  <a:moveTo>
                    <a:pt x="30" y="1"/>
                  </a:moveTo>
                  <a:cubicBezTo>
                    <a:pt x="30" y="30"/>
                    <a:pt x="30" y="30"/>
                    <a:pt x="30" y="30"/>
                  </a:cubicBezTo>
                  <a:cubicBezTo>
                    <a:pt x="26" y="30"/>
                    <a:pt x="26" y="30"/>
                    <a:pt x="26" y="30"/>
                  </a:cubicBezTo>
                  <a:cubicBezTo>
                    <a:pt x="26" y="25"/>
                    <a:pt x="26" y="25"/>
                    <a:pt x="26" y="25"/>
                  </a:cubicBezTo>
                  <a:cubicBezTo>
                    <a:pt x="24" y="27"/>
                    <a:pt x="23" y="28"/>
                    <a:pt x="21" y="29"/>
                  </a:cubicBezTo>
                  <a:cubicBezTo>
                    <a:pt x="19" y="30"/>
                    <a:pt x="17" y="30"/>
                    <a:pt x="15" y="30"/>
                  </a:cubicBezTo>
                  <a:cubicBezTo>
                    <a:pt x="11" y="30"/>
                    <a:pt x="7" y="29"/>
                    <a:pt x="4" y="26"/>
                  </a:cubicBezTo>
                  <a:cubicBezTo>
                    <a:pt x="1" y="23"/>
                    <a:pt x="0" y="19"/>
                    <a:pt x="0" y="15"/>
                  </a:cubicBezTo>
                  <a:cubicBezTo>
                    <a:pt x="0" y="11"/>
                    <a:pt x="1" y="8"/>
                    <a:pt x="4" y="5"/>
                  </a:cubicBezTo>
                  <a:cubicBezTo>
                    <a:pt x="7" y="2"/>
                    <a:pt x="11" y="0"/>
                    <a:pt x="15" y="0"/>
                  </a:cubicBezTo>
                  <a:cubicBezTo>
                    <a:pt x="17" y="0"/>
                    <a:pt x="19" y="1"/>
                    <a:pt x="21" y="2"/>
                  </a:cubicBezTo>
                  <a:cubicBezTo>
                    <a:pt x="23" y="3"/>
                    <a:pt x="25" y="4"/>
                    <a:pt x="26" y="6"/>
                  </a:cubicBezTo>
                  <a:cubicBezTo>
                    <a:pt x="26" y="1"/>
                    <a:pt x="26" y="1"/>
                    <a:pt x="26" y="1"/>
                  </a:cubicBezTo>
                  <a:lnTo>
                    <a:pt x="30" y="1"/>
                  </a:lnTo>
                  <a:close/>
                  <a:moveTo>
                    <a:pt x="15" y="4"/>
                  </a:moveTo>
                  <a:cubicBezTo>
                    <a:pt x="13" y="4"/>
                    <a:pt x="11" y="4"/>
                    <a:pt x="9" y="5"/>
                  </a:cubicBezTo>
                  <a:cubicBezTo>
                    <a:pt x="8" y="6"/>
                    <a:pt x="6" y="8"/>
                    <a:pt x="5" y="10"/>
                  </a:cubicBezTo>
                  <a:cubicBezTo>
                    <a:pt x="4" y="11"/>
                    <a:pt x="4" y="13"/>
                    <a:pt x="4" y="15"/>
                  </a:cubicBezTo>
                  <a:cubicBezTo>
                    <a:pt x="4" y="17"/>
                    <a:pt x="4" y="19"/>
                    <a:pt x="5" y="21"/>
                  </a:cubicBezTo>
                  <a:cubicBezTo>
                    <a:pt x="6" y="23"/>
                    <a:pt x="8" y="24"/>
                    <a:pt x="9" y="25"/>
                  </a:cubicBezTo>
                  <a:cubicBezTo>
                    <a:pt x="11" y="26"/>
                    <a:pt x="13" y="27"/>
                    <a:pt x="15" y="27"/>
                  </a:cubicBezTo>
                  <a:cubicBezTo>
                    <a:pt x="17" y="27"/>
                    <a:pt x="19" y="26"/>
                    <a:pt x="21" y="25"/>
                  </a:cubicBezTo>
                  <a:cubicBezTo>
                    <a:pt x="22" y="24"/>
                    <a:pt x="24" y="23"/>
                    <a:pt x="25" y="21"/>
                  </a:cubicBezTo>
                  <a:cubicBezTo>
                    <a:pt x="26" y="20"/>
                    <a:pt x="26" y="18"/>
                    <a:pt x="26" y="15"/>
                  </a:cubicBezTo>
                  <a:cubicBezTo>
                    <a:pt x="26" y="12"/>
                    <a:pt x="25" y="9"/>
                    <a:pt x="23" y="7"/>
                  </a:cubicBezTo>
                  <a:cubicBezTo>
                    <a:pt x="21" y="5"/>
                    <a:pt x="18" y="4"/>
                    <a:pt x="15" y="4"/>
                  </a:cubicBez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576">
              <a:extLst>
                <a:ext uri="{FF2B5EF4-FFF2-40B4-BE49-F238E27FC236}">
                  <a16:creationId xmlns:a16="http://schemas.microsoft.com/office/drawing/2014/main" id="{6B62D9A9-D65C-409E-9D98-5C7C07EDBA90}"/>
                </a:ext>
              </a:extLst>
            </p:cNvPr>
            <p:cNvSpPr>
              <a:spLocks/>
            </p:cNvSpPr>
            <p:nvPr userDrawn="1"/>
          </p:nvSpPr>
          <p:spPr bwMode="auto">
            <a:xfrm>
              <a:off x="10830712" y="890212"/>
              <a:ext cx="59005" cy="71763"/>
            </a:xfrm>
            <a:custGeom>
              <a:avLst/>
              <a:gdLst>
                <a:gd name="T0" fmla="*/ 0 w 25"/>
                <a:gd name="T1" fmla="*/ 1 h 30"/>
                <a:gd name="T2" fmla="*/ 4 w 25"/>
                <a:gd name="T3" fmla="*/ 1 h 30"/>
                <a:gd name="T4" fmla="*/ 4 w 25"/>
                <a:gd name="T5" fmla="*/ 6 h 30"/>
                <a:gd name="T6" fmla="*/ 9 w 25"/>
                <a:gd name="T7" fmla="*/ 2 h 30"/>
                <a:gd name="T8" fmla="*/ 14 w 25"/>
                <a:gd name="T9" fmla="*/ 0 h 30"/>
                <a:gd name="T10" fmla="*/ 20 w 25"/>
                <a:gd name="T11" fmla="*/ 2 h 30"/>
                <a:gd name="T12" fmla="*/ 24 w 25"/>
                <a:gd name="T13" fmla="*/ 6 h 30"/>
                <a:gd name="T14" fmla="*/ 25 w 25"/>
                <a:gd name="T15" fmla="*/ 15 h 30"/>
                <a:gd name="T16" fmla="*/ 25 w 25"/>
                <a:gd name="T17" fmla="*/ 30 h 30"/>
                <a:gd name="T18" fmla="*/ 21 w 25"/>
                <a:gd name="T19" fmla="*/ 30 h 30"/>
                <a:gd name="T20" fmla="*/ 21 w 25"/>
                <a:gd name="T21" fmla="*/ 16 h 30"/>
                <a:gd name="T22" fmla="*/ 21 w 25"/>
                <a:gd name="T23" fmla="*/ 9 h 30"/>
                <a:gd name="T24" fmla="*/ 18 w 25"/>
                <a:gd name="T25" fmla="*/ 5 h 30"/>
                <a:gd name="T26" fmla="*/ 14 w 25"/>
                <a:gd name="T27" fmla="*/ 4 h 30"/>
                <a:gd name="T28" fmla="*/ 8 w 25"/>
                <a:gd name="T29" fmla="*/ 6 h 30"/>
                <a:gd name="T30" fmla="*/ 4 w 25"/>
                <a:gd name="T31" fmla="*/ 11 h 30"/>
                <a:gd name="T32" fmla="*/ 4 w 25"/>
                <a:gd name="T33" fmla="*/ 19 h 30"/>
                <a:gd name="T34" fmla="*/ 4 w 25"/>
                <a:gd name="T35" fmla="*/ 30 h 30"/>
                <a:gd name="T36" fmla="*/ 0 w 25"/>
                <a:gd name="T37" fmla="*/ 30 h 30"/>
                <a:gd name="T38" fmla="*/ 0 w 25"/>
                <a:gd name="T3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0">
                  <a:moveTo>
                    <a:pt x="0" y="1"/>
                  </a:moveTo>
                  <a:cubicBezTo>
                    <a:pt x="4" y="1"/>
                    <a:pt x="4" y="1"/>
                    <a:pt x="4" y="1"/>
                  </a:cubicBezTo>
                  <a:cubicBezTo>
                    <a:pt x="4" y="6"/>
                    <a:pt x="4" y="6"/>
                    <a:pt x="4" y="6"/>
                  </a:cubicBezTo>
                  <a:cubicBezTo>
                    <a:pt x="5" y="4"/>
                    <a:pt x="7" y="3"/>
                    <a:pt x="9" y="2"/>
                  </a:cubicBezTo>
                  <a:cubicBezTo>
                    <a:pt x="10" y="1"/>
                    <a:pt x="12" y="0"/>
                    <a:pt x="14" y="0"/>
                  </a:cubicBezTo>
                  <a:cubicBezTo>
                    <a:pt x="17" y="0"/>
                    <a:pt x="18" y="1"/>
                    <a:pt x="20" y="2"/>
                  </a:cubicBezTo>
                  <a:cubicBezTo>
                    <a:pt x="22" y="3"/>
                    <a:pt x="23" y="5"/>
                    <a:pt x="24" y="6"/>
                  </a:cubicBezTo>
                  <a:cubicBezTo>
                    <a:pt x="25" y="8"/>
                    <a:pt x="25" y="11"/>
                    <a:pt x="25" y="15"/>
                  </a:cubicBezTo>
                  <a:cubicBezTo>
                    <a:pt x="25" y="30"/>
                    <a:pt x="25" y="30"/>
                    <a:pt x="25" y="30"/>
                  </a:cubicBezTo>
                  <a:cubicBezTo>
                    <a:pt x="21" y="30"/>
                    <a:pt x="21" y="30"/>
                    <a:pt x="21" y="30"/>
                  </a:cubicBezTo>
                  <a:cubicBezTo>
                    <a:pt x="21" y="16"/>
                    <a:pt x="21" y="16"/>
                    <a:pt x="21" y="16"/>
                  </a:cubicBezTo>
                  <a:cubicBezTo>
                    <a:pt x="21" y="13"/>
                    <a:pt x="21" y="11"/>
                    <a:pt x="21" y="9"/>
                  </a:cubicBezTo>
                  <a:cubicBezTo>
                    <a:pt x="20" y="8"/>
                    <a:pt x="20" y="6"/>
                    <a:pt x="18" y="5"/>
                  </a:cubicBezTo>
                  <a:cubicBezTo>
                    <a:pt x="17" y="4"/>
                    <a:pt x="16" y="4"/>
                    <a:pt x="14" y="4"/>
                  </a:cubicBezTo>
                  <a:cubicBezTo>
                    <a:pt x="11" y="4"/>
                    <a:pt x="9" y="4"/>
                    <a:pt x="8" y="6"/>
                  </a:cubicBezTo>
                  <a:cubicBezTo>
                    <a:pt x="6" y="7"/>
                    <a:pt x="5" y="9"/>
                    <a:pt x="4" y="11"/>
                  </a:cubicBezTo>
                  <a:cubicBezTo>
                    <a:pt x="4" y="13"/>
                    <a:pt x="4" y="15"/>
                    <a:pt x="4" y="19"/>
                  </a:cubicBezTo>
                  <a:cubicBezTo>
                    <a:pt x="4" y="30"/>
                    <a:pt x="4" y="30"/>
                    <a:pt x="4" y="30"/>
                  </a:cubicBezTo>
                  <a:cubicBezTo>
                    <a:pt x="0" y="30"/>
                    <a:pt x="0" y="30"/>
                    <a:pt x="0" y="30"/>
                  </a:cubicBezTo>
                  <a:lnTo>
                    <a:pt x="0" y="1"/>
                  </a:ln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577">
              <a:extLst>
                <a:ext uri="{FF2B5EF4-FFF2-40B4-BE49-F238E27FC236}">
                  <a16:creationId xmlns:a16="http://schemas.microsoft.com/office/drawing/2014/main" id="{5D8ECD4C-8C7C-40BD-87EF-34D8DD3B5227}"/>
                </a:ext>
              </a:extLst>
            </p:cNvPr>
            <p:cNvSpPr>
              <a:spLocks noEditPoints="1"/>
            </p:cNvSpPr>
            <p:nvPr userDrawn="1"/>
          </p:nvSpPr>
          <p:spPr bwMode="auto">
            <a:xfrm>
              <a:off x="10915232" y="866291"/>
              <a:ext cx="70168" cy="95683"/>
            </a:xfrm>
            <a:custGeom>
              <a:avLst/>
              <a:gdLst>
                <a:gd name="T0" fmla="*/ 29 w 29"/>
                <a:gd name="T1" fmla="*/ 0 h 40"/>
                <a:gd name="T2" fmla="*/ 29 w 29"/>
                <a:gd name="T3" fmla="*/ 40 h 40"/>
                <a:gd name="T4" fmla="*/ 26 w 29"/>
                <a:gd name="T5" fmla="*/ 40 h 40"/>
                <a:gd name="T6" fmla="*/ 26 w 29"/>
                <a:gd name="T7" fmla="*/ 35 h 40"/>
                <a:gd name="T8" fmla="*/ 21 w 29"/>
                <a:gd name="T9" fmla="*/ 39 h 40"/>
                <a:gd name="T10" fmla="*/ 14 w 29"/>
                <a:gd name="T11" fmla="*/ 40 h 40"/>
                <a:gd name="T12" fmla="*/ 4 w 29"/>
                <a:gd name="T13" fmla="*/ 36 h 40"/>
                <a:gd name="T14" fmla="*/ 0 w 29"/>
                <a:gd name="T15" fmla="*/ 25 h 40"/>
                <a:gd name="T16" fmla="*/ 4 w 29"/>
                <a:gd name="T17" fmla="*/ 15 h 40"/>
                <a:gd name="T18" fmla="*/ 14 w 29"/>
                <a:gd name="T19" fmla="*/ 10 h 40"/>
                <a:gd name="T20" fmla="*/ 21 w 29"/>
                <a:gd name="T21" fmla="*/ 12 h 40"/>
                <a:gd name="T22" fmla="*/ 26 w 29"/>
                <a:gd name="T23" fmla="*/ 16 h 40"/>
                <a:gd name="T24" fmla="*/ 26 w 29"/>
                <a:gd name="T25" fmla="*/ 0 h 40"/>
                <a:gd name="T26" fmla="*/ 29 w 29"/>
                <a:gd name="T27" fmla="*/ 0 h 40"/>
                <a:gd name="T28" fmla="*/ 15 w 29"/>
                <a:gd name="T29" fmla="*/ 14 h 40"/>
                <a:gd name="T30" fmla="*/ 9 w 29"/>
                <a:gd name="T31" fmla="*/ 15 h 40"/>
                <a:gd name="T32" fmla="*/ 5 w 29"/>
                <a:gd name="T33" fmla="*/ 20 h 40"/>
                <a:gd name="T34" fmla="*/ 3 w 29"/>
                <a:gd name="T35" fmla="*/ 25 h 40"/>
                <a:gd name="T36" fmla="*/ 5 w 29"/>
                <a:gd name="T37" fmla="*/ 31 h 40"/>
                <a:gd name="T38" fmla="*/ 9 w 29"/>
                <a:gd name="T39" fmla="*/ 35 h 40"/>
                <a:gd name="T40" fmla="*/ 15 w 29"/>
                <a:gd name="T41" fmla="*/ 37 h 40"/>
                <a:gd name="T42" fmla="*/ 20 w 29"/>
                <a:gd name="T43" fmla="*/ 35 h 40"/>
                <a:gd name="T44" fmla="*/ 25 w 29"/>
                <a:gd name="T45" fmla="*/ 31 h 40"/>
                <a:gd name="T46" fmla="*/ 26 w 29"/>
                <a:gd name="T47" fmla="*/ 25 h 40"/>
                <a:gd name="T48" fmla="*/ 23 w 29"/>
                <a:gd name="T49" fmla="*/ 17 h 40"/>
                <a:gd name="T50" fmla="*/ 15 w 29"/>
                <a:gd name="T51"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 h="40">
                  <a:moveTo>
                    <a:pt x="29" y="0"/>
                  </a:moveTo>
                  <a:cubicBezTo>
                    <a:pt x="29" y="40"/>
                    <a:pt x="29" y="40"/>
                    <a:pt x="29" y="40"/>
                  </a:cubicBezTo>
                  <a:cubicBezTo>
                    <a:pt x="26" y="40"/>
                    <a:pt x="26" y="40"/>
                    <a:pt x="26" y="40"/>
                  </a:cubicBezTo>
                  <a:cubicBezTo>
                    <a:pt x="26" y="35"/>
                    <a:pt x="26" y="35"/>
                    <a:pt x="26" y="35"/>
                  </a:cubicBezTo>
                  <a:cubicBezTo>
                    <a:pt x="24" y="37"/>
                    <a:pt x="23" y="38"/>
                    <a:pt x="21" y="39"/>
                  </a:cubicBezTo>
                  <a:cubicBezTo>
                    <a:pt x="19" y="40"/>
                    <a:pt x="17" y="40"/>
                    <a:pt x="14" y="40"/>
                  </a:cubicBezTo>
                  <a:cubicBezTo>
                    <a:pt x="10" y="40"/>
                    <a:pt x="7" y="39"/>
                    <a:pt x="4" y="36"/>
                  </a:cubicBezTo>
                  <a:cubicBezTo>
                    <a:pt x="1" y="33"/>
                    <a:pt x="0" y="29"/>
                    <a:pt x="0" y="25"/>
                  </a:cubicBezTo>
                  <a:cubicBezTo>
                    <a:pt x="0" y="21"/>
                    <a:pt x="1" y="18"/>
                    <a:pt x="4" y="15"/>
                  </a:cubicBezTo>
                  <a:cubicBezTo>
                    <a:pt x="7" y="12"/>
                    <a:pt x="10" y="10"/>
                    <a:pt x="14" y="10"/>
                  </a:cubicBezTo>
                  <a:cubicBezTo>
                    <a:pt x="17" y="10"/>
                    <a:pt x="19" y="11"/>
                    <a:pt x="21" y="12"/>
                  </a:cubicBezTo>
                  <a:cubicBezTo>
                    <a:pt x="23" y="13"/>
                    <a:pt x="24" y="14"/>
                    <a:pt x="26" y="16"/>
                  </a:cubicBezTo>
                  <a:cubicBezTo>
                    <a:pt x="26" y="0"/>
                    <a:pt x="26" y="0"/>
                    <a:pt x="26" y="0"/>
                  </a:cubicBezTo>
                  <a:lnTo>
                    <a:pt x="29" y="0"/>
                  </a:lnTo>
                  <a:close/>
                  <a:moveTo>
                    <a:pt x="15" y="14"/>
                  </a:moveTo>
                  <a:cubicBezTo>
                    <a:pt x="13" y="14"/>
                    <a:pt x="11" y="14"/>
                    <a:pt x="9" y="15"/>
                  </a:cubicBezTo>
                  <a:cubicBezTo>
                    <a:pt x="7" y="16"/>
                    <a:pt x="6" y="18"/>
                    <a:pt x="5" y="20"/>
                  </a:cubicBezTo>
                  <a:cubicBezTo>
                    <a:pt x="4" y="21"/>
                    <a:pt x="3" y="23"/>
                    <a:pt x="3" y="25"/>
                  </a:cubicBezTo>
                  <a:cubicBezTo>
                    <a:pt x="3" y="27"/>
                    <a:pt x="4" y="29"/>
                    <a:pt x="5" y="31"/>
                  </a:cubicBezTo>
                  <a:cubicBezTo>
                    <a:pt x="6" y="33"/>
                    <a:pt x="7" y="34"/>
                    <a:pt x="9" y="35"/>
                  </a:cubicBezTo>
                  <a:cubicBezTo>
                    <a:pt x="11" y="36"/>
                    <a:pt x="13" y="37"/>
                    <a:pt x="15" y="37"/>
                  </a:cubicBezTo>
                  <a:cubicBezTo>
                    <a:pt x="17" y="37"/>
                    <a:pt x="19" y="36"/>
                    <a:pt x="20" y="35"/>
                  </a:cubicBezTo>
                  <a:cubicBezTo>
                    <a:pt x="22" y="34"/>
                    <a:pt x="24" y="33"/>
                    <a:pt x="25" y="31"/>
                  </a:cubicBezTo>
                  <a:cubicBezTo>
                    <a:pt x="26" y="30"/>
                    <a:pt x="26" y="28"/>
                    <a:pt x="26" y="25"/>
                  </a:cubicBezTo>
                  <a:cubicBezTo>
                    <a:pt x="26" y="22"/>
                    <a:pt x="25" y="19"/>
                    <a:pt x="23" y="17"/>
                  </a:cubicBezTo>
                  <a:cubicBezTo>
                    <a:pt x="21" y="15"/>
                    <a:pt x="18" y="14"/>
                    <a:pt x="15" y="14"/>
                  </a:cubicBez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578">
              <a:extLst>
                <a:ext uri="{FF2B5EF4-FFF2-40B4-BE49-F238E27FC236}">
                  <a16:creationId xmlns:a16="http://schemas.microsoft.com/office/drawing/2014/main" id="{FAF4847C-4836-4770-BCB8-AF17E01C8F08}"/>
                </a:ext>
              </a:extLst>
            </p:cNvPr>
            <p:cNvSpPr>
              <a:spLocks noEditPoints="1"/>
            </p:cNvSpPr>
            <p:nvPr userDrawn="1"/>
          </p:nvSpPr>
          <p:spPr bwMode="auto">
            <a:xfrm>
              <a:off x="11014104" y="890212"/>
              <a:ext cx="68573" cy="71763"/>
            </a:xfrm>
            <a:custGeom>
              <a:avLst/>
              <a:gdLst>
                <a:gd name="T0" fmla="*/ 29 w 29"/>
                <a:gd name="T1" fmla="*/ 1 h 30"/>
                <a:gd name="T2" fmla="*/ 29 w 29"/>
                <a:gd name="T3" fmla="*/ 30 h 30"/>
                <a:gd name="T4" fmla="*/ 26 w 29"/>
                <a:gd name="T5" fmla="*/ 30 h 30"/>
                <a:gd name="T6" fmla="*/ 26 w 29"/>
                <a:gd name="T7" fmla="*/ 25 h 30"/>
                <a:gd name="T8" fmla="*/ 20 w 29"/>
                <a:gd name="T9" fmla="*/ 29 h 30"/>
                <a:gd name="T10" fmla="*/ 14 w 29"/>
                <a:gd name="T11" fmla="*/ 30 h 30"/>
                <a:gd name="T12" fmla="*/ 4 w 29"/>
                <a:gd name="T13" fmla="*/ 26 h 30"/>
                <a:gd name="T14" fmla="*/ 0 w 29"/>
                <a:gd name="T15" fmla="*/ 15 h 30"/>
                <a:gd name="T16" fmla="*/ 4 w 29"/>
                <a:gd name="T17" fmla="*/ 5 h 30"/>
                <a:gd name="T18" fmla="*/ 14 w 29"/>
                <a:gd name="T19" fmla="*/ 0 h 30"/>
                <a:gd name="T20" fmla="*/ 21 w 29"/>
                <a:gd name="T21" fmla="*/ 2 h 30"/>
                <a:gd name="T22" fmla="*/ 26 w 29"/>
                <a:gd name="T23" fmla="*/ 6 h 30"/>
                <a:gd name="T24" fmla="*/ 26 w 29"/>
                <a:gd name="T25" fmla="*/ 1 h 30"/>
                <a:gd name="T26" fmla="*/ 29 w 29"/>
                <a:gd name="T27" fmla="*/ 1 h 30"/>
                <a:gd name="T28" fmla="*/ 15 w 29"/>
                <a:gd name="T29" fmla="*/ 4 h 30"/>
                <a:gd name="T30" fmla="*/ 9 w 29"/>
                <a:gd name="T31" fmla="*/ 5 h 30"/>
                <a:gd name="T32" fmla="*/ 5 w 29"/>
                <a:gd name="T33" fmla="*/ 10 h 30"/>
                <a:gd name="T34" fmla="*/ 3 w 29"/>
                <a:gd name="T35" fmla="*/ 15 h 30"/>
                <a:gd name="T36" fmla="*/ 5 w 29"/>
                <a:gd name="T37" fmla="*/ 21 h 30"/>
                <a:gd name="T38" fmla="*/ 9 w 29"/>
                <a:gd name="T39" fmla="*/ 25 h 30"/>
                <a:gd name="T40" fmla="*/ 15 w 29"/>
                <a:gd name="T41" fmla="*/ 27 h 30"/>
                <a:gd name="T42" fmla="*/ 20 w 29"/>
                <a:gd name="T43" fmla="*/ 25 h 30"/>
                <a:gd name="T44" fmla="*/ 24 w 29"/>
                <a:gd name="T45" fmla="*/ 21 h 30"/>
                <a:gd name="T46" fmla="*/ 26 w 29"/>
                <a:gd name="T47" fmla="*/ 15 h 30"/>
                <a:gd name="T48" fmla="*/ 23 w 29"/>
                <a:gd name="T49" fmla="*/ 7 h 30"/>
                <a:gd name="T50" fmla="*/ 15 w 29"/>
                <a:gd name="T51"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 h="30">
                  <a:moveTo>
                    <a:pt x="29" y="1"/>
                  </a:moveTo>
                  <a:cubicBezTo>
                    <a:pt x="29" y="30"/>
                    <a:pt x="29" y="30"/>
                    <a:pt x="29" y="30"/>
                  </a:cubicBezTo>
                  <a:cubicBezTo>
                    <a:pt x="26" y="30"/>
                    <a:pt x="26" y="30"/>
                    <a:pt x="26" y="30"/>
                  </a:cubicBezTo>
                  <a:cubicBezTo>
                    <a:pt x="26" y="25"/>
                    <a:pt x="26" y="25"/>
                    <a:pt x="26" y="25"/>
                  </a:cubicBezTo>
                  <a:cubicBezTo>
                    <a:pt x="24" y="27"/>
                    <a:pt x="22" y="28"/>
                    <a:pt x="20" y="29"/>
                  </a:cubicBezTo>
                  <a:cubicBezTo>
                    <a:pt x="19" y="30"/>
                    <a:pt x="16" y="30"/>
                    <a:pt x="14" y="30"/>
                  </a:cubicBezTo>
                  <a:cubicBezTo>
                    <a:pt x="10" y="30"/>
                    <a:pt x="7" y="29"/>
                    <a:pt x="4" y="26"/>
                  </a:cubicBezTo>
                  <a:cubicBezTo>
                    <a:pt x="1" y="23"/>
                    <a:pt x="0" y="19"/>
                    <a:pt x="0" y="15"/>
                  </a:cubicBezTo>
                  <a:cubicBezTo>
                    <a:pt x="0" y="11"/>
                    <a:pt x="1" y="8"/>
                    <a:pt x="4" y="5"/>
                  </a:cubicBezTo>
                  <a:cubicBezTo>
                    <a:pt x="7" y="2"/>
                    <a:pt x="10" y="0"/>
                    <a:pt x="14" y="0"/>
                  </a:cubicBezTo>
                  <a:cubicBezTo>
                    <a:pt x="17" y="0"/>
                    <a:pt x="19" y="1"/>
                    <a:pt x="21" y="2"/>
                  </a:cubicBezTo>
                  <a:cubicBezTo>
                    <a:pt x="23" y="3"/>
                    <a:pt x="24" y="4"/>
                    <a:pt x="26" y="6"/>
                  </a:cubicBezTo>
                  <a:cubicBezTo>
                    <a:pt x="26" y="1"/>
                    <a:pt x="26" y="1"/>
                    <a:pt x="26" y="1"/>
                  </a:cubicBezTo>
                  <a:lnTo>
                    <a:pt x="29" y="1"/>
                  </a:lnTo>
                  <a:close/>
                  <a:moveTo>
                    <a:pt x="15" y="4"/>
                  </a:moveTo>
                  <a:cubicBezTo>
                    <a:pt x="13" y="4"/>
                    <a:pt x="11" y="4"/>
                    <a:pt x="9" y="5"/>
                  </a:cubicBezTo>
                  <a:cubicBezTo>
                    <a:pt x="7" y="6"/>
                    <a:pt x="6" y="8"/>
                    <a:pt x="5" y="10"/>
                  </a:cubicBezTo>
                  <a:cubicBezTo>
                    <a:pt x="4" y="11"/>
                    <a:pt x="3" y="13"/>
                    <a:pt x="3" y="15"/>
                  </a:cubicBezTo>
                  <a:cubicBezTo>
                    <a:pt x="3" y="17"/>
                    <a:pt x="4" y="19"/>
                    <a:pt x="5" y="21"/>
                  </a:cubicBezTo>
                  <a:cubicBezTo>
                    <a:pt x="6" y="23"/>
                    <a:pt x="7" y="24"/>
                    <a:pt x="9" y="25"/>
                  </a:cubicBezTo>
                  <a:cubicBezTo>
                    <a:pt x="11" y="26"/>
                    <a:pt x="13" y="27"/>
                    <a:pt x="15" y="27"/>
                  </a:cubicBezTo>
                  <a:cubicBezTo>
                    <a:pt x="17" y="27"/>
                    <a:pt x="18" y="26"/>
                    <a:pt x="20" y="25"/>
                  </a:cubicBezTo>
                  <a:cubicBezTo>
                    <a:pt x="22" y="24"/>
                    <a:pt x="23" y="23"/>
                    <a:pt x="24" y="21"/>
                  </a:cubicBezTo>
                  <a:cubicBezTo>
                    <a:pt x="25" y="20"/>
                    <a:pt x="26" y="18"/>
                    <a:pt x="26" y="15"/>
                  </a:cubicBezTo>
                  <a:cubicBezTo>
                    <a:pt x="26" y="12"/>
                    <a:pt x="25" y="9"/>
                    <a:pt x="23" y="7"/>
                  </a:cubicBezTo>
                  <a:cubicBezTo>
                    <a:pt x="20" y="5"/>
                    <a:pt x="18" y="4"/>
                    <a:pt x="15" y="4"/>
                  </a:cubicBez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579">
              <a:extLst>
                <a:ext uri="{FF2B5EF4-FFF2-40B4-BE49-F238E27FC236}">
                  <a16:creationId xmlns:a16="http://schemas.microsoft.com/office/drawing/2014/main" id="{C792681A-A195-4054-98CF-1BE8118D3A51}"/>
                </a:ext>
              </a:extLst>
            </p:cNvPr>
            <p:cNvSpPr>
              <a:spLocks/>
            </p:cNvSpPr>
            <p:nvPr userDrawn="1"/>
          </p:nvSpPr>
          <p:spPr bwMode="auto">
            <a:xfrm>
              <a:off x="11108193" y="890212"/>
              <a:ext cx="36679" cy="71763"/>
            </a:xfrm>
            <a:custGeom>
              <a:avLst/>
              <a:gdLst>
                <a:gd name="T0" fmla="*/ 0 w 15"/>
                <a:gd name="T1" fmla="*/ 1 h 30"/>
                <a:gd name="T2" fmla="*/ 4 w 15"/>
                <a:gd name="T3" fmla="*/ 1 h 30"/>
                <a:gd name="T4" fmla="*/ 4 w 15"/>
                <a:gd name="T5" fmla="*/ 5 h 30"/>
                <a:gd name="T6" fmla="*/ 8 w 15"/>
                <a:gd name="T7" fmla="*/ 2 h 30"/>
                <a:gd name="T8" fmla="*/ 11 w 15"/>
                <a:gd name="T9" fmla="*/ 0 h 30"/>
                <a:gd name="T10" fmla="*/ 15 w 15"/>
                <a:gd name="T11" fmla="*/ 1 h 30"/>
                <a:gd name="T12" fmla="*/ 13 w 15"/>
                <a:gd name="T13" fmla="*/ 4 h 30"/>
                <a:gd name="T14" fmla="*/ 11 w 15"/>
                <a:gd name="T15" fmla="*/ 4 h 30"/>
                <a:gd name="T16" fmla="*/ 7 w 15"/>
                <a:gd name="T17" fmla="*/ 5 h 30"/>
                <a:gd name="T18" fmla="*/ 5 w 15"/>
                <a:gd name="T19" fmla="*/ 10 h 30"/>
                <a:gd name="T20" fmla="*/ 4 w 15"/>
                <a:gd name="T21" fmla="*/ 20 h 30"/>
                <a:gd name="T22" fmla="*/ 4 w 15"/>
                <a:gd name="T23" fmla="*/ 30 h 30"/>
                <a:gd name="T24" fmla="*/ 0 w 15"/>
                <a:gd name="T25" fmla="*/ 30 h 30"/>
                <a:gd name="T26" fmla="*/ 0 w 15"/>
                <a:gd name="T27"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30">
                  <a:moveTo>
                    <a:pt x="0" y="1"/>
                  </a:moveTo>
                  <a:cubicBezTo>
                    <a:pt x="4" y="1"/>
                    <a:pt x="4" y="1"/>
                    <a:pt x="4" y="1"/>
                  </a:cubicBezTo>
                  <a:cubicBezTo>
                    <a:pt x="4" y="5"/>
                    <a:pt x="4" y="5"/>
                    <a:pt x="4" y="5"/>
                  </a:cubicBezTo>
                  <a:cubicBezTo>
                    <a:pt x="5" y="4"/>
                    <a:pt x="6" y="2"/>
                    <a:pt x="8" y="2"/>
                  </a:cubicBezTo>
                  <a:cubicBezTo>
                    <a:pt x="9" y="1"/>
                    <a:pt x="10" y="0"/>
                    <a:pt x="11" y="0"/>
                  </a:cubicBezTo>
                  <a:cubicBezTo>
                    <a:pt x="12" y="0"/>
                    <a:pt x="14" y="1"/>
                    <a:pt x="15" y="1"/>
                  </a:cubicBezTo>
                  <a:cubicBezTo>
                    <a:pt x="13" y="4"/>
                    <a:pt x="13" y="4"/>
                    <a:pt x="13" y="4"/>
                  </a:cubicBezTo>
                  <a:cubicBezTo>
                    <a:pt x="12" y="4"/>
                    <a:pt x="11" y="4"/>
                    <a:pt x="11" y="4"/>
                  </a:cubicBezTo>
                  <a:cubicBezTo>
                    <a:pt x="10" y="4"/>
                    <a:pt x="8" y="4"/>
                    <a:pt x="7" y="5"/>
                  </a:cubicBezTo>
                  <a:cubicBezTo>
                    <a:pt x="6" y="6"/>
                    <a:pt x="5" y="8"/>
                    <a:pt x="5" y="10"/>
                  </a:cubicBezTo>
                  <a:cubicBezTo>
                    <a:pt x="4" y="12"/>
                    <a:pt x="4" y="15"/>
                    <a:pt x="4" y="20"/>
                  </a:cubicBezTo>
                  <a:cubicBezTo>
                    <a:pt x="4" y="30"/>
                    <a:pt x="4" y="30"/>
                    <a:pt x="4" y="30"/>
                  </a:cubicBezTo>
                  <a:cubicBezTo>
                    <a:pt x="0" y="30"/>
                    <a:pt x="0" y="30"/>
                    <a:pt x="0" y="30"/>
                  </a:cubicBezTo>
                  <a:lnTo>
                    <a:pt x="0" y="1"/>
                  </a:ln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580">
              <a:extLst>
                <a:ext uri="{FF2B5EF4-FFF2-40B4-BE49-F238E27FC236}">
                  <a16:creationId xmlns:a16="http://schemas.microsoft.com/office/drawing/2014/main" id="{F860F466-4E9E-4FAB-9191-889E48281BF0}"/>
                </a:ext>
              </a:extLst>
            </p:cNvPr>
            <p:cNvSpPr>
              <a:spLocks noEditPoints="1"/>
            </p:cNvSpPr>
            <p:nvPr userDrawn="1"/>
          </p:nvSpPr>
          <p:spPr bwMode="auto">
            <a:xfrm>
              <a:off x="11159224" y="866291"/>
              <a:ext cx="68573" cy="95683"/>
            </a:xfrm>
            <a:custGeom>
              <a:avLst/>
              <a:gdLst>
                <a:gd name="T0" fmla="*/ 29 w 29"/>
                <a:gd name="T1" fmla="*/ 0 h 40"/>
                <a:gd name="T2" fmla="*/ 29 w 29"/>
                <a:gd name="T3" fmla="*/ 40 h 40"/>
                <a:gd name="T4" fmla="*/ 26 w 29"/>
                <a:gd name="T5" fmla="*/ 40 h 40"/>
                <a:gd name="T6" fmla="*/ 26 w 29"/>
                <a:gd name="T7" fmla="*/ 35 h 40"/>
                <a:gd name="T8" fmla="*/ 21 w 29"/>
                <a:gd name="T9" fmla="*/ 39 h 40"/>
                <a:gd name="T10" fmla="*/ 14 w 29"/>
                <a:gd name="T11" fmla="*/ 40 h 40"/>
                <a:gd name="T12" fmla="*/ 4 w 29"/>
                <a:gd name="T13" fmla="*/ 36 h 40"/>
                <a:gd name="T14" fmla="*/ 0 w 29"/>
                <a:gd name="T15" fmla="*/ 25 h 40"/>
                <a:gd name="T16" fmla="*/ 4 w 29"/>
                <a:gd name="T17" fmla="*/ 15 h 40"/>
                <a:gd name="T18" fmla="*/ 15 w 29"/>
                <a:gd name="T19" fmla="*/ 10 h 40"/>
                <a:gd name="T20" fmla="*/ 21 w 29"/>
                <a:gd name="T21" fmla="*/ 12 h 40"/>
                <a:gd name="T22" fmla="*/ 26 w 29"/>
                <a:gd name="T23" fmla="*/ 16 h 40"/>
                <a:gd name="T24" fmla="*/ 26 w 29"/>
                <a:gd name="T25" fmla="*/ 0 h 40"/>
                <a:gd name="T26" fmla="*/ 29 w 29"/>
                <a:gd name="T27" fmla="*/ 0 h 40"/>
                <a:gd name="T28" fmla="*/ 15 w 29"/>
                <a:gd name="T29" fmla="*/ 14 h 40"/>
                <a:gd name="T30" fmla="*/ 9 w 29"/>
                <a:gd name="T31" fmla="*/ 15 h 40"/>
                <a:gd name="T32" fmla="*/ 5 w 29"/>
                <a:gd name="T33" fmla="*/ 20 h 40"/>
                <a:gd name="T34" fmla="*/ 4 w 29"/>
                <a:gd name="T35" fmla="*/ 25 h 40"/>
                <a:gd name="T36" fmla="*/ 5 w 29"/>
                <a:gd name="T37" fmla="*/ 31 h 40"/>
                <a:gd name="T38" fmla="*/ 9 w 29"/>
                <a:gd name="T39" fmla="*/ 35 h 40"/>
                <a:gd name="T40" fmla="*/ 15 w 29"/>
                <a:gd name="T41" fmla="*/ 37 h 40"/>
                <a:gd name="T42" fmla="*/ 21 w 29"/>
                <a:gd name="T43" fmla="*/ 35 h 40"/>
                <a:gd name="T44" fmla="*/ 25 w 29"/>
                <a:gd name="T45" fmla="*/ 31 h 40"/>
                <a:gd name="T46" fmla="*/ 26 w 29"/>
                <a:gd name="T47" fmla="*/ 25 h 40"/>
                <a:gd name="T48" fmla="*/ 23 w 29"/>
                <a:gd name="T49" fmla="*/ 17 h 40"/>
                <a:gd name="T50" fmla="*/ 15 w 29"/>
                <a:gd name="T51"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 h="40">
                  <a:moveTo>
                    <a:pt x="29" y="0"/>
                  </a:moveTo>
                  <a:cubicBezTo>
                    <a:pt x="29" y="40"/>
                    <a:pt x="29" y="40"/>
                    <a:pt x="29" y="40"/>
                  </a:cubicBezTo>
                  <a:cubicBezTo>
                    <a:pt x="26" y="40"/>
                    <a:pt x="26" y="40"/>
                    <a:pt x="26" y="40"/>
                  </a:cubicBezTo>
                  <a:cubicBezTo>
                    <a:pt x="26" y="35"/>
                    <a:pt x="26" y="35"/>
                    <a:pt x="26" y="35"/>
                  </a:cubicBezTo>
                  <a:cubicBezTo>
                    <a:pt x="24" y="37"/>
                    <a:pt x="23" y="38"/>
                    <a:pt x="21" y="39"/>
                  </a:cubicBezTo>
                  <a:cubicBezTo>
                    <a:pt x="19" y="40"/>
                    <a:pt x="17" y="40"/>
                    <a:pt x="14" y="40"/>
                  </a:cubicBezTo>
                  <a:cubicBezTo>
                    <a:pt x="10" y="40"/>
                    <a:pt x="7" y="39"/>
                    <a:pt x="4" y="36"/>
                  </a:cubicBezTo>
                  <a:cubicBezTo>
                    <a:pt x="1" y="33"/>
                    <a:pt x="0" y="29"/>
                    <a:pt x="0" y="25"/>
                  </a:cubicBezTo>
                  <a:cubicBezTo>
                    <a:pt x="0" y="21"/>
                    <a:pt x="1" y="18"/>
                    <a:pt x="4" y="15"/>
                  </a:cubicBezTo>
                  <a:cubicBezTo>
                    <a:pt x="7" y="12"/>
                    <a:pt x="11" y="10"/>
                    <a:pt x="15" y="10"/>
                  </a:cubicBezTo>
                  <a:cubicBezTo>
                    <a:pt x="17" y="10"/>
                    <a:pt x="19" y="11"/>
                    <a:pt x="21" y="12"/>
                  </a:cubicBezTo>
                  <a:cubicBezTo>
                    <a:pt x="23" y="13"/>
                    <a:pt x="24" y="14"/>
                    <a:pt x="26" y="16"/>
                  </a:cubicBezTo>
                  <a:cubicBezTo>
                    <a:pt x="26" y="0"/>
                    <a:pt x="26" y="0"/>
                    <a:pt x="26" y="0"/>
                  </a:cubicBezTo>
                  <a:lnTo>
                    <a:pt x="29" y="0"/>
                  </a:lnTo>
                  <a:close/>
                  <a:moveTo>
                    <a:pt x="15" y="14"/>
                  </a:moveTo>
                  <a:cubicBezTo>
                    <a:pt x="13" y="14"/>
                    <a:pt x="11" y="14"/>
                    <a:pt x="9" y="15"/>
                  </a:cubicBezTo>
                  <a:cubicBezTo>
                    <a:pt x="8" y="16"/>
                    <a:pt x="6" y="18"/>
                    <a:pt x="5" y="20"/>
                  </a:cubicBezTo>
                  <a:cubicBezTo>
                    <a:pt x="4" y="21"/>
                    <a:pt x="4" y="23"/>
                    <a:pt x="4" y="25"/>
                  </a:cubicBezTo>
                  <a:cubicBezTo>
                    <a:pt x="4" y="27"/>
                    <a:pt x="4" y="29"/>
                    <a:pt x="5" y="31"/>
                  </a:cubicBezTo>
                  <a:cubicBezTo>
                    <a:pt x="6" y="33"/>
                    <a:pt x="8" y="34"/>
                    <a:pt x="9" y="35"/>
                  </a:cubicBezTo>
                  <a:cubicBezTo>
                    <a:pt x="11" y="36"/>
                    <a:pt x="13" y="37"/>
                    <a:pt x="15" y="37"/>
                  </a:cubicBezTo>
                  <a:cubicBezTo>
                    <a:pt x="17" y="37"/>
                    <a:pt x="19" y="36"/>
                    <a:pt x="21" y="35"/>
                  </a:cubicBezTo>
                  <a:cubicBezTo>
                    <a:pt x="22" y="34"/>
                    <a:pt x="24" y="33"/>
                    <a:pt x="25" y="31"/>
                  </a:cubicBezTo>
                  <a:cubicBezTo>
                    <a:pt x="26" y="30"/>
                    <a:pt x="26" y="28"/>
                    <a:pt x="26" y="25"/>
                  </a:cubicBezTo>
                  <a:cubicBezTo>
                    <a:pt x="26" y="22"/>
                    <a:pt x="25" y="19"/>
                    <a:pt x="23" y="17"/>
                  </a:cubicBezTo>
                  <a:cubicBezTo>
                    <a:pt x="21" y="15"/>
                    <a:pt x="18" y="14"/>
                    <a:pt x="15" y="14"/>
                  </a:cubicBez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581">
              <a:extLst>
                <a:ext uri="{FF2B5EF4-FFF2-40B4-BE49-F238E27FC236}">
                  <a16:creationId xmlns:a16="http://schemas.microsoft.com/office/drawing/2014/main" id="{1C2FD782-88A5-4E4E-89F9-910CA5334C32}"/>
                </a:ext>
              </a:extLst>
            </p:cNvPr>
            <p:cNvSpPr>
              <a:spLocks/>
            </p:cNvSpPr>
            <p:nvPr userDrawn="1"/>
          </p:nvSpPr>
          <p:spPr bwMode="auto">
            <a:xfrm>
              <a:off x="11251717" y="890212"/>
              <a:ext cx="39868" cy="71763"/>
            </a:xfrm>
            <a:custGeom>
              <a:avLst/>
              <a:gdLst>
                <a:gd name="T0" fmla="*/ 17 w 17"/>
                <a:gd name="T1" fmla="*/ 4 h 30"/>
                <a:gd name="T2" fmla="*/ 15 w 17"/>
                <a:gd name="T3" fmla="*/ 7 h 30"/>
                <a:gd name="T4" fmla="*/ 9 w 17"/>
                <a:gd name="T5" fmla="*/ 4 h 30"/>
                <a:gd name="T6" fmla="*/ 6 w 17"/>
                <a:gd name="T7" fmla="*/ 5 h 30"/>
                <a:gd name="T8" fmla="*/ 5 w 17"/>
                <a:gd name="T9" fmla="*/ 8 h 30"/>
                <a:gd name="T10" fmla="*/ 6 w 17"/>
                <a:gd name="T11" fmla="*/ 10 h 30"/>
                <a:gd name="T12" fmla="*/ 10 w 17"/>
                <a:gd name="T13" fmla="*/ 13 h 30"/>
                <a:gd name="T14" fmla="*/ 16 w 17"/>
                <a:gd name="T15" fmla="*/ 17 h 30"/>
                <a:gd name="T16" fmla="*/ 17 w 17"/>
                <a:gd name="T17" fmla="*/ 22 h 30"/>
                <a:gd name="T18" fmla="*/ 15 w 17"/>
                <a:gd name="T19" fmla="*/ 28 h 30"/>
                <a:gd name="T20" fmla="*/ 9 w 17"/>
                <a:gd name="T21" fmla="*/ 30 h 30"/>
                <a:gd name="T22" fmla="*/ 4 w 17"/>
                <a:gd name="T23" fmla="*/ 29 h 30"/>
                <a:gd name="T24" fmla="*/ 0 w 17"/>
                <a:gd name="T25" fmla="*/ 26 h 30"/>
                <a:gd name="T26" fmla="*/ 3 w 17"/>
                <a:gd name="T27" fmla="*/ 24 h 30"/>
                <a:gd name="T28" fmla="*/ 9 w 17"/>
                <a:gd name="T29" fmla="*/ 27 h 30"/>
                <a:gd name="T30" fmla="*/ 12 w 17"/>
                <a:gd name="T31" fmla="*/ 25 h 30"/>
                <a:gd name="T32" fmla="*/ 14 w 17"/>
                <a:gd name="T33" fmla="*/ 22 h 30"/>
                <a:gd name="T34" fmla="*/ 13 w 17"/>
                <a:gd name="T35" fmla="*/ 19 h 30"/>
                <a:gd name="T36" fmla="*/ 8 w 17"/>
                <a:gd name="T37" fmla="*/ 16 h 30"/>
                <a:gd name="T38" fmla="*/ 3 w 17"/>
                <a:gd name="T39" fmla="*/ 12 h 30"/>
                <a:gd name="T40" fmla="*/ 2 w 17"/>
                <a:gd name="T41" fmla="*/ 8 h 30"/>
                <a:gd name="T42" fmla="*/ 4 w 17"/>
                <a:gd name="T43" fmla="*/ 3 h 30"/>
                <a:gd name="T44" fmla="*/ 9 w 17"/>
                <a:gd name="T45" fmla="*/ 0 h 30"/>
                <a:gd name="T46" fmla="*/ 17 w 17"/>
                <a:gd name="T47"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30">
                  <a:moveTo>
                    <a:pt x="17" y="4"/>
                  </a:moveTo>
                  <a:cubicBezTo>
                    <a:pt x="15" y="7"/>
                    <a:pt x="15" y="7"/>
                    <a:pt x="15" y="7"/>
                  </a:cubicBezTo>
                  <a:cubicBezTo>
                    <a:pt x="13" y="5"/>
                    <a:pt x="11" y="4"/>
                    <a:pt x="9" y="4"/>
                  </a:cubicBezTo>
                  <a:cubicBezTo>
                    <a:pt x="8" y="4"/>
                    <a:pt x="7" y="4"/>
                    <a:pt x="6" y="5"/>
                  </a:cubicBezTo>
                  <a:cubicBezTo>
                    <a:pt x="5" y="6"/>
                    <a:pt x="5" y="7"/>
                    <a:pt x="5" y="8"/>
                  </a:cubicBezTo>
                  <a:cubicBezTo>
                    <a:pt x="5" y="9"/>
                    <a:pt x="5" y="10"/>
                    <a:pt x="6" y="10"/>
                  </a:cubicBezTo>
                  <a:cubicBezTo>
                    <a:pt x="7" y="11"/>
                    <a:pt x="8" y="12"/>
                    <a:pt x="10" y="13"/>
                  </a:cubicBezTo>
                  <a:cubicBezTo>
                    <a:pt x="13" y="15"/>
                    <a:pt x="15" y="16"/>
                    <a:pt x="16" y="17"/>
                  </a:cubicBezTo>
                  <a:cubicBezTo>
                    <a:pt x="17" y="19"/>
                    <a:pt x="17" y="20"/>
                    <a:pt x="17" y="22"/>
                  </a:cubicBezTo>
                  <a:cubicBezTo>
                    <a:pt x="17" y="24"/>
                    <a:pt x="17" y="26"/>
                    <a:pt x="15" y="28"/>
                  </a:cubicBezTo>
                  <a:cubicBezTo>
                    <a:pt x="13" y="29"/>
                    <a:pt x="11" y="30"/>
                    <a:pt x="9" y="30"/>
                  </a:cubicBezTo>
                  <a:cubicBezTo>
                    <a:pt x="7" y="30"/>
                    <a:pt x="6" y="30"/>
                    <a:pt x="4" y="29"/>
                  </a:cubicBezTo>
                  <a:cubicBezTo>
                    <a:pt x="3" y="28"/>
                    <a:pt x="1" y="27"/>
                    <a:pt x="0" y="26"/>
                  </a:cubicBezTo>
                  <a:cubicBezTo>
                    <a:pt x="3" y="24"/>
                    <a:pt x="3" y="24"/>
                    <a:pt x="3" y="24"/>
                  </a:cubicBezTo>
                  <a:cubicBezTo>
                    <a:pt x="5" y="26"/>
                    <a:pt x="6" y="27"/>
                    <a:pt x="9" y="27"/>
                  </a:cubicBezTo>
                  <a:cubicBezTo>
                    <a:pt x="10" y="27"/>
                    <a:pt x="11" y="26"/>
                    <a:pt x="12" y="25"/>
                  </a:cubicBezTo>
                  <a:cubicBezTo>
                    <a:pt x="13" y="24"/>
                    <a:pt x="14" y="23"/>
                    <a:pt x="14" y="22"/>
                  </a:cubicBezTo>
                  <a:cubicBezTo>
                    <a:pt x="14" y="21"/>
                    <a:pt x="14" y="20"/>
                    <a:pt x="13" y="19"/>
                  </a:cubicBezTo>
                  <a:cubicBezTo>
                    <a:pt x="12" y="18"/>
                    <a:pt x="11" y="17"/>
                    <a:pt x="8" y="16"/>
                  </a:cubicBezTo>
                  <a:cubicBezTo>
                    <a:pt x="6" y="15"/>
                    <a:pt x="4" y="14"/>
                    <a:pt x="3" y="12"/>
                  </a:cubicBezTo>
                  <a:cubicBezTo>
                    <a:pt x="2" y="11"/>
                    <a:pt x="2" y="10"/>
                    <a:pt x="2" y="8"/>
                  </a:cubicBezTo>
                  <a:cubicBezTo>
                    <a:pt x="2" y="6"/>
                    <a:pt x="2" y="4"/>
                    <a:pt x="4" y="3"/>
                  </a:cubicBezTo>
                  <a:cubicBezTo>
                    <a:pt x="5" y="1"/>
                    <a:pt x="7" y="0"/>
                    <a:pt x="9" y="0"/>
                  </a:cubicBezTo>
                  <a:cubicBezTo>
                    <a:pt x="12" y="0"/>
                    <a:pt x="15" y="2"/>
                    <a:pt x="17" y="4"/>
                  </a:cubicBez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82">
              <a:extLst>
                <a:ext uri="{FF2B5EF4-FFF2-40B4-BE49-F238E27FC236}">
                  <a16:creationId xmlns:a16="http://schemas.microsoft.com/office/drawing/2014/main" id="{AA0304B4-16F1-4CD8-BB14-707B7F80430C}"/>
                </a:ext>
              </a:extLst>
            </p:cNvPr>
            <p:cNvSpPr>
              <a:spLocks noEditPoints="1"/>
            </p:cNvSpPr>
            <p:nvPr userDrawn="1"/>
          </p:nvSpPr>
          <p:spPr bwMode="auto">
            <a:xfrm>
              <a:off x="11366537" y="867886"/>
              <a:ext cx="55816" cy="94089"/>
            </a:xfrm>
            <a:custGeom>
              <a:avLst/>
              <a:gdLst>
                <a:gd name="T0" fmla="*/ 0 w 24"/>
                <a:gd name="T1" fmla="*/ 0 h 39"/>
                <a:gd name="T2" fmla="*/ 7 w 24"/>
                <a:gd name="T3" fmla="*/ 0 h 39"/>
                <a:gd name="T4" fmla="*/ 16 w 24"/>
                <a:gd name="T5" fmla="*/ 1 h 39"/>
                <a:gd name="T6" fmla="*/ 22 w 24"/>
                <a:gd name="T7" fmla="*/ 4 h 39"/>
                <a:gd name="T8" fmla="*/ 24 w 24"/>
                <a:gd name="T9" fmla="*/ 10 h 39"/>
                <a:gd name="T10" fmla="*/ 22 w 24"/>
                <a:gd name="T11" fmla="*/ 17 h 39"/>
                <a:gd name="T12" fmla="*/ 16 w 24"/>
                <a:gd name="T13" fmla="*/ 20 h 39"/>
                <a:gd name="T14" fmla="*/ 6 w 24"/>
                <a:gd name="T15" fmla="*/ 21 h 39"/>
                <a:gd name="T16" fmla="*/ 4 w 24"/>
                <a:gd name="T17" fmla="*/ 21 h 39"/>
                <a:gd name="T18" fmla="*/ 4 w 24"/>
                <a:gd name="T19" fmla="*/ 39 h 39"/>
                <a:gd name="T20" fmla="*/ 0 w 24"/>
                <a:gd name="T21" fmla="*/ 39 h 39"/>
                <a:gd name="T22" fmla="*/ 0 w 24"/>
                <a:gd name="T23" fmla="*/ 0 h 39"/>
                <a:gd name="T24" fmla="*/ 4 w 24"/>
                <a:gd name="T25" fmla="*/ 4 h 39"/>
                <a:gd name="T26" fmla="*/ 4 w 24"/>
                <a:gd name="T27" fmla="*/ 17 h 39"/>
                <a:gd name="T28" fmla="*/ 10 w 24"/>
                <a:gd name="T29" fmla="*/ 17 h 39"/>
                <a:gd name="T30" fmla="*/ 16 w 24"/>
                <a:gd name="T31" fmla="*/ 16 h 39"/>
                <a:gd name="T32" fmla="*/ 19 w 24"/>
                <a:gd name="T33" fmla="*/ 14 h 39"/>
                <a:gd name="T34" fmla="*/ 20 w 24"/>
                <a:gd name="T35" fmla="*/ 10 h 39"/>
                <a:gd name="T36" fmla="*/ 19 w 24"/>
                <a:gd name="T37" fmla="*/ 7 h 39"/>
                <a:gd name="T38" fmla="*/ 16 w 24"/>
                <a:gd name="T39" fmla="*/ 5 h 39"/>
                <a:gd name="T40" fmla="*/ 10 w 24"/>
                <a:gd name="T41" fmla="*/ 4 h 39"/>
                <a:gd name="T42" fmla="*/ 4 w 24"/>
                <a:gd name="T43"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39">
                  <a:moveTo>
                    <a:pt x="0" y="0"/>
                  </a:moveTo>
                  <a:cubicBezTo>
                    <a:pt x="7" y="0"/>
                    <a:pt x="7" y="0"/>
                    <a:pt x="7" y="0"/>
                  </a:cubicBezTo>
                  <a:cubicBezTo>
                    <a:pt x="12" y="0"/>
                    <a:pt x="15" y="0"/>
                    <a:pt x="16" y="1"/>
                  </a:cubicBezTo>
                  <a:cubicBezTo>
                    <a:pt x="18" y="1"/>
                    <a:pt x="20" y="2"/>
                    <a:pt x="22" y="4"/>
                  </a:cubicBezTo>
                  <a:cubicBezTo>
                    <a:pt x="23" y="6"/>
                    <a:pt x="24" y="8"/>
                    <a:pt x="24" y="10"/>
                  </a:cubicBezTo>
                  <a:cubicBezTo>
                    <a:pt x="24" y="13"/>
                    <a:pt x="23" y="15"/>
                    <a:pt x="22" y="17"/>
                  </a:cubicBezTo>
                  <a:cubicBezTo>
                    <a:pt x="20" y="18"/>
                    <a:pt x="18" y="19"/>
                    <a:pt x="16" y="20"/>
                  </a:cubicBezTo>
                  <a:cubicBezTo>
                    <a:pt x="14" y="20"/>
                    <a:pt x="11" y="21"/>
                    <a:pt x="6" y="21"/>
                  </a:cubicBezTo>
                  <a:cubicBezTo>
                    <a:pt x="4" y="21"/>
                    <a:pt x="4" y="21"/>
                    <a:pt x="4" y="21"/>
                  </a:cubicBezTo>
                  <a:cubicBezTo>
                    <a:pt x="4" y="39"/>
                    <a:pt x="4" y="39"/>
                    <a:pt x="4" y="39"/>
                  </a:cubicBezTo>
                  <a:cubicBezTo>
                    <a:pt x="0" y="39"/>
                    <a:pt x="0" y="39"/>
                    <a:pt x="0" y="39"/>
                  </a:cubicBezTo>
                  <a:lnTo>
                    <a:pt x="0" y="0"/>
                  </a:lnTo>
                  <a:close/>
                  <a:moveTo>
                    <a:pt x="4" y="4"/>
                  </a:moveTo>
                  <a:cubicBezTo>
                    <a:pt x="4" y="17"/>
                    <a:pt x="4" y="17"/>
                    <a:pt x="4" y="17"/>
                  </a:cubicBezTo>
                  <a:cubicBezTo>
                    <a:pt x="10" y="17"/>
                    <a:pt x="10" y="17"/>
                    <a:pt x="10" y="17"/>
                  </a:cubicBezTo>
                  <a:cubicBezTo>
                    <a:pt x="13" y="17"/>
                    <a:pt x="15" y="17"/>
                    <a:pt x="16" y="16"/>
                  </a:cubicBezTo>
                  <a:cubicBezTo>
                    <a:pt x="17" y="16"/>
                    <a:pt x="18" y="15"/>
                    <a:pt x="19" y="14"/>
                  </a:cubicBezTo>
                  <a:cubicBezTo>
                    <a:pt x="19" y="13"/>
                    <a:pt x="20" y="12"/>
                    <a:pt x="20" y="10"/>
                  </a:cubicBezTo>
                  <a:cubicBezTo>
                    <a:pt x="20" y="9"/>
                    <a:pt x="19" y="8"/>
                    <a:pt x="19" y="7"/>
                  </a:cubicBezTo>
                  <a:cubicBezTo>
                    <a:pt x="18" y="6"/>
                    <a:pt x="17" y="5"/>
                    <a:pt x="16" y="5"/>
                  </a:cubicBezTo>
                  <a:cubicBezTo>
                    <a:pt x="15" y="4"/>
                    <a:pt x="13" y="4"/>
                    <a:pt x="10" y="4"/>
                  </a:cubicBezTo>
                  <a:lnTo>
                    <a:pt x="4" y="4"/>
                  </a:ln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83">
              <a:extLst>
                <a:ext uri="{FF2B5EF4-FFF2-40B4-BE49-F238E27FC236}">
                  <a16:creationId xmlns:a16="http://schemas.microsoft.com/office/drawing/2014/main" id="{2DF743D5-A415-4BF6-B0A3-8AC5B673196E}"/>
                </a:ext>
              </a:extLst>
            </p:cNvPr>
            <p:cNvSpPr>
              <a:spLocks noEditPoints="1"/>
            </p:cNvSpPr>
            <p:nvPr userDrawn="1"/>
          </p:nvSpPr>
          <p:spPr bwMode="auto">
            <a:xfrm>
              <a:off x="11441488" y="890212"/>
              <a:ext cx="70168" cy="71763"/>
            </a:xfrm>
            <a:custGeom>
              <a:avLst/>
              <a:gdLst>
                <a:gd name="T0" fmla="*/ 25 w 29"/>
                <a:gd name="T1" fmla="*/ 20 h 30"/>
                <a:gd name="T2" fmla="*/ 28 w 29"/>
                <a:gd name="T3" fmla="*/ 22 h 30"/>
                <a:gd name="T4" fmla="*/ 24 w 29"/>
                <a:gd name="T5" fmla="*/ 27 h 30"/>
                <a:gd name="T6" fmla="*/ 20 w 29"/>
                <a:gd name="T7" fmla="*/ 29 h 30"/>
                <a:gd name="T8" fmla="*/ 14 w 29"/>
                <a:gd name="T9" fmla="*/ 30 h 30"/>
                <a:gd name="T10" fmla="*/ 3 w 29"/>
                <a:gd name="T11" fmla="*/ 26 h 30"/>
                <a:gd name="T12" fmla="*/ 0 w 29"/>
                <a:gd name="T13" fmla="*/ 15 h 30"/>
                <a:gd name="T14" fmla="*/ 3 w 29"/>
                <a:gd name="T15" fmla="*/ 6 h 30"/>
                <a:gd name="T16" fmla="*/ 14 w 29"/>
                <a:gd name="T17" fmla="*/ 0 h 30"/>
                <a:gd name="T18" fmla="*/ 26 w 29"/>
                <a:gd name="T19" fmla="*/ 6 h 30"/>
                <a:gd name="T20" fmla="*/ 29 w 29"/>
                <a:gd name="T21" fmla="*/ 16 h 30"/>
                <a:gd name="T22" fmla="*/ 3 w 29"/>
                <a:gd name="T23" fmla="*/ 16 h 30"/>
                <a:gd name="T24" fmla="*/ 7 w 29"/>
                <a:gd name="T25" fmla="*/ 24 h 30"/>
                <a:gd name="T26" fmla="*/ 14 w 29"/>
                <a:gd name="T27" fmla="*/ 27 h 30"/>
                <a:gd name="T28" fmla="*/ 18 w 29"/>
                <a:gd name="T29" fmla="*/ 26 h 30"/>
                <a:gd name="T30" fmla="*/ 22 w 29"/>
                <a:gd name="T31" fmla="*/ 24 h 30"/>
                <a:gd name="T32" fmla="*/ 25 w 29"/>
                <a:gd name="T33" fmla="*/ 20 h 30"/>
                <a:gd name="T34" fmla="*/ 25 w 29"/>
                <a:gd name="T35" fmla="*/ 12 h 30"/>
                <a:gd name="T36" fmla="*/ 23 w 29"/>
                <a:gd name="T37" fmla="*/ 8 h 30"/>
                <a:gd name="T38" fmla="*/ 19 w 29"/>
                <a:gd name="T39" fmla="*/ 5 h 30"/>
                <a:gd name="T40" fmla="*/ 14 w 29"/>
                <a:gd name="T41" fmla="*/ 4 h 30"/>
                <a:gd name="T42" fmla="*/ 7 w 29"/>
                <a:gd name="T43" fmla="*/ 7 h 30"/>
                <a:gd name="T44" fmla="*/ 4 w 29"/>
                <a:gd name="T45" fmla="*/ 12 h 30"/>
                <a:gd name="T46" fmla="*/ 25 w 29"/>
                <a:gd name="T47"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30">
                  <a:moveTo>
                    <a:pt x="25" y="20"/>
                  </a:moveTo>
                  <a:cubicBezTo>
                    <a:pt x="28" y="22"/>
                    <a:pt x="28" y="22"/>
                    <a:pt x="28" y="22"/>
                  </a:cubicBezTo>
                  <a:cubicBezTo>
                    <a:pt x="27" y="24"/>
                    <a:pt x="26" y="25"/>
                    <a:pt x="24" y="27"/>
                  </a:cubicBezTo>
                  <a:cubicBezTo>
                    <a:pt x="23" y="28"/>
                    <a:pt x="22" y="29"/>
                    <a:pt x="20" y="29"/>
                  </a:cubicBezTo>
                  <a:cubicBezTo>
                    <a:pt x="18" y="30"/>
                    <a:pt x="16" y="30"/>
                    <a:pt x="14" y="30"/>
                  </a:cubicBezTo>
                  <a:cubicBezTo>
                    <a:pt x="10" y="30"/>
                    <a:pt x="6" y="29"/>
                    <a:pt x="3" y="26"/>
                  </a:cubicBezTo>
                  <a:cubicBezTo>
                    <a:pt x="1" y="23"/>
                    <a:pt x="0" y="19"/>
                    <a:pt x="0" y="15"/>
                  </a:cubicBezTo>
                  <a:cubicBezTo>
                    <a:pt x="0" y="12"/>
                    <a:pt x="1" y="9"/>
                    <a:pt x="3" y="6"/>
                  </a:cubicBezTo>
                  <a:cubicBezTo>
                    <a:pt x="6" y="2"/>
                    <a:pt x="9" y="0"/>
                    <a:pt x="14" y="0"/>
                  </a:cubicBezTo>
                  <a:cubicBezTo>
                    <a:pt x="19" y="0"/>
                    <a:pt x="23" y="2"/>
                    <a:pt x="26" y="6"/>
                  </a:cubicBezTo>
                  <a:cubicBezTo>
                    <a:pt x="28" y="8"/>
                    <a:pt x="29" y="12"/>
                    <a:pt x="29" y="16"/>
                  </a:cubicBezTo>
                  <a:cubicBezTo>
                    <a:pt x="3" y="16"/>
                    <a:pt x="3" y="16"/>
                    <a:pt x="3" y="16"/>
                  </a:cubicBezTo>
                  <a:cubicBezTo>
                    <a:pt x="3" y="19"/>
                    <a:pt x="4" y="22"/>
                    <a:pt x="7" y="24"/>
                  </a:cubicBezTo>
                  <a:cubicBezTo>
                    <a:pt x="9" y="26"/>
                    <a:pt x="11" y="27"/>
                    <a:pt x="14" y="27"/>
                  </a:cubicBezTo>
                  <a:cubicBezTo>
                    <a:pt x="16" y="27"/>
                    <a:pt x="17" y="27"/>
                    <a:pt x="18" y="26"/>
                  </a:cubicBezTo>
                  <a:cubicBezTo>
                    <a:pt x="20" y="26"/>
                    <a:pt x="21" y="25"/>
                    <a:pt x="22" y="24"/>
                  </a:cubicBezTo>
                  <a:cubicBezTo>
                    <a:pt x="23" y="23"/>
                    <a:pt x="24" y="22"/>
                    <a:pt x="25" y="20"/>
                  </a:cubicBezTo>
                  <a:close/>
                  <a:moveTo>
                    <a:pt x="25" y="12"/>
                  </a:moveTo>
                  <a:cubicBezTo>
                    <a:pt x="24" y="10"/>
                    <a:pt x="24" y="9"/>
                    <a:pt x="23" y="8"/>
                  </a:cubicBezTo>
                  <a:cubicBezTo>
                    <a:pt x="22" y="7"/>
                    <a:pt x="21" y="6"/>
                    <a:pt x="19" y="5"/>
                  </a:cubicBezTo>
                  <a:cubicBezTo>
                    <a:pt x="18" y="4"/>
                    <a:pt x="16" y="4"/>
                    <a:pt x="14" y="4"/>
                  </a:cubicBezTo>
                  <a:cubicBezTo>
                    <a:pt x="11" y="4"/>
                    <a:pt x="9" y="5"/>
                    <a:pt x="7" y="7"/>
                  </a:cubicBezTo>
                  <a:cubicBezTo>
                    <a:pt x="6" y="8"/>
                    <a:pt x="4" y="10"/>
                    <a:pt x="4" y="12"/>
                  </a:cubicBezTo>
                  <a:lnTo>
                    <a:pt x="25" y="12"/>
                  </a:ln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84">
              <a:extLst>
                <a:ext uri="{FF2B5EF4-FFF2-40B4-BE49-F238E27FC236}">
                  <a16:creationId xmlns:a16="http://schemas.microsoft.com/office/drawing/2014/main" id="{3C727FF0-B644-4A2B-960F-B25EA00AE486}"/>
                </a:ext>
              </a:extLst>
            </p:cNvPr>
            <p:cNvSpPr>
              <a:spLocks noEditPoints="1"/>
            </p:cNvSpPr>
            <p:nvPr userDrawn="1"/>
          </p:nvSpPr>
          <p:spPr bwMode="auto">
            <a:xfrm>
              <a:off x="11535577" y="890212"/>
              <a:ext cx="68573" cy="71763"/>
            </a:xfrm>
            <a:custGeom>
              <a:avLst/>
              <a:gdLst>
                <a:gd name="T0" fmla="*/ 14 w 29"/>
                <a:gd name="T1" fmla="*/ 0 h 30"/>
                <a:gd name="T2" fmla="*/ 25 w 29"/>
                <a:gd name="T3" fmla="*/ 5 h 30"/>
                <a:gd name="T4" fmla="*/ 29 w 29"/>
                <a:gd name="T5" fmla="*/ 15 h 30"/>
                <a:gd name="T6" fmla="*/ 25 w 29"/>
                <a:gd name="T7" fmla="*/ 26 h 30"/>
                <a:gd name="T8" fmla="*/ 14 w 29"/>
                <a:gd name="T9" fmla="*/ 30 h 30"/>
                <a:gd name="T10" fmla="*/ 4 w 29"/>
                <a:gd name="T11" fmla="*/ 26 h 30"/>
                <a:gd name="T12" fmla="*/ 0 w 29"/>
                <a:gd name="T13" fmla="*/ 15 h 30"/>
                <a:gd name="T14" fmla="*/ 4 w 29"/>
                <a:gd name="T15" fmla="*/ 5 h 30"/>
                <a:gd name="T16" fmla="*/ 14 w 29"/>
                <a:gd name="T17" fmla="*/ 0 h 30"/>
                <a:gd name="T18" fmla="*/ 14 w 29"/>
                <a:gd name="T19" fmla="*/ 4 h 30"/>
                <a:gd name="T20" fmla="*/ 7 w 29"/>
                <a:gd name="T21" fmla="*/ 7 h 30"/>
                <a:gd name="T22" fmla="*/ 3 w 29"/>
                <a:gd name="T23" fmla="*/ 15 h 30"/>
                <a:gd name="T24" fmla="*/ 5 w 29"/>
                <a:gd name="T25" fmla="*/ 21 h 30"/>
                <a:gd name="T26" fmla="*/ 9 w 29"/>
                <a:gd name="T27" fmla="*/ 25 h 30"/>
                <a:gd name="T28" fmla="*/ 14 w 29"/>
                <a:gd name="T29" fmla="*/ 27 h 30"/>
                <a:gd name="T30" fmla="*/ 20 w 29"/>
                <a:gd name="T31" fmla="*/ 25 h 30"/>
                <a:gd name="T32" fmla="*/ 24 w 29"/>
                <a:gd name="T33" fmla="*/ 21 h 30"/>
                <a:gd name="T34" fmla="*/ 26 w 29"/>
                <a:gd name="T35" fmla="*/ 15 h 30"/>
                <a:gd name="T36" fmla="*/ 22 w 29"/>
                <a:gd name="T37" fmla="*/ 7 h 30"/>
                <a:gd name="T38" fmla="*/ 14 w 29"/>
                <a:gd name="T3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0">
                  <a:moveTo>
                    <a:pt x="14" y="0"/>
                  </a:moveTo>
                  <a:cubicBezTo>
                    <a:pt x="19" y="0"/>
                    <a:pt x="22" y="2"/>
                    <a:pt x="25" y="5"/>
                  </a:cubicBezTo>
                  <a:cubicBezTo>
                    <a:pt x="28" y="8"/>
                    <a:pt x="29" y="11"/>
                    <a:pt x="29" y="15"/>
                  </a:cubicBezTo>
                  <a:cubicBezTo>
                    <a:pt x="29" y="19"/>
                    <a:pt x="28" y="23"/>
                    <a:pt x="25" y="26"/>
                  </a:cubicBezTo>
                  <a:cubicBezTo>
                    <a:pt x="22" y="29"/>
                    <a:pt x="19" y="30"/>
                    <a:pt x="14" y="30"/>
                  </a:cubicBezTo>
                  <a:cubicBezTo>
                    <a:pt x="10" y="30"/>
                    <a:pt x="7" y="29"/>
                    <a:pt x="4" y="26"/>
                  </a:cubicBezTo>
                  <a:cubicBezTo>
                    <a:pt x="1" y="23"/>
                    <a:pt x="0" y="19"/>
                    <a:pt x="0" y="15"/>
                  </a:cubicBezTo>
                  <a:cubicBezTo>
                    <a:pt x="0" y="11"/>
                    <a:pt x="1" y="8"/>
                    <a:pt x="4" y="5"/>
                  </a:cubicBezTo>
                  <a:cubicBezTo>
                    <a:pt x="6" y="2"/>
                    <a:pt x="10" y="0"/>
                    <a:pt x="14" y="0"/>
                  </a:cubicBezTo>
                  <a:close/>
                  <a:moveTo>
                    <a:pt x="14" y="4"/>
                  </a:moveTo>
                  <a:cubicBezTo>
                    <a:pt x="11" y="4"/>
                    <a:pt x="9" y="5"/>
                    <a:pt x="7" y="7"/>
                  </a:cubicBezTo>
                  <a:cubicBezTo>
                    <a:pt x="4" y="10"/>
                    <a:pt x="3" y="12"/>
                    <a:pt x="3" y="15"/>
                  </a:cubicBezTo>
                  <a:cubicBezTo>
                    <a:pt x="3" y="18"/>
                    <a:pt x="4" y="19"/>
                    <a:pt x="5" y="21"/>
                  </a:cubicBezTo>
                  <a:cubicBezTo>
                    <a:pt x="6" y="23"/>
                    <a:pt x="7" y="24"/>
                    <a:pt x="9" y="25"/>
                  </a:cubicBezTo>
                  <a:cubicBezTo>
                    <a:pt x="11" y="26"/>
                    <a:pt x="12" y="27"/>
                    <a:pt x="14" y="27"/>
                  </a:cubicBezTo>
                  <a:cubicBezTo>
                    <a:pt x="16" y="27"/>
                    <a:pt x="18" y="26"/>
                    <a:pt x="20" y="25"/>
                  </a:cubicBezTo>
                  <a:cubicBezTo>
                    <a:pt x="22" y="24"/>
                    <a:pt x="23" y="23"/>
                    <a:pt x="24" y="21"/>
                  </a:cubicBezTo>
                  <a:cubicBezTo>
                    <a:pt x="25" y="19"/>
                    <a:pt x="26" y="18"/>
                    <a:pt x="26" y="15"/>
                  </a:cubicBezTo>
                  <a:cubicBezTo>
                    <a:pt x="26" y="12"/>
                    <a:pt x="24" y="10"/>
                    <a:pt x="22" y="7"/>
                  </a:cubicBezTo>
                  <a:cubicBezTo>
                    <a:pt x="20" y="5"/>
                    <a:pt x="17" y="4"/>
                    <a:pt x="14" y="4"/>
                  </a:cubicBez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85">
              <a:extLst>
                <a:ext uri="{FF2B5EF4-FFF2-40B4-BE49-F238E27FC236}">
                  <a16:creationId xmlns:a16="http://schemas.microsoft.com/office/drawing/2014/main" id="{4A808CD2-18F3-449F-A991-CF96363A4560}"/>
                </a:ext>
              </a:extLst>
            </p:cNvPr>
            <p:cNvSpPr>
              <a:spLocks noEditPoints="1"/>
            </p:cNvSpPr>
            <p:nvPr userDrawn="1"/>
          </p:nvSpPr>
          <p:spPr bwMode="auto">
            <a:xfrm>
              <a:off x="11629665" y="890212"/>
              <a:ext cx="71763" cy="95683"/>
            </a:xfrm>
            <a:custGeom>
              <a:avLst/>
              <a:gdLst>
                <a:gd name="T0" fmla="*/ 0 w 30"/>
                <a:gd name="T1" fmla="*/ 1 h 40"/>
                <a:gd name="T2" fmla="*/ 4 w 30"/>
                <a:gd name="T3" fmla="*/ 1 h 40"/>
                <a:gd name="T4" fmla="*/ 4 w 30"/>
                <a:gd name="T5" fmla="*/ 6 h 40"/>
                <a:gd name="T6" fmla="*/ 9 w 30"/>
                <a:gd name="T7" fmla="*/ 2 h 40"/>
                <a:gd name="T8" fmla="*/ 15 w 30"/>
                <a:gd name="T9" fmla="*/ 0 h 40"/>
                <a:gd name="T10" fmla="*/ 26 w 30"/>
                <a:gd name="T11" fmla="*/ 5 h 40"/>
                <a:gd name="T12" fmla="*/ 30 w 30"/>
                <a:gd name="T13" fmla="*/ 15 h 40"/>
                <a:gd name="T14" fmla="*/ 26 w 30"/>
                <a:gd name="T15" fmla="*/ 26 h 40"/>
                <a:gd name="T16" fmla="*/ 15 w 30"/>
                <a:gd name="T17" fmla="*/ 30 h 40"/>
                <a:gd name="T18" fmla="*/ 9 w 30"/>
                <a:gd name="T19" fmla="*/ 29 h 40"/>
                <a:gd name="T20" fmla="*/ 4 w 30"/>
                <a:gd name="T21" fmla="*/ 25 h 40"/>
                <a:gd name="T22" fmla="*/ 4 w 30"/>
                <a:gd name="T23" fmla="*/ 40 h 40"/>
                <a:gd name="T24" fmla="*/ 0 w 30"/>
                <a:gd name="T25" fmla="*/ 40 h 40"/>
                <a:gd name="T26" fmla="*/ 0 w 30"/>
                <a:gd name="T27" fmla="*/ 1 h 40"/>
                <a:gd name="T28" fmla="*/ 15 w 30"/>
                <a:gd name="T29" fmla="*/ 4 h 40"/>
                <a:gd name="T30" fmla="*/ 7 w 30"/>
                <a:gd name="T31" fmla="*/ 7 h 40"/>
                <a:gd name="T32" fmla="*/ 4 w 30"/>
                <a:gd name="T33" fmla="*/ 15 h 40"/>
                <a:gd name="T34" fmla="*/ 5 w 30"/>
                <a:gd name="T35" fmla="*/ 21 h 40"/>
                <a:gd name="T36" fmla="*/ 9 w 30"/>
                <a:gd name="T37" fmla="*/ 25 h 40"/>
                <a:gd name="T38" fmla="*/ 15 w 30"/>
                <a:gd name="T39" fmla="*/ 27 h 40"/>
                <a:gd name="T40" fmla="*/ 21 w 30"/>
                <a:gd name="T41" fmla="*/ 25 h 40"/>
                <a:gd name="T42" fmla="*/ 25 w 30"/>
                <a:gd name="T43" fmla="*/ 21 h 40"/>
                <a:gd name="T44" fmla="*/ 26 w 30"/>
                <a:gd name="T45" fmla="*/ 15 h 40"/>
                <a:gd name="T46" fmla="*/ 25 w 30"/>
                <a:gd name="T47" fmla="*/ 10 h 40"/>
                <a:gd name="T48" fmla="*/ 21 w 30"/>
                <a:gd name="T49" fmla="*/ 5 h 40"/>
                <a:gd name="T50" fmla="*/ 15 w 30"/>
                <a:gd name="T51"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40">
                  <a:moveTo>
                    <a:pt x="0" y="1"/>
                  </a:moveTo>
                  <a:cubicBezTo>
                    <a:pt x="4" y="1"/>
                    <a:pt x="4" y="1"/>
                    <a:pt x="4" y="1"/>
                  </a:cubicBezTo>
                  <a:cubicBezTo>
                    <a:pt x="4" y="6"/>
                    <a:pt x="4" y="6"/>
                    <a:pt x="4" y="6"/>
                  </a:cubicBezTo>
                  <a:cubicBezTo>
                    <a:pt x="5" y="4"/>
                    <a:pt x="7" y="3"/>
                    <a:pt x="9" y="2"/>
                  </a:cubicBezTo>
                  <a:cubicBezTo>
                    <a:pt x="11" y="1"/>
                    <a:pt x="13" y="0"/>
                    <a:pt x="15" y="0"/>
                  </a:cubicBezTo>
                  <a:cubicBezTo>
                    <a:pt x="19" y="0"/>
                    <a:pt x="23" y="2"/>
                    <a:pt x="26" y="5"/>
                  </a:cubicBezTo>
                  <a:cubicBezTo>
                    <a:pt x="29" y="8"/>
                    <a:pt x="30" y="11"/>
                    <a:pt x="30" y="15"/>
                  </a:cubicBezTo>
                  <a:cubicBezTo>
                    <a:pt x="30" y="19"/>
                    <a:pt x="29" y="23"/>
                    <a:pt x="26" y="26"/>
                  </a:cubicBezTo>
                  <a:cubicBezTo>
                    <a:pt x="23" y="29"/>
                    <a:pt x="19" y="30"/>
                    <a:pt x="15" y="30"/>
                  </a:cubicBezTo>
                  <a:cubicBezTo>
                    <a:pt x="13" y="30"/>
                    <a:pt x="11" y="30"/>
                    <a:pt x="9" y="29"/>
                  </a:cubicBezTo>
                  <a:cubicBezTo>
                    <a:pt x="7" y="28"/>
                    <a:pt x="6" y="27"/>
                    <a:pt x="4" y="25"/>
                  </a:cubicBezTo>
                  <a:cubicBezTo>
                    <a:pt x="4" y="40"/>
                    <a:pt x="4" y="40"/>
                    <a:pt x="4" y="40"/>
                  </a:cubicBezTo>
                  <a:cubicBezTo>
                    <a:pt x="0" y="40"/>
                    <a:pt x="0" y="40"/>
                    <a:pt x="0" y="40"/>
                  </a:cubicBezTo>
                  <a:lnTo>
                    <a:pt x="0" y="1"/>
                  </a:lnTo>
                  <a:close/>
                  <a:moveTo>
                    <a:pt x="15" y="4"/>
                  </a:moveTo>
                  <a:cubicBezTo>
                    <a:pt x="12" y="4"/>
                    <a:pt x="9" y="5"/>
                    <a:pt x="7" y="7"/>
                  </a:cubicBezTo>
                  <a:cubicBezTo>
                    <a:pt x="5" y="9"/>
                    <a:pt x="4" y="12"/>
                    <a:pt x="4" y="15"/>
                  </a:cubicBezTo>
                  <a:cubicBezTo>
                    <a:pt x="4" y="18"/>
                    <a:pt x="4" y="20"/>
                    <a:pt x="5" y="21"/>
                  </a:cubicBezTo>
                  <a:cubicBezTo>
                    <a:pt x="6" y="23"/>
                    <a:pt x="8" y="24"/>
                    <a:pt x="9" y="25"/>
                  </a:cubicBezTo>
                  <a:cubicBezTo>
                    <a:pt x="11" y="26"/>
                    <a:pt x="13" y="27"/>
                    <a:pt x="15" y="27"/>
                  </a:cubicBezTo>
                  <a:cubicBezTo>
                    <a:pt x="17" y="27"/>
                    <a:pt x="19" y="26"/>
                    <a:pt x="21" y="25"/>
                  </a:cubicBezTo>
                  <a:cubicBezTo>
                    <a:pt x="22" y="24"/>
                    <a:pt x="24" y="23"/>
                    <a:pt x="25" y="21"/>
                  </a:cubicBezTo>
                  <a:cubicBezTo>
                    <a:pt x="26" y="19"/>
                    <a:pt x="26" y="17"/>
                    <a:pt x="26" y="15"/>
                  </a:cubicBezTo>
                  <a:cubicBezTo>
                    <a:pt x="26" y="13"/>
                    <a:pt x="26" y="11"/>
                    <a:pt x="25" y="10"/>
                  </a:cubicBezTo>
                  <a:cubicBezTo>
                    <a:pt x="24" y="8"/>
                    <a:pt x="22" y="6"/>
                    <a:pt x="21" y="5"/>
                  </a:cubicBezTo>
                  <a:cubicBezTo>
                    <a:pt x="19" y="4"/>
                    <a:pt x="17" y="4"/>
                    <a:pt x="15" y="4"/>
                  </a:cubicBez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586">
              <a:extLst>
                <a:ext uri="{FF2B5EF4-FFF2-40B4-BE49-F238E27FC236}">
                  <a16:creationId xmlns:a16="http://schemas.microsoft.com/office/drawing/2014/main" id="{3EC021A0-1E7F-47D7-914D-758B06AB4531}"/>
                </a:ext>
              </a:extLst>
            </p:cNvPr>
            <p:cNvSpPr>
              <a:spLocks noChangeArrowheads="1"/>
            </p:cNvSpPr>
            <p:nvPr userDrawn="1"/>
          </p:nvSpPr>
          <p:spPr bwMode="auto">
            <a:xfrm>
              <a:off x="11728537" y="866291"/>
              <a:ext cx="6379" cy="95683"/>
            </a:xfrm>
            <a:prstGeom prst="rect">
              <a:avLst/>
            </a:prstGeom>
            <a:solidFill>
              <a:srgbClr val="004A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87">
              <a:extLst>
                <a:ext uri="{FF2B5EF4-FFF2-40B4-BE49-F238E27FC236}">
                  <a16:creationId xmlns:a16="http://schemas.microsoft.com/office/drawing/2014/main" id="{167C89AE-02E0-4FE1-A187-477C3D2DE420}"/>
                </a:ext>
              </a:extLst>
            </p:cNvPr>
            <p:cNvSpPr>
              <a:spLocks noEditPoints="1"/>
            </p:cNvSpPr>
            <p:nvPr userDrawn="1"/>
          </p:nvSpPr>
          <p:spPr bwMode="auto">
            <a:xfrm>
              <a:off x="11760431" y="890212"/>
              <a:ext cx="70168" cy="71763"/>
            </a:xfrm>
            <a:custGeom>
              <a:avLst/>
              <a:gdLst>
                <a:gd name="T0" fmla="*/ 25 w 29"/>
                <a:gd name="T1" fmla="*/ 20 h 30"/>
                <a:gd name="T2" fmla="*/ 28 w 29"/>
                <a:gd name="T3" fmla="*/ 22 h 30"/>
                <a:gd name="T4" fmla="*/ 25 w 29"/>
                <a:gd name="T5" fmla="*/ 27 h 30"/>
                <a:gd name="T6" fmla="*/ 20 w 29"/>
                <a:gd name="T7" fmla="*/ 29 h 30"/>
                <a:gd name="T8" fmla="*/ 14 w 29"/>
                <a:gd name="T9" fmla="*/ 30 h 30"/>
                <a:gd name="T10" fmla="*/ 4 w 29"/>
                <a:gd name="T11" fmla="*/ 26 h 30"/>
                <a:gd name="T12" fmla="*/ 0 w 29"/>
                <a:gd name="T13" fmla="*/ 15 h 30"/>
                <a:gd name="T14" fmla="*/ 3 w 29"/>
                <a:gd name="T15" fmla="*/ 6 h 30"/>
                <a:gd name="T16" fmla="*/ 14 w 29"/>
                <a:gd name="T17" fmla="*/ 0 h 30"/>
                <a:gd name="T18" fmla="*/ 26 w 29"/>
                <a:gd name="T19" fmla="*/ 6 h 30"/>
                <a:gd name="T20" fmla="*/ 29 w 29"/>
                <a:gd name="T21" fmla="*/ 16 h 30"/>
                <a:gd name="T22" fmla="*/ 3 w 29"/>
                <a:gd name="T23" fmla="*/ 16 h 30"/>
                <a:gd name="T24" fmla="*/ 7 w 29"/>
                <a:gd name="T25" fmla="*/ 24 h 30"/>
                <a:gd name="T26" fmla="*/ 14 w 29"/>
                <a:gd name="T27" fmla="*/ 27 h 30"/>
                <a:gd name="T28" fmla="*/ 18 w 29"/>
                <a:gd name="T29" fmla="*/ 26 h 30"/>
                <a:gd name="T30" fmla="*/ 22 w 29"/>
                <a:gd name="T31" fmla="*/ 24 h 30"/>
                <a:gd name="T32" fmla="*/ 25 w 29"/>
                <a:gd name="T33" fmla="*/ 20 h 30"/>
                <a:gd name="T34" fmla="*/ 25 w 29"/>
                <a:gd name="T35" fmla="*/ 12 h 30"/>
                <a:gd name="T36" fmla="*/ 23 w 29"/>
                <a:gd name="T37" fmla="*/ 8 h 30"/>
                <a:gd name="T38" fmla="*/ 19 w 29"/>
                <a:gd name="T39" fmla="*/ 5 h 30"/>
                <a:gd name="T40" fmla="*/ 14 w 29"/>
                <a:gd name="T41" fmla="*/ 4 h 30"/>
                <a:gd name="T42" fmla="*/ 7 w 29"/>
                <a:gd name="T43" fmla="*/ 7 h 30"/>
                <a:gd name="T44" fmla="*/ 4 w 29"/>
                <a:gd name="T45" fmla="*/ 12 h 30"/>
                <a:gd name="T46" fmla="*/ 25 w 29"/>
                <a:gd name="T47"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30">
                  <a:moveTo>
                    <a:pt x="25" y="20"/>
                  </a:moveTo>
                  <a:cubicBezTo>
                    <a:pt x="28" y="22"/>
                    <a:pt x="28" y="22"/>
                    <a:pt x="28" y="22"/>
                  </a:cubicBezTo>
                  <a:cubicBezTo>
                    <a:pt x="27" y="24"/>
                    <a:pt x="26" y="25"/>
                    <a:pt x="25" y="27"/>
                  </a:cubicBezTo>
                  <a:cubicBezTo>
                    <a:pt x="23" y="28"/>
                    <a:pt x="22" y="29"/>
                    <a:pt x="20" y="29"/>
                  </a:cubicBezTo>
                  <a:cubicBezTo>
                    <a:pt x="18" y="30"/>
                    <a:pt x="17" y="30"/>
                    <a:pt x="14" y="30"/>
                  </a:cubicBezTo>
                  <a:cubicBezTo>
                    <a:pt x="10" y="30"/>
                    <a:pt x="6" y="29"/>
                    <a:pt x="4" y="26"/>
                  </a:cubicBezTo>
                  <a:cubicBezTo>
                    <a:pt x="1" y="23"/>
                    <a:pt x="0" y="19"/>
                    <a:pt x="0" y="15"/>
                  </a:cubicBezTo>
                  <a:cubicBezTo>
                    <a:pt x="0" y="12"/>
                    <a:pt x="1" y="9"/>
                    <a:pt x="3" y="6"/>
                  </a:cubicBezTo>
                  <a:cubicBezTo>
                    <a:pt x="6" y="2"/>
                    <a:pt x="10" y="0"/>
                    <a:pt x="14" y="0"/>
                  </a:cubicBezTo>
                  <a:cubicBezTo>
                    <a:pt x="19" y="0"/>
                    <a:pt x="23" y="2"/>
                    <a:pt x="26" y="6"/>
                  </a:cubicBezTo>
                  <a:cubicBezTo>
                    <a:pt x="28" y="8"/>
                    <a:pt x="29" y="12"/>
                    <a:pt x="29" y="16"/>
                  </a:cubicBezTo>
                  <a:cubicBezTo>
                    <a:pt x="3" y="16"/>
                    <a:pt x="3" y="16"/>
                    <a:pt x="3" y="16"/>
                  </a:cubicBezTo>
                  <a:cubicBezTo>
                    <a:pt x="4" y="19"/>
                    <a:pt x="5" y="22"/>
                    <a:pt x="7" y="24"/>
                  </a:cubicBezTo>
                  <a:cubicBezTo>
                    <a:pt x="9" y="26"/>
                    <a:pt x="11" y="27"/>
                    <a:pt x="14" y="27"/>
                  </a:cubicBezTo>
                  <a:cubicBezTo>
                    <a:pt x="16" y="27"/>
                    <a:pt x="17" y="27"/>
                    <a:pt x="18" y="26"/>
                  </a:cubicBezTo>
                  <a:cubicBezTo>
                    <a:pt x="20" y="26"/>
                    <a:pt x="21" y="25"/>
                    <a:pt x="22" y="24"/>
                  </a:cubicBezTo>
                  <a:cubicBezTo>
                    <a:pt x="23" y="23"/>
                    <a:pt x="24" y="22"/>
                    <a:pt x="25" y="20"/>
                  </a:cubicBezTo>
                  <a:close/>
                  <a:moveTo>
                    <a:pt x="25" y="12"/>
                  </a:moveTo>
                  <a:cubicBezTo>
                    <a:pt x="24" y="10"/>
                    <a:pt x="24" y="9"/>
                    <a:pt x="23" y="8"/>
                  </a:cubicBezTo>
                  <a:cubicBezTo>
                    <a:pt x="22" y="7"/>
                    <a:pt x="21" y="6"/>
                    <a:pt x="19" y="5"/>
                  </a:cubicBezTo>
                  <a:cubicBezTo>
                    <a:pt x="18" y="4"/>
                    <a:pt x="16" y="4"/>
                    <a:pt x="14" y="4"/>
                  </a:cubicBezTo>
                  <a:cubicBezTo>
                    <a:pt x="12" y="4"/>
                    <a:pt x="9" y="5"/>
                    <a:pt x="7" y="7"/>
                  </a:cubicBezTo>
                  <a:cubicBezTo>
                    <a:pt x="6" y="8"/>
                    <a:pt x="5" y="10"/>
                    <a:pt x="4" y="12"/>
                  </a:cubicBezTo>
                  <a:lnTo>
                    <a:pt x="25" y="12"/>
                  </a:lnTo>
                  <a:close/>
                </a:path>
              </a:pathLst>
            </a:custGeom>
            <a:solidFill>
              <a:srgbClr val="004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62171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Tahoma" panose="020B0604030504040204" pitchFamily="34" charset="0"/>
      </a:defRPr>
    </a:lvl1pPr>
    <a:lvl2pPr marL="628650" indent="-171450" algn="l" defTabSz="914400" rtl="0" eaLnBrk="1" latinLnBrk="0" hangingPunct="1">
      <a:buFont typeface="Arial" panose="020B0604020202020204" pitchFamily="34" charset="0"/>
      <a:buChar char="•"/>
      <a:defRPr sz="1200" kern="1200">
        <a:solidFill>
          <a:schemeClr val="tx1"/>
        </a:solidFill>
        <a:latin typeface="+mn-lt"/>
        <a:ea typeface="+mn-ea"/>
        <a:cs typeface="Tahoma" panose="020B0604030504040204" pitchFamily="34" charset="0"/>
      </a:defRPr>
    </a:lvl2pPr>
    <a:lvl3pPr marL="1085850" indent="-171450" algn="l" defTabSz="914400" rtl="0" eaLnBrk="1" latinLnBrk="0" hangingPunct="1">
      <a:buFont typeface="Arial" panose="020B0604020202020204" pitchFamily="34" charset="0"/>
      <a:buChar char="•"/>
      <a:defRPr sz="1200" kern="1200">
        <a:solidFill>
          <a:schemeClr val="tx1"/>
        </a:solidFill>
        <a:latin typeface="+mn-lt"/>
        <a:ea typeface="+mn-ea"/>
        <a:cs typeface="Tahoma" panose="020B0604030504040204" pitchFamily="34" charset="0"/>
      </a:defRPr>
    </a:lvl3pPr>
    <a:lvl4pPr marL="1543050" indent="-171450" algn="l" defTabSz="914400" rtl="0" eaLnBrk="1" latinLnBrk="0" hangingPunct="1">
      <a:buFont typeface="Arial" panose="020B0604020202020204" pitchFamily="34" charset="0"/>
      <a:buChar char="•"/>
      <a:defRPr sz="1200" kern="1200">
        <a:solidFill>
          <a:schemeClr val="tx1"/>
        </a:solidFill>
        <a:latin typeface="+mn-lt"/>
        <a:ea typeface="+mn-ea"/>
        <a:cs typeface="Tahoma" panose="020B0604030504040204" pitchFamily="34" charset="0"/>
      </a:defRPr>
    </a:lvl4pPr>
    <a:lvl5pPr marL="2000250" indent="-171450" algn="l" defTabSz="914400" rtl="0" eaLnBrk="1" latinLnBrk="0" hangingPunct="1">
      <a:buFont typeface="Arial" panose="020B0604020202020204" pitchFamily="34" charset="0"/>
      <a:buChar char="•"/>
      <a:defRPr sz="1200" kern="1200">
        <a:solidFill>
          <a:schemeClr val="tx1"/>
        </a:solidFill>
        <a:latin typeface="+mn-lt"/>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1C06EA9-5B09-4754-A303-3A3F0FC820EB}" type="slidenum">
              <a:rPr lang="en-US" smtClean="0">
                <a:cs typeface="Tahoma" panose="020B0604030504040204" pitchFamily="34" charset="0"/>
              </a:rPr>
              <a:pPr/>
              <a:t>4</a:t>
            </a:fld>
            <a:endParaRPr lang="en-US">
              <a:cs typeface="Tahoma" panose="020B0604030504040204" pitchFamily="34" charset="0"/>
            </a:endParaRPr>
          </a:p>
        </p:txBody>
      </p:sp>
    </p:spTree>
    <p:extLst>
      <p:ext uri="{BB962C8B-B14F-4D97-AF65-F5344CB8AC3E}">
        <p14:creationId xmlns:p14="http://schemas.microsoft.com/office/powerpoint/2010/main" val="1397075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1C06EA9-5B09-4754-A303-3A3F0FC820EB}" type="slidenum">
              <a:rPr lang="en-US" smtClean="0">
                <a:cs typeface="Tahoma" panose="020B0604030504040204" pitchFamily="34" charset="0"/>
              </a:rPr>
              <a:pPr/>
              <a:t>5</a:t>
            </a:fld>
            <a:endParaRPr lang="en-US">
              <a:cs typeface="Tahoma" panose="020B0604030504040204" pitchFamily="34" charset="0"/>
            </a:endParaRPr>
          </a:p>
        </p:txBody>
      </p:sp>
    </p:spTree>
    <p:extLst>
      <p:ext uri="{BB962C8B-B14F-4D97-AF65-F5344CB8AC3E}">
        <p14:creationId xmlns:p14="http://schemas.microsoft.com/office/powerpoint/2010/main" val="257487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1C06EA9-5B09-4754-A303-3A3F0FC820EB}" type="slidenum">
              <a:rPr lang="en-US" smtClean="0">
                <a:cs typeface="Tahoma" panose="020B0604030504040204" pitchFamily="34" charset="0"/>
              </a:rPr>
              <a:pPr/>
              <a:t>22</a:t>
            </a:fld>
            <a:endParaRPr lang="en-US">
              <a:cs typeface="Tahoma" panose="020B0604030504040204" pitchFamily="34" charset="0"/>
            </a:endParaRPr>
          </a:p>
        </p:txBody>
      </p:sp>
    </p:spTree>
    <p:extLst>
      <p:ext uri="{BB962C8B-B14F-4D97-AF65-F5344CB8AC3E}">
        <p14:creationId xmlns:p14="http://schemas.microsoft.com/office/powerpoint/2010/main" val="30774216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 Slide">
    <p:bg>
      <p:bgPr>
        <a:solidFill>
          <a:schemeClr val="bg2"/>
        </a:solidFill>
        <a:effectLst/>
      </p:bgPr>
    </p:bg>
    <p:spTree>
      <p:nvGrpSpPr>
        <p:cNvPr id="1" name=""/>
        <p:cNvGrpSpPr/>
        <p:nvPr/>
      </p:nvGrpSpPr>
      <p:grpSpPr>
        <a:xfrm>
          <a:off x="0" y="0"/>
          <a:ext cx="0" cy="0"/>
          <a:chOff x="0" y="0"/>
          <a:chExt cx="0" cy="0"/>
        </a:xfrm>
      </p:grpSpPr>
      <p:grpSp>
        <p:nvGrpSpPr>
          <p:cNvPr id="19" name="קבוצה 18">
            <a:extLst>
              <a:ext uri="{FF2B5EF4-FFF2-40B4-BE49-F238E27FC236}">
                <a16:creationId xmlns:a16="http://schemas.microsoft.com/office/drawing/2014/main" id="{630DADC7-25AE-4B73-A1DD-1C0132BB56CA}"/>
              </a:ext>
            </a:extLst>
          </p:cNvPr>
          <p:cNvGrpSpPr/>
          <p:nvPr userDrawn="1"/>
        </p:nvGrpSpPr>
        <p:grpSpPr>
          <a:xfrm>
            <a:off x="1953901" y="0"/>
            <a:ext cx="7667717" cy="6858001"/>
            <a:chOff x="2731193" y="0"/>
            <a:chExt cx="7667717" cy="6858001"/>
          </a:xfrm>
        </p:grpSpPr>
        <p:sp>
          <p:nvSpPr>
            <p:cNvPr id="20" name="צורה חופשית: צורה 19">
              <a:extLst>
                <a:ext uri="{FF2B5EF4-FFF2-40B4-BE49-F238E27FC236}">
                  <a16:creationId xmlns:a16="http://schemas.microsoft.com/office/drawing/2014/main" id="{17DF4961-DCED-4D2E-A58B-A63307BFE713}"/>
                </a:ext>
              </a:extLst>
            </p:cNvPr>
            <p:cNvSpPr/>
            <p:nvPr userDrawn="1"/>
          </p:nvSpPr>
          <p:spPr>
            <a:xfrm>
              <a:off x="4777558" y="0"/>
              <a:ext cx="4389250" cy="6858000"/>
            </a:xfrm>
            <a:custGeom>
              <a:avLst/>
              <a:gdLst>
                <a:gd name="connsiteX0" fmla="*/ 2039448 w 4389250"/>
                <a:gd name="connsiteY0" fmla="*/ 0 h 6858000"/>
                <a:gd name="connsiteX1" fmla="*/ 2783030 w 4389250"/>
                <a:gd name="connsiteY1" fmla="*/ 0 h 6858000"/>
                <a:gd name="connsiteX2" fmla="*/ 2854818 w 4389250"/>
                <a:gd name="connsiteY2" fmla="*/ 53222 h 6858000"/>
                <a:gd name="connsiteX3" fmla="*/ 4388762 w 4389250"/>
                <a:gd name="connsiteY3" fmla="*/ 2923229 h 6858000"/>
                <a:gd name="connsiteX4" fmla="*/ 692952 w 4389250"/>
                <a:gd name="connsiteY4" fmla="*/ 6796091 h 6858000"/>
                <a:gd name="connsiteX5" fmla="*/ 498457 w 4389250"/>
                <a:gd name="connsiteY5" fmla="*/ 6858000 h 6858000"/>
                <a:gd name="connsiteX6" fmla="*/ 0 w 4389250"/>
                <a:gd name="connsiteY6" fmla="*/ 6858000 h 6858000"/>
                <a:gd name="connsiteX7" fmla="*/ 163544 w 4389250"/>
                <a:gd name="connsiteY7" fmla="*/ 6793240 h 6858000"/>
                <a:gd name="connsiteX8" fmla="*/ 3648163 w 4389250"/>
                <a:gd name="connsiteY8" fmla="*/ 2892256 h 6858000"/>
                <a:gd name="connsiteX9" fmla="*/ 2055949 w 4389250"/>
                <a:gd name="connsiteY9" fmla="*/ 12634 h 6858000"/>
                <a:gd name="connsiteX10" fmla="*/ 2039448 w 4389250"/>
                <a:gd name="connsiteY10"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9250" h="6858000">
                  <a:moveTo>
                    <a:pt x="2039448" y="0"/>
                  </a:moveTo>
                  <a:lnTo>
                    <a:pt x="2783030" y="0"/>
                  </a:lnTo>
                  <a:lnTo>
                    <a:pt x="2854818" y="53222"/>
                  </a:lnTo>
                  <a:cubicBezTo>
                    <a:pt x="3715038" y="727088"/>
                    <a:pt x="4367479" y="1656240"/>
                    <a:pt x="4388762" y="2923229"/>
                  </a:cubicBezTo>
                  <a:cubicBezTo>
                    <a:pt x="4425645" y="5114604"/>
                    <a:pt x="2365114" y="6242376"/>
                    <a:pt x="692952" y="6796091"/>
                  </a:cubicBezTo>
                  <a:lnTo>
                    <a:pt x="498457" y="6858000"/>
                  </a:lnTo>
                  <a:lnTo>
                    <a:pt x="0" y="6858000"/>
                  </a:lnTo>
                  <a:lnTo>
                    <a:pt x="163544" y="6793240"/>
                  </a:lnTo>
                  <a:cubicBezTo>
                    <a:pt x="1669864" y="6179291"/>
                    <a:pt x="3711092" y="4949986"/>
                    <a:pt x="3648163" y="2892256"/>
                  </a:cubicBezTo>
                  <a:cubicBezTo>
                    <a:pt x="3610657" y="1644998"/>
                    <a:pt x="2917462" y="702965"/>
                    <a:pt x="2055949" y="12634"/>
                  </a:cubicBezTo>
                  <a:lnTo>
                    <a:pt x="2039448" y="0"/>
                  </a:lnTo>
                  <a:close/>
                </a:path>
              </a:pathLst>
            </a:custGeom>
            <a:solidFill>
              <a:srgbClr val="E1F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1" name="צורה חופשית: צורה 20">
              <a:extLst>
                <a:ext uri="{FF2B5EF4-FFF2-40B4-BE49-F238E27FC236}">
                  <a16:creationId xmlns:a16="http://schemas.microsoft.com/office/drawing/2014/main" id="{9F261F25-391E-4495-9F8C-317D9B8B7421}"/>
                </a:ext>
              </a:extLst>
            </p:cNvPr>
            <p:cNvSpPr>
              <a:spLocks/>
            </p:cNvSpPr>
            <p:nvPr userDrawn="1"/>
          </p:nvSpPr>
          <p:spPr bwMode="auto">
            <a:xfrm>
              <a:off x="2731193" y="2"/>
              <a:ext cx="4206981" cy="6857999"/>
            </a:xfrm>
            <a:custGeom>
              <a:avLst/>
              <a:gdLst>
                <a:gd name="connsiteX0" fmla="*/ 2134482 w 4206981"/>
                <a:gd name="connsiteY0" fmla="*/ 0 h 6857999"/>
                <a:gd name="connsiteX1" fmla="*/ 2565507 w 4206981"/>
                <a:gd name="connsiteY1" fmla="*/ 0 h 6857999"/>
                <a:gd name="connsiteX2" fmla="*/ 2607190 w 4206981"/>
                <a:gd name="connsiteY2" fmla="*/ 29852 h 6857999"/>
                <a:gd name="connsiteX3" fmla="*/ 4206859 w 4206981"/>
                <a:gd name="connsiteY3" fmla="*/ 2889873 h 6857999"/>
                <a:gd name="connsiteX4" fmla="*/ 364395 w 4206981"/>
                <a:gd name="connsiteY4" fmla="*/ 6830388 h 6857999"/>
                <a:gd name="connsiteX5" fmla="*/ 280110 w 4206981"/>
                <a:gd name="connsiteY5" fmla="*/ 6857999 h 6857999"/>
                <a:gd name="connsiteX6" fmla="*/ 0 w 4206981"/>
                <a:gd name="connsiteY6" fmla="*/ 6857999 h 6857999"/>
                <a:gd name="connsiteX7" fmla="*/ 67164 w 4206981"/>
                <a:gd name="connsiteY7" fmla="*/ 6831728 h 6857999"/>
                <a:gd name="connsiteX8" fmla="*/ 3516140 w 4206981"/>
                <a:gd name="connsiteY8" fmla="*/ 2908934 h 6857999"/>
                <a:gd name="connsiteX9" fmla="*/ 2319762 w 4206981"/>
                <a:gd name="connsiteY9" fmla="*/ 163793 h 6857999"/>
                <a:gd name="connsiteX10" fmla="*/ 2134482 w 4206981"/>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6981" h="6857999">
                  <a:moveTo>
                    <a:pt x="2134482" y="0"/>
                  </a:moveTo>
                  <a:lnTo>
                    <a:pt x="2565507" y="0"/>
                  </a:lnTo>
                  <a:lnTo>
                    <a:pt x="2607190" y="29852"/>
                  </a:lnTo>
                  <a:cubicBezTo>
                    <a:pt x="3525928" y="721020"/>
                    <a:pt x="4217577" y="1658697"/>
                    <a:pt x="4206859" y="2889873"/>
                  </a:cubicBezTo>
                  <a:cubicBezTo>
                    <a:pt x="4186902" y="5047419"/>
                    <a:pt x="2074272" y="6248861"/>
                    <a:pt x="364395" y="6830388"/>
                  </a:cubicBezTo>
                  <a:lnTo>
                    <a:pt x="280110" y="6857999"/>
                  </a:lnTo>
                  <a:lnTo>
                    <a:pt x="0" y="6857999"/>
                  </a:lnTo>
                  <a:lnTo>
                    <a:pt x="67164" y="6831728"/>
                  </a:lnTo>
                  <a:cubicBezTo>
                    <a:pt x="1611971" y="6205232"/>
                    <a:pt x="3504906" y="4917315"/>
                    <a:pt x="3516140" y="2908934"/>
                  </a:cubicBezTo>
                  <a:cubicBezTo>
                    <a:pt x="3522095" y="1708731"/>
                    <a:pt x="3017034" y="819374"/>
                    <a:pt x="2319762" y="163793"/>
                  </a:cubicBezTo>
                  <a:lnTo>
                    <a:pt x="2134482" y="0"/>
                  </a:lnTo>
                  <a:close/>
                </a:path>
              </a:pathLst>
            </a:custGeom>
            <a:solidFill>
              <a:srgbClr val="E1F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rtl="0"/>
              <a:endParaRPr lang="en-US"/>
            </a:p>
          </p:txBody>
        </p:sp>
        <p:sp>
          <p:nvSpPr>
            <p:cNvPr id="22" name="צורה חופשית: צורה 21">
              <a:extLst>
                <a:ext uri="{FF2B5EF4-FFF2-40B4-BE49-F238E27FC236}">
                  <a16:creationId xmlns:a16="http://schemas.microsoft.com/office/drawing/2014/main" id="{703373F4-4545-463C-90D2-59838D91260E}"/>
                </a:ext>
              </a:extLst>
            </p:cNvPr>
            <p:cNvSpPr>
              <a:spLocks/>
            </p:cNvSpPr>
            <p:nvPr userDrawn="1"/>
          </p:nvSpPr>
          <p:spPr bwMode="auto">
            <a:xfrm>
              <a:off x="3885728" y="1"/>
              <a:ext cx="4093156" cy="6857999"/>
            </a:xfrm>
            <a:custGeom>
              <a:avLst/>
              <a:gdLst>
                <a:gd name="connsiteX0" fmla="*/ 1916065 w 4093156"/>
                <a:gd name="connsiteY0" fmla="*/ 0 h 6857999"/>
                <a:gd name="connsiteX1" fmla="*/ 2481932 w 4093156"/>
                <a:gd name="connsiteY1" fmla="*/ 0 h 6857999"/>
                <a:gd name="connsiteX2" fmla="*/ 2637513 w 4093156"/>
                <a:gd name="connsiteY2" fmla="*/ 119981 h 6857999"/>
                <a:gd name="connsiteX3" fmla="*/ 4093021 w 4093156"/>
                <a:gd name="connsiteY3" fmla="*/ 2889873 h 6857999"/>
                <a:gd name="connsiteX4" fmla="*/ 424957 w 4093156"/>
                <a:gd name="connsiteY4" fmla="*/ 6820408 h 6857999"/>
                <a:gd name="connsiteX5" fmla="*/ 312696 w 4093156"/>
                <a:gd name="connsiteY5" fmla="*/ 6857999 h 6857999"/>
                <a:gd name="connsiteX6" fmla="*/ 0 w 4093156"/>
                <a:gd name="connsiteY6" fmla="*/ 6857999 h 6857999"/>
                <a:gd name="connsiteX7" fmla="*/ 37473 w 4093156"/>
                <a:gd name="connsiteY7" fmla="*/ 6843451 h 6857999"/>
                <a:gd name="connsiteX8" fmla="*/ 3414182 w 4093156"/>
                <a:gd name="connsiteY8" fmla="*/ 2923229 h 6857999"/>
                <a:gd name="connsiteX9" fmla="*/ 1931972 w 4093156"/>
                <a:gd name="connsiteY9" fmla="*/ 12867 h 6857999"/>
                <a:gd name="connsiteX10" fmla="*/ 1916065 w 4093156"/>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93156" h="6857999">
                  <a:moveTo>
                    <a:pt x="1916065" y="0"/>
                  </a:moveTo>
                  <a:lnTo>
                    <a:pt x="2481932" y="0"/>
                  </a:lnTo>
                  <a:lnTo>
                    <a:pt x="2637513" y="119981"/>
                  </a:lnTo>
                  <a:cubicBezTo>
                    <a:pt x="3461823" y="790118"/>
                    <a:pt x="4082377" y="1693319"/>
                    <a:pt x="4093021" y="2889873"/>
                  </a:cubicBezTo>
                  <a:cubicBezTo>
                    <a:pt x="4112374" y="5087764"/>
                    <a:pt x="2050364" y="6254462"/>
                    <a:pt x="424957" y="6820408"/>
                  </a:cubicBezTo>
                  <a:lnTo>
                    <a:pt x="312696" y="6857999"/>
                  </a:lnTo>
                  <a:lnTo>
                    <a:pt x="0" y="6857999"/>
                  </a:lnTo>
                  <a:lnTo>
                    <a:pt x="37473" y="6843451"/>
                  </a:lnTo>
                  <a:cubicBezTo>
                    <a:pt x="1492772" y="6258553"/>
                    <a:pt x="3443881" y="5043389"/>
                    <a:pt x="3414182" y="2923229"/>
                  </a:cubicBezTo>
                  <a:cubicBezTo>
                    <a:pt x="3397211" y="1658102"/>
                    <a:pt x="2750863" y="707246"/>
                    <a:pt x="1931972" y="12867"/>
                  </a:cubicBezTo>
                  <a:lnTo>
                    <a:pt x="1916065" y="0"/>
                  </a:lnTo>
                  <a:close/>
                </a:path>
              </a:pathLst>
            </a:custGeom>
            <a:solidFill>
              <a:srgbClr val="E1F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rtl="0"/>
              <a:endParaRPr lang="en-US"/>
            </a:p>
          </p:txBody>
        </p:sp>
        <p:sp>
          <p:nvSpPr>
            <p:cNvPr id="23" name="צורה חופשית: צורה 22">
              <a:extLst>
                <a:ext uri="{FF2B5EF4-FFF2-40B4-BE49-F238E27FC236}">
                  <a16:creationId xmlns:a16="http://schemas.microsoft.com/office/drawing/2014/main" id="{590407C2-26F7-45D5-BE31-B110BBC52073}"/>
                </a:ext>
              </a:extLst>
            </p:cNvPr>
            <p:cNvSpPr>
              <a:spLocks/>
            </p:cNvSpPr>
            <p:nvPr userDrawn="1"/>
          </p:nvSpPr>
          <p:spPr bwMode="auto">
            <a:xfrm>
              <a:off x="7973203" y="1"/>
              <a:ext cx="2425707" cy="2659585"/>
            </a:xfrm>
            <a:custGeom>
              <a:avLst/>
              <a:gdLst>
                <a:gd name="connsiteX0" fmla="*/ 0 w 2425707"/>
                <a:gd name="connsiteY0" fmla="*/ 0 h 2659585"/>
                <a:gd name="connsiteX1" fmla="*/ 544789 w 2425707"/>
                <a:gd name="connsiteY1" fmla="*/ 0 h 2659585"/>
                <a:gd name="connsiteX2" fmla="*/ 617562 w 2425707"/>
                <a:gd name="connsiteY2" fmla="*/ 48632 h 2659585"/>
                <a:gd name="connsiteX3" fmla="*/ 2425707 w 2425707"/>
                <a:gd name="connsiteY3" fmla="*/ 2659585 h 2659585"/>
                <a:gd name="connsiteX4" fmla="*/ 1558654 w 2425707"/>
                <a:gd name="connsiteY4" fmla="*/ 2659585 h 2659585"/>
                <a:gd name="connsiteX5" fmla="*/ 140026 w 2425707"/>
                <a:gd name="connsiteY5" fmla="*/ 105783 h 2659585"/>
                <a:gd name="connsiteX6" fmla="*/ 0 w 2425707"/>
                <a:gd name="connsiteY6" fmla="*/ 0 h 2659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5707" h="2659585">
                  <a:moveTo>
                    <a:pt x="0" y="0"/>
                  </a:moveTo>
                  <a:lnTo>
                    <a:pt x="544789" y="0"/>
                  </a:lnTo>
                  <a:lnTo>
                    <a:pt x="617562" y="48632"/>
                  </a:lnTo>
                  <a:cubicBezTo>
                    <a:pt x="1525571" y="684578"/>
                    <a:pt x="2263581" y="1537343"/>
                    <a:pt x="2425707" y="2659585"/>
                  </a:cubicBezTo>
                  <a:lnTo>
                    <a:pt x="1558654" y="2659585"/>
                  </a:lnTo>
                  <a:cubicBezTo>
                    <a:pt x="1555379" y="1581578"/>
                    <a:pt x="942724" y="742636"/>
                    <a:pt x="140026" y="105783"/>
                  </a:cubicBezTo>
                  <a:lnTo>
                    <a:pt x="0" y="0"/>
                  </a:lnTo>
                  <a:close/>
                </a:path>
              </a:pathLst>
            </a:custGeom>
            <a:solidFill>
              <a:srgbClr val="E1F0FF"/>
            </a:solidFill>
            <a:ln>
              <a:noFill/>
            </a:ln>
          </p:spPr>
          <p:txBody>
            <a:bodyPr vert="horz" wrap="square" lIns="91440" tIns="45720" rIns="91440" bIns="45720" numCol="1" anchor="t" anchorCtr="0" compatLnSpc="1">
              <a:prstTxWarp prst="textNoShape">
                <a:avLst/>
              </a:prstTxWarp>
              <a:noAutofit/>
            </a:bodyPr>
            <a:lstStyle/>
            <a:p>
              <a:pPr rtl="0"/>
              <a:endParaRPr lang="en-US"/>
            </a:p>
          </p:txBody>
        </p:sp>
      </p:grpSp>
      <p:pic>
        <p:nvPicPr>
          <p:cNvPr id="13" name="תמונה 12">
            <a:extLst>
              <a:ext uri="{FF2B5EF4-FFF2-40B4-BE49-F238E27FC236}">
                <a16:creationId xmlns:a16="http://schemas.microsoft.com/office/drawing/2014/main" id="{C889F92E-54E5-4148-B838-023E4ACC68FC}"/>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609762" y="389003"/>
            <a:ext cx="3414056" cy="1400739"/>
          </a:xfrm>
          <a:prstGeom prst="rect">
            <a:avLst/>
          </a:prstGeom>
        </p:spPr>
      </p:pic>
      <p:sp>
        <p:nvSpPr>
          <p:cNvPr id="30" name="כותרת 1">
            <a:extLst>
              <a:ext uri="{FF2B5EF4-FFF2-40B4-BE49-F238E27FC236}">
                <a16:creationId xmlns:a16="http://schemas.microsoft.com/office/drawing/2014/main" id="{9ABE937E-880A-485B-B24C-45CBD5961E90}"/>
              </a:ext>
            </a:extLst>
          </p:cNvPr>
          <p:cNvSpPr>
            <a:spLocks noGrp="1"/>
          </p:cNvSpPr>
          <p:nvPr>
            <p:ph type="ctrTitle" hasCustomPrompt="1"/>
          </p:nvPr>
        </p:nvSpPr>
        <p:spPr>
          <a:xfrm>
            <a:off x="566884" y="2947395"/>
            <a:ext cx="10998774" cy="1330920"/>
          </a:xfrm>
        </p:spPr>
        <p:txBody>
          <a:bodyPr>
            <a:noAutofit/>
          </a:bodyPr>
          <a:lstStyle>
            <a:lvl1pPr algn="ctr">
              <a:lnSpc>
                <a:spcPts val="4400"/>
              </a:lnSpc>
              <a:defRPr sz="4800" baseline="0">
                <a:solidFill>
                  <a:schemeClr val="accent1"/>
                </a:solidFill>
                <a:latin typeface="+mj-lt"/>
              </a:defRPr>
            </a:lvl1pPr>
          </a:lstStyle>
          <a:p>
            <a:r>
              <a:rPr lang="en-US"/>
              <a:t>Title – Title – Title</a:t>
            </a:r>
            <a:br>
              <a:rPr lang="en-US"/>
            </a:br>
            <a:r>
              <a:rPr lang="en-US" err="1"/>
              <a:t>Title</a:t>
            </a:r>
            <a:r>
              <a:rPr lang="en-US"/>
              <a:t> – Title – Title</a:t>
            </a:r>
          </a:p>
        </p:txBody>
      </p:sp>
      <p:sp>
        <p:nvSpPr>
          <p:cNvPr id="31" name="מציין מיקום טקסט 46">
            <a:extLst>
              <a:ext uri="{FF2B5EF4-FFF2-40B4-BE49-F238E27FC236}">
                <a16:creationId xmlns:a16="http://schemas.microsoft.com/office/drawing/2014/main" id="{DBBED7A2-FE66-4BAE-B1DF-AE0297E5DF36}"/>
              </a:ext>
            </a:extLst>
          </p:cNvPr>
          <p:cNvSpPr>
            <a:spLocks noGrp="1"/>
          </p:cNvSpPr>
          <p:nvPr>
            <p:ph type="body" sz="quarter" idx="13" hasCustomPrompt="1"/>
          </p:nvPr>
        </p:nvSpPr>
        <p:spPr>
          <a:xfrm>
            <a:off x="566884" y="5071255"/>
            <a:ext cx="5760000" cy="325683"/>
          </a:xfrm>
        </p:spPr>
        <p:txBody>
          <a:bodyPr vert="horz" lIns="108878" tIns="54439" rIns="108878" bIns="54439" rtlCol="0">
            <a:noAutofit/>
          </a:bodyPr>
          <a:lstStyle>
            <a:lvl1pPr>
              <a:defRPr lang="en-US" sz="2000" b="1" dirty="0">
                <a:solidFill>
                  <a:schemeClr val="accent1"/>
                </a:solidFill>
                <a:latin typeface="+mn-lt"/>
              </a:defRPr>
            </a:lvl1pPr>
          </a:lstStyle>
          <a:p>
            <a:pPr lvl="0">
              <a:spcBef>
                <a:spcPts val="0"/>
              </a:spcBef>
            </a:pPr>
            <a:r>
              <a:rPr lang="en-US"/>
              <a:t>Author</a:t>
            </a:r>
          </a:p>
        </p:txBody>
      </p:sp>
      <p:sp>
        <p:nvSpPr>
          <p:cNvPr id="32" name="מציין מיקום טקסט 46">
            <a:extLst>
              <a:ext uri="{FF2B5EF4-FFF2-40B4-BE49-F238E27FC236}">
                <a16:creationId xmlns:a16="http://schemas.microsoft.com/office/drawing/2014/main" id="{04D61B56-6656-4B35-905A-D7A6DE36E9E8}"/>
              </a:ext>
            </a:extLst>
          </p:cNvPr>
          <p:cNvSpPr>
            <a:spLocks noGrp="1"/>
          </p:cNvSpPr>
          <p:nvPr>
            <p:ph type="body" sz="quarter" idx="17" hasCustomPrompt="1"/>
          </p:nvPr>
        </p:nvSpPr>
        <p:spPr>
          <a:xfrm>
            <a:off x="7965658" y="5071255"/>
            <a:ext cx="3600000" cy="325683"/>
          </a:xfrm>
        </p:spPr>
        <p:txBody>
          <a:bodyPr vert="horz" lIns="108878" tIns="54439" rIns="108878" bIns="54439" rtlCol="0">
            <a:noAutofit/>
          </a:bodyPr>
          <a:lstStyle>
            <a:lvl1pPr rtl="0">
              <a:defRPr lang="en-US" sz="2000" b="1" dirty="0">
                <a:solidFill>
                  <a:schemeClr val="accent1"/>
                </a:solidFill>
                <a:latin typeface="+mn-lt"/>
              </a:defRPr>
            </a:lvl1pPr>
          </a:lstStyle>
          <a:p>
            <a:pPr lvl="0">
              <a:spcBef>
                <a:spcPts val="0"/>
              </a:spcBef>
            </a:pPr>
            <a:r>
              <a:rPr lang="en-US"/>
              <a:t>Text</a:t>
            </a:r>
          </a:p>
        </p:txBody>
      </p:sp>
      <p:sp>
        <p:nvSpPr>
          <p:cNvPr id="16" name="TextBox 15">
            <a:extLst>
              <a:ext uri="{FF2B5EF4-FFF2-40B4-BE49-F238E27FC236}">
                <a16:creationId xmlns:a16="http://schemas.microsoft.com/office/drawing/2014/main" id="{0025BB3E-08E5-45D6-B257-2910811173C9}"/>
              </a:ext>
            </a:extLst>
          </p:cNvPr>
          <p:cNvSpPr txBox="1"/>
          <p:nvPr userDrawn="1"/>
        </p:nvSpPr>
        <p:spPr>
          <a:xfrm>
            <a:off x="622779" y="6418428"/>
            <a:ext cx="1228143" cy="307777"/>
          </a:xfrm>
          <a:prstGeom prst="rect">
            <a:avLst/>
          </a:prstGeom>
          <a:noFill/>
        </p:spPr>
        <p:txBody>
          <a:bodyPr wrap="square" rtlCol="0">
            <a:spAutoFit/>
          </a:bodyPr>
          <a:lstStyle/>
          <a:p>
            <a:pPr lvl="0"/>
            <a:r>
              <a:rPr lang="en-US" sz="1400">
                <a:solidFill>
                  <a:schemeClr val="bg1"/>
                </a:solidFill>
              </a:rPr>
              <a:t>© ETSI 2019</a:t>
            </a:r>
            <a:endParaRPr lang="he-IL" sz="1400">
              <a:solidFill>
                <a:schemeClr val="bg1"/>
              </a:solidFill>
            </a:endParaRPr>
          </a:p>
        </p:txBody>
      </p:sp>
      <p:sp>
        <p:nvSpPr>
          <p:cNvPr id="17" name="מציין מיקום טקסט 46">
            <a:extLst>
              <a:ext uri="{FF2B5EF4-FFF2-40B4-BE49-F238E27FC236}">
                <a16:creationId xmlns:a16="http://schemas.microsoft.com/office/drawing/2014/main" id="{FD6F9B42-0030-44D8-B2E1-52F3445726C3}"/>
              </a:ext>
            </a:extLst>
          </p:cNvPr>
          <p:cNvSpPr>
            <a:spLocks noGrp="1"/>
          </p:cNvSpPr>
          <p:nvPr>
            <p:ph type="body" sz="quarter" idx="18" hasCustomPrompt="1"/>
          </p:nvPr>
        </p:nvSpPr>
        <p:spPr>
          <a:xfrm>
            <a:off x="566884" y="4293567"/>
            <a:ext cx="10998774" cy="520661"/>
          </a:xfrm>
        </p:spPr>
        <p:txBody>
          <a:bodyPr vert="horz" lIns="108878" tIns="54439" rIns="108878" bIns="54439" rtlCol="0">
            <a:noAutofit/>
          </a:bodyPr>
          <a:lstStyle>
            <a:lvl1pPr algn="ctr">
              <a:defRPr lang="en-US" sz="3000" b="1" dirty="0">
                <a:solidFill>
                  <a:schemeClr val="accent1"/>
                </a:solidFill>
                <a:latin typeface="+mn-lt"/>
              </a:defRPr>
            </a:lvl1pPr>
          </a:lstStyle>
          <a:p>
            <a:pPr lvl="0">
              <a:spcBef>
                <a:spcPts val="0"/>
              </a:spcBef>
            </a:pPr>
            <a:r>
              <a:rPr lang="en-US"/>
              <a:t>Subtitle – Subtitle – Subtitle</a:t>
            </a:r>
          </a:p>
        </p:txBody>
      </p:sp>
    </p:spTree>
    <p:extLst>
      <p:ext uri="{BB962C8B-B14F-4D97-AF65-F5344CB8AC3E}">
        <p14:creationId xmlns:p14="http://schemas.microsoft.com/office/powerpoint/2010/main" val="2481720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cxnSp>
        <p:nvCxnSpPr>
          <p:cNvPr id="10" name="מחבר ישר 9">
            <a:extLst>
              <a:ext uri="{FF2B5EF4-FFF2-40B4-BE49-F238E27FC236}">
                <a16:creationId xmlns:a16="http://schemas.microsoft.com/office/drawing/2014/main" id="{F2461A2C-52BF-4F6E-AC6D-0086E64568D6}"/>
              </a:ext>
            </a:extLst>
          </p:cNvPr>
          <p:cNvCxnSpPr/>
          <p:nvPr userDrawn="1"/>
        </p:nvCxnSpPr>
        <p:spPr>
          <a:xfrm>
            <a:off x="609758" y="1140812"/>
            <a:ext cx="1158224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מציין מיקום של כותרת 1">
            <a:extLst>
              <a:ext uri="{FF2B5EF4-FFF2-40B4-BE49-F238E27FC236}">
                <a16:creationId xmlns:a16="http://schemas.microsoft.com/office/drawing/2014/main" id="{EA62C280-1267-4CDA-A4BE-BD0F68AECDA9}"/>
              </a:ext>
            </a:extLst>
          </p:cNvPr>
          <p:cNvSpPr>
            <a:spLocks noGrp="1"/>
          </p:cNvSpPr>
          <p:nvPr>
            <p:ph type="title" hasCustomPrompt="1"/>
          </p:nvPr>
        </p:nvSpPr>
        <p:spPr>
          <a:xfrm>
            <a:off x="609759" y="274702"/>
            <a:ext cx="9525657" cy="866110"/>
          </a:xfrm>
          <a:prstGeom prst="rect">
            <a:avLst/>
          </a:prstGeom>
        </p:spPr>
        <p:txBody>
          <a:bodyPr vert="horz" lIns="108878" tIns="54439" rIns="108878" bIns="54439" rtlCol="0" anchor="b">
            <a:noAutofit/>
          </a:bodyPr>
          <a:lstStyle>
            <a:lvl1pPr>
              <a:defRPr/>
            </a:lvl1pPr>
          </a:lstStyle>
          <a:p>
            <a:r>
              <a:rPr lang="en-US"/>
              <a:t>Click to add Title</a:t>
            </a:r>
          </a:p>
        </p:txBody>
      </p:sp>
      <p:sp>
        <p:nvSpPr>
          <p:cNvPr id="5" name="מציין מיקום תוכן 4">
            <a:extLst>
              <a:ext uri="{FF2B5EF4-FFF2-40B4-BE49-F238E27FC236}">
                <a16:creationId xmlns:a16="http://schemas.microsoft.com/office/drawing/2014/main" id="{7348B2B8-4808-4ED7-8666-99CDB2003C22}"/>
              </a:ext>
            </a:extLst>
          </p:cNvPr>
          <p:cNvSpPr>
            <a:spLocks noGrp="1"/>
          </p:cNvSpPr>
          <p:nvPr>
            <p:ph sz="quarter" idx="10" hasCustomPrompt="1"/>
          </p:nvPr>
        </p:nvSpPr>
        <p:spPr>
          <a:xfrm>
            <a:off x="609758" y="1600571"/>
            <a:ext cx="11225625" cy="4680000"/>
          </a:xfrm>
        </p:spPr>
        <p:txBody>
          <a:bodyPr/>
          <a:lstStyle>
            <a:lvl1pPr>
              <a:defRPr/>
            </a:lvl1pPr>
            <a:lvl2pPr>
              <a:defRPr/>
            </a:lvl2pPr>
            <a:lvl3pPr>
              <a:defRPr/>
            </a:lvl3pPr>
            <a:lvl4pPr>
              <a:defRPr/>
            </a:lvl4pPr>
            <a:lvl5pPr>
              <a:defRPr/>
            </a:lvl5pPr>
            <a:lvl6pPr>
              <a:defRPr/>
            </a:lvl6pPr>
            <a:lvl7pPr>
              <a:defRPr/>
            </a:lvl7pPr>
            <a:lvl8pPr>
              <a:defRPr/>
            </a:lvl8pPr>
          </a:lstStyle>
          <a:p>
            <a:pPr lvl="0"/>
            <a:r>
              <a:rPr lang="en-US"/>
              <a:t>Click to add text</a:t>
            </a:r>
            <a:endParaRPr lang="he-IL"/>
          </a:p>
          <a:p>
            <a:pPr lvl="1"/>
            <a:r>
              <a:rPr lang="en-US"/>
              <a:t>2nd level</a:t>
            </a:r>
            <a:endParaRPr lang="he-IL"/>
          </a:p>
          <a:p>
            <a:pPr lvl="2"/>
            <a:r>
              <a:rPr lang="en-US"/>
              <a:t>3rd level</a:t>
            </a:r>
            <a:endParaRPr lang="he-IL"/>
          </a:p>
          <a:p>
            <a:pPr lvl="3"/>
            <a:r>
              <a:rPr lang="en-US"/>
              <a:t>4th level</a:t>
            </a:r>
            <a:endParaRPr lang="he-IL"/>
          </a:p>
          <a:p>
            <a:pPr lvl="4"/>
            <a:r>
              <a:rPr lang="en-US"/>
              <a:t>5th level</a:t>
            </a:r>
          </a:p>
          <a:p>
            <a:pPr lvl="5"/>
            <a:r>
              <a:rPr lang="en-US"/>
              <a:t>6th level</a:t>
            </a:r>
          </a:p>
          <a:p>
            <a:pPr lvl="6"/>
            <a:r>
              <a:rPr lang="en-US"/>
              <a:t>7th level</a:t>
            </a:r>
          </a:p>
          <a:p>
            <a:pPr lvl="7"/>
            <a:r>
              <a:rPr lang="en-US"/>
              <a:t>8th level</a:t>
            </a:r>
            <a:endParaRPr lang="he-IL"/>
          </a:p>
        </p:txBody>
      </p:sp>
      <p:pic>
        <p:nvPicPr>
          <p:cNvPr id="8" name="תמונה 7">
            <a:extLst>
              <a:ext uri="{FF2B5EF4-FFF2-40B4-BE49-F238E27FC236}">
                <a16:creationId xmlns:a16="http://schemas.microsoft.com/office/drawing/2014/main" id="{D9A40441-B7FA-4C56-A9F6-81667400FCC7}"/>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0345890" y="354365"/>
            <a:ext cx="1512000" cy="483835"/>
          </a:xfrm>
          <a:prstGeom prst="rect">
            <a:avLst/>
          </a:prstGeom>
        </p:spPr>
      </p:pic>
      <p:sp>
        <p:nvSpPr>
          <p:cNvPr id="13" name="TextBox 12">
            <a:extLst>
              <a:ext uri="{FF2B5EF4-FFF2-40B4-BE49-F238E27FC236}">
                <a16:creationId xmlns:a16="http://schemas.microsoft.com/office/drawing/2014/main" id="{EAB85ED7-A3EC-4840-B6B7-F3AAEA6A7EC6}"/>
              </a:ext>
            </a:extLst>
          </p:cNvPr>
          <p:cNvSpPr txBox="1"/>
          <p:nvPr userDrawn="1"/>
        </p:nvSpPr>
        <p:spPr>
          <a:xfrm>
            <a:off x="622779" y="6418428"/>
            <a:ext cx="1228143" cy="307777"/>
          </a:xfrm>
          <a:prstGeom prst="rect">
            <a:avLst/>
          </a:prstGeom>
          <a:noFill/>
        </p:spPr>
        <p:txBody>
          <a:bodyPr wrap="square" rtlCol="0">
            <a:spAutoFit/>
          </a:bodyPr>
          <a:lstStyle/>
          <a:p>
            <a:pPr lvl="0"/>
            <a:r>
              <a:rPr lang="en-US" sz="1400">
                <a:solidFill>
                  <a:schemeClr val="bg1"/>
                </a:solidFill>
              </a:rPr>
              <a:t>© ETSI 2019</a:t>
            </a:r>
            <a:endParaRPr lang="he-IL" sz="1400">
              <a:solidFill>
                <a:schemeClr val="bg1"/>
              </a:solidFill>
            </a:endParaRPr>
          </a:p>
        </p:txBody>
      </p:sp>
      <p:sp>
        <p:nvSpPr>
          <p:cNvPr id="14" name="Footer Placeholder 3">
            <a:extLst>
              <a:ext uri="{FF2B5EF4-FFF2-40B4-BE49-F238E27FC236}">
                <a16:creationId xmlns:a16="http://schemas.microsoft.com/office/drawing/2014/main" id="{65198F5C-2171-4B1F-A434-2CDEB837F2F1}"/>
              </a:ext>
            </a:extLst>
          </p:cNvPr>
          <p:cNvSpPr txBox="1">
            <a:spLocks/>
          </p:cNvSpPr>
          <p:nvPr userDrawn="1"/>
        </p:nvSpPr>
        <p:spPr>
          <a:xfrm>
            <a:off x="11205491" y="6387771"/>
            <a:ext cx="629893" cy="365125"/>
          </a:xfrm>
          <a:prstGeom prst="rect">
            <a:avLst/>
          </a:prstGeom>
        </p:spPr>
        <p:txBody>
          <a:bodyPr vert="horz" lIns="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8C81157-9992-4BD3-B8A9-14B1E5882052}" type="slidenum">
              <a:rPr lang="en-US" sz="1400" baseline="0" smtClean="0">
                <a:solidFill>
                  <a:schemeClr val="tx1"/>
                </a:solidFill>
                <a:latin typeface="Calibri" panose="020F0502020204030204" pitchFamily="34" charset="0"/>
                <a:cs typeface="Calibri" panose="020F0502020204030204" pitchFamily="34" charset="0"/>
              </a:rPr>
              <a:pPr algn="r"/>
              <a:t>‹#›</a:t>
            </a:fld>
            <a:endParaRPr lang="en-US" sz="1400" baseline="0">
              <a:solidFill>
                <a:schemeClr val="tx1"/>
              </a:solidFill>
              <a:latin typeface="Calibri" panose="020F0502020204030204" pitchFamily="34" charset="0"/>
              <a:cs typeface="Calibri" panose="020F0502020204030204" pitchFamily="34" charset="0"/>
            </a:endParaRPr>
          </a:p>
        </p:txBody>
      </p:sp>
      <p:sp>
        <p:nvSpPr>
          <p:cNvPr id="11" name="מציין מיקום של כותרת תחתונה 4">
            <a:extLst>
              <a:ext uri="{FF2B5EF4-FFF2-40B4-BE49-F238E27FC236}">
                <a16:creationId xmlns:a16="http://schemas.microsoft.com/office/drawing/2014/main" id="{ABF021DF-3E27-4B8F-9DFB-28249E42FBA2}"/>
              </a:ext>
            </a:extLst>
          </p:cNvPr>
          <p:cNvSpPr>
            <a:spLocks noGrp="1"/>
          </p:cNvSpPr>
          <p:nvPr>
            <p:ph type="ftr" sz="quarter" idx="3"/>
          </p:nvPr>
        </p:nvSpPr>
        <p:spPr>
          <a:xfrm>
            <a:off x="4038600" y="6388995"/>
            <a:ext cx="4114800" cy="365125"/>
          </a:xfrm>
          <a:prstGeom prst="rect">
            <a:avLst/>
          </a:prstGeom>
        </p:spPr>
        <p:txBody>
          <a:bodyPr vert="horz" lIns="108878" tIns="54439" rIns="108878" bIns="54439" rtlCol="0" anchor="ctr">
            <a:noAutofit/>
          </a:bodyPr>
          <a:lstStyle>
            <a:lvl1pPr>
              <a:defRPr lang="en-US" sz="1400" baseline="0" smtClean="0">
                <a:solidFill>
                  <a:schemeClr val="bg1"/>
                </a:solidFill>
                <a:latin typeface="Calibri" panose="020F0502020204030204" pitchFamily="34" charset="0"/>
                <a:cs typeface="Calibri" panose="020F0502020204030204" pitchFamily="34" charset="0"/>
              </a:defRPr>
            </a:lvl1pPr>
          </a:lstStyle>
          <a:p>
            <a:pPr algn="ctr">
              <a:buFont typeface="Wingdings" panose="05000000000000000000" pitchFamily="2" charset="2"/>
              <a:buNone/>
            </a:pPr>
            <a:r>
              <a:rPr lang="en-US"/>
              <a:t>ETSI/BOARD(19)xxxxxx</a:t>
            </a:r>
          </a:p>
        </p:txBody>
      </p:sp>
    </p:spTree>
    <p:extLst>
      <p:ext uri="{BB962C8B-B14F-4D97-AF65-F5344CB8AC3E}">
        <p14:creationId xmlns:p14="http://schemas.microsoft.com/office/powerpoint/2010/main" val="3382413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ntents">
    <p:spTree>
      <p:nvGrpSpPr>
        <p:cNvPr id="1" name=""/>
        <p:cNvGrpSpPr/>
        <p:nvPr/>
      </p:nvGrpSpPr>
      <p:grpSpPr>
        <a:xfrm>
          <a:off x="0" y="0"/>
          <a:ext cx="0" cy="0"/>
          <a:chOff x="0" y="0"/>
          <a:chExt cx="0" cy="0"/>
        </a:xfrm>
      </p:grpSpPr>
      <p:sp>
        <p:nvSpPr>
          <p:cNvPr id="9" name="מציין מיקום של כותרת 1">
            <a:extLst>
              <a:ext uri="{FF2B5EF4-FFF2-40B4-BE49-F238E27FC236}">
                <a16:creationId xmlns:a16="http://schemas.microsoft.com/office/drawing/2014/main" id="{EA62C280-1267-4CDA-A4BE-BD0F68AECDA9}"/>
              </a:ext>
            </a:extLst>
          </p:cNvPr>
          <p:cNvSpPr>
            <a:spLocks noGrp="1"/>
          </p:cNvSpPr>
          <p:nvPr>
            <p:ph type="title" hasCustomPrompt="1"/>
          </p:nvPr>
        </p:nvSpPr>
        <p:spPr>
          <a:xfrm>
            <a:off x="609759" y="274702"/>
            <a:ext cx="9525657" cy="866110"/>
          </a:xfrm>
          <a:prstGeom prst="rect">
            <a:avLst/>
          </a:prstGeom>
        </p:spPr>
        <p:txBody>
          <a:bodyPr vert="horz" lIns="108878" tIns="54439" rIns="108878" bIns="54439" rtlCol="0" anchor="b">
            <a:noAutofit/>
          </a:bodyPr>
          <a:lstStyle>
            <a:lvl1pPr>
              <a:defRPr/>
            </a:lvl1pPr>
          </a:lstStyle>
          <a:p>
            <a:r>
              <a:rPr lang="en-US"/>
              <a:t>Click to add Title</a:t>
            </a:r>
          </a:p>
        </p:txBody>
      </p:sp>
      <p:sp>
        <p:nvSpPr>
          <p:cNvPr id="5" name="מציין מיקום תוכן 4">
            <a:extLst>
              <a:ext uri="{FF2B5EF4-FFF2-40B4-BE49-F238E27FC236}">
                <a16:creationId xmlns:a16="http://schemas.microsoft.com/office/drawing/2014/main" id="{7348B2B8-4808-4ED7-8666-99CDB2003C22}"/>
              </a:ext>
            </a:extLst>
          </p:cNvPr>
          <p:cNvSpPr>
            <a:spLocks noGrp="1"/>
          </p:cNvSpPr>
          <p:nvPr>
            <p:ph sz="quarter" idx="10" hasCustomPrompt="1"/>
          </p:nvPr>
        </p:nvSpPr>
        <p:spPr>
          <a:xfrm>
            <a:off x="609758" y="1600571"/>
            <a:ext cx="5508000" cy="4680000"/>
          </a:xfrm>
        </p:spPr>
        <p:txBody>
          <a:bodyPr/>
          <a:lstStyle>
            <a:lvl1pPr>
              <a:defRPr/>
            </a:lvl1pPr>
            <a:lvl2pPr>
              <a:defRPr/>
            </a:lvl2pPr>
            <a:lvl3pPr>
              <a:defRPr/>
            </a:lvl3pPr>
            <a:lvl4pPr>
              <a:defRPr/>
            </a:lvl4pPr>
            <a:lvl5pPr>
              <a:defRPr/>
            </a:lvl5pPr>
            <a:lvl6pPr>
              <a:defRPr/>
            </a:lvl6pPr>
            <a:lvl7pPr>
              <a:defRPr/>
            </a:lvl7pPr>
            <a:lvl8pPr>
              <a:defRPr/>
            </a:lvl8pPr>
          </a:lstStyle>
          <a:p>
            <a:pPr lvl="0"/>
            <a:r>
              <a:rPr lang="en-US"/>
              <a:t>Click to add text</a:t>
            </a:r>
            <a:endParaRPr lang="he-IL"/>
          </a:p>
          <a:p>
            <a:pPr lvl="1"/>
            <a:r>
              <a:rPr lang="en-US"/>
              <a:t>2nd level</a:t>
            </a:r>
            <a:endParaRPr lang="he-IL"/>
          </a:p>
          <a:p>
            <a:pPr lvl="2"/>
            <a:r>
              <a:rPr lang="en-US"/>
              <a:t>3rd level</a:t>
            </a:r>
            <a:endParaRPr lang="he-IL"/>
          </a:p>
          <a:p>
            <a:pPr lvl="3"/>
            <a:r>
              <a:rPr lang="en-US"/>
              <a:t>4th level</a:t>
            </a:r>
            <a:endParaRPr lang="he-IL"/>
          </a:p>
          <a:p>
            <a:pPr lvl="4"/>
            <a:r>
              <a:rPr lang="en-US"/>
              <a:t>5th level</a:t>
            </a:r>
          </a:p>
          <a:p>
            <a:pPr lvl="5"/>
            <a:r>
              <a:rPr lang="en-US"/>
              <a:t>6th level</a:t>
            </a:r>
          </a:p>
          <a:p>
            <a:pPr lvl="6"/>
            <a:r>
              <a:rPr lang="en-US"/>
              <a:t>7th level</a:t>
            </a:r>
          </a:p>
          <a:p>
            <a:pPr lvl="7"/>
            <a:r>
              <a:rPr lang="en-US"/>
              <a:t>8th level</a:t>
            </a:r>
            <a:endParaRPr lang="he-IL"/>
          </a:p>
        </p:txBody>
      </p:sp>
      <p:sp>
        <p:nvSpPr>
          <p:cNvPr id="6" name="מציין מיקום תוכן 4">
            <a:extLst>
              <a:ext uri="{FF2B5EF4-FFF2-40B4-BE49-F238E27FC236}">
                <a16:creationId xmlns:a16="http://schemas.microsoft.com/office/drawing/2014/main" id="{C3D68647-40BB-4E40-9D12-4180680B3A93}"/>
              </a:ext>
            </a:extLst>
          </p:cNvPr>
          <p:cNvSpPr>
            <a:spLocks noGrp="1"/>
          </p:cNvSpPr>
          <p:nvPr>
            <p:ph sz="quarter" idx="11" hasCustomPrompt="1"/>
          </p:nvPr>
        </p:nvSpPr>
        <p:spPr>
          <a:xfrm>
            <a:off x="6327384" y="1600571"/>
            <a:ext cx="5508000" cy="4680000"/>
          </a:xfrm>
        </p:spPr>
        <p:txBody>
          <a:bodyPr/>
          <a:lstStyle>
            <a:lvl1pPr>
              <a:defRPr/>
            </a:lvl1pPr>
            <a:lvl2pPr>
              <a:defRPr/>
            </a:lvl2pPr>
            <a:lvl3pPr>
              <a:defRPr/>
            </a:lvl3pPr>
            <a:lvl4pPr>
              <a:defRPr/>
            </a:lvl4pPr>
            <a:lvl5pPr>
              <a:defRPr/>
            </a:lvl5pPr>
            <a:lvl6pPr>
              <a:defRPr/>
            </a:lvl6pPr>
            <a:lvl7pPr>
              <a:defRPr/>
            </a:lvl7pPr>
            <a:lvl8pPr>
              <a:defRPr/>
            </a:lvl8pPr>
          </a:lstStyle>
          <a:p>
            <a:pPr lvl="0"/>
            <a:r>
              <a:rPr lang="en-US"/>
              <a:t>Click to add text</a:t>
            </a:r>
            <a:endParaRPr lang="he-IL"/>
          </a:p>
          <a:p>
            <a:pPr lvl="1"/>
            <a:r>
              <a:rPr lang="en-US"/>
              <a:t>2nd level</a:t>
            </a:r>
            <a:endParaRPr lang="he-IL"/>
          </a:p>
          <a:p>
            <a:pPr lvl="2"/>
            <a:r>
              <a:rPr lang="en-US"/>
              <a:t>3rd level</a:t>
            </a:r>
            <a:endParaRPr lang="he-IL"/>
          </a:p>
          <a:p>
            <a:pPr lvl="3"/>
            <a:r>
              <a:rPr lang="en-US"/>
              <a:t>4th level</a:t>
            </a:r>
            <a:endParaRPr lang="he-IL"/>
          </a:p>
          <a:p>
            <a:pPr lvl="4"/>
            <a:r>
              <a:rPr lang="en-US"/>
              <a:t>5th level</a:t>
            </a:r>
          </a:p>
          <a:p>
            <a:pPr lvl="5"/>
            <a:r>
              <a:rPr lang="en-US"/>
              <a:t>6th level</a:t>
            </a:r>
          </a:p>
          <a:p>
            <a:pPr lvl="6"/>
            <a:r>
              <a:rPr lang="en-US"/>
              <a:t>7th level</a:t>
            </a:r>
          </a:p>
          <a:p>
            <a:pPr lvl="7"/>
            <a:r>
              <a:rPr lang="en-US"/>
              <a:t>8th level</a:t>
            </a:r>
            <a:endParaRPr lang="he-IL"/>
          </a:p>
        </p:txBody>
      </p:sp>
      <p:cxnSp>
        <p:nvCxnSpPr>
          <p:cNvPr id="8" name="מחבר ישר 7">
            <a:extLst>
              <a:ext uri="{FF2B5EF4-FFF2-40B4-BE49-F238E27FC236}">
                <a16:creationId xmlns:a16="http://schemas.microsoft.com/office/drawing/2014/main" id="{19F36860-9811-4767-99D7-F50368208E0C}"/>
              </a:ext>
            </a:extLst>
          </p:cNvPr>
          <p:cNvCxnSpPr/>
          <p:nvPr userDrawn="1"/>
        </p:nvCxnSpPr>
        <p:spPr>
          <a:xfrm>
            <a:off x="609758" y="1140812"/>
            <a:ext cx="1158224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תמונה 9">
            <a:extLst>
              <a:ext uri="{FF2B5EF4-FFF2-40B4-BE49-F238E27FC236}">
                <a16:creationId xmlns:a16="http://schemas.microsoft.com/office/drawing/2014/main" id="{4AA17FF7-E86C-4838-AB9C-3F47BB9CABF0}"/>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0345890" y="354365"/>
            <a:ext cx="1512000" cy="483835"/>
          </a:xfrm>
          <a:prstGeom prst="rect">
            <a:avLst/>
          </a:prstGeom>
        </p:spPr>
      </p:pic>
      <p:sp>
        <p:nvSpPr>
          <p:cNvPr id="13" name="TextBox 12">
            <a:extLst>
              <a:ext uri="{FF2B5EF4-FFF2-40B4-BE49-F238E27FC236}">
                <a16:creationId xmlns:a16="http://schemas.microsoft.com/office/drawing/2014/main" id="{38B0F238-C625-43A1-9C2B-130EAD00CCFA}"/>
              </a:ext>
            </a:extLst>
          </p:cNvPr>
          <p:cNvSpPr txBox="1"/>
          <p:nvPr userDrawn="1"/>
        </p:nvSpPr>
        <p:spPr>
          <a:xfrm>
            <a:off x="622779" y="6418428"/>
            <a:ext cx="1228143" cy="307777"/>
          </a:xfrm>
          <a:prstGeom prst="rect">
            <a:avLst/>
          </a:prstGeom>
          <a:noFill/>
        </p:spPr>
        <p:txBody>
          <a:bodyPr wrap="square" rtlCol="0">
            <a:spAutoFit/>
          </a:bodyPr>
          <a:lstStyle/>
          <a:p>
            <a:pPr lvl="0"/>
            <a:r>
              <a:rPr lang="en-US" sz="1400">
                <a:solidFill>
                  <a:schemeClr val="bg1"/>
                </a:solidFill>
              </a:rPr>
              <a:t>© ETSI 2019</a:t>
            </a:r>
            <a:endParaRPr lang="he-IL" sz="1400">
              <a:solidFill>
                <a:schemeClr val="bg1"/>
              </a:solidFill>
            </a:endParaRPr>
          </a:p>
        </p:txBody>
      </p:sp>
      <p:sp>
        <p:nvSpPr>
          <p:cNvPr id="14" name="Footer Placeholder 3">
            <a:extLst>
              <a:ext uri="{FF2B5EF4-FFF2-40B4-BE49-F238E27FC236}">
                <a16:creationId xmlns:a16="http://schemas.microsoft.com/office/drawing/2014/main" id="{34AFCAF6-F960-4857-B88B-801B85C0EDD4}"/>
              </a:ext>
            </a:extLst>
          </p:cNvPr>
          <p:cNvSpPr txBox="1">
            <a:spLocks/>
          </p:cNvSpPr>
          <p:nvPr userDrawn="1"/>
        </p:nvSpPr>
        <p:spPr>
          <a:xfrm>
            <a:off x="11205491" y="6387771"/>
            <a:ext cx="629893" cy="365125"/>
          </a:xfrm>
          <a:prstGeom prst="rect">
            <a:avLst/>
          </a:prstGeom>
        </p:spPr>
        <p:txBody>
          <a:bodyPr vert="horz" lIns="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8C81157-9992-4BD3-B8A9-14B1E5882052}" type="slidenum">
              <a:rPr lang="en-US" sz="1400" baseline="0" smtClean="0">
                <a:solidFill>
                  <a:schemeClr val="tx1"/>
                </a:solidFill>
                <a:latin typeface="Calibri" panose="020F0502020204030204" pitchFamily="34" charset="0"/>
                <a:cs typeface="Calibri" panose="020F0502020204030204" pitchFamily="34" charset="0"/>
              </a:rPr>
              <a:pPr algn="r"/>
              <a:t>‹#›</a:t>
            </a:fld>
            <a:endParaRPr lang="en-US" sz="1400" baseline="0">
              <a:solidFill>
                <a:schemeClr val="tx1"/>
              </a:solidFill>
              <a:latin typeface="Calibri" panose="020F0502020204030204" pitchFamily="34" charset="0"/>
              <a:cs typeface="Calibri" panose="020F0502020204030204" pitchFamily="34" charset="0"/>
            </a:endParaRPr>
          </a:p>
        </p:txBody>
      </p:sp>
      <p:sp>
        <p:nvSpPr>
          <p:cNvPr id="11" name="מציין מיקום של כותרת תחתונה 4">
            <a:extLst>
              <a:ext uri="{FF2B5EF4-FFF2-40B4-BE49-F238E27FC236}">
                <a16:creationId xmlns:a16="http://schemas.microsoft.com/office/drawing/2014/main" id="{7FB2EF2B-E7CB-4133-8F7C-706A69733F01}"/>
              </a:ext>
            </a:extLst>
          </p:cNvPr>
          <p:cNvSpPr>
            <a:spLocks noGrp="1"/>
          </p:cNvSpPr>
          <p:nvPr>
            <p:ph type="ftr" sz="quarter" idx="3"/>
          </p:nvPr>
        </p:nvSpPr>
        <p:spPr>
          <a:xfrm>
            <a:off x="4038600" y="6388995"/>
            <a:ext cx="4114800" cy="365125"/>
          </a:xfrm>
          <a:prstGeom prst="rect">
            <a:avLst/>
          </a:prstGeom>
        </p:spPr>
        <p:txBody>
          <a:bodyPr vert="horz" lIns="108878" tIns="54439" rIns="108878" bIns="54439" rtlCol="0" anchor="ctr">
            <a:noAutofit/>
          </a:bodyPr>
          <a:lstStyle>
            <a:lvl1pPr>
              <a:defRPr lang="en-US" sz="1400" baseline="0" smtClean="0">
                <a:solidFill>
                  <a:schemeClr val="bg1"/>
                </a:solidFill>
                <a:latin typeface="Calibri" panose="020F0502020204030204" pitchFamily="34" charset="0"/>
                <a:cs typeface="Calibri" panose="020F0502020204030204" pitchFamily="34" charset="0"/>
              </a:defRPr>
            </a:lvl1pPr>
          </a:lstStyle>
          <a:p>
            <a:pPr algn="ctr">
              <a:buFont typeface="Wingdings" panose="05000000000000000000" pitchFamily="2" charset="2"/>
              <a:buNone/>
            </a:pPr>
            <a:r>
              <a:rPr lang="en-US"/>
              <a:t>ETSI/BOARD(19)xxxxxx</a:t>
            </a:r>
          </a:p>
        </p:txBody>
      </p:sp>
    </p:spTree>
    <p:extLst>
      <p:ext uri="{BB962C8B-B14F-4D97-AF65-F5344CB8AC3E}">
        <p14:creationId xmlns:p14="http://schemas.microsoft.com/office/powerpoint/2010/main" val="3795344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Divider - Content Delivery">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2" name="כותרת 1">
            <a:extLst>
              <a:ext uri="{FF2B5EF4-FFF2-40B4-BE49-F238E27FC236}">
                <a16:creationId xmlns:a16="http://schemas.microsoft.com/office/drawing/2014/main" id="{5301E480-981E-49AF-B552-C702B15BAE22}"/>
              </a:ext>
            </a:extLst>
          </p:cNvPr>
          <p:cNvSpPr>
            <a:spLocks noGrp="1"/>
          </p:cNvSpPr>
          <p:nvPr>
            <p:ph type="title" hasCustomPrompt="1"/>
          </p:nvPr>
        </p:nvSpPr>
        <p:spPr>
          <a:xfrm>
            <a:off x="8257890" y="3429000"/>
            <a:ext cx="3600000" cy="2678030"/>
          </a:xfrm>
        </p:spPr>
        <p:txBody>
          <a:bodyPr anchor="t">
            <a:noAutofit/>
          </a:bodyPr>
          <a:lstStyle>
            <a:lvl1pPr algn="ctr">
              <a:lnSpc>
                <a:spcPts val="4800"/>
              </a:lnSpc>
              <a:defRPr sz="4800" b="0" cap="none" baseline="0">
                <a:solidFill>
                  <a:schemeClr val="tx1"/>
                </a:solidFill>
                <a:latin typeface="+mj-lt"/>
              </a:defRPr>
            </a:lvl1pPr>
          </a:lstStyle>
          <a:p>
            <a:r>
              <a:rPr lang="en-US" dirty="0"/>
              <a:t>Divider headline</a:t>
            </a:r>
          </a:p>
        </p:txBody>
      </p:sp>
      <p:pic>
        <p:nvPicPr>
          <p:cNvPr id="34" name="תמונה 33">
            <a:extLst>
              <a:ext uri="{FF2B5EF4-FFF2-40B4-BE49-F238E27FC236}">
                <a16:creationId xmlns:a16="http://schemas.microsoft.com/office/drawing/2014/main" id="{6F7F4453-8800-4C06-BF90-006519AAEA58}"/>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10345890" y="354365"/>
            <a:ext cx="1512000" cy="483835"/>
          </a:xfrm>
          <a:prstGeom prst="rect">
            <a:avLst/>
          </a:prstGeom>
        </p:spPr>
      </p:pic>
      <p:sp>
        <p:nvSpPr>
          <p:cNvPr id="62" name="TextBox 61">
            <a:extLst>
              <a:ext uri="{FF2B5EF4-FFF2-40B4-BE49-F238E27FC236}">
                <a16:creationId xmlns:a16="http://schemas.microsoft.com/office/drawing/2014/main" id="{EA376C41-18E2-4529-A444-948176B08AF6}"/>
              </a:ext>
            </a:extLst>
          </p:cNvPr>
          <p:cNvSpPr txBox="1"/>
          <p:nvPr userDrawn="1"/>
        </p:nvSpPr>
        <p:spPr>
          <a:xfrm>
            <a:off x="622779" y="6418428"/>
            <a:ext cx="1228143" cy="307777"/>
          </a:xfrm>
          <a:prstGeom prst="rect">
            <a:avLst/>
          </a:prstGeom>
          <a:noFill/>
        </p:spPr>
        <p:txBody>
          <a:bodyPr wrap="square" rtlCol="0">
            <a:spAutoFit/>
          </a:bodyPr>
          <a:lstStyle/>
          <a:p>
            <a:pPr lvl="0"/>
            <a:r>
              <a:rPr lang="en-US" sz="1400" dirty="0">
                <a:solidFill>
                  <a:schemeClr val="bg1"/>
                </a:solidFill>
              </a:rPr>
              <a:t>© ETSI 2019</a:t>
            </a:r>
            <a:endParaRPr lang="he-IL" sz="1400" dirty="0">
              <a:solidFill>
                <a:schemeClr val="bg1"/>
              </a:solidFill>
            </a:endParaRPr>
          </a:p>
        </p:txBody>
      </p:sp>
    </p:spTree>
    <p:extLst>
      <p:ext uri="{BB962C8B-B14F-4D97-AF65-F5344CB8AC3E}">
        <p14:creationId xmlns:p14="http://schemas.microsoft.com/office/powerpoint/2010/main" val="2768850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Divider - General 2">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2" name="כותרת 1">
            <a:extLst>
              <a:ext uri="{FF2B5EF4-FFF2-40B4-BE49-F238E27FC236}">
                <a16:creationId xmlns:a16="http://schemas.microsoft.com/office/drawing/2014/main" id="{5301E480-981E-49AF-B552-C702B15BAE22}"/>
              </a:ext>
            </a:extLst>
          </p:cNvPr>
          <p:cNvSpPr>
            <a:spLocks noGrp="1"/>
          </p:cNvSpPr>
          <p:nvPr>
            <p:ph type="title" hasCustomPrompt="1"/>
          </p:nvPr>
        </p:nvSpPr>
        <p:spPr>
          <a:xfrm>
            <a:off x="8257890" y="3429000"/>
            <a:ext cx="3600000" cy="2678030"/>
          </a:xfrm>
        </p:spPr>
        <p:txBody>
          <a:bodyPr anchor="t">
            <a:noAutofit/>
          </a:bodyPr>
          <a:lstStyle>
            <a:lvl1pPr algn="ctr">
              <a:lnSpc>
                <a:spcPts val="4800"/>
              </a:lnSpc>
              <a:defRPr sz="4800" b="0" cap="none" baseline="0">
                <a:solidFill>
                  <a:schemeClr val="tx1"/>
                </a:solidFill>
                <a:latin typeface="+mj-lt"/>
              </a:defRPr>
            </a:lvl1pPr>
          </a:lstStyle>
          <a:p>
            <a:r>
              <a:rPr lang="en-US" dirty="0"/>
              <a:t>Divider headline</a:t>
            </a:r>
          </a:p>
        </p:txBody>
      </p:sp>
      <p:pic>
        <p:nvPicPr>
          <p:cNvPr id="34" name="תמונה 33">
            <a:extLst>
              <a:ext uri="{FF2B5EF4-FFF2-40B4-BE49-F238E27FC236}">
                <a16:creationId xmlns:a16="http://schemas.microsoft.com/office/drawing/2014/main" id="{6F7F4453-8800-4C06-BF90-006519AAEA58}"/>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10345890" y="354365"/>
            <a:ext cx="1512000" cy="483835"/>
          </a:xfrm>
          <a:prstGeom prst="rect">
            <a:avLst/>
          </a:prstGeom>
        </p:spPr>
      </p:pic>
      <p:sp>
        <p:nvSpPr>
          <p:cNvPr id="7" name="TextBox 6">
            <a:extLst>
              <a:ext uri="{FF2B5EF4-FFF2-40B4-BE49-F238E27FC236}">
                <a16:creationId xmlns:a16="http://schemas.microsoft.com/office/drawing/2014/main" id="{75000C9C-5F4A-4137-B5D6-C7CBCBA749CF}"/>
              </a:ext>
            </a:extLst>
          </p:cNvPr>
          <p:cNvSpPr txBox="1"/>
          <p:nvPr userDrawn="1"/>
        </p:nvSpPr>
        <p:spPr>
          <a:xfrm>
            <a:off x="622779" y="6418428"/>
            <a:ext cx="1228143" cy="307777"/>
          </a:xfrm>
          <a:prstGeom prst="rect">
            <a:avLst/>
          </a:prstGeom>
          <a:noFill/>
        </p:spPr>
        <p:txBody>
          <a:bodyPr wrap="square" rtlCol="0">
            <a:spAutoFit/>
          </a:bodyPr>
          <a:lstStyle/>
          <a:p>
            <a:pPr lvl="0"/>
            <a:r>
              <a:rPr lang="en-US" sz="1400" dirty="0">
                <a:solidFill>
                  <a:schemeClr val="tx1"/>
                </a:solidFill>
              </a:rPr>
              <a:t>© ETSI 2019</a:t>
            </a:r>
            <a:endParaRPr lang="he-IL" sz="1400" dirty="0">
              <a:solidFill>
                <a:schemeClr val="tx1"/>
              </a:solidFill>
            </a:endParaRPr>
          </a:p>
        </p:txBody>
      </p:sp>
    </p:spTree>
    <p:extLst>
      <p:ext uri="{BB962C8B-B14F-4D97-AF65-F5344CB8AC3E}">
        <p14:creationId xmlns:p14="http://schemas.microsoft.com/office/powerpoint/2010/main" val="2031878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Divider - General 4">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2" name="כותרת 1">
            <a:extLst>
              <a:ext uri="{FF2B5EF4-FFF2-40B4-BE49-F238E27FC236}">
                <a16:creationId xmlns:a16="http://schemas.microsoft.com/office/drawing/2014/main" id="{5301E480-981E-49AF-B552-C702B15BAE22}"/>
              </a:ext>
            </a:extLst>
          </p:cNvPr>
          <p:cNvSpPr>
            <a:spLocks noGrp="1"/>
          </p:cNvSpPr>
          <p:nvPr>
            <p:ph type="title" hasCustomPrompt="1"/>
          </p:nvPr>
        </p:nvSpPr>
        <p:spPr>
          <a:xfrm>
            <a:off x="8257890" y="3429000"/>
            <a:ext cx="3600000" cy="2678030"/>
          </a:xfrm>
        </p:spPr>
        <p:txBody>
          <a:bodyPr anchor="t">
            <a:noAutofit/>
          </a:bodyPr>
          <a:lstStyle>
            <a:lvl1pPr algn="ctr">
              <a:lnSpc>
                <a:spcPts val="4800"/>
              </a:lnSpc>
              <a:defRPr sz="4800" b="0" cap="none" baseline="0">
                <a:solidFill>
                  <a:schemeClr val="tx1"/>
                </a:solidFill>
                <a:latin typeface="+mj-lt"/>
              </a:defRPr>
            </a:lvl1pPr>
          </a:lstStyle>
          <a:p>
            <a:r>
              <a:rPr lang="en-US" dirty="0"/>
              <a:t>Divider headline</a:t>
            </a:r>
          </a:p>
        </p:txBody>
      </p:sp>
      <p:pic>
        <p:nvPicPr>
          <p:cNvPr id="34" name="תמונה 33">
            <a:extLst>
              <a:ext uri="{FF2B5EF4-FFF2-40B4-BE49-F238E27FC236}">
                <a16:creationId xmlns:a16="http://schemas.microsoft.com/office/drawing/2014/main" id="{6F7F4453-8800-4C06-BF90-006519AAEA58}"/>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0345890" y="354365"/>
            <a:ext cx="1512000" cy="483835"/>
          </a:xfrm>
          <a:prstGeom prst="rect">
            <a:avLst/>
          </a:prstGeom>
        </p:spPr>
      </p:pic>
      <p:sp>
        <p:nvSpPr>
          <p:cNvPr id="6" name="TextBox 5">
            <a:extLst>
              <a:ext uri="{FF2B5EF4-FFF2-40B4-BE49-F238E27FC236}">
                <a16:creationId xmlns:a16="http://schemas.microsoft.com/office/drawing/2014/main" id="{59B6A789-9E81-499C-A423-9BF9017CA763}"/>
              </a:ext>
            </a:extLst>
          </p:cNvPr>
          <p:cNvSpPr txBox="1"/>
          <p:nvPr userDrawn="1"/>
        </p:nvSpPr>
        <p:spPr>
          <a:xfrm>
            <a:off x="622779" y="6418428"/>
            <a:ext cx="1228143" cy="307777"/>
          </a:xfrm>
          <a:prstGeom prst="rect">
            <a:avLst/>
          </a:prstGeom>
          <a:noFill/>
        </p:spPr>
        <p:txBody>
          <a:bodyPr wrap="square" rtlCol="0">
            <a:spAutoFit/>
          </a:bodyPr>
          <a:lstStyle/>
          <a:p>
            <a:pPr lvl="0"/>
            <a:r>
              <a:rPr lang="en-US" sz="1400" dirty="0">
                <a:solidFill>
                  <a:schemeClr val="bg1"/>
                </a:solidFill>
              </a:rPr>
              <a:t>© ETSI 2019</a:t>
            </a:r>
            <a:endParaRPr lang="he-IL" sz="1400" dirty="0">
              <a:solidFill>
                <a:schemeClr val="bg1"/>
              </a:solidFill>
            </a:endParaRPr>
          </a:p>
        </p:txBody>
      </p:sp>
    </p:spTree>
    <p:extLst>
      <p:ext uri="{BB962C8B-B14F-4D97-AF65-F5344CB8AC3E}">
        <p14:creationId xmlns:p14="http://schemas.microsoft.com/office/powerpoint/2010/main" val="272807315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Divider - General 3">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2" name="כותרת 1">
            <a:extLst>
              <a:ext uri="{FF2B5EF4-FFF2-40B4-BE49-F238E27FC236}">
                <a16:creationId xmlns:a16="http://schemas.microsoft.com/office/drawing/2014/main" id="{5301E480-981E-49AF-B552-C702B15BAE22}"/>
              </a:ext>
            </a:extLst>
          </p:cNvPr>
          <p:cNvSpPr>
            <a:spLocks noGrp="1"/>
          </p:cNvSpPr>
          <p:nvPr>
            <p:ph type="title" hasCustomPrompt="1"/>
          </p:nvPr>
        </p:nvSpPr>
        <p:spPr>
          <a:xfrm>
            <a:off x="8257890" y="3429000"/>
            <a:ext cx="3600000" cy="2678030"/>
          </a:xfrm>
        </p:spPr>
        <p:txBody>
          <a:bodyPr anchor="t">
            <a:noAutofit/>
          </a:bodyPr>
          <a:lstStyle>
            <a:lvl1pPr algn="ctr">
              <a:lnSpc>
                <a:spcPts val="4800"/>
              </a:lnSpc>
              <a:defRPr sz="4800" b="0" cap="none" baseline="0">
                <a:solidFill>
                  <a:schemeClr val="tx1"/>
                </a:solidFill>
                <a:latin typeface="+mj-lt"/>
              </a:defRPr>
            </a:lvl1pPr>
          </a:lstStyle>
          <a:p>
            <a:r>
              <a:rPr lang="en-US" dirty="0"/>
              <a:t>Divider headline</a:t>
            </a:r>
          </a:p>
        </p:txBody>
      </p:sp>
      <p:pic>
        <p:nvPicPr>
          <p:cNvPr id="34" name="תמונה 33">
            <a:extLst>
              <a:ext uri="{FF2B5EF4-FFF2-40B4-BE49-F238E27FC236}">
                <a16:creationId xmlns:a16="http://schemas.microsoft.com/office/drawing/2014/main" id="{6F7F4453-8800-4C06-BF90-006519AAEA58}"/>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10345890" y="354365"/>
            <a:ext cx="1512000" cy="483835"/>
          </a:xfrm>
          <a:prstGeom prst="rect">
            <a:avLst/>
          </a:prstGeom>
        </p:spPr>
      </p:pic>
      <p:sp>
        <p:nvSpPr>
          <p:cNvPr id="6" name="TextBox 5">
            <a:extLst>
              <a:ext uri="{FF2B5EF4-FFF2-40B4-BE49-F238E27FC236}">
                <a16:creationId xmlns:a16="http://schemas.microsoft.com/office/drawing/2014/main" id="{58D1CA5A-67E0-445C-8ED9-1D97C8DEDCAC}"/>
              </a:ext>
            </a:extLst>
          </p:cNvPr>
          <p:cNvSpPr txBox="1"/>
          <p:nvPr userDrawn="1"/>
        </p:nvSpPr>
        <p:spPr>
          <a:xfrm>
            <a:off x="622779" y="6418428"/>
            <a:ext cx="1228143" cy="307777"/>
          </a:xfrm>
          <a:prstGeom prst="rect">
            <a:avLst/>
          </a:prstGeom>
          <a:noFill/>
        </p:spPr>
        <p:txBody>
          <a:bodyPr wrap="square" rtlCol="0">
            <a:spAutoFit/>
          </a:bodyPr>
          <a:lstStyle/>
          <a:p>
            <a:pPr lvl="0"/>
            <a:r>
              <a:rPr lang="en-US" sz="1400" dirty="0">
                <a:solidFill>
                  <a:schemeClr val="tx1"/>
                </a:solidFill>
              </a:rPr>
              <a:t>© ETSI 2019</a:t>
            </a:r>
            <a:endParaRPr lang="he-IL" sz="1400" dirty="0">
              <a:solidFill>
                <a:schemeClr val="tx1"/>
              </a:solidFill>
            </a:endParaRPr>
          </a:p>
        </p:txBody>
      </p:sp>
    </p:spTree>
    <p:extLst>
      <p:ext uri="{BB962C8B-B14F-4D97-AF65-F5344CB8AC3E}">
        <p14:creationId xmlns:p14="http://schemas.microsoft.com/office/powerpoint/2010/main" val="249384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מציין מיקום של כותרת 1">
            <a:extLst>
              <a:ext uri="{FF2B5EF4-FFF2-40B4-BE49-F238E27FC236}">
                <a16:creationId xmlns:a16="http://schemas.microsoft.com/office/drawing/2014/main" id="{2CFED113-5DDD-4FFD-8CCB-BC6D24C55D09}"/>
              </a:ext>
            </a:extLst>
          </p:cNvPr>
          <p:cNvSpPr>
            <a:spLocks noGrp="1"/>
          </p:cNvSpPr>
          <p:nvPr>
            <p:ph type="title"/>
          </p:nvPr>
        </p:nvSpPr>
        <p:spPr>
          <a:xfrm>
            <a:off x="609759" y="274702"/>
            <a:ext cx="9525657" cy="866110"/>
          </a:xfrm>
          <a:prstGeom prst="rect">
            <a:avLst/>
          </a:prstGeom>
        </p:spPr>
        <p:txBody>
          <a:bodyPr vert="horz" lIns="108878" tIns="54439" rIns="108878" bIns="54439" rtlCol="0" anchor="b">
            <a:noAutofit/>
          </a:bodyPr>
          <a:lstStyle/>
          <a:p>
            <a:r>
              <a:rPr lang="en-US"/>
              <a:t>Click to edit headline style</a:t>
            </a:r>
          </a:p>
        </p:txBody>
      </p:sp>
      <p:sp>
        <p:nvSpPr>
          <p:cNvPr id="24" name="מציין מיקום טקסט 2">
            <a:extLst>
              <a:ext uri="{FF2B5EF4-FFF2-40B4-BE49-F238E27FC236}">
                <a16:creationId xmlns:a16="http://schemas.microsoft.com/office/drawing/2014/main" id="{C17FB1B4-EC1B-4F1E-A23B-7FB39219B1FF}"/>
              </a:ext>
            </a:extLst>
          </p:cNvPr>
          <p:cNvSpPr>
            <a:spLocks noGrp="1"/>
          </p:cNvSpPr>
          <p:nvPr>
            <p:ph type="body" idx="1"/>
          </p:nvPr>
        </p:nvSpPr>
        <p:spPr>
          <a:xfrm>
            <a:off x="609759" y="1600571"/>
            <a:ext cx="11225625" cy="4527011"/>
          </a:xfrm>
          <a:prstGeom prst="rect">
            <a:avLst/>
          </a:prstGeom>
        </p:spPr>
        <p:txBody>
          <a:bodyPr vert="horz" lIns="108878" tIns="54439" rIns="108878" bIns="54439" rtlCol="0">
            <a:noAutofit/>
          </a:bodyPr>
          <a:lstStyle/>
          <a:p>
            <a:pPr lvl="0"/>
            <a:r>
              <a:rPr lang="en-US"/>
              <a:t>First Level Text</a:t>
            </a:r>
            <a:endParaRPr lang="he-IL"/>
          </a:p>
          <a:p>
            <a:pPr lvl="1"/>
            <a:r>
              <a:rPr lang="en-US"/>
              <a:t>First Level Bullet</a:t>
            </a:r>
            <a:endParaRPr lang="he-IL"/>
          </a:p>
          <a:p>
            <a:pPr lvl="2"/>
            <a:r>
              <a:rPr lang="en-US"/>
              <a:t>Second Level Bullet</a:t>
            </a:r>
          </a:p>
          <a:p>
            <a:pPr lvl="3"/>
            <a:r>
              <a:rPr lang="en-US"/>
              <a:t>Third Level Number</a:t>
            </a:r>
            <a:endParaRPr lang="he-IL"/>
          </a:p>
          <a:p>
            <a:pPr lvl="4"/>
            <a:r>
              <a:rPr lang="en-US"/>
              <a:t>First Level Number</a:t>
            </a:r>
          </a:p>
          <a:p>
            <a:pPr lvl="5"/>
            <a:r>
              <a:rPr lang="en-US"/>
              <a:t>Second Level Number</a:t>
            </a:r>
          </a:p>
          <a:p>
            <a:pPr lvl="6"/>
            <a:r>
              <a:rPr lang="en-US"/>
              <a:t>Third Level Number</a:t>
            </a:r>
          </a:p>
          <a:p>
            <a:pPr lvl="7"/>
            <a:r>
              <a:rPr lang="en-US"/>
              <a:t>Note</a:t>
            </a:r>
          </a:p>
        </p:txBody>
      </p:sp>
    </p:spTree>
    <p:extLst>
      <p:ext uri="{BB962C8B-B14F-4D97-AF65-F5344CB8AC3E}">
        <p14:creationId xmlns:p14="http://schemas.microsoft.com/office/powerpoint/2010/main" val="853609190"/>
      </p:ext>
    </p:extLst>
  </p:cSld>
  <p:clrMap bg1="lt1" tx1="dk1" bg2="lt2" tx2="dk2" accent1="accent1" accent2="accent2" accent3="accent3" accent4="accent4" accent5="accent5" accent6="accent6" hlink="hlink" folHlink="folHlink"/>
  <p:sldLayoutIdLst>
    <p:sldLayoutId id="2147483800" r:id="rId1"/>
    <p:sldLayoutId id="2147483660" r:id="rId2"/>
    <p:sldLayoutId id="2147483779" r:id="rId3"/>
    <p:sldLayoutId id="2147483801" r:id="rId4"/>
    <p:sldLayoutId id="2147483802" r:id="rId5"/>
    <p:sldLayoutId id="2147483803" r:id="rId6"/>
    <p:sldLayoutId id="2147483804" r:id="rId7"/>
  </p:sldLayoutIdLst>
  <p:hf sldNum="0" hdr="0" dt="0"/>
  <p:txStyles>
    <p:titleStyle>
      <a:lvl1pPr algn="l" defTabSz="914400" rtl="0" eaLnBrk="1" latinLnBrk="0" hangingPunct="1">
        <a:lnSpc>
          <a:spcPts val="3000"/>
        </a:lnSpc>
        <a:spcBef>
          <a:spcPct val="0"/>
        </a:spcBef>
        <a:buNone/>
        <a:defRPr sz="3000" b="0" kern="1200" baseline="0">
          <a:solidFill>
            <a:schemeClr val="accent1"/>
          </a:solidFill>
          <a:latin typeface="+mn-lt"/>
          <a:ea typeface="+mj-ea"/>
          <a:cs typeface="Tahoma" panose="020B0604030504040204" pitchFamily="34" charset="0"/>
        </a:defRPr>
      </a:lvl1pPr>
    </p:titleStyle>
    <p:bodyStyle>
      <a:lvl1pPr marL="0" indent="0" algn="l" defTabSz="914400" rtl="0" eaLnBrk="1" latinLnBrk="0" hangingPunct="1">
        <a:lnSpc>
          <a:spcPct val="100000"/>
        </a:lnSpc>
        <a:spcBef>
          <a:spcPts val="1800"/>
        </a:spcBef>
        <a:buFont typeface="Wingdings" panose="05000000000000000000" pitchFamily="2" charset="2"/>
        <a:buNone/>
        <a:defRPr sz="2400" kern="1200" baseline="0">
          <a:solidFill>
            <a:schemeClr val="tx1"/>
          </a:solidFill>
          <a:latin typeface="+mn-lt"/>
          <a:ea typeface="+mn-ea"/>
          <a:cs typeface="Tahoma" panose="020B0604030504040204" pitchFamily="34" charset="0"/>
        </a:defRPr>
      </a:lvl1pPr>
      <a:lvl2pPr marL="360000" indent="-360000" algn="l" defTabSz="914400" rtl="0" eaLnBrk="1" latinLnBrk="0" hangingPunct="1">
        <a:lnSpc>
          <a:spcPct val="100000"/>
        </a:lnSpc>
        <a:spcBef>
          <a:spcPts val="1200"/>
        </a:spcBef>
        <a:buClr>
          <a:schemeClr val="accent3"/>
        </a:buClr>
        <a:buSzPct val="93000"/>
        <a:buFontTx/>
        <a:buBlip>
          <a:blip r:embed="rId9"/>
        </a:buBlip>
        <a:defRPr sz="2400" kern="1200" baseline="0">
          <a:solidFill>
            <a:schemeClr val="tx1"/>
          </a:solidFill>
          <a:latin typeface="+mj-lt"/>
          <a:ea typeface="+mn-ea"/>
          <a:cs typeface="Tahoma" panose="020B0604030504040204" pitchFamily="34" charset="0"/>
        </a:defRPr>
      </a:lvl2pPr>
      <a:lvl3pPr marL="720000" indent="-360000" algn="l" defTabSz="914400" rtl="0" eaLnBrk="1" latinLnBrk="0" hangingPunct="1">
        <a:lnSpc>
          <a:spcPct val="100000"/>
        </a:lnSpc>
        <a:spcBef>
          <a:spcPts val="600"/>
        </a:spcBef>
        <a:buClr>
          <a:schemeClr val="accent2"/>
        </a:buClr>
        <a:buSzPct val="93000"/>
        <a:buFontTx/>
        <a:buBlip>
          <a:blip r:embed="rId9"/>
        </a:buBlip>
        <a:defRPr sz="2000" kern="1200" baseline="0">
          <a:solidFill>
            <a:schemeClr val="tx1"/>
          </a:solidFill>
          <a:latin typeface="+mj-lt"/>
          <a:ea typeface="+mn-ea"/>
          <a:cs typeface="Tahoma" panose="020B0604030504040204" pitchFamily="34" charset="0"/>
        </a:defRPr>
      </a:lvl3pPr>
      <a:lvl4pPr marL="1008000" indent="-288000" algn="l" defTabSz="914400" rtl="0" eaLnBrk="1" latinLnBrk="0" hangingPunct="1">
        <a:lnSpc>
          <a:spcPct val="100000"/>
        </a:lnSpc>
        <a:spcBef>
          <a:spcPts val="400"/>
        </a:spcBef>
        <a:buClr>
          <a:schemeClr val="accent2"/>
        </a:buClr>
        <a:buSzPct val="93000"/>
        <a:buFontTx/>
        <a:buBlip>
          <a:blip r:embed="rId9"/>
        </a:buBlip>
        <a:defRPr sz="1800" kern="1200" baseline="0">
          <a:solidFill>
            <a:schemeClr val="tx1"/>
          </a:solidFill>
          <a:latin typeface="+mj-lt"/>
          <a:ea typeface="+mn-ea"/>
          <a:cs typeface="Tahoma" panose="020B0604030504040204" pitchFamily="34" charset="0"/>
        </a:defRPr>
      </a:lvl4pPr>
      <a:lvl5pPr marL="360000" indent="-360000" algn="l" defTabSz="914400" rtl="0" eaLnBrk="1" latinLnBrk="0" hangingPunct="1">
        <a:lnSpc>
          <a:spcPct val="100000"/>
        </a:lnSpc>
        <a:spcBef>
          <a:spcPts val="1200"/>
        </a:spcBef>
        <a:buClr>
          <a:schemeClr val="accent2"/>
        </a:buClr>
        <a:buFont typeface="+mj-lt"/>
        <a:buAutoNum type="arabicPeriod"/>
        <a:defRPr sz="2400" kern="1200" baseline="0">
          <a:solidFill>
            <a:schemeClr val="tx1"/>
          </a:solidFill>
          <a:latin typeface="+mj-lt"/>
          <a:ea typeface="+mn-ea"/>
          <a:cs typeface="Tahoma" panose="020B0604030504040204" pitchFamily="34" charset="0"/>
        </a:defRPr>
      </a:lvl5pPr>
      <a:lvl6pPr marL="720000" indent="-360000" algn="l" defTabSz="914400" rtl="0" eaLnBrk="1" latinLnBrk="0" hangingPunct="1">
        <a:lnSpc>
          <a:spcPct val="100000"/>
        </a:lnSpc>
        <a:spcBef>
          <a:spcPts val="600"/>
        </a:spcBef>
        <a:buClr>
          <a:schemeClr val="accent2"/>
        </a:buClr>
        <a:buFont typeface="+mj-lt"/>
        <a:buAutoNum type="arabicParenR"/>
        <a:defRPr sz="2000" kern="1200" baseline="0">
          <a:solidFill>
            <a:schemeClr val="tx1"/>
          </a:solidFill>
          <a:latin typeface="+mj-lt"/>
          <a:ea typeface="+mn-ea"/>
          <a:cs typeface="Tahoma" panose="020B0604030504040204" pitchFamily="34" charset="0"/>
        </a:defRPr>
      </a:lvl6pPr>
      <a:lvl7pPr marL="1008000" indent="-288000" algn="l" defTabSz="914400" rtl="0" eaLnBrk="1" latinLnBrk="0" hangingPunct="1">
        <a:lnSpc>
          <a:spcPct val="100000"/>
        </a:lnSpc>
        <a:spcBef>
          <a:spcPts val="400"/>
        </a:spcBef>
        <a:buClr>
          <a:schemeClr val="accent2"/>
        </a:buClr>
        <a:buFont typeface="+mj-lt"/>
        <a:buAutoNum type="alphaLcParenR"/>
        <a:defRPr sz="1800" kern="1200" baseline="0">
          <a:solidFill>
            <a:schemeClr val="tx1"/>
          </a:solidFill>
          <a:latin typeface="+mj-lt"/>
          <a:ea typeface="+mn-ea"/>
          <a:cs typeface="Tahoma" panose="020B0604030504040204" pitchFamily="34" charset="0"/>
        </a:defRPr>
      </a:lvl7pPr>
      <a:lvl8pPr marL="0" indent="0" algn="l" defTabSz="914400" rtl="0" eaLnBrk="1" latinLnBrk="0" hangingPunct="1">
        <a:lnSpc>
          <a:spcPct val="100000"/>
        </a:lnSpc>
        <a:spcBef>
          <a:spcPts val="600"/>
        </a:spcBef>
        <a:buFont typeface="Arial" panose="020B0604020202020204" pitchFamily="34" charset="0"/>
        <a:buNone/>
        <a:defRPr sz="1600" kern="1200" baseline="0">
          <a:solidFill>
            <a:schemeClr val="tx1"/>
          </a:solidFill>
          <a:latin typeface="+mj-lt"/>
          <a:ea typeface="+mn-ea"/>
          <a:cs typeface="Tahoma" panose="020B0604030504040204" pitchFamily="34" charset="0"/>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2" orient="horz" pos="3960" userDrawn="1">
          <p15:clr>
            <a:srgbClr val="F26B43"/>
          </p15:clr>
        </p15:guide>
        <p15:guide id="3" orient="horz" pos="345" userDrawn="1">
          <p15:clr>
            <a:srgbClr val="F26B43"/>
          </p15:clr>
        </p15:guide>
        <p15:guide id="4" pos="336" userDrawn="1">
          <p15:clr>
            <a:srgbClr val="F26B43"/>
          </p15:clr>
        </p15:guide>
        <p15:guide id="5" pos="7334" userDrawn="1">
          <p15:clr>
            <a:srgbClr val="F26B43"/>
          </p15:clr>
        </p15:guide>
        <p15:guide id="6" orient="horz" pos="1192" userDrawn="1">
          <p15:clr>
            <a:srgbClr val="A4A3A4"/>
          </p15:clr>
        </p15:guide>
        <p15:guide id="7" orient="horz" pos="960" userDrawn="1">
          <p15:clr>
            <a:srgbClr val="A4A3A4"/>
          </p15:clr>
        </p15:guide>
        <p15:guide id="9" orient="horz" pos="1420" userDrawn="1">
          <p15:clr>
            <a:srgbClr val="A4A3A4"/>
          </p15:clr>
        </p15:guide>
        <p15:guide id="12" orient="horz" pos="2160" userDrawn="1">
          <p15:clr>
            <a:srgbClr val="A4A3A4"/>
          </p15:clr>
        </p15:guide>
        <p15:guide id="13" orient="horz" pos="632"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7.emf"/><Relationship Id="rId5" Type="http://schemas.openxmlformats.org/officeDocument/2006/relationships/oleObject" Target="../embeddings/oleObject2.bin"/><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6">
            <a:extLst>
              <a:ext uri="{FF2B5EF4-FFF2-40B4-BE49-F238E27FC236}">
                <a16:creationId xmlns:a16="http://schemas.microsoft.com/office/drawing/2014/main" id="{224AF3FA-F451-4A5D-A720-5355AF7784A7}"/>
              </a:ext>
            </a:extLst>
          </p:cNvPr>
          <p:cNvSpPr>
            <a:spLocks noGrp="1"/>
          </p:cNvSpPr>
          <p:nvPr>
            <p:ph type="ctrTitle"/>
          </p:nvPr>
        </p:nvSpPr>
        <p:spPr>
          <a:xfrm>
            <a:off x="596613" y="2988001"/>
            <a:ext cx="10998774" cy="1330920"/>
          </a:xfrm>
        </p:spPr>
        <p:txBody>
          <a:bodyPr anchor="t"/>
          <a:lstStyle/>
          <a:p>
            <a:r>
              <a:rPr lang="en-GB"/>
              <a:t>DECT-2020 Component of the</a:t>
            </a:r>
            <a:br>
              <a:rPr lang="en-GB"/>
            </a:br>
            <a:r>
              <a:rPr lang="en-GB"/>
              <a:t> IMT-2020 SRIT Proposal from ETSI</a:t>
            </a:r>
            <a:br>
              <a:rPr lang="en-GB"/>
            </a:br>
            <a:endParaRPr lang="en-US"/>
          </a:p>
        </p:txBody>
      </p:sp>
      <p:sp>
        <p:nvSpPr>
          <p:cNvPr id="8" name="מציין מיקום טקסט 7">
            <a:extLst>
              <a:ext uri="{FF2B5EF4-FFF2-40B4-BE49-F238E27FC236}">
                <a16:creationId xmlns:a16="http://schemas.microsoft.com/office/drawing/2014/main" id="{BA1CF5E7-FE2F-43E9-AE77-3434E34C1849}"/>
              </a:ext>
            </a:extLst>
          </p:cNvPr>
          <p:cNvSpPr>
            <a:spLocks noGrp="1"/>
          </p:cNvSpPr>
          <p:nvPr>
            <p:ph type="body" sz="quarter" idx="13"/>
          </p:nvPr>
        </p:nvSpPr>
        <p:spPr/>
        <p:txBody>
          <a:bodyPr/>
          <a:lstStyle/>
          <a:p>
            <a:pPr>
              <a:spcBef>
                <a:spcPts val="0"/>
              </a:spcBef>
            </a:pPr>
            <a:r>
              <a:rPr lang="en-GB" dirty="0"/>
              <a:t>Dr. </a:t>
            </a:r>
            <a:r>
              <a:rPr lang="en-GB" dirty="0" err="1"/>
              <a:t>Guenter</a:t>
            </a:r>
            <a:r>
              <a:rPr lang="en-GB" dirty="0"/>
              <a:t> </a:t>
            </a:r>
            <a:r>
              <a:rPr lang="en-GB" dirty="0" err="1"/>
              <a:t>Kleindl</a:t>
            </a:r>
            <a:r>
              <a:rPr lang="en-GB" dirty="0"/>
              <a:t>, TC DECT Chairman</a:t>
            </a:r>
          </a:p>
          <a:p>
            <a:pPr>
              <a:spcBef>
                <a:spcPts val="0"/>
              </a:spcBef>
            </a:pPr>
            <a:r>
              <a:rPr lang="en-GB" dirty="0" err="1"/>
              <a:t>Juho</a:t>
            </a:r>
            <a:r>
              <a:rPr lang="en-GB" dirty="0"/>
              <a:t> </a:t>
            </a:r>
            <a:r>
              <a:rPr lang="en-GB" dirty="0" err="1"/>
              <a:t>Pirskanen</a:t>
            </a:r>
            <a:r>
              <a:rPr lang="en-GB" dirty="0"/>
              <a:t>, </a:t>
            </a:r>
            <a:r>
              <a:rPr lang="en-GB" dirty="0" err="1"/>
              <a:t>Wirepas</a:t>
            </a:r>
            <a:endParaRPr lang="en-GB" dirty="0"/>
          </a:p>
          <a:p>
            <a:pPr>
              <a:spcBef>
                <a:spcPts val="0"/>
              </a:spcBef>
            </a:pPr>
            <a:r>
              <a:rPr lang="en-GB" dirty="0"/>
              <a:t>Angel </a:t>
            </a:r>
            <a:r>
              <a:rPr lang="en-GB" dirty="0" err="1"/>
              <a:t>Bóveda</a:t>
            </a:r>
            <a:r>
              <a:rPr lang="en-GB" dirty="0"/>
              <a:t>, Wireless Partners</a:t>
            </a:r>
            <a:endParaRPr lang="en-US" dirty="0"/>
          </a:p>
        </p:txBody>
      </p:sp>
      <p:sp>
        <p:nvSpPr>
          <p:cNvPr id="4" name="מציין מיקום טקסט 3">
            <a:extLst>
              <a:ext uri="{FF2B5EF4-FFF2-40B4-BE49-F238E27FC236}">
                <a16:creationId xmlns:a16="http://schemas.microsoft.com/office/drawing/2014/main" id="{8156C221-E8FE-4FCC-B9EC-0C922B7AB2C1}"/>
              </a:ext>
            </a:extLst>
          </p:cNvPr>
          <p:cNvSpPr>
            <a:spLocks noGrp="1"/>
          </p:cNvSpPr>
          <p:nvPr>
            <p:ph type="body" sz="quarter" idx="17"/>
          </p:nvPr>
        </p:nvSpPr>
        <p:spPr>
          <a:xfrm>
            <a:off x="7521677" y="5071256"/>
            <a:ext cx="4043981" cy="324860"/>
          </a:xfrm>
        </p:spPr>
        <p:txBody>
          <a:bodyPr/>
          <a:lstStyle/>
          <a:p>
            <a:r>
              <a:rPr lang="en-US"/>
              <a:t>ITU-R WP5D, 10 December 2019</a:t>
            </a:r>
          </a:p>
        </p:txBody>
      </p:sp>
      <p:sp>
        <p:nvSpPr>
          <p:cNvPr id="6" name="TextBox 5">
            <a:extLst>
              <a:ext uri="{FF2B5EF4-FFF2-40B4-BE49-F238E27FC236}">
                <a16:creationId xmlns:a16="http://schemas.microsoft.com/office/drawing/2014/main" id="{F3B5E449-9AE3-4975-8BFD-CF6AF85DA045}"/>
              </a:ext>
            </a:extLst>
          </p:cNvPr>
          <p:cNvSpPr txBox="1"/>
          <p:nvPr/>
        </p:nvSpPr>
        <p:spPr>
          <a:xfrm>
            <a:off x="7628709" y="259935"/>
            <a:ext cx="4334691" cy="830997"/>
          </a:xfrm>
          <a:prstGeom prst="rect">
            <a:avLst/>
          </a:prstGeom>
          <a:noFill/>
        </p:spPr>
        <p:txBody>
          <a:bodyPr wrap="square" rtlCol="0">
            <a:spAutoFit/>
          </a:bodyPr>
          <a:lstStyle/>
          <a:p>
            <a:r>
              <a:rPr lang="en-US" sz="2400" dirty="0">
                <a:solidFill>
                  <a:schemeClr val="accent1"/>
                </a:solidFill>
              </a:rPr>
              <a:t>Doc: DECT(19)000255r2</a:t>
            </a:r>
            <a:endParaRPr lang="en-US" sz="2400" dirty="0">
              <a:solidFill>
                <a:schemeClr val="accent1"/>
              </a:solidFill>
              <a:latin typeface="+mj-lt"/>
            </a:endParaRPr>
          </a:p>
          <a:p>
            <a:r>
              <a:rPr lang="en-US" sz="2400" dirty="0">
                <a:solidFill>
                  <a:schemeClr val="accent1"/>
                </a:solidFill>
              </a:rPr>
              <a:t>Source:</a:t>
            </a:r>
            <a:r>
              <a:rPr lang="en-US" sz="2400" dirty="0">
                <a:solidFill>
                  <a:schemeClr val="accent1"/>
                </a:solidFill>
                <a:latin typeface="+mj-lt"/>
              </a:rPr>
              <a:t> ETSI TC DECT</a:t>
            </a:r>
          </a:p>
        </p:txBody>
      </p:sp>
    </p:spTree>
    <p:extLst>
      <p:ext uri="{BB962C8B-B14F-4D97-AF65-F5344CB8AC3E}">
        <p14:creationId xmlns:p14="http://schemas.microsoft.com/office/powerpoint/2010/main" val="1657794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12DEA-540F-4B44-AE7B-C9E23F632105}"/>
              </a:ext>
            </a:extLst>
          </p:cNvPr>
          <p:cNvSpPr>
            <a:spLocks noGrp="1"/>
          </p:cNvSpPr>
          <p:nvPr>
            <p:ph type="title"/>
          </p:nvPr>
        </p:nvSpPr>
        <p:spPr/>
        <p:txBody>
          <a:bodyPr/>
          <a:lstStyle/>
          <a:p>
            <a:r>
              <a:rPr lang="en-GB"/>
              <a:t>mMTC Evaluation Overview</a:t>
            </a:r>
            <a:endParaRPr lang="x-none"/>
          </a:p>
        </p:txBody>
      </p:sp>
      <p:sp>
        <p:nvSpPr>
          <p:cNvPr id="3" name="Content Placeholder 2">
            <a:extLst>
              <a:ext uri="{FF2B5EF4-FFF2-40B4-BE49-F238E27FC236}">
                <a16:creationId xmlns:a16="http://schemas.microsoft.com/office/drawing/2014/main" id="{0EC8742D-5F65-48A1-8D9E-C688AD5A1B64}"/>
              </a:ext>
            </a:extLst>
          </p:cNvPr>
          <p:cNvSpPr>
            <a:spLocks noGrp="1"/>
          </p:cNvSpPr>
          <p:nvPr>
            <p:ph sz="quarter" idx="10"/>
          </p:nvPr>
        </p:nvSpPr>
        <p:spPr>
          <a:xfrm>
            <a:off x="609758" y="4114800"/>
            <a:ext cx="11166231" cy="2274194"/>
          </a:xfrm>
        </p:spPr>
        <p:txBody>
          <a:bodyPr>
            <a:normAutofit fontScale="70000" lnSpcReduction="20000"/>
          </a:bodyPr>
          <a:lstStyle/>
          <a:p>
            <a:pPr marL="342900" lvl="0" indent="-342900" hangingPunct="0">
              <a:buFont typeface="Arial" panose="020B0604020202020204" pitchFamily="34" charset="0"/>
              <a:buChar char="•"/>
            </a:pPr>
            <a:r>
              <a:rPr lang="en-GB" dirty="0"/>
              <a:t>Link performance is based on QPSK modulation with ¾ coding rate.</a:t>
            </a:r>
            <a:endParaRPr lang="x-none" dirty="0"/>
          </a:p>
          <a:p>
            <a:pPr marL="702900" lvl="1" indent="-342900" hangingPunct="0">
              <a:buFont typeface="Arial" panose="020B0604020202020204" pitchFamily="34" charset="0"/>
              <a:buChar char="•"/>
            </a:pPr>
            <a:r>
              <a:rPr lang="en-GB" dirty="0"/>
              <a:t>Single 32-byte packet takes full slot (0.416 </a:t>
            </a:r>
            <a:r>
              <a:rPr lang="en-GB" dirty="0" err="1"/>
              <a:t>ms</a:t>
            </a:r>
            <a:r>
              <a:rPr lang="en-GB" dirty="0"/>
              <a:t>). Transmission could carry 58 bytes (80% over dimensioning).</a:t>
            </a:r>
          </a:p>
          <a:p>
            <a:pPr marL="702900" lvl="1" indent="-342900" hangingPunct="0">
              <a:buFont typeface="Arial" panose="020B0604020202020204" pitchFamily="34" charset="0"/>
              <a:buChar char="•"/>
            </a:pPr>
            <a:r>
              <a:rPr lang="en-GB" dirty="0"/>
              <a:t>Acknowledgement (ACK) feedback is transmitted in a full slot. No multiplexing of ACK’s applied, which would increase capacity significantly.</a:t>
            </a:r>
          </a:p>
          <a:p>
            <a:pPr marL="702900" lvl="1" indent="-342900" hangingPunct="0">
              <a:buFont typeface="Arial" panose="020B0604020202020204" pitchFamily="34" charset="0"/>
              <a:buChar char="•"/>
            </a:pPr>
            <a:r>
              <a:rPr lang="en-GB" dirty="0"/>
              <a:t>No HARQ soft-combing gain considered between transmissions.</a:t>
            </a:r>
          </a:p>
          <a:p>
            <a:pPr marL="702900" lvl="1" indent="-342900" hangingPunct="0">
              <a:buFont typeface="Arial" panose="020B0604020202020204" pitchFamily="34" charset="0"/>
              <a:buChar char="•"/>
            </a:pPr>
            <a:r>
              <a:rPr lang="en-GB" dirty="0"/>
              <a:t>Maximum number of re-transmissions are limited per hop, impacting the Packet Outage performance.</a:t>
            </a:r>
            <a:endParaRPr lang="x-none" dirty="0"/>
          </a:p>
        </p:txBody>
      </p:sp>
      <p:graphicFrame>
        <p:nvGraphicFramePr>
          <p:cNvPr id="5" name="Table 4">
            <a:extLst>
              <a:ext uri="{FF2B5EF4-FFF2-40B4-BE49-F238E27FC236}">
                <a16:creationId xmlns:a16="http://schemas.microsoft.com/office/drawing/2014/main" id="{8795CBF6-A204-455A-97DE-F6C09EA657C7}"/>
              </a:ext>
            </a:extLst>
          </p:cNvPr>
          <p:cNvGraphicFramePr>
            <a:graphicFrameLocks noGrp="1"/>
          </p:cNvGraphicFramePr>
          <p:nvPr>
            <p:extLst>
              <p:ext uri="{D42A27DB-BD31-4B8C-83A1-F6EECF244321}">
                <p14:modId xmlns:p14="http://schemas.microsoft.com/office/powerpoint/2010/main" val="2905074664"/>
              </p:ext>
            </p:extLst>
          </p:nvPr>
        </p:nvGraphicFramePr>
        <p:xfrm>
          <a:off x="8915122" y="1697141"/>
          <a:ext cx="3083858" cy="1676400"/>
        </p:xfrm>
        <a:graphic>
          <a:graphicData uri="http://schemas.openxmlformats.org/drawingml/2006/table">
            <a:tbl>
              <a:tblPr firstRow="1" firstCol="1" bandRow="1">
                <a:tableStyleId>{5C22544A-7EE6-4342-B048-85BDC9FD1C3A}</a:tableStyleId>
              </a:tblPr>
              <a:tblGrid>
                <a:gridCol w="2311073">
                  <a:extLst>
                    <a:ext uri="{9D8B030D-6E8A-4147-A177-3AD203B41FA5}">
                      <a16:colId xmlns:a16="http://schemas.microsoft.com/office/drawing/2014/main" val="1877585728"/>
                    </a:ext>
                  </a:extLst>
                </a:gridCol>
                <a:gridCol w="772785">
                  <a:extLst>
                    <a:ext uri="{9D8B030D-6E8A-4147-A177-3AD203B41FA5}">
                      <a16:colId xmlns:a16="http://schemas.microsoft.com/office/drawing/2014/main" val="2398062612"/>
                    </a:ext>
                  </a:extLst>
                </a:gridCol>
              </a:tblGrid>
              <a:tr h="0">
                <a:tc>
                  <a:txBody>
                    <a:bodyPr/>
                    <a:lstStyle/>
                    <a:p>
                      <a:pPr lvl="1" algn="l" hangingPunct="0">
                        <a:spcAft>
                          <a:spcPts val="0"/>
                        </a:spcAft>
                      </a:pPr>
                      <a:r>
                        <a:rPr lang="en-GB" sz="1000">
                          <a:effectLst/>
                        </a:rPr>
                        <a:t>Parameter</a:t>
                      </a:r>
                      <a:endParaRPr lang="x-non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n-GB" sz="1000">
                          <a:effectLst/>
                        </a:rPr>
                        <a:t>Value</a:t>
                      </a:r>
                      <a:endParaRPr lang="x-none"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02353280"/>
                  </a:ext>
                </a:extLst>
              </a:tr>
              <a:tr h="80736">
                <a:tc>
                  <a:txBody>
                    <a:bodyPr/>
                    <a:lstStyle/>
                    <a:p>
                      <a:pPr marL="0" indent="0" algn="l" hangingPunct="0">
                        <a:spcAft>
                          <a:spcPts val="0"/>
                        </a:spcAft>
                        <a:buFontTx/>
                        <a:buNone/>
                      </a:pPr>
                      <a:r>
                        <a:rPr lang="en-GB" sz="1000">
                          <a:effectLst/>
                          <a:latin typeface="Times New Roman" panose="02020603050405020304" pitchFamily="18" charset="0"/>
                          <a:ea typeface="Times New Roman" panose="02020603050405020304" pitchFamily="18" charset="0"/>
                        </a:rPr>
                        <a:t>ISD</a:t>
                      </a:r>
                      <a:endParaRPr lang="x-non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n-GB" sz="1000">
                          <a:effectLst/>
                        </a:rPr>
                        <a:t>500m</a:t>
                      </a:r>
                      <a:endParaRPr lang="x-none"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2489253"/>
                  </a:ext>
                </a:extLst>
              </a:tr>
              <a:tr h="0">
                <a:tc>
                  <a:txBody>
                    <a:bodyPr/>
                    <a:lstStyle/>
                    <a:p>
                      <a:pPr algn="l" hangingPunct="0">
                        <a:spcAft>
                          <a:spcPts val="0"/>
                        </a:spcAft>
                      </a:pPr>
                      <a:r>
                        <a:rPr lang="en-GB" sz="1000">
                          <a:effectLst/>
                        </a:rPr>
                        <a:t>Number of </a:t>
                      </a:r>
                      <a:r>
                        <a:rPr lang="en-GB" sz="1000" err="1">
                          <a:effectLst/>
                        </a:rPr>
                        <a:t>TRxP</a:t>
                      </a:r>
                      <a:endParaRPr lang="x-non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n-GB" sz="1000">
                          <a:effectLst/>
                        </a:rPr>
                        <a:t>19*3 = 57</a:t>
                      </a:r>
                      <a:endParaRPr lang="x-none"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67019754"/>
                  </a:ext>
                </a:extLst>
              </a:tr>
              <a:tr h="0">
                <a:tc>
                  <a:txBody>
                    <a:bodyPr/>
                    <a:lstStyle/>
                    <a:p>
                      <a:pPr algn="l" hangingPunct="0">
                        <a:spcAft>
                          <a:spcPts val="0"/>
                        </a:spcAft>
                      </a:pPr>
                      <a:r>
                        <a:rPr lang="en-GB" sz="1000">
                          <a:effectLst/>
                        </a:rPr>
                        <a:t>Area per </a:t>
                      </a:r>
                      <a:r>
                        <a:rPr lang="en-GB" sz="1000" err="1">
                          <a:effectLst/>
                        </a:rPr>
                        <a:t>TRxP</a:t>
                      </a:r>
                      <a:r>
                        <a:rPr lang="en-GB" sz="1000">
                          <a:effectLst/>
                        </a:rPr>
                        <a:t> (ISD^2*sqrt(3)/6): [km</a:t>
                      </a:r>
                      <a:r>
                        <a:rPr lang="en-GB" sz="1000" baseline="30000">
                          <a:effectLst/>
                        </a:rPr>
                        <a:t>2</a:t>
                      </a:r>
                      <a:r>
                        <a:rPr lang="en-GB" sz="1000">
                          <a:effectLst/>
                        </a:rPr>
                        <a:t>]</a:t>
                      </a:r>
                      <a:endParaRPr lang="x-non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n-GB" sz="1000">
                          <a:effectLst/>
                        </a:rPr>
                        <a:t>0.072 </a:t>
                      </a:r>
                      <a:endParaRPr lang="x-none"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65974139"/>
                  </a:ext>
                </a:extLst>
              </a:tr>
              <a:tr h="0">
                <a:tc>
                  <a:txBody>
                    <a:bodyPr/>
                    <a:lstStyle/>
                    <a:p>
                      <a:pPr algn="l" hangingPunct="0">
                        <a:spcAft>
                          <a:spcPts val="0"/>
                        </a:spcAft>
                      </a:pPr>
                      <a:r>
                        <a:rPr lang="en-GB" sz="1000">
                          <a:effectLst/>
                        </a:rPr>
                        <a:t>Total simulation area [km</a:t>
                      </a:r>
                      <a:r>
                        <a:rPr lang="en-GB" sz="1000" baseline="30000">
                          <a:effectLst/>
                        </a:rPr>
                        <a:t>2</a:t>
                      </a:r>
                      <a:r>
                        <a:rPr lang="en-GB" sz="1000">
                          <a:effectLst/>
                        </a:rPr>
                        <a:t>]: </a:t>
                      </a:r>
                      <a:endParaRPr lang="x-non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n-GB" sz="1000">
                          <a:effectLst/>
                        </a:rPr>
                        <a:t>4.11 </a:t>
                      </a:r>
                      <a:endParaRPr lang="x-none"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46241192"/>
                  </a:ext>
                </a:extLst>
              </a:tr>
              <a:tr h="0">
                <a:tc>
                  <a:txBody>
                    <a:bodyPr/>
                    <a:lstStyle/>
                    <a:p>
                      <a:pPr algn="l" hangingPunct="0">
                        <a:spcAft>
                          <a:spcPts val="0"/>
                        </a:spcAft>
                      </a:pPr>
                      <a:r>
                        <a:rPr lang="en-GB" sz="1000">
                          <a:effectLst/>
                        </a:rPr>
                        <a:t>ITU-R density target per km</a:t>
                      </a:r>
                      <a:r>
                        <a:rPr lang="en-GB" sz="1000" baseline="30000">
                          <a:effectLst/>
                        </a:rPr>
                        <a:t>2</a:t>
                      </a:r>
                      <a:endParaRPr lang="x-non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n-GB" sz="1000">
                          <a:effectLst/>
                        </a:rPr>
                        <a:t>1 000 000 </a:t>
                      </a:r>
                      <a:endParaRPr lang="x-none"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77968712"/>
                  </a:ext>
                </a:extLst>
              </a:tr>
              <a:tr h="0">
                <a:tc>
                  <a:txBody>
                    <a:bodyPr/>
                    <a:lstStyle/>
                    <a:p>
                      <a:pPr algn="l" hangingPunct="0">
                        <a:spcAft>
                          <a:spcPts val="0"/>
                        </a:spcAft>
                      </a:pPr>
                      <a:r>
                        <a:rPr lang="en-GB" sz="1000">
                          <a:effectLst/>
                        </a:rPr>
                        <a:t>Number of devices in simulation</a:t>
                      </a:r>
                      <a:endParaRPr lang="x-non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n-GB" sz="1000">
                          <a:effectLst/>
                        </a:rPr>
                        <a:t>4.11 million</a:t>
                      </a:r>
                      <a:endParaRPr lang="x-none"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79021966"/>
                  </a:ext>
                </a:extLst>
              </a:tr>
              <a:tr h="0">
                <a:tc>
                  <a:txBody>
                    <a:bodyPr/>
                    <a:lstStyle/>
                    <a:p>
                      <a:pPr algn="l" hangingPunct="0">
                        <a:spcAft>
                          <a:spcPts val="0"/>
                        </a:spcAft>
                      </a:pPr>
                      <a:r>
                        <a:rPr lang="en-GB" sz="1000">
                          <a:effectLst/>
                        </a:rPr>
                        <a:t>Number of messages per hour per device</a:t>
                      </a:r>
                      <a:endParaRPr lang="x-non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n-GB" sz="1000">
                          <a:effectLst/>
                        </a:rPr>
                        <a:t>0.5</a:t>
                      </a:r>
                      <a:endParaRPr lang="x-none"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04394850"/>
                  </a:ext>
                </a:extLst>
              </a:tr>
              <a:tr h="0">
                <a:tc>
                  <a:txBody>
                    <a:bodyPr/>
                    <a:lstStyle/>
                    <a:p>
                      <a:pPr algn="l" hangingPunct="0">
                        <a:spcAft>
                          <a:spcPts val="0"/>
                        </a:spcAft>
                      </a:pPr>
                      <a:r>
                        <a:rPr lang="en-GB" sz="1000">
                          <a:effectLst/>
                        </a:rPr>
                        <a:t>Number of messages per hour </a:t>
                      </a:r>
                      <a:endParaRPr lang="x-non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n-GB" sz="1000">
                          <a:effectLst/>
                        </a:rPr>
                        <a:t>2.06 million</a:t>
                      </a:r>
                      <a:endParaRPr lang="x-none"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17631768"/>
                  </a:ext>
                </a:extLst>
              </a:tr>
              <a:tr h="0">
                <a:tc>
                  <a:txBody>
                    <a:bodyPr/>
                    <a:lstStyle/>
                    <a:p>
                      <a:pPr algn="l" hangingPunct="0">
                        <a:spcAft>
                          <a:spcPts val="0"/>
                        </a:spcAft>
                      </a:pPr>
                      <a:r>
                        <a:rPr lang="en-GB" sz="1000">
                          <a:effectLst/>
                        </a:rPr>
                        <a:t>Number of messages per </a:t>
                      </a:r>
                      <a:r>
                        <a:rPr lang="en-GB" sz="1000" err="1">
                          <a:effectLst/>
                        </a:rPr>
                        <a:t>TRxP</a:t>
                      </a:r>
                      <a:r>
                        <a:rPr lang="en-GB" sz="1000">
                          <a:effectLst/>
                        </a:rPr>
                        <a:t> per second</a:t>
                      </a:r>
                      <a:endParaRPr lang="x-none"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Aft>
                          <a:spcPts val="0"/>
                        </a:spcAft>
                      </a:pPr>
                      <a:r>
                        <a:rPr lang="en-GB" sz="1000">
                          <a:effectLst/>
                        </a:rPr>
                        <a:t>10 </a:t>
                      </a:r>
                      <a:endParaRPr lang="x-none"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51227452"/>
                  </a:ext>
                </a:extLst>
              </a:tr>
            </a:tbl>
          </a:graphicData>
        </a:graphic>
      </p:graphicFrame>
      <p:sp>
        <p:nvSpPr>
          <p:cNvPr id="6" name="Content Placeholder 2">
            <a:extLst>
              <a:ext uri="{FF2B5EF4-FFF2-40B4-BE49-F238E27FC236}">
                <a16:creationId xmlns:a16="http://schemas.microsoft.com/office/drawing/2014/main" id="{19D303A6-CE78-4969-9EE6-362A44ACCDF4}"/>
              </a:ext>
            </a:extLst>
          </p:cNvPr>
          <p:cNvSpPr txBox="1">
            <a:spLocks/>
          </p:cNvSpPr>
          <p:nvPr/>
        </p:nvSpPr>
        <p:spPr>
          <a:xfrm>
            <a:off x="609758" y="1416779"/>
            <a:ext cx="8305364" cy="2784518"/>
          </a:xfrm>
          <a:prstGeom prst="rect">
            <a:avLst/>
          </a:prstGeom>
        </p:spPr>
        <p:txBody>
          <a:bodyPr vert="horz" lIns="108878" tIns="54439" rIns="108878" bIns="54439" rtlCol="0">
            <a:normAutofit fontScale="70000" lnSpcReduction="20000"/>
          </a:bodyPr>
          <a:lstStyle>
            <a:lvl1pPr marL="0" indent="0" algn="l" defTabSz="914400" rtl="0" eaLnBrk="1" latinLnBrk="0" hangingPunct="1">
              <a:lnSpc>
                <a:spcPct val="100000"/>
              </a:lnSpc>
              <a:spcBef>
                <a:spcPts val="1800"/>
              </a:spcBef>
              <a:buFont typeface="Wingdings" panose="05000000000000000000" pitchFamily="2" charset="2"/>
              <a:buNone/>
              <a:defRPr sz="2400" kern="1200" baseline="0">
                <a:solidFill>
                  <a:schemeClr val="tx1"/>
                </a:solidFill>
                <a:latin typeface="+mn-lt"/>
                <a:ea typeface="+mn-ea"/>
                <a:cs typeface="Tahoma" panose="020B0604030504040204" pitchFamily="34" charset="0"/>
              </a:defRPr>
            </a:lvl1pPr>
            <a:lvl2pPr marL="360000" indent="-360000" algn="l" defTabSz="914400" rtl="0" eaLnBrk="1" latinLnBrk="0" hangingPunct="1">
              <a:lnSpc>
                <a:spcPct val="100000"/>
              </a:lnSpc>
              <a:spcBef>
                <a:spcPts val="1200"/>
              </a:spcBef>
              <a:buClr>
                <a:schemeClr val="accent3"/>
              </a:buClr>
              <a:buSzPct val="93000"/>
              <a:buFontTx/>
              <a:buBlip>
                <a:blip r:embed="rId2"/>
              </a:buBlip>
              <a:defRPr sz="2400" kern="1200" baseline="0">
                <a:solidFill>
                  <a:schemeClr val="tx1"/>
                </a:solidFill>
                <a:latin typeface="+mj-lt"/>
                <a:ea typeface="+mn-ea"/>
                <a:cs typeface="Tahoma" panose="020B0604030504040204" pitchFamily="34" charset="0"/>
              </a:defRPr>
            </a:lvl2pPr>
            <a:lvl3pPr marL="720000" indent="-360000" algn="l" defTabSz="914400" rtl="0" eaLnBrk="1" latinLnBrk="0" hangingPunct="1">
              <a:lnSpc>
                <a:spcPct val="100000"/>
              </a:lnSpc>
              <a:spcBef>
                <a:spcPts val="600"/>
              </a:spcBef>
              <a:buClr>
                <a:schemeClr val="accent2"/>
              </a:buClr>
              <a:buSzPct val="93000"/>
              <a:buFontTx/>
              <a:buBlip>
                <a:blip r:embed="rId2"/>
              </a:buBlip>
              <a:defRPr sz="2000" kern="1200" baseline="0">
                <a:solidFill>
                  <a:schemeClr val="tx1"/>
                </a:solidFill>
                <a:latin typeface="+mj-lt"/>
                <a:ea typeface="+mn-ea"/>
                <a:cs typeface="Tahoma" panose="020B0604030504040204" pitchFamily="34" charset="0"/>
              </a:defRPr>
            </a:lvl3pPr>
            <a:lvl4pPr marL="1008000" indent="-288000" algn="l" defTabSz="914400" rtl="0" eaLnBrk="1" latinLnBrk="0" hangingPunct="1">
              <a:lnSpc>
                <a:spcPct val="100000"/>
              </a:lnSpc>
              <a:spcBef>
                <a:spcPts val="400"/>
              </a:spcBef>
              <a:buClr>
                <a:schemeClr val="accent2"/>
              </a:buClr>
              <a:buSzPct val="93000"/>
              <a:buFontTx/>
              <a:buBlip>
                <a:blip r:embed="rId2"/>
              </a:buBlip>
              <a:defRPr sz="1800" kern="1200" baseline="0">
                <a:solidFill>
                  <a:schemeClr val="tx1"/>
                </a:solidFill>
                <a:latin typeface="+mj-lt"/>
                <a:ea typeface="+mn-ea"/>
                <a:cs typeface="Tahoma" panose="020B0604030504040204" pitchFamily="34" charset="0"/>
              </a:defRPr>
            </a:lvl4pPr>
            <a:lvl5pPr marL="360000" indent="-360000" algn="l" defTabSz="914400" rtl="0" eaLnBrk="1" latinLnBrk="0" hangingPunct="1">
              <a:lnSpc>
                <a:spcPct val="100000"/>
              </a:lnSpc>
              <a:spcBef>
                <a:spcPts val="1200"/>
              </a:spcBef>
              <a:buClr>
                <a:schemeClr val="accent2"/>
              </a:buClr>
              <a:buFont typeface="+mj-lt"/>
              <a:buAutoNum type="arabicPeriod"/>
              <a:defRPr sz="2400" kern="1200" baseline="0">
                <a:solidFill>
                  <a:schemeClr val="tx1"/>
                </a:solidFill>
                <a:latin typeface="+mj-lt"/>
                <a:ea typeface="+mn-ea"/>
                <a:cs typeface="Tahoma" panose="020B0604030504040204" pitchFamily="34" charset="0"/>
              </a:defRPr>
            </a:lvl5pPr>
            <a:lvl6pPr marL="720000" indent="-360000" algn="l" defTabSz="914400" rtl="0" eaLnBrk="1" latinLnBrk="0" hangingPunct="1">
              <a:lnSpc>
                <a:spcPct val="100000"/>
              </a:lnSpc>
              <a:spcBef>
                <a:spcPts val="600"/>
              </a:spcBef>
              <a:buClr>
                <a:schemeClr val="accent2"/>
              </a:buClr>
              <a:buFont typeface="+mj-lt"/>
              <a:buAutoNum type="arabicParenR"/>
              <a:defRPr sz="2000" kern="1200" baseline="0">
                <a:solidFill>
                  <a:schemeClr val="tx1"/>
                </a:solidFill>
                <a:latin typeface="+mj-lt"/>
                <a:ea typeface="+mn-ea"/>
                <a:cs typeface="Tahoma" panose="020B0604030504040204" pitchFamily="34" charset="0"/>
              </a:defRPr>
            </a:lvl6pPr>
            <a:lvl7pPr marL="1008000" indent="-288000" algn="l" defTabSz="914400" rtl="0" eaLnBrk="1" latinLnBrk="0" hangingPunct="1">
              <a:lnSpc>
                <a:spcPct val="100000"/>
              </a:lnSpc>
              <a:spcBef>
                <a:spcPts val="400"/>
              </a:spcBef>
              <a:buClr>
                <a:schemeClr val="accent2"/>
              </a:buClr>
              <a:buFont typeface="+mj-lt"/>
              <a:buAutoNum type="alphaLcParenR"/>
              <a:defRPr sz="1800" kern="1200" baseline="0">
                <a:solidFill>
                  <a:schemeClr val="tx1"/>
                </a:solidFill>
                <a:latin typeface="+mj-lt"/>
                <a:ea typeface="+mn-ea"/>
                <a:cs typeface="Tahoma" panose="020B0604030504040204" pitchFamily="34" charset="0"/>
              </a:defRPr>
            </a:lvl7pPr>
            <a:lvl8pPr marL="0" indent="0" algn="l" defTabSz="914400" rtl="0" eaLnBrk="1" latinLnBrk="0" hangingPunct="1">
              <a:lnSpc>
                <a:spcPct val="100000"/>
              </a:lnSpc>
              <a:spcBef>
                <a:spcPts val="600"/>
              </a:spcBef>
              <a:buFont typeface="Arial" panose="020B0604020202020204" pitchFamily="34" charset="0"/>
              <a:buNone/>
              <a:defRPr sz="1600" kern="1200" baseline="0">
                <a:solidFill>
                  <a:schemeClr val="tx1"/>
                </a:solidFill>
                <a:latin typeface="+mj-lt"/>
                <a:ea typeface="+mn-ea"/>
                <a:cs typeface="Tahoma" panose="020B0604030504040204" pitchFamily="34" charset="0"/>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hangingPunct="0">
              <a:buFont typeface="Arial" panose="020B0604020202020204" pitchFamily="34" charset="0"/>
              <a:buChar char="•"/>
            </a:pPr>
            <a:r>
              <a:rPr lang="en-GB"/>
              <a:t>Urban Macro Cell environment as defined by ITU-R mMTC Test scenario.</a:t>
            </a:r>
          </a:p>
          <a:p>
            <a:pPr marL="342900" indent="-342900" hangingPunct="0">
              <a:buFont typeface="Arial" panose="020B0604020202020204" pitchFamily="34" charset="0"/>
              <a:buChar char="•"/>
            </a:pPr>
            <a:r>
              <a:rPr lang="en-GB"/>
              <a:t>The connection density is defined as 1 000 000 devices per km</a:t>
            </a:r>
            <a:r>
              <a:rPr lang="en-GB" baseline="30000"/>
              <a:t>2</a:t>
            </a:r>
            <a:r>
              <a:rPr lang="en-GB"/>
              <a:t>, with each device sending 32 byte packet in every 2 hours. </a:t>
            </a:r>
          </a:p>
          <a:p>
            <a:pPr marL="702900" lvl="1" indent="-342900" hangingPunct="0">
              <a:buFont typeface="Arial" panose="020B0604020202020204" pitchFamily="34" charset="0"/>
              <a:buChar char="•"/>
            </a:pPr>
            <a:r>
              <a:rPr lang="en-GB"/>
              <a:t>The requirement is that each </a:t>
            </a:r>
            <a:r>
              <a:rPr lang="en-GB" err="1"/>
              <a:t>TRxP</a:t>
            </a:r>
            <a:r>
              <a:rPr lang="en-GB"/>
              <a:t> sector/cell (in DECT terms: FP/sink) can receive 10 packets/s. </a:t>
            </a:r>
          </a:p>
          <a:p>
            <a:pPr marL="702900" lvl="1" indent="-342900" hangingPunct="0">
              <a:buFont typeface="Arial" panose="020B0604020202020204" pitchFamily="34" charset="0"/>
              <a:buChar char="•"/>
            </a:pPr>
            <a:r>
              <a:rPr lang="en-GB"/>
              <a:t>Packet Outage i.e. the packet drop ratio to be evaluated is: 1 %. Packet may be lost in any hop. </a:t>
            </a:r>
          </a:p>
          <a:p>
            <a:pPr marL="702900" lvl="1" indent="-342900" hangingPunct="0">
              <a:buFont typeface="Arial" panose="020B0604020202020204" pitchFamily="34" charset="0"/>
              <a:buChar char="•"/>
            </a:pPr>
            <a:r>
              <a:rPr lang="en-GB"/>
              <a:t>The maximum packet delivery delay is 10 seconds. Packet delay is the end to end delay from data source to FP/sink.</a:t>
            </a:r>
            <a:endParaRPr lang="x-none"/>
          </a:p>
        </p:txBody>
      </p:sp>
    </p:spTree>
    <p:extLst>
      <p:ext uri="{BB962C8B-B14F-4D97-AF65-F5344CB8AC3E}">
        <p14:creationId xmlns:p14="http://schemas.microsoft.com/office/powerpoint/2010/main" val="3607160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12DEA-540F-4B44-AE7B-C9E23F632105}"/>
              </a:ext>
            </a:extLst>
          </p:cNvPr>
          <p:cNvSpPr>
            <a:spLocks noGrp="1"/>
          </p:cNvSpPr>
          <p:nvPr>
            <p:ph type="title"/>
          </p:nvPr>
        </p:nvSpPr>
        <p:spPr/>
        <p:txBody>
          <a:bodyPr/>
          <a:lstStyle/>
          <a:p>
            <a:r>
              <a:rPr lang="en-GB"/>
              <a:t>mMTC Evaluation Overview</a:t>
            </a:r>
            <a:endParaRPr lang="x-none"/>
          </a:p>
        </p:txBody>
      </p:sp>
      <p:sp>
        <p:nvSpPr>
          <p:cNvPr id="3" name="Content Placeholder 2">
            <a:extLst>
              <a:ext uri="{FF2B5EF4-FFF2-40B4-BE49-F238E27FC236}">
                <a16:creationId xmlns:a16="http://schemas.microsoft.com/office/drawing/2014/main" id="{0EC8742D-5F65-48A1-8D9E-C688AD5A1B64}"/>
              </a:ext>
            </a:extLst>
          </p:cNvPr>
          <p:cNvSpPr>
            <a:spLocks noGrp="1"/>
          </p:cNvSpPr>
          <p:nvPr>
            <p:ph sz="quarter" idx="10"/>
          </p:nvPr>
        </p:nvSpPr>
        <p:spPr>
          <a:xfrm>
            <a:off x="609759" y="1483983"/>
            <a:ext cx="6136703" cy="4905012"/>
          </a:xfrm>
        </p:spPr>
        <p:txBody>
          <a:bodyPr>
            <a:normAutofit fontScale="70000" lnSpcReduction="20000"/>
          </a:bodyPr>
          <a:lstStyle/>
          <a:p>
            <a:pPr marL="342900" lvl="0" indent="-342900" hangingPunct="0">
              <a:buFont typeface="Arial" panose="020B0604020202020204" pitchFamily="34" charset="0"/>
              <a:buChar char="•"/>
            </a:pPr>
            <a:r>
              <a:rPr lang="en-GB" dirty="0"/>
              <a:t>The device processing time has been taken into account: </a:t>
            </a:r>
          </a:p>
          <a:p>
            <a:pPr marL="702900" lvl="1" indent="-342900" hangingPunct="0">
              <a:buFont typeface="Arial" panose="020B0604020202020204" pitchFamily="34" charset="0"/>
              <a:buChar char="•"/>
            </a:pPr>
            <a:r>
              <a:rPr lang="en-GB" dirty="0"/>
              <a:t>The ACK transmission can start 2 </a:t>
            </a:r>
            <a:r>
              <a:rPr lang="en-GB" dirty="0" err="1"/>
              <a:t>ms</a:t>
            </a:r>
            <a:r>
              <a:rPr lang="en-GB" dirty="0"/>
              <a:t> after reception of the packet, i.e. 2 </a:t>
            </a:r>
            <a:r>
              <a:rPr lang="en-GB" dirty="0" err="1"/>
              <a:t>ms</a:t>
            </a:r>
            <a:r>
              <a:rPr lang="en-GB" dirty="0"/>
              <a:t> is reserved for the packet decoding delay. </a:t>
            </a:r>
          </a:p>
          <a:p>
            <a:pPr marL="702900" lvl="1" indent="-342900" hangingPunct="0">
              <a:buFont typeface="Arial" panose="020B0604020202020204" pitchFamily="34" charset="0"/>
              <a:buChar char="•"/>
            </a:pPr>
            <a:r>
              <a:rPr lang="en-GB" dirty="0"/>
              <a:t>After ACK transmission, the device can forward the data to the next hop in the mesh topology. </a:t>
            </a:r>
          </a:p>
          <a:p>
            <a:pPr marL="702900" lvl="1" indent="-342900" hangingPunct="0">
              <a:buFont typeface="Arial" panose="020B0604020202020204" pitchFamily="34" charset="0"/>
              <a:buChar char="•"/>
            </a:pPr>
            <a:r>
              <a:rPr lang="en-GB" dirty="0"/>
              <a:t>Transmissions of ACK’s are modelled in the simulation. They may collide with other data transmissions and increase the system interference (TDD system).</a:t>
            </a:r>
            <a:endParaRPr lang="x-none" dirty="0"/>
          </a:p>
          <a:p>
            <a:pPr marL="342900" lvl="0" indent="-342900" hangingPunct="0">
              <a:buFont typeface="Arial" panose="020B0604020202020204" pitchFamily="34" charset="0"/>
              <a:buChar char="•"/>
            </a:pPr>
            <a:r>
              <a:rPr lang="en-GB" dirty="0"/>
              <a:t>Each device applies the power control and reduces their TX power to the required level for the next hop communication.</a:t>
            </a:r>
            <a:endParaRPr lang="x-none" dirty="0"/>
          </a:p>
          <a:p>
            <a:pPr marL="342900" lvl="0" indent="-342900" hangingPunct="0">
              <a:buFont typeface="Arial" panose="020B0604020202020204" pitchFamily="34" charset="0"/>
              <a:buChar char="•"/>
            </a:pPr>
            <a:r>
              <a:rPr lang="en-GB" dirty="0"/>
              <a:t>Packets may also drop due to extensive number of packets stored in the  device memory, the limit is set to 50 packets (1.6 KB). </a:t>
            </a:r>
          </a:p>
          <a:p>
            <a:pPr marL="702900" lvl="1" indent="-342900" hangingPunct="0">
              <a:buFont typeface="Arial" panose="020B0604020202020204" pitchFamily="34" charset="0"/>
              <a:buChar char="•"/>
            </a:pPr>
            <a:r>
              <a:rPr lang="en-GB" dirty="0"/>
              <a:t>However, this is an implementation related aspect, but provides us some additional indication if such issues arise. </a:t>
            </a:r>
          </a:p>
          <a:p>
            <a:pPr marL="702900" lvl="1" indent="-342900" hangingPunct="0">
              <a:buFont typeface="Arial" panose="020B0604020202020204" pitchFamily="34" charset="0"/>
              <a:buChar char="•"/>
            </a:pPr>
            <a:r>
              <a:rPr lang="en-GB" dirty="0"/>
              <a:t>Each device has to buffer their own data as well as the data received from other devices.</a:t>
            </a:r>
          </a:p>
        </p:txBody>
      </p:sp>
      <p:grpSp>
        <p:nvGrpSpPr>
          <p:cNvPr id="43" name="Group 42">
            <a:extLst>
              <a:ext uri="{FF2B5EF4-FFF2-40B4-BE49-F238E27FC236}">
                <a16:creationId xmlns:a16="http://schemas.microsoft.com/office/drawing/2014/main" id="{D71DEB0D-410F-4CB0-BF64-C079CE0C8C31}"/>
              </a:ext>
            </a:extLst>
          </p:cNvPr>
          <p:cNvGrpSpPr/>
          <p:nvPr/>
        </p:nvGrpSpPr>
        <p:grpSpPr>
          <a:xfrm>
            <a:off x="6825538" y="1448787"/>
            <a:ext cx="4937708" cy="3960425"/>
            <a:chOff x="6677247" y="2195992"/>
            <a:chExt cx="4937708" cy="3960425"/>
          </a:xfrm>
        </p:grpSpPr>
        <p:sp>
          <p:nvSpPr>
            <p:cNvPr id="5" name="Rectangle 4">
              <a:extLst>
                <a:ext uri="{FF2B5EF4-FFF2-40B4-BE49-F238E27FC236}">
                  <a16:creationId xmlns:a16="http://schemas.microsoft.com/office/drawing/2014/main" id="{6DDE3B58-7770-4B18-9330-E1DDE4D8257B}"/>
                </a:ext>
              </a:extLst>
            </p:cNvPr>
            <p:cNvSpPr/>
            <p:nvPr/>
          </p:nvSpPr>
          <p:spPr>
            <a:xfrm>
              <a:off x="6677247" y="2195992"/>
              <a:ext cx="733646" cy="2494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a:t>Device 1</a:t>
              </a:r>
              <a:endParaRPr lang="x-none" sz="1000" b="1" err="1"/>
            </a:p>
          </p:txBody>
        </p:sp>
        <p:sp>
          <p:nvSpPr>
            <p:cNvPr id="6" name="Rectangle 5">
              <a:extLst>
                <a:ext uri="{FF2B5EF4-FFF2-40B4-BE49-F238E27FC236}">
                  <a16:creationId xmlns:a16="http://schemas.microsoft.com/office/drawing/2014/main" id="{D98EFE96-2D5E-4068-8CA1-AC849FF6C2F7}"/>
                </a:ext>
              </a:extLst>
            </p:cNvPr>
            <p:cNvSpPr/>
            <p:nvPr/>
          </p:nvSpPr>
          <p:spPr>
            <a:xfrm>
              <a:off x="8087833" y="2195992"/>
              <a:ext cx="733646" cy="2494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a:t>Device 2</a:t>
              </a:r>
              <a:endParaRPr lang="x-none" sz="1000" b="1" err="1"/>
            </a:p>
          </p:txBody>
        </p:sp>
        <p:sp>
          <p:nvSpPr>
            <p:cNvPr id="7" name="Rectangle 6">
              <a:extLst>
                <a:ext uri="{FF2B5EF4-FFF2-40B4-BE49-F238E27FC236}">
                  <a16:creationId xmlns:a16="http://schemas.microsoft.com/office/drawing/2014/main" id="{526BB09A-3805-47DE-9EA3-DAEA1DE43B8D}"/>
                </a:ext>
              </a:extLst>
            </p:cNvPr>
            <p:cNvSpPr/>
            <p:nvPr/>
          </p:nvSpPr>
          <p:spPr>
            <a:xfrm>
              <a:off x="9498418" y="2195992"/>
              <a:ext cx="733646" cy="2494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a:t>Device 3</a:t>
              </a:r>
              <a:endParaRPr lang="x-none" sz="1000" b="1" err="1"/>
            </a:p>
          </p:txBody>
        </p:sp>
        <p:sp>
          <p:nvSpPr>
            <p:cNvPr id="8" name="Rectangle 7">
              <a:extLst>
                <a:ext uri="{FF2B5EF4-FFF2-40B4-BE49-F238E27FC236}">
                  <a16:creationId xmlns:a16="http://schemas.microsoft.com/office/drawing/2014/main" id="{64589F6C-06DE-4F90-B08C-3E1ED2B4A5D6}"/>
                </a:ext>
              </a:extLst>
            </p:cNvPr>
            <p:cNvSpPr/>
            <p:nvPr/>
          </p:nvSpPr>
          <p:spPr>
            <a:xfrm>
              <a:off x="10881309" y="2195992"/>
              <a:ext cx="733646" cy="2494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a:t>FP/sink</a:t>
              </a:r>
              <a:endParaRPr lang="x-none" sz="1000" b="1" err="1"/>
            </a:p>
          </p:txBody>
        </p:sp>
        <p:cxnSp>
          <p:nvCxnSpPr>
            <p:cNvPr id="10" name="Straight Connector 9">
              <a:extLst>
                <a:ext uri="{FF2B5EF4-FFF2-40B4-BE49-F238E27FC236}">
                  <a16:creationId xmlns:a16="http://schemas.microsoft.com/office/drawing/2014/main" id="{C85487F5-1C89-498B-92CA-EC20E798E1F5}"/>
                </a:ext>
              </a:extLst>
            </p:cNvPr>
            <p:cNvCxnSpPr>
              <a:cxnSpLocks/>
              <a:stCxn id="5" idx="2"/>
            </p:cNvCxnSpPr>
            <p:nvPr/>
          </p:nvCxnSpPr>
          <p:spPr>
            <a:xfrm>
              <a:off x="7044070" y="2445486"/>
              <a:ext cx="0" cy="361507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9187C94-9AE1-4809-9AC9-0A6400FD9566}"/>
                </a:ext>
              </a:extLst>
            </p:cNvPr>
            <p:cNvCxnSpPr>
              <a:cxnSpLocks/>
              <a:stCxn id="6" idx="2"/>
            </p:cNvCxnSpPr>
            <p:nvPr/>
          </p:nvCxnSpPr>
          <p:spPr>
            <a:xfrm>
              <a:off x="8454656" y="2445486"/>
              <a:ext cx="0" cy="361507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4F5668-DBBE-4127-BB7C-285706FE049A}"/>
                </a:ext>
              </a:extLst>
            </p:cNvPr>
            <p:cNvCxnSpPr>
              <a:cxnSpLocks/>
            </p:cNvCxnSpPr>
            <p:nvPr/>
          </p:nvCxnSpPr>
          <p:spPr>
            <a:xfrm>
              <a:off x="9865242" y="2445486"/>
              <a:ext cx="0" cy="361507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6A3625-596C-4C0E-B403-9824200E8091}"/>
                </a:ext>
              </a:extLst>
            </p:cNvPr>
            <p:cNvCxnSpPr>
              <a:cxnSpLocks/>
              <a:stCxn id="8" idx="2"/>
            </p:cNvCxnSpPr>
            <p:nvPr/>
          </p:nvCxnSpPr>
          <p:spPr>
            <a:xfrm>
              <a:off x="11248132" y="2445486"/>
              <a:ext cx="0" cy="361507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DFBD6D3-F0D8-441D-A7F5-ED10AA9425E5}"/>
                </a:ext>
              </a:extLst>
            </p:cNvPr>
            <p:cNvCxnSpPr/>
            <p:nvPr/>
          </p:nvCxnSpPr>
          <p:spPr>
            <a:xfrm>
              <a:off x="7044070" y="2838891"/>
              <a:ext cx="1410586"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62952E4-3AC2-42F5-8E91-B87758D95AA2}"/>
                </a:ext>
              </a:extLst>
            </p:cNvPr>
            <p:cNvCxnSpPr/>
            <p:nvPr/>
          </p:nvCxnSpPr>
          <p:spPr>
            <a:xfrm>
              <a:off x="8454656" y="3533552"/>
              <a:ext cx="1410586"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0C911CB-56AB-4A86-AE30-CA73C1622F22}"/>
                </a:ext>
              </a:extLst>
            </p:cNvPr>
            <p:cNvCxnSpPr/>
            <p:nvPr/>
          </p:nvCxnSpPr>
          <p:spPr>
            <a:xfrm>
              <a:off x="8454656" y="4024421"/>
              <a:ext cx="1410586"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13E1F71-8B73-4779-9E6F-52F6AA295C93}"/>
                </a:ext>
              </a:extLst>
            </p:cNvPr>
            <p:cNvCxnSpPr/>
            <p:nvPr/>
          </p:nvCxnSpPr>
          <p:spPr>
            <a:xfrm>
              <a:off x="9865241" y="4724394"/>
              <a:ext cx="1410586"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0730B38-ACB4-4AB4-A19F-53F56B77C45C}"/>
                </a:ext>
              </a:extLst>
            </p:cNvPr>
            <p:cNvCxnSpPr>
              <a:cxnSpLocks/>
            </p:cNvCxnSpPr>
            <p:nvPr/>
          </p:nvCxnSpPr>
          <p:spPr>
            <a:xfrm flipH="1">
              <a:off x="7044070" y="3125970"/>
              <a:ext cx="1410586"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8F43CFD-E664-4F1C-B2E9-45257AD40DCF}"/>
                </a:ext>
              </a:extLst>
            </p:cNvPr>
            <p:cNvSpPr txBox="1"/>
            <p:nvPr/>
          </p:nvSpPr>
          <p:spPr>
            <a:xfrm>
              <a:off x="7447365" y="2636813"/>
              <a:ext cx="643125" cy="261610"/>
            </a:xfrm>
            <a:prstGeom prst="rect">
              <a:avLst/>
            </a:prstGeom>
            <a:noFill/>
          </p:spPr>
          <p:txBody>
            <a:bodyPr wrap="none" rtlCol="0">
              <a:spAutoFit/>
            </a:bodyPr>
            <a:lstStyle/>
            <a:p>
              <a:r>
                <a:rPr lang="en-GB" sz="1100">
                  <a:solidFill>
                    <a:schemeClr val="tx2"/>
                  </a:solidFill>
                </a:rPr>
                <a:t>Data (1)</a:t>
              </a:r>
              <a:endParaRPr lang="x-none" sz="1100" err="1">
                <a:solidFill>
                  <a:schemeClr val="tx2"/>
                </a:solidFill>
              </a:endParaRPr>
            </a:p>
          </p:txBody>
        </p:sp>
        <p:sp>
          <p:nvSpPr>
            <p:cNvPr id="29" name="TextBox 28">
              <a:extLst>
                <a:ext uri="{FF2B5EF4-FFF2-40B4-BE49-F238E27FC236}">
                  <a16:creationId xmlns:a16="http://schemas.microsoft.com/office/drawing/2014/main" id="{AB6DE807-B6DD-4BF7-A0A4-242ECC28E96C}"/>
                </a:ext>
              </a:extLst>
            </p:cNvPr>
            <p:cNvSpPr txBox="1"/>
            <p:nvPr/>
          </p:nvSpPr>
          <p:spPr>
            <a:xfrm>
              <a:off x="8823138" y="3293120"/>
              <a:ext cx="643125" cy="261610"/>
            </a:xfrm>
            <a:prstGeom prst="rect">
              <a:avLst/>
            </a:prstGeom>
            <a:noFill/>
          </p:spPr>
          <p:txBody>
            <a:bodyPr wrap="none" rtlCol="0">
              <a:spAutoFit/>
            </a:bodyPr>
            <a:lstStyle/>
            <a:p>
              <a:r>
                <a:rPr lang="en-GB" sz="1100">
                  <a:solidFill>
                    <a:schemeClr val="tx2"/>
                  </a:solidFill>
                </a:rPr>
                <a:t>Data (1)</a:t>
              </a:r>
              <a:endParaRPr lang="x-none" sz="1100" err="1">
                <a:solidFill>
                  <a:schemeClr val="tx2"/>
                </a:solidFill>
              </a:endParaRPr>
            </a:p>
          </p:txBody>
        </p:sp>
        <p:sp>
          <p:nvSpPr>
            <p:cNvPr id="30" name="TextBox 29">
              <a:extLst>
                <a:ext uri="{FF2B5EF4-FFF2-40B4-BE49-F238E27FC236}">
                  <a16:creationId xmlns:a16="http://schemas.microsoft.com/office/drawing/2014/main" id="{04565BA1-F2AB-4A0C-B0E2-D10974836690}"/>
                </a:ext>
              </a:extLst>
            </p:cNvPr>
            <p:cNvSpPr txBox="1"/>
            <p:nvPr/>
          </p:nvSpPr>
          <p:spPr>
            <a:xfrm>
              <a:off x="10324987" y="4494595"/>
              <a:ext cx="643125" cy="261610"/>
            </a:xfrm>
            <a:prstGeom prst="rect">
              <a:avLst/>
            </a:prstGeom>
            <a:noFill/>
          </p:spPr>
          <p:txBody>
            <a:bodyPr wrap="none" rtlCol="0">
              <a:spAutoFit/>
            </a:bodyPr>
            <a:lstStyle/>
            <a:p>
              <a:r>
                <a:rPr lang="en-GB" sz="1100">
                  <a:solidFill>
                    <a:schemeClr val="tx2"/>
                  </a:solidFill>
                </a:rPr>
                <a:t>Data (1)</a:t>
              </a:r>
              <a:endParaRPr lang="x-none" sz="1100" err="1">
                <a:solidFill>
                  <a:schemeClr val="tx2"/>
                </a:solidFill>
              </a:endParaRPr>
            </a:p>
          </p:txBody>
        </p:sp>
        <p:sp>
          <p:nvSpPr>
            <p:cNvPr id="31" name="TextBox 30">
              <a:extLst>
                <a:ext uri="{FF2B5EF4-FFF2-40B4-BE49-F238E27FC236}">
                  <a16:creationId xmlns:a16="http://schemas.microsoft.com/office/drawing/2014/main" id="{7EC99AE1-4A57-4590-BC64-7FB9F566F583}"/>
                </a:ext>
              </a:extLst>
            </p:cNvPr>
            <p:cNvSpPr txBox="1"/>
            <p:nvPr/>
          </p:nvSpPr>
          <p:spPr>
            <a:xfrm>
              <a:off x="7489968" y="2905245"/>
              <a:ext cx="389850" cy="261610"/>
            </a:xfrm>
            <a:prstGeom prst="rect">
              <a:avLst/>
            </a:prstGeom>
            <a:noFill/>
          </p:spPr>
          <p:txBody>
            <a:bodyPr wrap="none" rtlCol="0">
              <a:spAutoFit/>
            </a:bodyPr>
            <a:lstStyle/>
            <a:p>
              <a:r>
                <a:rPr lang="en-GB" sz="1100">
                  <a:solidFill>
                    <a:schemeClr val="tx2"/>
                  </a:solidFill>
                </a:rPr>
                <a:t>Ack</a:t>
              </a:r>
              <a:endParaRPr lang="x-none" sz="1100" err="1">
                <a:solidFill>
                  <a:schemeClr val="tx2"/>
                </a:solidFill>
              </a:endParaRPr>
            </a:p>
          </p:txBody>
        </p:sp>
        <p:sp>
          <p:nvSpPr>
            <p:cNvPr id="32" name="TextBox 31">
              <a:extLst>
                <a:ext uri="{FF2B5EF4-FFF2-40B4-BE49-F238E27FC236}">
                  <a16:creationId xmlns:a16="http://schemas.microsoft.com/office/drawing/2014/main" id="{9904AADB-A1E0-4FC2-AF55-25EE9ED990D7}"/>
                </a:ext>
              </a:extLst>
            </p:cNvPr>
            <p:cNvSpPr txBox="1"/>
            <p:nvPr/>
          </p:nvSpPr>
          <p:spPr>
            <a:xfrm>
              <a:off x="8823137" y="3810329"/>
              <a:ext cx="965329" cy="261610"/>
            </a:xfrm>
            <a:prstGeom prst="rect">
              <a:avLst/>
            </a:prstGeom>
            <a:noFill/>
          </p:spPr>
          <p:txBody>
            <a:bodyPr wrap="none" rtlCol="0">
              <a:spAutoFit/>
            </a:bodyPr>
            <a:lstStyle/>
            <a:p>
              <a:r>
                <a:rPr lang="en-GB" sz="1100" err="1">
                  <a:solidFill>
                    <a:schemeClr val="tx2"/>
                  </a:solidFill>
                </a:rPr>
                <a:t>ReTX</a:t>
              </a:r>
              <a:r>
                <a:rPr lang="en-GB" sz="1100">
                  <a:solidFill>
                    <a:schemeClr val="tx2"/>
                  </a:solidFill>
                </a:rPr>
                <a:t> Data (1)</a:t>
              </a:r>
              <a:endParaRPr lang="x-none" sz="1100" err="1">
                <a:solidFill>
                  <a:schemeClr val="tx2"/>
                </a:solidFill>
              </a:endParaRPr>
            </a:p>
          </p:txBody>
        </p:sp>
        <p:sp>
          <p:nvSpPr>
            <p:cNvPr id="33" name="TextBox 32">
              <a:extLst>
                <a:ext uri="{FF2B5EF4-FFF2-40B4-BE49-F238E27FC236}">
                  <a16:creationId xmlns:a16="http://schemas.microsoft.com/office/drawing/2014/main" id="{D338E0B5-B2C5-4D8C-ABA2-CC7ED973B461}"/>
                </a:ext>
              </a:extLst>
            </p:cNvPr>
            <p:cNvSpPr txBox="1"/>
            <p:nvPr/>
          </p:nvSpPr>
          <p:spPr>
            <a:xfrm>
              <a:off x="8152318" y="3638064"/>
              <a:ext cx="587020" cy="261610"/>
            </a:xfrm>
            <a:prstGeom prst="rect">
              <a:avLst/>
            </a:prstGeom>
            <a:noFill/>
          </p:spPr>
          <p:txBody>
            <a:bodyPr wrap="none" rtlCol="0">
              <a:spAutoFit/>
            </a:bodyPr>
            <a:lstStyle/>
            <a:p>
              <a:r>
                <a:rPr lang="en-GB" sz="1100">
                  <a:solidFill>
                    <a:schemeClr val="tx2"/>
                  </a:solidFill>
                </a:rPr>
                <a:t>No Ack</a:t>
              </a:r>
              <a:endParaRPr lang="x-none" sz="1100" err="1">
                <a:solidFill>
                  <a:schemeClr val="tx2"/>
                </a:solidFill>
              </a:endParaRPr>
            </a:p>
          </p:txBody>
        </p:sp>
        <p:sp>
          <p:nvSpPr>
            <p:cNvPr id="34" name="TextBox 33">
              <a:extLst>
                <a:ext uri="{FF2B5EF4-FFF2-40B4-BE49-F238E27FC236}">
                  <a16:creationId xmlns:a16="http://schemas.microsoft.com/office/drawing/2014/main" id="{610E3DAB-3679-4A8D-88F9-9C66B7F8DD08}"/>
                </a:ext>
              </a:extLst>
            </p:cNvPr>
            <p:cNvSpPr txBox="1"/>
            <p:nvPr/>
          </p:nvSpPr>
          <p:spPr>
            <a:xfrm>
              <a:off x="9029495" y="4138800"/>
              <a:ext cx="389850" cy="261610"/>
            </a:xfrm>
            <a:prstGeom prst="rect">
              <a:avLst/>
            </a:prstGeom>
            <a:noFill/>
          </p:spPr>
          <p:txBody>
            <a:bodyPr wrap="none" rtlCol="0">
              <a:spAutoFit/>
            </a:bodyPr>
            <a:lstStyle/>
            <a:p>
              <a:r>
                <a:rPr lang="en-GB" sz="1100">
                  <a:solidFill>
                    <a:schemeClr val="tx2"/>
                  </a:solidFill>
                </a:rPr>
                <a:t>Ack</a:t>
              </a:r>
              <a:endParaRPr lang="x-none" sz="1100" err="1">
                <a:solidFill>
                  <a:schemeClr val="tx2"/>
                </a:solidFill>
              </a:endParaRPr>
            </a:p>
          </p:txBody>
        </p:sp>
        <p:cxnSp>
          <p:nvCxnSpPr>
            <p:cNvPr id="35" name="Straight Arrow Connector 34">
              <a:extLst>
                <a:ext uri="{FF2B5EF4-FFF2-40B4-BE49-F238E27FC236}">
                  <a16:creationId xmlns:a16="http://schemas.microsoft.com/office/drawing/2014/main" id="{7268B402-7584-40D4-9694-569EE9A51E49}"/>
                </a:ext>
              </a:extLst>
            </p:cNvPr>
            <p:cNvCxnSpPr>
              <a:cxnSpLocks/>
            </p:cNvCxnSpPr>
            <p:nvPr/>
          </p:nvCxnSpPr>
          <p:spPr>
            <a:xfrm flipH="1">
              <a:off x="8439407" y="4389777"/>
              <a:ext cx="1410586"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F7E339A-C134-4B6B-869D-2449945B4EB7}"/>
                </a:ext>
              </a:extLst>
            </p:cNvPr>
            <p:cNvSpPr txBox="1"/>
            <p:nvPr/>
          </p:nvSpPr>
          <p:spPr>
            <a:xfrm>
              <a:off x="10440081" y="4854726"/>
              <a:ext cx="389850" cy="261610"/>
            </a:xfrm>
            <a:prstGeom prst="rect">
              <a:avLst/>
            </a:prstGeom>
            <a:noFill/>
          </p:spPr>
          <p:txBody>
            <a:bodyPr wrap="none" rtlCol="0">
              <a:spAutoFit/>
            </a:bodyPr>
            <a:lstStyle/>
            <a:p>
              <a:r>
                <a:rPr lang="en-GB" sz="1100">
                  <a:solidFill>
                    <a:schemeClr val="tx2"/>
                  </a:solidFill>
                </a:rPr>
                <a:t>Ack</a:t>
              </a:r>
              <a:endParaRPr lang="x-none" sz="1100" err="1">
                <a:solidFill>
                  <a:schemeClr val="tx2"/>
                </a:solidFill>
              </a:endParaRPr>
            </a:p>
          </p:txBody>
        </p:sp>
        <p:cxnSp>
          <p:nvCxnSpPr>
            <p:cNvPr id="37" name="Straight Arrow Connector 36">
              <a:extLst>
                <a:ext uri="{FF2B5EF4-FFF2-40B4-BE49-F238E27FC236}">
                  <a16:creationId xmlns:a16="http://schemas.microsoft.com/office/drawing/2014/main" id="{65CC1605-9B2E-4316-A4C3-7141B9153595}"/>
                </a:ext>
              </a:extLst>
            </p:cNvPr>
            <p:cNvCxnSpPr>
              <a:cxnSpLocks/>
            </p:cNvCxnSpPr>
            <p:nvPr/>
          </p:nvCxnSpPr>
          <p:spPr>
            <a:xfrm flipH="1">
              <a:off x="9849993" y="5105703"/>
              <a:ext cx="1410586"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D44B3DCC-6FF4-4346-9D2B-0FEDD7FE45BE}"/>
                </a:ext>
              </a:extLst>
            </p:cNvPr>
            <p:cNvSpPr/>
            <p:nvPr/>
          </p:nvSpPr>
          <p:spPr>
            <a:xfrm>
              <a:off x="6758765" y="6060556"/>
              <a:ext cx="542259" cy="850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err="1"/>
            </a:p>
          </p:txBody>
        </p:sp>
        <p:sp>
          <p:nvSpPr>
            <p:cNvPr id="39" name="Rectangle 38">
              <a:extLst>
                <a:ext uri="{FF2B5EF4-FFF2-40B4-BE49-F238E27FC236}">
                  <a16:creationId xmlns:a16="http://schemas.microsoft.com/office/drawing/2014/main" id="{3B50D5CF-7820-4A69-80D1-2597E58A86B7}"/>
                </a:ext>
              </a:extLst>
            </p:cNvPr>
            <p:cNvSpPr/>
            <p:nvPr/>
          </p:nvSpPr>
          <p:spPr>
            <a:xfrm>
              <a:off x="8183526" y="6071363"/>
              <a:ext cx="542259" cy="850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err="1"/>
            </a:p>
          </p:txBody>
        </p:sp>
        <p:sp>
          <p:nvSpPr>
            <p:cNvPr id="40" name="Rectangle 39">
              <a:extLst>
                <a:ext uri="{FF2B5EF4-FFF2-40B4-BE49-F238E27FC236}">
                  <a16:creationId xmlns:a16="http://schemas.microsoft.com/office/drawing/2014/main" id="{CD5D6057-E6DA-433B-B503-D03979A7936E}"/>
                </a:ext>
              </a:extLst>
            </p:cNvPr>
            <p:cNvSpPr/>
            <p:nvPr/>
          </p:nvSpPr>
          <p:spPr>
            <a:xfrm>
              <a:off x="9578863" y="6050095"/>
              <a:ext cx="542259" cy="850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err="1"/>
            </a:p>
          </p:txBody>
        </p:sp>
        <p:sp>
          <p:nvSpPr>
            <p:cNvPr id="41" name="Rectangle 40">
              <a:extLst>
                <a:ext uri="{FF2B5EF4-FFF2-40B4-BE49-F238E27FC236}">
                  <a16:creationId xmlns:a16="http://schemas.microsoft.com/office/drawing/2014/main" id="{D049C11F-ED3A-4AC1-9031-BF7E5B6BA4C2}"/>
                </a:ext>
              </a:extLst>
            </p:cNvPr>
            <p:cNvSpPr/>
            <p:nvPr/>
          </p:nvSpPr>
          <p:spPr>
            <a:xfrm>
              <a:off x="10977002" y="6050095"/>
              <a:ext cx="542259" cy="850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err="1"/>
            </a:p>
          </p:txBody>
        </p:sp>
      </p:grpSp>
      <p:sp>
        <p:nvSpPr>
          <p:cNvPr id="42" name="TextBox 41">
            <a:extLst>
              <a:ext uri="{FF2B5EF4-FFF2-40B4-BE49-F238E27FC236}">
                <a16:creationId xmlns:a16="http://schemas.microsoft.com/office/drawing/2014/main" id="{8D0B1378-3B6B-4563-8DFE-AF5936966801}"/>
              </a:ext>
            </a:extLst>
          </p:cNvPr>
          <p:cNvSpPr txBox="1"/>
          <p:nvPr/>
        </p:nvSpPr>
        <p:spPr>
          <a:xfrm>
            <a:off x="7794509" y="5567043"/>
            <a:ext cx="3330784" cy="307777"/>
          </a:xfrm>
          <a:prstGeom prst="rect">
            <a:avLst/>
          </a:prstGeom>
          <a:noFill/>
        </p:spPr>
        <p:txBody>
          <a:bodyPr wrap="none" rtlCol="0">
            <a:spAutoFit/>
          </a:bodyPr>
          <a:lstStyle/>
          <a:p>
            <a:r>
              <a:rPr lang="en-GB" sz="1400">
                <a:solidFill>
                  <a:schemeClr val="tx2"/>
                </a:solidFill>
              </a:rPr>
              <a:t>Example data flow from Device 1 to FP/sink</a:t>
            </a:r>
            <a:endParaRPr lang="x-none" sz="1400" err="1">
              <a:solidFill>
                <a:schemeClr val="tx2"/>
              </a:solidFill>
            </a:endParaRPr>
          </a:p>
        </p:txBody>
      </p:sp>
    </p:spTree>
    <p:extLst>
      <p:ext uri="{BB962C8B-B14F-4D97-AF65-F5344CB8AC3E}">
        <p14:creationId xmlns:p14="http://schemas.microsoft.com/office/powerpoint/2010/main" val="3462155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12DEA-540F-4B44-AE7B-C9E23F632105}"/>
              </a:ext>
            </a:extLst>
          </p:cNvPr>
          <p:cNvSpPr>
            <a:spLocks noGrp="1"/>
          </p:cNvSpPr>
          <p:nvPr>
            <p:ph type="title"/>
          </p:nvPr>
        </p:nvSpPr>
        <p:spPr/>
        <p:txBody>
          <a:bodyPr/>
          <a:lstStyle/>
          <a:p>
            <a:r>
              <a:rPr lang="en-GB"/>
              <a:t>mMTC Evaluation Overview</a:t>
            </a:r>
            <a:endParaRPr lang="x-none"/>
          </a:p>
        </p:txBody>
      </p:sp>
      <p:sp>
        <p:nvSpPr>
          <p:cNvPr id="3" name="Content Placeholder 2">
            <a:extLst>
              <a:ext uri="{FF2B5EF4-FFF2-40B4-BE49-F238E27FC236}">
                <a16:creationId xmlns:a16="http://schemas.microsoft.com/office/drawing/2014/main" id="{0EC8742D-5F65-48A1-8D9E-C688AD5A1B64}"/>
              </a:ext>
            </a:extLst>
          </p:cNvPr>
          <p:cNvSpPr>
            <a:spLocks noGrp="1"/>
          </p:cNvSpPr>
          <p:nvPr>
            <p:ph sz="quarter" idx="10"/>
          </p:nvPr>
        </p:nvSpPr>
        <p:spPr>
          <a:xfrm>
            <a:off x="609757" y="1600571"/>
            <a:ext cx="11030307" cy="4680000"/>
          </a:xfrm>
        </p:spPr>
        <p:txBody>
          <a:bodyPr>
            <a:normAutofit fontScale="85000" lnSpcReduction="10000"/>
          </a:bodyPr>
          <a:lstStyle/>
          <a:p>
            <a:pPr marL="342900" indent="-342900" hangingPunct="0">
              <a:buFont typeface="Arial" panose="020B0604020202020204" pitchFamily="34" charset="0"/>
              <a:buChar char="•"/>
            </a:pPr>
            <a:r>
              <a:rPr lang="en-GB" dirty="0"/>
              <a:t>Single channel results </a:t>
            </a:r>
          </a:p>
          <a:p>
            <a:pPr marL="702900" lvl="1" indent="-342900" hangingPunct="0">
              <a:buFont typeface="Arial" panose="020B0604020202020204" pitchFamily="34" charset="0"/>
              <a:buChar char="•"/>
            </a:pPr>
            <a:r>
              <a:rPr lang="en-GB" dirty="0"/>
              <a:t>All FP/Sinks and devices are operating at the same 1.728MHz channel.</a:t>
            </a:r>
          </a:p>
          <a:p>
            <a:pPr marL="342900" indent="-342900" hangingPunct="0">
              <a:buFont typeface="Arial" panose="020B0604020202020204" pitchFamily="34" charset="0"/>
              <a:buChar char="•"/>
            </a:pPr>
            <a:r>
              <a:rPr lang="en-GB" dirty="0"/>
              <a:t>3 channel case</a:t>
            </a:r>
          </a:p>
          <a:p>
            <a:pPr marL="702900" lvl="1" indent="-342900" hangingPunct="0">
              <a:buFont typeface="Arial" panose="020B0604020202020204" pitchFamily="34" charset="0"/>
              <a:buChar char="•"/>
            </a:pPr>
            <a:r>
              <a:rPr lang="en-GB" dirty="0"/>
              <a:t>Each FP/sinks and device selects own operating channel based on local interference conditions in the simulation. No manual interference planning is used.</a:t>
            </a:r>
            <a:endParaRPr lang="x-none" dirty="0"/>
          </a:p>
          <a:p>
            <a:pPr marL="342900" indent="-342900">
              <a:buFont typeface="Arial" panose="020B0604020202020204" pitchFamily="34" charset="0"/>
              <a:buChar char="•"/>
            </a:pPr>
            <a:r>
              <a:rPr lang="en-GB" dirty="0"/>
              <a:t>Simulation results are available for both 700MHz and DECT1900MHz band.</a:t>
            </a:r>
          </a:p>
          <a:p>
            <a:pPr marL="702900" lvl="1" indent="-342900">
              <a:buFont typeface="Arial" panose="020B0604020202020204" pitchFamily="34" charset="0"/>
              <a:buChar char="•"/>
            </a:pPr>
            <a:r>
              <a:rPr lang="en-GB" dirty="0"/>
              <a:t>All results are performed with 23dBm maximum TX power at FP/sink (BTS/</a:t>
            </a:r>
            <a:r>
              <a:rPr lang="en-GB" dirty="0" err="1"/>
              <a:t>TRxP</a:t>
            </a:r>
            <a:r>
              <a:rPr lang="en-GB" dirty="0"/>
              <a:t>) and Device.</a:t>
            </a:r>
          </a:p>
          <a:p>
            <a:pPr marL="702900" lvl="1" indent="-342900">
              <a:buFont typeface="Arial" panose="020B0604020202020204" pitchFamily="34" charset="0"/>
              <a:buChar char="•"/>
            </a:pPr>
            <a:r>
              <a:rPr lang="en-GB" dirty="0"/>
              <a:t>DECT1900MHz band results are based on using 5m FP/sink (BTS/</a:t>
            </a:r>
            <a:r>
              <a:rPr lang="en-GB" dirty="0" err="1"/>
              <a:t>TRxP</a:t>
            </a:r>
            <a:r>
              <a:rPr lang="en-GB" dirty="0"/>
              <a:t>) antenna height.</a:t>
            </a:r>
          </a:p>
          <a:p>
            <a:pPr marL="702900" lvl="1" indent="-342900">
              <a:buFont typeface="Arial" panose="020B0604020202020204" pitchFamily="34" charset="0"/>
              <a:buChar char="•"/>
            </a:pPr>
            <a:r>
              <a:rPr lang="en-GB" dirty="0"/>
              <a:t>700MHz results are done with 25m antenna height as requested by ITU-R.</a:t>
            </a:r>
          </a:p>
          <a:p>
            <a:pPr marL="702900" lvl="1" indent="-342900">
              <a:buFont typeface="Arial" panose="020B0604020202020204" pitchFamily="34" charset="0"/>
              <a:buChar char="•"/>
            </a:pPr>
            <a:r>
              <a:rPr lang="en-US" dirty="0"/>
              <a:t>Evaluation configuration as defined in ITU-R M.2412-0: Table 5 d) Urban Macro-mMTC test, Configuration A.</a:t>
            </a:r>
            <a:endParaRPr lang="en-GB" dirty="0"/>
          </a:p>
        </p:txBody>
      </p:sp>
    </p:spTree>
    <p:extLst>
      <p:ext uri="{BB962C8B-B14F-4D97-AF65-F5344CB8AC3E}">
        <p14:creationId xmlns:p14="http://schemas.microsoft.com/office/powerpoint/2010/main" val="1948168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F54A-BA8F-4FFC-8039-52E86AB3D208}"/>
              </a:ext>
            </a:extLst>
          </p:cNvPr>
          <p:cNvSpPr>
            <a:spLocks noGrp="1"/>
          </p:cNvSpPr>
          <p:nvPr>
            <p:ph type="title"/>
          </p:nvPr>
        </p:nvSpPr>
        <p:spPr/>
        <p:txBody>
          <a:bodyPr/>
          <a:lstStyle/>
          <a:p>
            <a:r>
              <a:rPr lang="en-GB"/>
              <a:t>mMTC Simulation Results at 700MHz</a:t>
            </a:r>
            <a:endParaRPr lang="x-none"/>
          </a:p>
        </p:txBody>
      </p:sp>
      <p:graphicFrame>
        <p:nvGraphicFramePr>
          <p:cNvPr id="7" name="Content Placeholder 6">
            <a:extLst>
              <a:ext uri="{FF2B5EF4-FFF2-40B4-BE49-F238E27FC236}">
                <a16:creationId xmlns:a16="http://schemas.microsoft.com/office/drawing/2014/main" id="{AECCB3DC-438A-41F7-924E-6CDA48BF7D78}"/>
              </a:ext>
            </a:extLst>
          </p:cNvPr>
          <p:cNvGraphicFramePr>
            <a:graphicFrameLocks noGrp="1"/>
          </p:cNvGraphicFramePr>
          <p:nvPr>
            <p:ph sz="quarter" idx="10"/>
            <p:extLst>
              <p:ext uri="{D42A27DB-BD31-4B8C-83A1-F6EECF244321}">
                <p14:modId xmlns:p14="http://schemas.microsoft.com/office/powerpoint/2010/main" val="529149739"/>
              </p:ext>
            </p:extLst>
          </p:nvPr>
        </p:nvGraphicFramePr>
        <p:xfrm>
          <a:off x="1216681" y="4719609"/>
          <a:ext cx="9423610" cy="1479810"/>
        </p:xfrm>
        <a:graphic>
          <a:graphicData uri="http://schemas.openxmlformats.org/drawingml/2006/table">
            <a:tbl>
              <a:tblPr firstRow="1" firstCol="1" bandRow="1">
                <a:tableStyleId>{5C22544A-7EE6-4342-B048-85BDC9FD1C3A}</a:tableStyleId>
              </a:tblPr>
              <a:tblGrid>
                <a:gridCol w="1103326">
                  <a:extLst>
                    <a:ext uri="{9D8B030D-6E8A-4147-A177-3AD203B41FA5}">
                      <a16:colId xmlns:a16="http://schemas.microsoft.com/office/drawing/2014/main" val="13309638"/>
                    </a:ext>
                  </a:extLst>
                </a:gridCol>
                <a:gridCol w="4141249">
                  <a:extLst>
                    <a:ext uri="{9D8B030D-6E8A-4147-A177-3AD203B41FA5}">
                      <a16:colId xmlns:a16="http://schemas.microsoft.com/office/drawing/2014/main" val="2153653202"/>
                    </a:ext>
                  </a:extLst>
                </a:gridCol>
                <a:gridCol w="4179035">
                  <a:extLst>
                    <a:ext uri="{9D8B030D-6E8A-4147-A177-3AD203B41FA5}">
                      <a16:colId xmlns:a16="http://schemas.microsoft.com/office/drawing/2014/main" val="3849900032"/>
                    </a:ext>
                  </a:extLst>
                </a:gridCol>
              </a:tblGrid>
              <a:tr h="275850">
                <a:tc>
                  <a:txBody>
                    <a:bodyPr/>
                    <a:lstStyle/>
                    <a:p>
                      <a:pPr hangingPunct="0">
                        <a:spcAft>
                          <a:spcPts val="900"/>
                        </a:spcAft>
                      </a:pPr>
                      <a:r>
                        <a:rPr lang="en-GB" sz="1600">
                          <a:effectLst/>
                        </a:rPr>
                        <a:t> </a:t>
                      </a:r>
                      <a:endParaRPr lang="x-none"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900"/>
                        </a:spcAft>
                      </a:pPr>
                      <a:r>
                        <a:rPr lang="en-GB" sz="1600" dirty="0">
                          <a:effectLst/>
                        </a:rPr>
                        <a:t>3 ARQ attempts (red line)</a:t>
                      </a:r>
                      <a:endParaRPr lang="x-none"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900"/>
                        </a:spcAft>
                      </a:pPr>
                      <a:r>
                        <a:rPr lang="en-GB" sz="1600" dirty="0">
                          <a:effectLst/>
                        </a:rPr>
                        <a:t>8 ARQ attempts (blue line)</a:t>
                      </a:r>
                      <a:endParaRPr lang="x-none"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98446208"/>
                  </a:ext>
                </a:extLst>
              </a:tr>
              <a:tr h="427155">
                <a:tc>
                  <a:txBody>
                    <a:bodyPr/>
                    <a:lstStyle/>
                    <a:p>
                      <a:pPr hangingPunct="0">
                        <a:spcAft>
                          <a:spcPts val="900"/>
                        </a:spcAft>
                      </a:pPr>
                      <a:r>
                        <a:rPr lang="en-GB" sz="1600">
                          <a:effectLst/>
                        </a:rPr>
                        <a:t>1 channel </a:t>
                      </a:r>
                      <a:endParaRPr lang="x-none"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hangingPunct="0">
                        <a:spcAft>
                          <a:spcPts val="900"/>
                        </a:spcAft>
                      </a:pPr>
                      <a:r>
                        <a:rPr lang="en-GB" sz="1600">
                          <a:effectLst/>
                        </a:rPr>
                        <a:t>69 packets/s in FP/sink or </a:t>
                      </a:r>
                    </a:p>
                    <a:p>
                      <a:pPr algn="l" hangingPunct="0">
                        <a:spcAft>
                          <a:spcPts val="900"/>
                        </a:spcAft>
                      </a:pPr>
                      <a:r>
                        <a:rPr lang="en-US" sz="1600">
                          <a:effectLst/>
                        </a:rPr>
                        <a:t>1 message in every 17.4 minutes per device </a:t>
                      </a:r>
                      <a:endParaRPr lang="x-none"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hangingPunct="0">
                        <a:spcAft>
                          <a:spcPts val="900"/>
                        </a:spcAft>
                      </a:pPr>
                      <a:r>
                        <a:rPr lang="en-GB" sz="1600">
                          <a:effectLst/>
                        </a:rPr>
                        <a:t>124 packets/s in FP/sink or </a:t>
                      </a:r>
                    </a:p>
                    <a:p>
                      <a:pPr algn="l" hangingPunct="0">
                        <a:spcAft>
                          <a:spcPts val="900"/>
                        </a:spcAft>
                      </a:pPr>
                      <a:r>
                        <a:rPr lang="en-US" sz="1600">
                          <a:effectLst/>
                        </a:rPr>
                        <a:t>1 message in every 9.7 minutes per device</a:t>
                      </a:r>
                      <a:endParaRPr lang="x-none"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40194736"/>
                  </a:ext>
                </a:extLst>
              </a:tr>
              <a:tr h="511099">
                <a:tc>
                  <a:txBody>
                    <a:bodyPr/>
                    <a:lstStyle/>
                    <a:p>
                      <a:pPr hangingPunct="0">
                        <a:spcAft>
                          <a:spcPts val="900"/>
                        </a:spcAft>
                      </a:pPr>
                      <a:r>
                        <a:rPr lang="en-GB" sz="1600">
                          <a:effectLst/>
                        </a:rPr>
                        <a:t>3 channels</a:t>
                      </a:r>
                      <a:endParaRPr lang="x-none"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hangingPunct="0">
                        <a:spcAft>
                          <a:spcPts val="900"/>
                        </a:spcAft>
                      </a:pPr>
                      <a:r>
                        <a:rPr lang="en-GB" sz="1600">
                          <a:effectLst/>
                        </a:rPr>
                        <a:t>178 packets/s in FP/sink or</a:t>
                      </a:r>
                    </a:p>
                    <a:p>
                      <a:pPr algn="l" hangingPunct="0">
                        <a:spcAft>
                          <a:spcPts val="900"/>
                        </a:spcAft>
                      </a:pPr>
                      <a:r>
                        <a:rPr lang="en-US" sz="1600">
                          <a:effectLst/>
                        </a:rPr>
                        <a:t>1 message in every 6.8 minutes per device</a:t>
                      </a:r>
                      <a:endParaRPr lang="x-none"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hangingPunct="0">
                        <a:spcAft>
                          <a:spcPts val="900"/>
                        </a:spcAft>
                      </a:pPr>
                      <a:r>
                        <a:rPr lang="en-GB" sz="1600" dirty="0">
                          <a:effectLst/>
                        </a:rPr>
                        <a:t>274 packets/s in FP/sink or</a:t>
                      </a:r>
                    </a:p>
                    <a:p>
                      <a:pPr algn="l" hangingPunct="0">
                        <a:spcAft>
                          <a:spcPts val="900"/>
                        </a:spcAft>
                      </a:pPr>
                      <a:r>
                        <a:rPr lang="en-US" sz="1600" dirty="0">
                          <a:effectLst/>
                        </a:rPr>
                        <a:t>1 message in every 4.4 minutes per device</a:t>
                      </a:r>
                      <a:endParaRPr lang="x-none"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84683206"/>
                  </a:ext>
                </a:extLst>
              </a:tr>
            </a:tbl>
          </a:graphicData>
        </a:graphic>
      </p:graphicFrame>
      <p:pic>
        <p:nvPicPr>
          <p:cNvPr id="5" name="Picture 4">
            <a:extLst>
              <a:ext uri="{FF2B5EF4-FFF2-40B4-BE49-F238E27FC236}">
                <a16:creationId xmlns:a16="http://schemas.microsoft.com/office/drawing/2014/main" id="{F72716C7-50CF-4EEF-A323-A0266158D1F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6070" y="1335622"/>
            <a:ext cx="4233211" cy="3254855"/>
          </a:xfrm>
          <a:prstGeom prst="rect">
            <a:avLst/>
          </a:prstGeom>
          <a:noFill/>
        </p:spPr>
      </p:pic>
      <p:pic>
        <p:nvPicPr>
          <p:cNvPr id="8" name="Picture 7">
            <a:extLst>
              <a:ext uri="{FF2B5EF4-FFF2-40B4-BE49-F238E27FC236}">
                <a16:creationId xmlns:a16="http://schemas.microsoft.com/office/drawing/2014/main" id="{85A1EB75-BA3A-41FA-B8C8-D103C4A0368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5713" y="1335622"/>
            <a:ext cx="4238008" cy="3254400"/>
          </a:xfrm>
          <a:prstGeom prst="rect">
            <a:avLst/>
          </a:prstGeom>
          <a:noFill/>
        </p:spPr>
      </p:pic>
      <p:sp>
        <p:nvSpPr>
          <p:cNvPr id="6" name="TextBox 5">
            <a:extLst>
              <a:ext uri="{FF2B5EF4-FFF2-40B4-BE49-F238E27FC236}">
                <a16:creationId xmlns:a16="http://schemas.microsoft.com/office/drawing/2014/main" id="{5B876825-D297-4F50-9474-8CFED8291BAE}"/>
              </a:ext>
            </a:extLst>
          </p:cNvPr>
          <p:cNvSpPr txBox="1"/>
          <p:nvPr/>
        </p:nvSpPr>
        <p:spPr>
          <a:xfrm>
            <a:off x="1979940" y="1979939"/>
            <a:ext cx="1057983" cy="430887"/>
          </a:xfrm>
          <a:prstGeom prst="rect">
            <a:avLst/>
          </a:prstGeom>
          <a:solidFill>
            <a:schemeClr val="bg1">
              <a:lumMod val="50000"/>
            </a:schemeClr>
          </a:solidFill>
        </p:spPr>
        <p:txBody>
          <a:bodyPr wrap="square" rtlCol="0">
            <a:spAutoFit/>
          </a:bodyPr>
          <a:lstStyle/>
          <a:p>
            <a:pPr algn="ctr"/>
            <a:r>
              <a:rPr lang="fi-FI" sz="1100">
                <a:solidFill>
                  <a:schemeClr val="bg1">
                    <a:lumMod val="60000"/>
                    <a:lumOff val="40000"/>
                  </a:schemeClr>
                </a:solidFill>
              </a:rPr>
              <a:t>ITU requirement</a:t>
            </a:r>
            <a:endParaRPr lang="en-GB" sz="1100" err="1">
              <a:solidFill>
                <a:schemeClr val="bg1">
                  <a:lumMod val="60000"/>
                  <a:lumOff val="40000"/>
                </a:schemeClr>
              </a:solidFill>
            </a:endParaRPr>
          </a:p>
        </p:txBody>
      </p:sp>
      <p:sp>
        <p:nvSpPr>
          <p:cNvPr id="9" name="TextBox 8">
            <a:extLst>
              <a:ext uri="{FF2B5EF4-FFF2-40B4-BE49-F238E27FC236}">
                <a16:creationId xmlns:a16="http://schemas.microsoft.com/office/drawing/2014/main" id="{3DE386F3-FBC8-4277-ADDD-86176351F540}"/>
              </a:ext>
            </a:extLst>
          </p:cNvPr>
          <p:cNvSpPr txBox="1"/>
          <p:nvPr/>
        </p:nvSpPr>
        <p:spPr>
          <a:xfrm>
            <a:off x="7278082" y="1979939"/>
            <a:ext cx="1057983" cy="430887"/>
          </a:xfrm>
          <a:prstGeom prst="rect">
            <a:avLst/>
          </a:prstGeom>
          <a:solidFill>
            <a:schemeClr val="bg1">
              <a:lumMod val="50000"/>
            </a:schemeClr>
          </a:solidFill>
        </p:spPr>
        <p:txBody>
          <a:bodyPr wrap="square" rtlCol="0">
            <a:spAutoFit/>
          </a:bodyPr>
          <a:lstStyle/>
          <a:p>
            <a:pPr algn="ctr"/>
            <a:r>
              <a:rPr lang="fi-FI" sz="1100">
                <a:solidFill>
                  <a:schemeClr val="bg1">
                    <a:lumMod val="60000"/>
                    <a:lumOff val="40000"/>
                  </a:schemeClr>
                </a:solidFill>
              </a:rPr>
              <a:t>ITU requirement</a:t>
            </a:r>
            <a:endParaRPr lang="en-GB" sz="1100" err="1">
              <a:solidFill>
                <a:schemeClr val="bg1">
                  <a:lumMod val="60000"/>
                  <a:lumOff val="40000"/>
                </a:schemeClr>
              </a:solidFill>
            </a:endParaRPr>
          </a:p>
        </p:txBody>
      </p:sp>
      <p:sp>
        <p:nvSpPr>
          <p:cNvPr id="10" name="Rectangle 9">
            <a:extLst>
              <a:ext uri="{FF2B5EF4-FFF2-40B4-BE49-F238E27FC236}">
                <a16:creationId xmlns:a16="http://schemas.microsoft.com/office/drawing/2014/main" id="{3B2A995A-D164-4F5A-B114-B81C55EC096C}"/>
              </a:ext>
            </a:extLst>
          </p:cNvPr>
          <p:cNvSpPr/>
          <p:nvPr/>
        </p:nvSpPr>
        <p:spPr>
          <a:xfrm>
            <a:off x="3660769" y="1591483"/>
            <a:ext cx="874575" cy="523220"/>
          </a:xfrm>
          <a:prstGeom prst="rect">
            <a:avLst/>
          </a:prstGeom>
        </p:spPr>
        <p:txBody>
          <a:bodyPr wrap="square">
            <a:spAutoFit/>
          </a:bodyPr>
          <a:lstStyle/>
          <a:p>
            <a:r>
              <a:rPr lang="en-GB" sz="1400" dirty="0">
                <a:latin typeface="Times New Roman" panose="02020603050405020304" pitchFamily="18" charset="0"/>
              </a:rPr>
              <a:t>3 ARQ attempts</a:t>
            </a:r>
            <a:endParaRPr lang="x-none" sz="1400" dirty="0">
              <a:latin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51643A04-424F-4790-B716-D389F348C627}"/>
              </a:ext>
            </a:extLst>
          </p:cNvPr>
          <p:cNvCxnSpPr>
            <a:cxnSpLocks/>
          </p:cNvCxnSpPr>
          <p:nvPr/>
        </p:nvCxnSpPr>
        <p:spPr>
          <a:xfrm>
            <a:off x="4357687" y="1965651"/>
            <a:ext cx="163369" cy="17762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F7FF85E-EE47-4388-A4F4-B2FF16B0F43E}"/>
              </a:ext>
            </a:extLst>
          </p:cNvPr>
          <p:cNvSpPr/>
          <p:nvPr/>
        </p:nvSpPr>
        <p:spPr>
          <a:xfrm>
            <a:off x="9070969" y="3586972"/>
            <a:ext cx="874575" cy="523220"/>
          </a:xfrm>
          <a:prstGeom prst="rect">
            <a:avLst/>
          </a:prstGeom>
        </p:spPr>
        <p:txBody>
          <a:bodyPr wrap="square">
            <a:spAutoFit/>
          </a:bodyPr>
          <a:lstStyle/>
          <a:p>
            <a:r>
              <a:rPr lang="en-GB" sz="1400" dirty="0">
                <a:latin typeface="Times New Roman" panose="02020603050405020304" pitchFamily="18" charset="0"/>
              </a:rPr>
              <a:t>8 ARQ attempts</a:t>
            </a:r>
            <a:endParaRPr lang="x-none" sz="1400" dirty="0">
              <a:latin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C25C7D25-B354-4432-9791-D2B54CD1269F}"/>
              </a:ext>
            </a:extLst>
          </p:cNvPr>
          <p:cNvCxnSpPr>
            <a:cxnSpLocks/>
          </p:cNvCxnSpPr>
          <p:nvPr/>
        </p:nvCxnSpPr>
        <p:spPr>
          <a:xfrm flipV="1">
            <a:off x="9644063" y="3457385"/>
            <a:ext cx="301481" cy="17828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662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F54A-BA8F-4FFC-8039-52E86AB3D208}"/>
              </a:ext>
            </a:extLst>
          </p:cNvPr>
          <p:cNvSpPr>
            <a:spLocks noGrp="1"/>
          </p:cNvSpPr>
          <p:nvPr>
            <p:ph type="title"/>
          </p:nvPr>
        </p:nvSpPr>
        <p:spPr/>
        <p:txBody>
          <a:bodyPr/>
          <a:lstStyle/>
          <a:p>
            <a:r>
              <a:rPr lang="en-GB"/>
              <a:t>Consideration on mMTC Simulation Results</a:t>
            </a:r>
            <a:endParaRPr lang="x-none"/>
          </a:p>
        </p:txBody>
      </p:sp>
      <p:sp>
        <p:nvSpPr>
          <p:cNvPr id="3" name="Content Placeholder 2">
            <a:extLst>
              <a:ext uri="{FF2B5EF4-FFF2-40B4-BE49-F238E27FC236}">
                <a16:creationId xmlns:a16="http://schemas.microsoft.com/office/drawing/2014/main" id="{9A55C2FE-B9B2-4EEC-9EB9-F35E8BB0447B}"/>
              </a:ext>
            </a:extLst>
          </p:cNvPr>
          <p:cNvSpPr>
            <a:spLocks noGrp="1"/>
          </p:cNvSpPr>
          <p:nvPr>
            <p:ph sz="quarter" idx="10"/>
          </p:nvPr>
        </p:nvSpPr>
        <p:spPr/>
        <p:txBody>
          <a:bodyPr>
            <a:normAutofit fontScale="62500" lnSpcReduction="20000"/>
          </a:bodyPr>
          <a:lstStyle/>
          <a:p>
            <a:pPr marL="342900" lvl="0" indent="-342900" hangingPunct="0">
              <a:buFont typeface="Arial" panose="020B0604020202020204" pitchFamily="34" charset="0"/>
              <a:buChar char="•"/>
            </a:pPr>
            <a:r>
              <a:rPr lang="en-US" b="1"/>
              <a:t>DECT-2020 using single 1.728 MHz channel can support ITU-R Connection density of 1 000 000 devices per km</a:t>
            </a:r>
            <a:r>
              <a:rPr lang="en-US" b="1" baseline="30000"/>
              <a:t>2</a:t>
            </a:r>
            <a:r>
              <a:rPr lang="en-US" b="1"/>
              <a:t> with required data intensity. </a:t>
            </a:r>
          </a:p>
          <a:p>
            <a:pPr marL="702900" lvl="1" indent="-342900" hangingPunct="0">
              <a:buFont typeface="Arial" panose="020B0604020202020204" pitchFamily="34" charset="0"/>
              <a:buChar char="•"/>
            </a:pPr>
            <a:r>
              <a:rPr lang="en-US" b="1"/>
              <a:t>Results are 6 to 10 folded better compared to ITU-R requirement.</a:t>
            </a:r>
          </a:p>
          <a:p>
            <a:pPr marL="342900" lvl="0" indent="-342900" hangingPunct="0">
              <a:buFont typeface="Arial" panose="020B0604020202020204" pitchFamily="34" charset="0"/>
              <a:buChar char="•"/>
            </a:pPr>
            <a:r>
              <a:rPr lang="en-US" b="1"/>
              <a:t>With 3 channel case the capacity is more than doubled compared to single channel results.</a:t>
            </a:r>
          </a:p>
          <a:p>
            <a:pPr marL="342900" lvl="0" indent="-342900" hangingPunct="0">
              <a:buFont typeface="Arial" panose="020B0604020202020204" pitchFamily="34" charset="0"/>
              <a:buChar char="•"/>
            </a:pPr>
            <a:r>
              <a:rPr lang="en-US"/>
              <a:t>Supported traffic intensity per device can be significantly higher: </a:t>
            </a:r>
          </a:p>
          <a:p>
            <a:pPr marL="702900" lvl="1" indent="-342900" hangingPunct="0">
              <a:buFont typeface="Arial" panose="020B0604020202020204" pitchFamily="34" charset="0"/>
              <a:buChar char="•"/>
            </a:pPr>
            <a:r>
              <a:rPr lang="en-US"/>
              <a:t>With single 1.728 MHz channel with 1 000 000 device/km</a:t>
            </a:r>
            <a:r>
              <a:rPr lang="en-US" baseline="30000"/>
              <a:t>2</a:t>
            </a:r>
            <a:r>
              <a:rPr lang="en-US"/>
              <a:t> device density, each device can send packet in every 9.7 minutes. </a:t>
            </a:r>
          </a:p>
          <a:p>
            <a:pPr marL="702900" lvl="1" indent="-342900" hangingPunct="0">
              <a:buFont typeface="Arial" panose="020B0604020202020204" pitchFamily="34" charset="0"/>
              <a:buChar char="•"/>
            </a:pPr>
            <a:r>
              <a:rPr lang="en-US"/>
              <a:t>Alternatively, this capacity can be used for increasing the number of devices, when keeping the traffic intensity at ITU-R requirement level, or used for other services.</a:t>
            </a:r>
          </a:p>
          <a:p>
            <a:pPr marL="342900" lvl="0" indent="-342900" hangingPunct="0">
              <a:buFont typeface="Arial" panose="020B0604020202020204" pitchFamily="34" charset="0"/>
              <a:buChar char="•"/>
            </a:pPr>
            <a:r>
              <a:rPr lang="en-US"/>
              <a:t>When using ITU-R scenario parameters, 700MHz band and 25m as BS antenna height, the system capacity is improved more than 20% compared with the DECT scenario (lower antenna height assumption).  </a:t>
            </a:r>
          </a:p>
          <a:p>
            <a:pPr marL="342900" lvl="0" indent="-342900" hangingPunct="0">
              <a:buFont typeface="Arial" panose="020B0604020202020204" pitchFamily="34" charset="0"/>
              <a:buChar char="•"/>
            </a:pPr>
            <a:r>
              <a:rPr lang="en-GB"/>
              <a:t>Simulation results do not consider all possible capacity optimizations. </a:t>
            </a:r>
          </a:p>
          <a:p>
            <a:pPr marL="702900" lvl="1" indent="-342900" hangingPunct="0">
              <a:buFont typeface="Arial" panose="020B0604020202020204" pitchFamily="34" charset="0"/>
              <a:buChar char="•"/>
            </a:pPr>
            <a:r>
              <a:rPr lang="en-GB"/>
              <a:t>The maximum number of devices with ITU-R traffic model was not investigated as that would require very extensive simulations times. </a:t>
            </a:r>
          </a:p>
          <a:p>
            <a:pPr marL="342900" lvl="0" indent="-342900" hangingPunct="0">
              <a:buFont typeface="Arial" panose="020B0604020202020204" pitchFamily="34" charset="0"/>
              <a:buChar char="•"/>
            </a:pPr>
            <a:r>
              <a:rPr lang="en-GB"/>
              <a:t>Thus these results should not be considered as the maximum DECT-2020 mMTC capacity. </a:t>
            </a:r>
          </a:p>
          <a:p>
            <a:pPr marL="342900" lvl="0" indent="-342900" hangingPunct="0">
              <a:buFont typeface="Arial" panose="020B0604020202020204" pitchFamily="34" charset="0"/>
              <a:buChar char="•"/>
            </a:pPr>
            <a:r>
              <a:rPr lang="en-GB"/>
              <a:t>Rather they are provided for IMT-2020 self-evaluation to assess whether DECT-2020 can meet ITU-R requirements.</a:t>
            </a:r>
          </a:p>
        </p:txBody>
      </p:sp>
    </p:spTree>
    <p:extLst>
      <p:ext uri="{BB962C8B-B14F-4D97-AF65-F5344CB8AC3E}">
        <p14:creationId xmlns:p14="http://schemas.microsoft.com/office/powerpoint/2010/main" val="2709458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F54A-BA8F-4FFC-8039-52E86AB3D208}"/>
              </a:ext>
            </a:extLst>
          </p:cNvPr>
          <p:cNvSpPr>
            <a:spLocks noGrp="1"/>
          </p:cNvSpPr>
          <p:nvPr>
            <p:ph type="title"/>
          </p:nvPr>
        </p:nvSpPr>
        <p:spPr/>
        <p:txBody>
          <a:bodyPr/>
          <a:lstStyle/>
          <a:p>
            <a:r>
              <a:rPr lang="en-GB"/>
              <a:t>Consideration on mMTC Simulation Results</a:t>
            </a:r>
            <a:endParaRPr lang="x-none"/>
          </a:p>
        </p:txBody>
      </p:sp>
      <p:sp>
        <p:nvSpPr>
          <p:cNvPr id="3" name="Content Placeholder 2">
            <a:extLst>
              <a:ext uri="{FF2B5EF4-FFF2-40B4-BE49-F238E27FC236}">
                <a16:creationId xmlns:a16="http://schemas.microsoft.com/office/drawing/2014/main" id="{9A55C2FE-B9B2-4EEC-9EB9-F35E8BB0447B}"/>
              </a:ext>
            </a:extLst>
          </p:cNvPr>
          <p:cNvSpPr>
            <a:spLocks noGrp="1"/>
          </p:cNvSpPr>
          <p:nvPr>
            <p:ph sz="quarter" idx="10"/>
          </p:nvPr>
        </p:nvSpPr>
        <p:spPr>
          <a:xfrm>
            <a:off x="609758" y="1600571"/>
            <a:ext cx="11225625" cy="4667707"/>
          </a:xfrm>
        </p:spPr>
        <p:txBody>
          <a:bodyPr>
            <a:normAutofit fontScale="85000" lnSpcReduction="20000"/>
          </a:bodyPr>
          <a:lstStyle/>
          <a:p>
            <a:pPr marL="342900" lvl="0" indent="-342900" hangingPunct="0">
              <a:buFont typeface="Arial" panose="020B0604020202020204" pitchFamily="34" charset="0"/>
              <a:buChar char="•"/>
            </a:pPr>
            <a:r>
              <a:rPr lang="en-GB" dirty="0"/>
              <a:t>DECT-2020 is designed to support </a:t>
            </a:r>
            <a:r>
              <a:rPr lang="en-GB" dirty="0" err="1"/>
              <a:t>Multihop</a:t>
            </a:r>
            <a:r>
              <a:rPr lang="en-GB" dirty="0"/>
              <a:t> Mesh network. </a:t>
            </a:r>
          </a:p>
          <a:p>
            <a:pPr marL="702900" lvl="1" indent="-342900" hangingPunct="0">
              <a:buFont typeface="Arial" panose="020B0604020202020204" pitchFamily="34" charset="0"/>
              <a:buChar char="•"/>
            </a:pPr>
            <a:r>
              <a:rPr lang="en-GB" dirty="0"/>
              <a:t>Enables deployment of systems where deployment of FPs/sinks (BTS) must be simple:</a:t>
            </a:r>
          </a:p>
          <a:p>
            <a:pPr marL="1062900" lvl="2" indent="-342900" hangingPunct="0">
              <a:buFont typeface="Arial" panose="020B0604020202020204" pitchFamily="34" charset="0"/>
              <a:buChar char="•"/>
            </a:pPr>
            <a:r>
              <a:rPr lang="en-GB" dirty="0"/>
              <a:t>No need for high rising towers for antennas.</a:t>
            </a:r>
          </a:p>
          <a:p>
            <a:pPr marL="1062900" lvl="2" indent="-342900" hangingPunct="0">
              <a:buFont typeface="Arial" panose="020B0604020202020204" pitchFamily="34" charset="0"/>
              <a:buChar char="•"/>
            </a:pPr>
            <a:r>
              <a:rPr lang="en-GB" dirty="0"/>
              <a:t>No high number of antennas needed. These results are provided with single antenna system.</a:t>
            </a:r>
          </a:p>
          <a:p>
            <a:pPr marL="1062900" lvl="2" indent="-342900" hangingPunct="0">
              <a:buFont typeface="Arial" panose="020B0604020202020204" pitchFamily="34" charset="0"/>
              <a:buChar char="•"/>
            </a:pPr>
            <a:r>
              <a:rPr lang="en-GB" dirty="0"/>
              <a:t>FP can have same HW design as </a:t>
            </a:r>
            <a:r>
              <a:rPr lang="en-GB" dirty="0" err="1"/>
              <a:t>mMTC</a:t>
            </a:r>
            <a:r>
              <a:rPr lang="en-GB" dirty="0"/>
              <a:t> device. </a:t>
            </a:r>
          </a:p>
          <a:p>
            <a:pPr marL="1062900" lvl="2" indent="-342900" hangingPunct="0">
              <a:buFont typeface="Arial" panose="020B0604020202020204" pitchFamily="34" charset="0"/>
              <a:buChar char="•"/>
            </a:pPr>
            <a:r>
              <a:rPr lang="en-GB" dirty="0"/>
              <a:t>Low TX power:  23dBm</a:t>
            </a:r>
          </a:p>
          <a:p>
            <a:pPr marL="1062900" lvl="2" indent="-342900" hangingPunct="0">
              <a:buFont typeface="Arial" panose="020B0604020202020204" pitchFamily="34" charset="0"/>
              <a:buChar char="•"/>
            </a:pPr>
            <a:r>
              <a:rPr lang="en-GB" dirty="0"/>
              <a:t>FPs does not need to have full coverage of the service area.</a:t>
            </a:r>
          </a:p>
          <a:p>
            <a:pPr marL="702900" lvl="1" indent="-342900" hangingPunct="0">
              <a:buFont typeface="Arial" panose="020B0604020202020204" pitchFamily="34" charset="0"/>
              <a:buChar char="•"/>
            </a:pPr>
            <a:r>
              <a:rPr lang="en-GB" dirty="0"/>
              <a:t>Enables simple </a:t>
            </a:r>
            <a:r>
              <a:rPr lang="en-GB" dirty="0" err="1"/>
              <a:t>mMTC</a:t>
            </a:r>
            <a:r>
              <a:rPr lang="en-GB" dirty="0"/>
              <a:t> device implementations</a:t>
            </a:r>
          </a:p>
          <a:p>
            <a:pPr marL="1062900" lvl="2" indent="-342900" hangingPunct="0">
              <a:buFont typeface="Arial" panose="020B0604020202020204" pitchFamily="34" charset="0"/>
              <a:buChar char="•"/>
            </a:pPr>
            <a:r>
              <a:rPr lang="en-GB" dirty="0"/>
              <a:t>Single Receiver, single antenna design</a:t>
            </a:r>
          </a:p>
          <a:p>
            <a:pPr marL="1062900" lvl="2" indent="-342900" hangingPunct="0">
              <a:buFont typeface="Arial" panose="020B0604020202020204" pitchFamily="34" charset="0"/>
              <a:buChar char="•"/>
            </a:pPr>
            <a:r>
              <a:rPr lang="en-GB" dirty="0"/>
              <a:t>Low TX power, no need for using extensive TX powers.</a:t>
            </a:r>
          </a:p>
          <a:p>
            <a:pPr marL="1062900" lvl="2" indent="-342900" hangingPunct="0">
              <a:buFont typeface="Arial" panose="020B0604020202020204" pitchFamily="34" charset="0"/>
              <a:buChar char="•"/>
            </a:pPr>
            <a:r>
              <a:rPr lang="en-GB" dirty="0"/>
              <a:t>Low complexity OFDM PHY without extensive Link budget enhancements schemes.</a:t>
            </a:r>
          </a:p>
          <a:p>
            <a:pPr marL="702900" lvl="1" indent="-342900" hangingPunct="0">
              <a:buFont typeface="Arial" panose="020B0604020202020204" pitchFamily="34" charset="0"/>
              <a:buChar char="•"/>
            </a:pPr>
            <a:r>
              <a:rPr lang="en-GB" dirty="0"/>
              <a:t>Additionally direct support for </a:t>
            </a:r>
          </a:p>
          <a:p>
            <a:pPr marL="1062900" lvl="2" indent="-342900" hangingPunct="0">
              <a:buFont typeface="Arial" panose="020B0604020202020204" pitchFamily="34" charset="0"/>
              <a:buChar char="•"/>
            </a:pPr>
            <a:r>
              <a:rPr lang="en-GB" dirty="0"/>
              <a:t>Relay devices – such device just does not generate own application data.</a:t>
            </a:r>
          </a:p>
          <a:p>
            <a:pPr marL="1062900" lvl="2" indent="-342900" hangingPunct="0">
              <a:buFont typeface="Arial" panose="020B0604020202020204" pitchFamily="34" charset="0"/>
              <a:buChar char="•"/>
            </a:pPr>
            <a:r>
              <a:rPr lang="en-GB" dirty="0"/>
              <a:t>Native device to device communication for high variety of IoT applications.</a:t>
            </a:r>
          </a:p>
          <a:p>
            <a:endParaRPr lang="x-none" dirty="0"/>
          </a:p>
        </p:txBody>
      </p:sp>
    </p:spTree>
    <p:extLst>
      <p:ext uri="{BB962C8B-B14F-4D97-AF65-F5344CB8AC3E}">
        <p14:creationId xmlns:p14="http://schemas.microsoft.com/office/powerpoint/2010/main" val="2642860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8549C-BB46-4B63-8D49-FAD36F824CC5}"/>
              </a:ext>
            </a:extLst>
          </p:cNvPr>
          <p:cNvSpPr>
            <a:spLocks noGrp="1"/>
          </p:cNvSpPr>
          <p:nvPr>
            <p:ph type="title"/>
          </p:nvPr>
        </p:nvSpPr>
        <p:spPr>
          <a:xfrm>
            <a:off x="7815714" y="3429000"/>
            <a:ext cx="4042176" cy="2678030"/>
          </a:xfrm>
        </p:spPr>
        <p:txBody>
          <a:bodyPr/>
          <a:lstStyle/>
          <a:p>
            <a:r>
              <a:rPr lang="en-GB"/>
              <a:t>URLLC evaluation &amp; simulation</a:t>
            </a:r>
          </a:p>
        </p:txBody>
      </p:sp>
    </p:spTree>
    <p:extLst>
      <p:ext uri="{BB962C8B-B14F-4D97-AF65-F5344CB8AC3E}">
        <p14:creationId xmlns:p14="http://schemas.microsoft.com/office/powerpoint/2010/main" val="1906131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12DEA-540F-4B44-AE7B-C9E23F632105}"/>
              </a:ext>
            </a:extLst>
          </p:cNvPr>
          <p:cNvSpPr>
            <a:spLocks noGrp="1"/>
          </p:cNvSpPr>
          <p:nvPr>
            <p:ph type="title"/>
          </p:nvPr>
        </p:nvSpPr>
        <p:spPr/>
        <p:txBody>
          <a:bodyPr/>
          <a:lstStyle/>
          <a:p>
            <a:r>
              <a:rPr lang="en-GB"/>
              <a:t>URLLC Evaluation Overview</a:t>
            </a:r>
            <a:endParaRPr lang="x-none"/>
          </a:p>
        </p:txBody>
      </p:sp>
      <p:sp>
        <p:nvSpPr>
          <p:cNvPr id="3" name="Content Placeholder 2">
            <a:extLst>
              <a:ext uri="{FF2B5EF4-FFF2-40B4-BE49-F238E27FC236}">
                <a16:creationId xmlns:a16="http://schemas.microsoft.com/office/drawing/2014/main" id="{0EC8742D-5F65-48A1-8D9E-C688AD5A1B64}"/>
              </a:ext>
            </a:extLst>
          </p:cNvPr>
          <p:cNvSpPr>
            <a:spLocks noGrp="1"/>
          </p:cNvSpPr>
          <p:nvPr>
            <p:ph sz="quarter" idx="10"/>
          </p:nvPr>
        </p:nvSpPr>
        <p:spPr/>
        <p:txBody>
          <a:bodyPr>
            <a:normAutofit fontScale="85000" lnSpcReduction="20000"/>
          </a:bodyPr>
          <a:lstStyle/>
          <a:p>
            <a:pPr marL="342900" indent="-342900">
              <a:buFont typeface="Arial" panose="020B0604020202020204" pitchFamily="34" charset="0"/>
              <a:buChar char="•"/>
            </a:pPr>
            <a:r>
              <a:rPr lang="en-US" dirty="0"/>
              <a:t>System Simulations done with Urban Macro-URLLC test environment </a:t>
            </a:r>
          </a:p>
          <a:p>
            <a:pPr marL="702900" lvl="1" indent="-342900">
              <a:buFont typeface="Arial" panose="020B0604020202020204" pitchFamily="34" charset="0"/>
              <a:buChar char="•"/>
            </a:pPr>
            <a:r>
              <a:rPr lang="en-US" dirty="0"/>
              <a:t>Follows ITU-R evaluation scenario, ITU-R M.2412-0: Table 5 e) Urban Macro–URLLC Configuration B.</a:t>
            </a:r>
          </a:p>
          <a:p>
            <a:pPr marL="702900" lvl="1" indent="-342900">
              <a:buFont typeface="Arial" panose="020B0604020202020204" pitchFamily="34" charset="0"/>
              <a:buChar char="•"/>
            </a:pPr>
            <a:r>
              <a:rPr lang="en-GB" dirty="0"/>
              <a:t>Normal cellular Star-topology network, i.e. no Mesh or </a:t>
            </a:r>
            <a:r>
              <a:rPr lang="en-GB" dirty="0" err="1"/>
              <a:t>multihop</a:t>
            </a:r>
            <a:r>
              <a:rPr lang="en-GB" dirty="0"/>
              <a:t> as in </a:t>
            </a:r>
            <a:r>
              <a:rPr lang="en-GB" dirty="0" err="1"/>
              <a:t>mMTC</a:t>
            </a:r>
            <a:r>
              <a:rPr lang="en-GB" dirty="0"/>
              <a:t> simulations.</a:t>
            </a:r>
          </a:p>
          <a:p>
            <a:pPr marL="702900" lvl="1" indent="-342900">
              <a:buFont typeface="Arial" panose="020B0604020202020204" pitchFamily="34" charset="0"/>
              <a:buChar char="•"/>
            </a:pPr>
            <a:r>
              <a:rPr lang="en-GB" dirty="0"/>
              <a:t>The URLLC downlink with full buffer system level simulation used for self-evaluation.</a:t>
            </a:r>
          </a:p>
          <a:p>
            <a:pPr marL="342900" indent="-342900">
              <a:buFont typeface="Arial" panose="020B0604020202020204" pitchFamily="34" charset="0"/>
              <a:buChar char="•"/>
            </a:pPr>
            <a:r>
              <a:rPr lang="en-US" dirty="0"/>
              <a:t>Three URLLC system configurations considered, which are considered realistic use cases. </a:t>
            </a:r>
          </a:p>
          <a:p>
            <a:pPr marL="702900" lvl="1" indent="-342900">
              <a:buFont typeface="Arial" panose="020B0604020202020204" pitchFamily="34" charset="0"/>
              <a:buChar char="•"/>
            </a:pPr>
            <a:r>
              <a:rPr lang="en-US" dirty="0"/>
              <a:t>Single 1.728 MHz channel operation for URLLC service. </a:t>
            </a:r>
          </a:p>
          <a:p>
            <a:pPr marL="702900" lvl="1" indent="-342900">
              <a:buFont typeface="Arial" panose="020B0604020202020204" pitchFamily="34" charset="0"/>
              <a:buChar char="•"/>
            </a:pPr>
            <a:r>
              <a:rPr lang="en-US" dirty="0"/>
              <a:t>URLLC system has 3 DECT-2020 channels and frequency reuse is arranged between neighboring BS’s. </a:t>
            </a:r>
          </a:p>
          <a:p>
            <a:pPr marL="702900" lvl="1" indent="-342900">
              <a:buFont typeface="Arial" panose="020B0604020202020204" pitchFamily="34" charset="0"/>
              <a:buChar char="•"/>
            </a:pPr>
            <a:r>
              <a:rPr lang="en-US" dirty="0"/>
              <a:t>URLLC system uses 7 channels out of 10 channels available at the 20 MHz band with frequency reuse coordination. </a:t>
            </a:r>
          </a:p>
          <a:p>
            <a:pPr marL="342900" indent="-342900">
              <a:buFont typeface="Arial" panose="020B0604020202020204" pitchFamily="34" charset="0"/>
              <a:buChar char="•"/>
            </a:pPr>
            <a:r>
              <a:rPr lang="en-US" dirty="0"/>
              <a:t>System level simulations of SNIR Results are provided with set of different BTS antenna configuration and TX power</a:t>
            </a:r>
          </a:p>
          <a:p>
            <a:pPr marL="702900" lvl="1" indent="-342900">
              <a:buFont typeface="Arial" panose="020B0604020202020204" pitchFamily="34" charset="0"/>
              <a:buChar char="•"/>
            </a:pPr>
            <a:r>
              <a:rPr lang="en-US" dirty="0"/>
              <a:t>CDF curves of obtained SINR,  with recorded 5</a:t>
            </a:r>
            <a:r>
              <a:rPr lang="en-US" baseline="30000" dirty="0"/>
              <a:t>th</a:t>
            </a:r>
            <a:r>
              <a:rPr lang="en-US" dirty="0"/>
              <a:t> percentile point of obtained SINR.</a:t>
            </a:r>
          </a:p>
          <a:p>
            <a:pPr marL="702900" lvl="1" indent="-342900">
              <a:buFont typeface="Arial" panose="020B0604020202020204" pitchFamily="34" charset="0"/>
              <a:buChar char="•"/>
            </a:pPr>
            <a:endParaRPr lang="en-US" dirty="0"/>
          </a:p>
          <a:p>
            <a:pPr marL="342900" indent="-342900">
              <a:buFont typeface="Arial" panose="020B0604020202020204" pitchFamily="34" charset="0"/>
              <a:buChar char="•"/>
            </a:pPr>
            <a:endParaRPr lang="x-none" dirty="0"/>
          </a:p>
        </p:txBody>
      </p:sp>
    </p:spTree>
    <p:extLst>
      <p:ext uri="{BB962C8B-B14F-4D97-AF65-F5344CB8AC3E}">
        <p14:creationId xmlns:p14="http://schemas.microsoft.com/office/powerpoint/2010/main" val="1229752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AC061-5FDB-40BA-8DE8-F19F948FB127}"/>
              </a:ext>
            </a:extLst>
          </p:cNvPr>
          <p:cNvSpPr>
            <a:spLocks noGrp="1"/>
          </p:cNvSpPr>
          <p:nvPr>
            <p:ph type="title"/>
          </p:nvPr>
        </p:nvSpPr>
        <p:spPr/>
        <p:txBody>
          <a:bodyPr/>
          <a:lstStyle/>
          <a:p>
            <a:r>
              <a:rPr lang="en-GB"/>
              <a:t>URLLC Evaluation Overview</a:t>
            </a:r>
            <a:endParaRPr lang="x-none"/>
          </a:p>
        </p:txBody>
      </p:sp>
      <p:sp>
        <p:nvSpPr>
          <p:cNvPr id="3" name="Content Placeholder 2">
            <a:extLst>
              <a:ext uri="{FF2B5EF4-FFF2-40B4-BE49-F238E27FC236}">
                <a16:creationId xmlns:a16="http://schemas.microsoft.com/office/drawing/2014/main" id="{D4824E9B-A1D0-44A0-9692-5D23E8F233D1}"/>
              </a:ext>
            </a:extLst>
          </p:cNvPr>
          <p:cNvSpPr>
            <a:spLocks noGrp="1"/>
          </p:cNvSpPr>
          <p:nvPr>
            <p:ph sz="quarter" idx="10"/>
          </p:nvPr>
        </p:nvSpPr>
        <p:spPr>
          <a:xfrm>
            <a:off x="609759" y="1600571"/>
            <a:ext cx="5804294" cy="4680000"/>
          </a:xfrm>
        </p:spPr>
        <p:txBody>
          <a:bodyPr>
            <a:normAutofit fontScale="92500" lnSpcReduction="10000"/>
          </a:bodyPr>
          <a:lstStyle/>
          <a:p>
            <a:pPr marL="342900" indent="-342900">
              <a:buFont typeface="Arial" panose="020B0604020202020204" pitchFamily="34" charset="0"/>
              <a:buChar char="•"/>
            </a:pPr>
            <a:r>
              <a:rPr lang="en-US" dirty="0"/>
              <a:t>Link simulations:</a:t>
            </a:r>
          </a:p>
          <a:p>
            <a:pPr marL="702900" lvl="1" indent="-342900">
              <a:buFont typeface="Arial" panose="020B0604020202020204" pitchFamily="34" charset="0"/>
              <a:buChar char="•"/>
            </a:pPr>
            <a:r>
              <a:rPr lang="en-US" dirty="0"/>
              <a:t>Single-stream MCS2 transmission with Binary </a:t>
            </a:r>
            <a:r>
              <a:rPr lang="en-US"/>
              <a:t>Convolutional Coding</a:t>
            </a:r>
            <a:r>
              <a:rPr lang="en-US" dirty="0"/>
              <a:t>.</a:t>
            </a:r>
          </a:p>
          <a:p>
            <a:pPr marL="702900" lvl="1" indent="-342900">
              <a:buFont typeface="Arial" panose="020B0604020202020204" pitchFamily="34" charset="0"/>
              <a:buChar char="•"/>
            </a:pPr>
            <a:r>
              <a:rPr lang="en-US" dirty="0"/>
              <a:t>Long preamble packet with single 1.728 MHz channel. </a:t>
            </a:r>
          </a:p>
          <a:p>
            <a:pPr marL="342900" indent="-342900">
              <a:buFont typeface="Arial" panose="020B0604020202020204" pitchFamily="34" charset="0"/>
              <a:buChar char="•"/>
            </a:pPr>
            <a:r>
              <a:rPr lang="en-US" dirty="0"/>
              <a:t>DECT-2020 NR link level simulation results indicate that the required SNR for 10</a:t>
            </a:r>
            <a:r>
              <a:rPr lang="en-US" baseline="30000" dirty="0"/>
              <a:t>−5</a:t>
            </a:r>
            <a:r>
              <a:rPr lang="en-US" dirty="0"/>
              <a:t> PER is approximately 8.6 </a:t>
            </a:r>
            <a:r>
              <a:rPr lang="en-US" dirty="0" err="1"/>
              <a:t>dB.</a:t>
            </a:r>
            <a:endParaRPr lang="en-US" dirty="0"/>
          </a:p>
          <a:p>
            <a:pPr marL="342900" indent="-342900">
              <a:buFont typeface="Arial" panose="020B0604020202020204" pitchFamily="34" charset="0"/>
              <a:buChar char="•"/>
            </a:pPr>
            <a:r>
              <a:rPr lang="en-US" dirty="0"/>
              <a:t>8.6 dB is the minimum SINR level which has to be achieved in system simulations for 5</a:t>
            </a:r>
            <a:r>
              <a:rPr lang="en-US" baseline="30000" dirty="0"/>
              <a:t>th</a:t>
            </a:r>
            <a:r>
              <a:rPr lang="en-US" dirty="0"/>
              <a:t> percentile of transmission to meet URLLC requirement.</a:t>
            </a:r>
          </a:p>
          <a:p>
            <a:endParaRPr lang="x-none" dirty="0"/>
          </a:p>
        </p:txBody>
      </p:sp>
      <p:pic>
        <p:nvPicPr>
          <p:cNvPr id="5" name="Picture 4">
            <a:extLst>
              <a:ext uri="{FF2B5EF4-FFF2-40B4-BE49-F238E27FC236}">
                <a16:creationId xmlns:a16="http://schemas.microsoft.com/office/drawing/2014/main" id="{1B248913-E462-4524-BFE9-02A8C0E257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4053" y="1565490"/>
            <a:ext cx="5269030" cy="4320000"/>
          </a:xfrm>
          <a:prstGeom prst="rect">
            <a:avLst/>
          </a:prstGeom>
        </p:spPr>
      </p:pic>
    </p:spTree>
    <p:extLst>
      <p:ext uri="{BB962C8B-B14F-4D97-AF65-F5344CB8AC3E}">
        <p14:creationId xmlns:p14="http://schemas.microsoft.com/office/powerpoint/2010/main" val="920152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F54A-BA8F-4FFC-8039-52E86AB3D208}"/>
              </a:ext>
            </a:extLst>
          </p:cNvPr>
          <p:cNvSpPr>
            <a:spLocks noGrp="1"/>
          </p:cNvSpPr>
          <p:nvPr>
            <p:ph type="title"/>
          </p:nvPr>
        </p:nvSpPr>
        <p:spPr/>
        <p:txBody>
          <a:bodyPr/>
          <a:lstStyle/>
          <a:p>
            <a:r>
              <a:rPr lang="en-GB"/>
              <a:t>URLLC System Simulation Results</a:t>
            </a:r>
            <a:endParaRPr lang="x-none"/>
          </a:p>
        </p:txBody>
      </p:sp>
      <p:pic>
        <p:nvPicPr>
          <p:cNvPr id="5" name="Graphic 2">
            <a:extLst>
              <a:ext uri="{FF2B5EF4-FFF2-40B4-BE49-F238E27FC236}">
                <a16:creationId xmlns:a16="http://schemas.microsoft.com/office/drawing/2014/main" id="{2CEB9EB7-4833-4552-8666-6C0A38CC7B73}"/>
              </a:ext>
            </a:extLst>
          </p:cNvPr>
          <p:cNvPicPr>
            <a:picLocks noGrp="1" noChangeAspect="1"/>
          </p:cNvPicPr>
          <p:nvPr>
            <p:ph sz="quarter" idx="1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771" y="1415647"/>
            <a:ext cx="6088101" cy="2880000"/>
          </a:xfrm>
          <a:prstGeom prst="rect">
            <a:avLst/>
          </a:prstGeom>
        </p:spPr>
      </p:pic>
      <p:pic>
        <p:nvPicPr>
          <p:cNvPr id="6" name="Graphic 2">
            <a:extLst>
              <a:ext uri="{FF2B5EF4-FFF2-40B4-BE49-F238E27FC236}">
                <a16:creationId xmlns:a16="http://schemas.microsoft.com/office/drawing/2014/main" id="{2F2DEA0F-379A-413F-AF02-3EFED1A890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93709" y="1394400"/>
            <a:ext cx="6088520" cy="2880000"/>
          </a:xfrm>
          <a:prstGeom prst="rect">
            <a:avLst/>
          </a:prstGeom>
        </p:spPr>
      </p:pic>
      <p:sp>
        <p:nvSpPr>
          <p:cNvPr id="7" name="Rectangle 6">
            <a:extLst>
              <a:ext uri="{FF2B5EF4-FFF2-40B4-BE49-F238E27FC236}">
                <a16:creationId xmlns:a16="http://schemas.microsoft.com/office/drawing/2014/main" id="{F8BE22C5-2493-4D19-85B3-1CAB86D3A92E}"/>
              </a:ext>
            </a:extLst>
          </p:cNvPr>
          <p:cNvSpPr/>
          <p:nvPr/>
        </p:nvSpPr>
        <p:spPr>
          <a:xfrm>
            <a:off x="109352" y="4261187"/>
            <a:ext cx="4518832" cy="307777"/>
          </a:xfrm>
          <a:prstGeom prst="rect">
            <a:avLst/>
          </a:prstGeom>
        </p:spPr>
        <p:txBody>
          <a:bodyPr wrap="square">
            <a:spAutoFit/>
          </a:bodyPr>
          <a:lstStyle/>
          <a:p>
            <a:r>
              <a:rPr lang="en-GB" sz="1400">
                <a:latin typeface="Times New Roman" panose="02020603050405020304" pitchFamily="18" charset="0"/>
                <a:ea typeface="Times New Roman" panose="02020603050405020304" pitchFamily="18" charset="0"/>
              </a:rPr>
              <a:t>CDF of the SINR with Tx Power: </a:t>
            </a:r>
            <a:r>
              <a:rPr lang="en-US" sz="1400">
                <a:latin typeface="Times New Roman" panose="02020603050405020304" pitchFamily="18" charset="0"/>
                <a:ea typeface="Times New Roman" panose="02020603050405020304" pitchFamily="18" charset="0"/>
              </a:rPr>
              <a:t>49 dBm, BS  </a:t>
            </a:r>
            <a:r>
              <a:rPr lang="ru-RU" sz="1400">
                <a:latin typeface="Times New Roman" panose="02020603050405020304" pitchFamily="18" charset="0"/>
                <a:ea typeface="Times New Roman" panose="02020603050405020304" pitchFamily="18" charset="0"/>
              </a:rPr>
              <a:t>5</a:t>
            </a:r>
            <a:r>
              <a:rPr lang="en-US" sz="1400">
                <a:latin typeface="Times New Roman" panose="02020603050405020304" pitchFamily="18" charset="0"/>
                <a:ea typeface="Times New Roman" panose="02020603050405020304" pitchFamily="18" charset="0"/>
              </a:rPr>
              <a:t>x</a:t>
            </a:r>
            <a:r>
              <a:rPr lang="ru-RU" sz="1400">
                <a:latin typeface="Times New Roman" panose="02020603050405020304" pitchFamily="18" charset="0"/>
                <a:ea typeface="Times New Roman" panose="02020603050405020304" pitchFamily="18" charset="0"/>
              </a:rPr>
              <a:t>4</a:t>
            </a:r>
            <a:r>
              <a:rPr lang="en-US" sz="1400">
                <a:latin typeface="Times New Roman" panose="02020603050405020304" pitchFamily="18" charset="0"/>
                <a:ea typeface="Times New Roman" panose="02020603050405020304" pitchFamily="18" charset="0"/>
              </a:rPr>
              <a:t> Array</a:t>
            </a:r>
            <a:endParaRPr lang="x-none" sz="1400"/>
          </a:p>
        </p:txBody>
      </p:sp>
      <p:sp>
        <p:nvSpPr>
          <p:cNvPr id="8" name="Rectangle 7">
            <a:extLst>
              <a:ext uri="{FF2B5EF4-FFF2-40B4-BE49-F238E27FC236}">
                <a16:creationId xmlns:a16="http://schemas.microsoft.com/office/drawing/2014/main" id="{BE072E3D-AAEB-4903-AEC3-FE5CF267295E}"/>
              </a:ext>
            </a:extLst>
          </p:cNvPr>
          <p:cNvSpPr/>
          <p:nvPr/>
        </p:nvSpPr>
        <p:spPr>
          <a:xfrm>
            <a:off x="5993709" y="4295647"/>
            <a:ext cx="4389022" cy="307777"/>
          </a:xfrm>
          <a:prstGeom prst="rect">
            <a:avLst/>
          </a:prstGeom>
        </p:spPr>
        <p:txBody>
          <a:bodyPr wrap="square">
            <a:spAutoFit/>
          </a:bodyPr>
          <a:lstStyle/>
          <a:p>
            <a:r>
              <a:rPr lang="en-GB" sz="1400">
                <a:latin typeface="Times New Roman" panose="02020603050405020304" pitchFamily="18" charset="0"/>
              </a:rPr>
              <a:t>CDF of the SINR with Tx Power: </a:t>
            </a:r>
            <a:r>
              <a:rPr lang="en-US" sz="1400">
                <a:latin typeface="Times New Roman" panose="02020603050405020304" pitchFamily="18" charset="0"/>
              </a:rPr>
              <a:t>49 dBm, BS 1</a:t>
            </a:r>
            <a:r>
              <a:rPr lang="ru-RU" sz="1400">
                <a:latin typeface="Times New Roman" panose="02020603050405020304" pitchFamily="18" charset="0"/>
              </a:rPr>
              <a:t>5</a:t>
            </a:r>
            <a:r>
              <a:rPr lang="en-US" sz="1400">
                <a:latin typeface="Times New Roman" panose="02020603050405020304" pitchFamily="18" charset="0"/>
              </a:rPr>
              <a:t>x</a:t>
            </a:r>
            <a:r>
              <a:rPr lang="ru-RU" sz="1400">
                <a:latin typeface="Times New Roman" panose="02020603050405020304" pitchFamily="18" charset="0"/>
              </a:rPr>
              <a:t>4</a:t>
            </a:r>
            <a:r>
              <a:rPr lang="en-US" sz="1400">
                <a:latin typeface="Times New Roman" panose="02020603050405020304" pitchFamily="18" charset="0"/>
              </a:rPr>
              <a:t> Array</a:t>
            </a:r>
            <a:endParaRPr lang="x-none" sz="1400">
              <a:latin typeface="Times New Roman" panose="02020603050405020304" pitchFamily="18" charset="0"/>
            </a:endParaRPr>
          </a:p>
        </p:txBody>
      </p:sp>
      <p:graphicFrame>
        <p:nvGraphicFramePr>
          <p:cNvPr id="9" name="Table 8">
            <a:extLst>
              <a:ext uri="{FF2B5EF4-FFF2-40B4-BE49-F238E27FC236}">
                <a16:creationId xmlns:a16="http://schemas.microsoft.com/office/drawing/2014/main" id="{420F75B1-39B3-4A24-8FEC-C009CD4B09F1}"/>
              </a:ext>
            </a:extLst>
          </p:cNvPr>
          <p:cNvGraphicFramePr>
            <a:graphicFrameLocks noGrp="1"/>
          </p:cNvGraphicFramePr>
          <p:nvPr>
            <p:extLst>
              <p:ext uri="{D42A27DB-BD31-4B8C-83A1-F6EECF244321}">
                <p14:modId xmlns:p14="http://schemas.microsoft.com/office/powerpoint/2010/main" val="947602454"/>
              </p:ext>
            </p:extLst>
          </p:nvPr>
        </p:nvGraphicFramePr>
        <p:xfrm>
          <a:off x="808383" y="4624671"/>
          <a:ext cx="10151164" cy="1828800"/>
        </p:xfrm>
        <a:graphic>
          <a:graphicData uri="http://schemas.openxmlformats.org/drawingml/2006/table">
            <a:tbl>
              <a:tblPr firstRow="1" firstCol="1" bandRow="1">
                <a:tableStyleId>{5C22544A-7EE6-4342-B048-85BDC9FD1C3A}</a:tableStyleId>
              </a:tblPr>
              <a:tblGrid>
                <a:gridCol w="1639324">
                  <a:extLst>
                    <a:ext uri="{9D8B030D-6E8A-4147-A177-3AD203B41FA5}">
                      <a16:colId xmlns:a16="http://schemas.microsoft.com/office/drawing/2014/main" val="2397855545"/>
                    </a:ext>
                  </a:extLst>
                </a:gridCol>
                <a:gridCol w="2091589">
                  <a:extLst>
                    <a:ext uri="{9D8B030D-6E8A-4147-A177-3AD203B41FA5}">
                      <a16:colId xmlns:a16="http://schemas.microsoft.com/office/drawing/2014/main" val="1256533273"/>
                    </a:ext>
                  </a:extLst>
                </a:gridCol>
                <a:gridCol w="2359363">
                  <a:extLst>
                    <a:ext uri="{9D8B030D-6E8A-4147-A177-3AD203B41FA5}">
                      <a16:colId xmlns:a16="http://schemas.microsoft.com/office/drawing/2014/main" val="4294614382"/>
                    </a:ext>
                  </a:extLst>
                </a:gridCol>
                <a:gridCol w="2030444">
                  <a:extLst>
                    <a:ext uri="{9D8B030D-6E8A-4147-A177-3AD203B41FA5}">
                      <a16:colId xmlns:a16="http://schemas.microsoft.com/office/drawing/2014/main" val="2146257558"/>
                    </a:ext>
                  </a:extLst>
                </a:gridCol>
                <a:gridCol w="2030444">
                  <a:extLst>
                    <a:ext uri="{9D8B030D-6E8A-4147-A177-3AD203B41FA5}">
                      <a16:colId xmlns:a16="http://schemas.microsoft.com/office/drawing/2014/main" val="2695745075"/>
                    </a:ext>
                  </a:extLst>
                </a:gridCol>
              </a:tblGrid>
              <a:tr h="760549">
                <a:tc>
                  <a:txBody>
                    <a:bodyPr/>
                    <a:lstStyle/>
                    <a:p>
                      <a:pPr algn="ctr" hangingPunct="0">
                        <a:spcAft>
                          <a:spcPts val="900"/>
                        </a:spcAft>
                      </a:pPr>
                      <a:r>
                        <a:rPr lang="en-GB" sz="2000">
                          <a:effectLst/>
                        </a:rPr>
                        <a:t>Number of used channels</a:t>
                      </a:r>
                      <a:endParaRPr lang="x-none"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900"/>
                        </a:spcAft>
                      </a:pPr>
                      <a:r>
                        <a:rPr lang="en-GB" sz="2000">
                          <a:effectLst/>
                        </a:rPr>
                        <a:t>23dBm Tx power, 5x4 antenna arrow (dB)</a:t>
                      </a:r>
                      <a:endParaRPr lang="x-none"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900"/>
                        </a:spcAft>
                      </a:pPr>
                      <a:r>
                        <a:rPr lang="en-GB" sz="2000">
                          <a:effectLst/>
                        </a:rPr>
                        <a:t>23dBm Tx power, 15x4 antenna arrow (dB)</a:t>
                      </a:r>
                      <a:endParaRPr lang="x-none"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900"/>
                        </a:spcAft>
                      </a:pPr>
                      <a:r>
                        <a:rPr lang="en-GB" sz="2000">
                          <a:effectLst/>
                        </a:rPr>
                        <a:t>49dBm Tx power, 5x4 antenna arrow (dB)</a:t>
                      </a:r>
                      <a:endParaRPr lang="x-none"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900"/>
                        </a:spcAft>
                      </a:pPr>
                      <a:r>
                        <a:rPr lang="en-GB" sz="2000">
                          <a:effectLst/>
                        </a:rPr>
                        <a:t>49dBm Tx power, 15x4 antenna arrow (dB)</a:t>
                      </a:r>
                      <a:endParaRPr lang="x-none"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73977880"/>
                  </a:ext>
                </a:extLst>
              </a:tr>
              <a:tr h="253516">
                <a:tc>
                  <a:txBody>
                    <a:bodyPr/>
                    <a:lstStyle/>
                    <a:p>
                      <a:pPr algn="ctr" hangingPunct="0">
                        <a:spcAft>
                          <a:spcPts val="900"/>
                        </a:spcAft>
                      </a:pPr>
                      <a:r>
                        <a:rPr lang="en-GB" sz="2000">
                          <a:effectLst/>
                        </a:rPr>
                        <a:t>1</a:t>
                      </a:r>
                      <a:endParaRPr lang="x-none"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900"/>
                        </a:spcAft>
                      </a:pPr>
                      <a:r>
                        <a:rPr lang="ru-RU" sz="2000" kern="1200">
                          <a:effectLst/>
                        </a:rPr>
                        <a:t>-7</a:t>
                      </a:r>
                      <a:r>
                        <a:rPr lang="en-GB" sz="2000" kern="1200">
                          <a:effectLst/>
                        </a:rPr>
                        <a:t>.</a:t>
                      </a:r>
                      <a:r>
                        <a:rPr lang="ru-RU" sz="2000" kern="1200">
                          <a:effectLst/>
                        </a:rPr>
                        <a:t>7</a:t>
                      </a:r>
                      <a:endParaRPr lang="x-none"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900"/>
                        </a:spcAft>
                      </a:pPr>
                      <a:r>
                        <a:rPr lang="ru-RU" sz="2000" kern="1200">
                          <a:effectLst/>
                        </a:rPr>
                        <a:t>-1</a:t>
                      </a:r>
                      <a:r>
                        <a:rPr lang="en-GB" sz="2000" kern="1200">
                          <a:effectLst/>
                        </a:rPr>
                        <a:t>.5</a:t>
                      </a:r>
                      <a:endParaRPr lang="x-none"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900"/>
                        </a:spcAft>
                      </a:pPr>
                      <a:r>
                        <a:rPr lang="en-GB" sz="2000">
                          <a:effectLst/>
                        </a:rPr>
                        <a:t>-</a:t>
                      </a:r>
                      <a:r>
                        <a:rPr lang="ru-RU" sz="2000">
                          <a:effectLst/>
                        </a:rPr>
                        <a:t>9</a:t>
                      </a:r>
                      <a:r>
                        <a:rPr lang="en-GB" sz="2000">
                          <a:effectLst/>
                        </a:rPr>
                        <a:t>.</a:t>
                      </a:r>
                      <a:r>
                        <a:rPr lang="ru-RU" sz="2000">
                          <a:effectLst/>
                        </a:rPr>
                        <a:t>0</a:t>
                      </a:r>
                      <a:endParaRPr lang="x-none"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900"/>
                        </a:spcAft>
                      </a:pPr>
                      <a:r>
                        <a:rPr lang="ru-RU" sz="2000" kern="1200">
                          <a:effectLst/>
                        </a:rPr>
                        <a:t>-1</a:t>
                      </a:r>
                      <a:r>
                        <a:rPr lang="en-GB" sz="2000" kern="1200">
                          <a:effectLst/>
                        </a:rPr>
                        <a:t>.7</a:t>
                      </a:r>
                      <a:r>
                        <a:rPr lang="en-GB" sz="2000">
                          <a:effectLst/>
                        </a:rPr>
                        <a:t> </a:t>
                      </a:r>
                      <a:endParaRPr lang="x-none"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82263412"/>
                  </a:ext>
                </a:extLst>
              </a:tr>
              <a:tr h="253516">
                <a:tc>
                  <a:txBody>
                    <a:bodyPr/>
                    <a:lstStyle/>
                    <a:p>
                      <a:pPr algn="ctr" hangingPunct="0">
                        <a:spcAft>
                          <a:spcPts val="900"/>
                        </a:spcAft>
                      </a:pPr>
                      <a:r>
                        <a:rPr lang="en-GB" sz="2000">
                          <a:effectLst/>
                        </a:rPr>
                        <a:t>3</a:t>
                      </a:r>
                      <a:endParaRPr lang="x-none"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900"/>
                        </a:spcAft>
                      </a:pPr>
                      <a:r>
                        <a:rPr lang="ru-RU" sz="2000" kern="1200">
                          <a:effectLst/>
                        </a:rPr>
                        <a:t>7</a:t>
                      </a:r>
                      <a:r>
                        <a:rPr lang="en-GB" sz="2000" kern="1200">
                          <a:effectLst/>
                        </a:rPr>
                        <a:t>.2</a:t>
                      </a:r>
                      <a:endParaRPr lang="x-none"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900"/>
                        </a:spcAft>
                      </a:pPr>
                      <a:r>
                        <a:rPr lang="ru-RU" sz="2000" kern="1200">
                          <a:effectLst/>
                        </a:rPr>
                        <a:t>16</a:t>
                      </a:r>
                      <a:r>
                        <a:rPr lang="en-GB" sz="2000" kern="1200">
                          <a:effectLst/>
                        </a:rPr>
                        <a:t>.</a:t>
                      </a:r>
                      <a:r>
                        <a:rPr lang="ru-RU" sz="2000" kern="1200">
                          <a:effectLst/>
                        </a:rPr>
                        <a:t>1</a:t>
                      </a:r>
                      <a:endParaRPr lang="x-none"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900"/>
                        </a:spcAft>
                      </a:pPr>
                      <a:r>
                        <a:rPr lang="ru-RU" sz="2000">
                          <a:effectLst/>
                        </a:rPr>
                        <a:t>7</a:t>
                      </a:r>
                      <a:r>
                        <a:rPr lang="en-GB" sz="2000">
                          <a:effectLst/>
                        </a:rPr>
                        <a:t>.6</a:t>
                      </a:r>
                      <a:endParaRPr lang="x-none"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900"/>
                        </a:spcAft>
                      </a:pPr>
                      <a:r>
                        <a:rPr lang="ru-RU" sz="2000" kern="1200">
                          <a:effectLst/>
                        </a:rPr>
                        <a:t>16</a:t>
                      </a:r>
                      <a:r>
                        <a:rPr lang="en-GB" sz="2000" kern="1200">
                          <a:effectLst/>
                        </a:rPr>
                        <a:t>.</a:t>
                      </a:r>
                      <a:r>
                        <a:rPr lang="ru-RU" sz="2000" kern="1200">
                          <a:effectLst/>
                        </a:rPr>
                        <a:t>6</a:t>
                      </a:r>
                      <a:endParaRPr lang="x-none"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35294603"/>
                  </a:ext>
                </a:extLst>
              </a:tr>
              <a:tr h="253516">
                <a:tc>
                  <a:txBody>
                    <a:bodyPr/>
                    <a:lstStyle/>
                    <a:p>
                      <a:pPr algn="ctr" hangingPunct="0">
                        <a:spcAft>
                          <a:spcPts val="900"/>
                        </a:spcAft>
                      </a:pPr>
                      <a:r>
                        <a:rPr lang="en-GB" sz="2000">
                          <a:effectLst/>
                        </a:rPr>
                        <a:t>7</a:t>
                      </a:r>
                      <a:endParaRPr lang="x-none"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900"/>
                        </a:spcAft>
                      </a:pPr>
                      <a:r>
                        <a:rPr lang="ru-RU" sz="2000" kern="1200">
                          <a:effectLst/>
                        </a:rPr>
                        <a:t>15</a:t>
                      </a:r>
                      <a:r>
                        <a:rPr lang="en-GB" sz="2000" kern="1200">
                          <a:effectLst/>
                        </a:rPr>
                        <a:t>.</a:t>
                      </a:r>
                      <a:r>
                        <a:rPr lang="ru-RU" sz="2000" kern="1200">
                          <a:effectLst/>
                        </a:rPr>
                        <a:t>5</a:t>
                      </a:r>
                      <a:endParaRPr lang="x-none"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900"/>
                        </a:spcAft>
                      </a:pPr>
                      <a:r>
                        <a:rPr lang="ru-RU" sz="2000" kern="1200">
                          <a:effectLst/>
                        </a:rPr>
                        <a:t>22</a:t>
                      </a:r>
                      <a:r>
                        <a:rPr lang="en-GB" sz="2000" kern="1200">
                          <a:effectLst/>
                        </a:rPr>
                        <a:t>.</a:t>
                      </a:r>
                      <a:r>
                        <a:rPr lang="ru-RU" sz="2000" kern="1200">
                          <a:effectLst/>
                        </a:rPr>
                        <a:t>0</a:t>
                      </a:r>
                      <a:endParaRPr lang="x-none"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900"/>
                        </a:spcAft>
                      </a:pPr>
                      <a:r>
                        <a:rPr lang="ru-RU" sz="2000" kern="1200">
                          <a:effectLst/>
                        </a:rPr>
                        <a:t>16</a:t>
                      </a:r>
                      <a:r>
                        <a:rPr lang="en-GB" sz="2000" kern="1200">
                          <a:effectLst/>
                        </a:rPr>
                        <a:t>.2</a:t>
                      </a:r>
                      <a:endParaRPr lang="x-none"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hangingPunct="0">
                        <a:spcAft>
                          <a:spcPts val="900"/>
                        </a:spcAft>
                      </a:pPr>
                      <a:r>
                        <a:rPr lang="ru-RU" sz="2000" kern="1200">
                          <a:effectLst/>
                        </a:rPr>
                        <a:t>21</a:t>
                      </a:r>
                      <a:r>
                        <a:rPr lang="en-GB" sz="2000" kern="1200">
                          <a:effectLst/>
                        </a:rPr>
                        <a:t>.</a:t>
                      </a:r>
                      <a:r>
                        <a:rPr lang="ru-RU" sz="2000" kern="1200">
                          <a:effectLst/>
                        </a:rPr>
                        <a:t>6</a:t>
                      </a:r>
                      <a:endParaRPr lang="x-none"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99080129"/>
                  </a:ext>
                </a:extLst>
              </a:tr>
            </a:tbl>
          </a:graphicData>
        </a:graphic>
      </p:graphicFrame>
      <p:sp>
        <p:nvSpPr>
          <p:cNvPr id="3" name="Oval 2">
            <a:extLst>
              <a:ext uri="{FF2B5EF4-FFF2-40B4-BE49-F238E27FC236}">
                <a16:creationId xmlns:a16="http://schemas.microsoft.com/office/drawing/2014/main" id="{8CFE838B-0394-4061-B3F0-5847938FB95E}"/>
              </a:ext>
            </a:extLst>
          </p:cNvPr>
          <p:cNvSpPr/>
          <p:nvPr/>
        </p:nvSpPr>
        <p:spPr>
          <a:xfrm>
            <a:off x="9589864" y="5873232"/>
            <a:ext cx="792867" cy="26449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p>
        </p:txBody>
      </p:sp>
      <p:sp>
        <p:nvSpPr>
          <p:cNvPr id="10" name="Oval 9">
            <a:extLst>
              <a:ext uri="{FF2B5EF4-FFF2-40B4-BE49-F238E27FC236}">
                <a16:creationId xmlns:a16="http://schemas.microsoft.com/office/drawing/2014/main" id="{AF5966D5-E825-4431-9B62-2C251DAEA6B4}"/>
              </a:ext>
            </a:extLst>
          </p:cNvPr>
          <p:cNvSpPr/>
          <p:nvPr/>
        </p:nvSpPr>
        <p:spPr>
          <a:xfrm>
            <a:off x="7748431" y="3858430"/>
            <a:ext cx="120913" cy="11068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p>
        </p:txBody>
      </p:sp>
      <p:sp>
        <p:nvSpPr>
          <p:cNvPr id="11" name="Rectangle 10">
            <a:extLst>
              <a:ext uri="{FF2B5EF4-FFF2-40B4-BE49-F238E27FC236}">
                <a16:creationId xmlns:a16="http://schemas.microsoft.com/office/drawing/2014/main" id="{F445A546-A225-4AA2-AB32-C83DDF7D9584}"/>
              </a:ext>
            </a:extLst>
          </p:cNvPr>
          <p:cNvSpPr/>
          <p:nvPr/>
        </p:nvSpPr>
        <p:spPr>
          <a:xfrm>
            <a:off x="6266775" y="2834400"/>
            <a:ext cx="1296622" cy="738664"/>
          </a:xfrm>
          <a:prstGeom prst="rect">
            <a:avLst/>
          </a:prstGeom>
        </p:spPr>
        <p:txBody>
          <a:bodyPr wrap="square">
            <a:spAutoFit/>
          </a:bodyPr>
          <a:lstStyle/>
          <a:p>
            <a:r>
              <a:rPr lang="en-GB" sz="1400">
                <a:latin typeface="Times New Roman" panose="02020603050405020304" pitchFamily="18" charset="0"/>
              </a:rPr>
              <a:t>5</a:t>
            </a:r>
            <a:r>
              <a:rPr lang="en-GB" sz="1400" baseline="30000">
                <a:latin typeface="Times New Roman" panose="02020603050405020304" pitchFamily="18" charset="0"/>
              </a:rPr>
              <a:t>th</a:t>
            </a:r>
            <a:r>
              <a:rPr lang="en-GB" sz="1400">
                <a:latin typeface="Times New Roman" panose="02020603050405020304" pitchFamily="18" charset="0"/>
              </a:rPr>
              <a:t> percentile with 8.6dB SINR crossing</a:t>
            </a:r>
            <a:endParaRPr lang="x-none" sz="1400">
              <a:latin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4E70855C-5865-476F-9A77-EC2E0C39B1BC}"/>
              </a:ext>
            </a:extLst>
          </p:cNvPr>
          <p:cNvCxnSpPr>
            <a:cxnSpLocks/>
            <a:stCxn id="11" idx="2"/>
          </p:cNvCxnSpPr>
          <p:nvPr/>
        </p:nvCxnSpPr>
        <p:spPr>
          <a:xfrm>
            <a:off x="6915086" y="3573064"/>
            <a:ext cx="726904" cy="34262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D62BF17-A647-43B5-8D44-769EC7A93B82}"/>
              </a:ext>
            </a:extLst>
          </p:cNvPr>
          <p:cNvSpPr/>
          <p:nvPr/>
        </p:nvSpPr>
        <p:spPr>
          <a:xfrm>
            <a:off x="359034" y="2856967"/>
            <a:ext cx="1296622" cy="738664"/>
          </a:xfrm>
          <a:prstGeom prst="rect">
            <a:avLst/>
          </a:prstGeom>
        </p:spPr>
        <p:txBody>
          <a:bodyPr wrap="square">
            <a:spAutoFit/>
          </a:bodyPr>
          <a:lstStyle/>
          <a:p>
            <a:r>
              <a:rPr lang="en-GB" sz="1400" dirty="0">
                <a:latin typeface="Times New Roman" panose="02020603050405020304" pitchFamily="18" charset="0"/>
              </a:rPr>
              <a:t>5</a:t>
            </a:r>
            <a:r>
              <a:rPr lang="en-GB" sz="1400" baseline="30000" dirty="0">
                <a:latin typeface="Times New Roman" panose="02020603050405020304" pitchFamily="18" charset="0"/>
              </a:rPr>
              <a:t>th</a:t>
            </a:r>
            <a:r>
              <a:rPr lang="en-GB" sz="1400" dirty="0">
                <a:latin typeface="Times New Roman" panose="02020603050405020304" pitchFamily="18" charset="0"/>
              </a:rPr>
              <a:t> percentile with 8.6dB SINR crossing</a:t>
            </a:r>
            <a:endParaRPr lang="x-none" sz="1400" dirty="0">
              <a:latin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D4B82E9A-E7F0-4138-A139-7CB85C9C5775}"/>
              </a:ext>
            </a:extLst>
          </p:cNvPr>
          <p:cNvCxnSpPr>
            <a:cxnSpLocks/>
          </p:cNvCxnSpPr>
          <p:nvPr/>
        </p:nvCxnSpPr>
        <p:spPr>
          <a:xfrm>
            <a:off x="940670" y="3548006"/>
            <a:ext cx="726904" cy="34262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FC60F0A2-63A6-4EA3-969A-99E23303EE75}"/>
              </a:ext>
            </a:extLst>
          </p:cNvPr>
          <p:cNvSpPr/>
          <p:nvPr/>
        </p:nvSpPr>
        <p:spPr>
          <a:xfrm>
            <a:off x="1844811" y="3890634"/>
            <a:ext cx="120913" cy="11068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p>
        </p:txBody>
      </p:sp>
      <p:sp>
        <p:nvSpPr>
          <p:cNvPr id="18" name="Oval 17">
            <a:extLst>
              <a:ext uri="{FF2B5EF4-FFF2-40B4-BE49-F238E27FC236}">
                <a16:creationId xmlns:a16="http://schemas.microsoft.com/office/drawing/2014/main" id="{7CA9D718-3C18-4034-9250-7637C694FB4B}"/>
              </a:ext>
            </a:extLst>
          </p:cNvPr>
          <p:cNvSpPr/>
          <p:nvPr/>
        </p:nvSpPr>
        <p:spPr>
          <a:xfrm>
            <a:off x="7538403" y="6179621"/>
            <a:ext cx="792867" cy="26449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p>
        </p:txBody>
      </p:sp>
    </p:spTree>
    <p:extLst>
      <p:ext uri="{BB962C8B-B14F-4D97-AF65-F5344CB8AC3E}">
        <p14:creationId xmlns:p14="http://schemas.microsoft.com/office/powerpoint/2010/main" val="2031319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5">
            <a:extLst>
              <a:ext uri="{FF2B5EF4-FFF2-40B4-BE49-F238E27FC236}">
                <a16:creationId xmlns:a16="http://schemas.microsoft.com/office/drawing/2014/main" id="{2D0DA5E3-0066-4AD3-B908-4A283028E867}"/>
              </a:ext>
            </a:extLst>
          </p:cNvPr>
          <p:cNvSpPr txBox="1">
            <a:spLocks/>
          </p:cNvSpPr>
          <p:nvPr/>
        </p:nvSpPr>
        <p:spPr>
          <a:xfrm>
            <a:off x="6574055" y="731521"/>
            <a:ext cx="5242278" cy="5756358"/>
          </a:xfrm>
          <a:prstGeom prst="rect">
            <a:avLst/>
          </a:prstGeom>
        </p:spPr>
        <p:txBody>
          <a:bodyPr/>
          <a:lstStyle/>
          <a:p>
            <a:pPr marL="360000" marR="0" lvl="1" indent="-360000" algn="ctr" defTabSz="914400" rtl="0" eaLnBrk="1" fontAlgn="auto" latinLnBrk="0" hangingPunct="1">
              <a:lnSpc>
                <a:spcPct val="100000"/>
              </a:lnSpc>
              <a:spcBef>
                <a:spcPts val="1200"/>
              </a:spcBef>
              <a:spcAft>
                <a:spcPts val="0"/>
              </a:spcAft>
              <a:buClr>
                <a:srgbClr val="69747A"/>
              </a:buClr>
              <a:buSzPct val="93000"/>
              <a:tabLst/>
              <a:defRPr/>
            </a:pPr>
            <a:r>
              <a:rPr kumimoji="0" lang="en-US" sz="3600" b="1" i="0" u="none" strike="noStrike" kern="1200" cap="none" spc="0" normalizeH="0" baseline="0" noProof="0" dirty="0">
                <a:ln>
                  <a:noFill/>
                </a:ln>
                <a:solidFill>
                  <a:srgbClr val="3E484F"/>
                </a:solidFill>
                <a:effectLst/>
                <a:uLnTx/>
                <a:uFillTx/>
                <a:latin typeface="+mj-lt"/>
                <a:ea typeface="+mn-ea"/>
                <a:cs typeface="Tahoma" panose="020B0604030504040204" pitchFamily="34" charset="0"/>
              </a:rPr>
              <a:t>Contents</a:t>
            </a:r>
          </a:p>
          <a:p>
            <a:pPr marL="360000" marR="0" lvl="1" indent="-360000" algn="l" defTabSz="914400" rtl="0" eaLnBrk="1" fontAlgn="auto" latinLnBrk="0" hangingPunct="1">
              <a:lnSpc>
                <a:spcPct val="100000"/>
              </a:lnSpc>
              <a:spcBef>
                <a:spcPts val="1200"/>
              </a:spcBef>
              <a:spcAft>
                <a:spcPts val="0"/>
              </a:spcAft>
              <a:buClr>
                <a:srgbClr val="69747A"/>
              </a:buClr>
              <a:buSzPct val="93000"/>
              <a:buFontTx/>
              <a:buBlip>
                <a:blip r:embed="rId2"/>
              </a:buBlip>
              <a:tabLst/>
              <a:defRPr/>
            </a:pPr>
            <a:r>
              <a:rPr kumimoji="0" lang="en-US" sz="2400" b="1" i="0" u="none" strike="noStrike" kern="1200" cap="none" spc="0" normalizeH="0" baseline="0" noProof="0" dirty="0">
                <a:ln>
                  <a:noFill/>
                </a:ln>
                <a:solidFill>
                  <a:srgbClr val="3E484F"/>
                </a:solidFill>
                <a:effectLst/>
                <a:uLnTx/>
                <a:uFillTx/>
                <a:latin typeface="+mj-lt"/>
                <a:ea typeface="+mn-ea"/>
                <a:cs typeface="Tahoma" panose="020B0604030504040204" pitchFamily="34" charset="0"/>
              </a:rPr>
              <a:t>DECT-2020 Key features</a:t>
            </a:r>
          </a:p>
          <a:p>
            <a:pPr marL="360000" marR="0" lvl="1" indent="-360000" algn="l" defTabSz="914400" rtl="0" eaLnBrk="1" fontAlgn="auto" latinLnBrk="0" hangingPunct="1">
              <a:lnSpc>
                <a:spcPct val="100000"/>
              </a:lnSpc>
              <a:spcBef>
                <a:spcPts val="1200"/>
              </a:spcBef>
              <a:spcAft>
                <a:spcPts val="0"/>
              </a:spcAft>
              <a:buClr>
                <a:srgbClr val="69747A"/>
              </a:buClr>
              <a:buSzPct val="93000"/>
              <a:buFontTx/>
              <a:buBlip>
                <a:blip r:embed="rId2"/>
              </a:buBlip>
              <a:tabLst/>
              <a:defRPr/>
            </a:pPr>
            <a:r>
              <a:rPr kumimoji="0" lang="en-US" sz="2400" b="1" i="0" u="none" strike="noStrike" kern="1200" cap="none" spc="0" normalizeH="0" baseline="0" noProof="0" dirty="0">
                <a:ln>
                  <a:noFill/>
                </a:ln>
                <a:solidFill>
                  <a:srgbClr val="3E484F"/>
                </a:solidFill>
                <a:effectLst/>
                <a:uLnTx/>
                <a:uFillTx/>
                <a:latin typeface="+mj-lt"/>
                <a:ea typeface="+mn-ea"/>
                <a:cs typeface="Tahoma" panose="020B0604030504040204" pitchFamily="34" charset="0"/>
              </a:rPr>
              <a:t>Technical Characteristics</a:t>
            </a:r>
          </a:p>
          <a:p>
            <a:pPr marL="360000" marR="0" lvl="1" indent="-360000" algn="l" defTabSz="914400" rtl="0" eaLnBrk="1" fontAlgn="auto" latinLnBrk="0" hangingPunct="1">
              <a:lnSpc>
                <a:spcPct val="100000"/>
              </a:lnSpc>
              <a:spcBef>
                <a:spcPts val="1200"/>
              </a:spcBef>
              <a:spcAft>
                <a:spcPts val="0"/>
              </a:spcAft>
              <a:buClr>
                <a:srgbClr val="69747A"/>
              </a:buClr>
              <a:buSzPct val="93000"/>
              <a:buFontTx/>
              <a:buBlip>
                <a:blip r:embed="rId2"/>
              </a:buBlip>
              <a:tabLst/>
              <a:defRPr/>
            </a:pPr>
            <a:r>
              <a:rPr kumimoji="0" lang="en-US" sz="2400" b="1" i="0" u="none" strike="noStrike" kern="1200" cap="none" spc="0" normalizeH="0" baseline="0" noProof="0" dirty="0" err="1">
                <a:ln>
                  <a:noFill/>
                </a:ln>
                <a:solidFill>
                  <a:srgbClr val="3E484F"/>
                </a:solidFill>
                <a:effectLst/>
                <a:uLnTx/>
                <a:uFillTx/>
                <a:latin typeface="+mj-lt"/>
                <a:ea typeface="+mn-ea"/>
                <a:cs typeface="Tahoma" panose="020B0604030504040204" pitchFamily="34" charset="0"/>
              </a:rPr>
              <a:t>mMTC</a:t>
            </a:r>
            <a:r>
              <a:rPr kumimoji="0" lang="en-US" sz="2400" b="1" i="0" u="none" strike="noStrike" kern="1200" cap="none" spc="0" normalizeH="0" baseline="0" noProof="0" dirty="0">
                <a:ln>
                  <a:noFill/>
                </a:ln>
                <a:solidFill>
                  <a:srgbClr val="3E484F"/>
                </a:solidFill>
                <a:effectLst/>
                <a:uLnTx/>
                <a:uFillTx/>
                <a:latin typeface="+mj-lt"/>
                <a:ea typeface="+mn-ea"/>
                <a:cs typeface="Tahoma" panose="020B0604030504040204" pitchFamily="34" charset="0"/>
              </a:rPr>
              <a:t> Evaluation overview</a:t>
            </a:r>
          </a:p>
          <a:p>
            <a:pPr marL="360000" marR="0" lvl="1" indent="-360000" algn="l" defTabSz="914400" rtl="0" eaLnBrk="1" fontAlgn="auto" latinLnBrk="0" hangingPunct="1">
              <a:lnSpc>
                <a:spcPct val="100000"/>
              </a:lnSpc>
              <a:spcBef>
                <a:spcPts val="1200"/>
              </a:spcBef>
              <a:spcAft>
                <a:spcPts val="0"/>
              </a:spcAft>
              <a:buClr>
                <a:srgbClr val="69747A"/>
              </a:buClr>
              <a:buSzPct val="93000"/>
              <a:buFontTx/>
              <a:buBlip>
                <a:blip r:embed="rId2"/>
              </a:buBlip>
              <a:tabLst/>
              <a:defRPr/>
            </a:pPr>
            <a:r>
              <a:rPr kumimoji="0" lang="en-US" sz="2400" b="1" i="0" u="none" strike="noStrike" kern="1200" cap="none" spc="0" normalizeH="0" baseline="0" noProof="0" dirty="0" err="1">
                <a:ln>
                  <a:noFill/>
                </a:ln>
                <a:solidFill>
                  <a:srgbClr val="3E484F"/>
                </a:solidFill>
                <a:effectLst/>
                <a:uLnTx/>
                <a:uFillTx/>
                <a:latin typeface="+mj-lt"/>
                <a:ea typeface="+mn-ea"/>
                <a:cs typeface="Tahoma" panose="020B0604030504040204" pitchFamily="34" charset="0"/>
              </a:rPr>
              <a:t>mMTC</a:t>
            </a:r>
            <a:r>
              <a:rPr kumimoji="0" lang="en-US" sz="2400" b="1" i="0" u="none" strike="noStrike" kern="1200" cap="none" spc="0" normalizeH="0" baseline="0" noProof="0" dirty="0">
                <a:ln>
                  <a:noFill/>
                </a:ln>
                <a:solidFill>
                  <a:srgbClr val="3E484F"/>
                </a:solidFill>
                <a:effectLst/>
                <a:uLnTx/>
                <a:uFillTx/>
                <a:latin typeface="+mj-lt"/>
                <a:ea typeface="+mn-ea"/>
                <a:cs typeface="Tahoma" panose="020B0604030504040204" pitchFamily="34" charset="0"/>
              </a:rPr>
              <a:t> Simulation results</a:t>
            </a:r>
          </a:p>
          <a:p>
            <a:pPr marL="360000" marR="0" lvl="1" indent="-360000" algn="l" defTabSz="914400" rtl="0" eaLnBrk="1" fontAlgn="auto" latinLnBrk="0" hangingPunct="1">
              <a:lnSpc>
                <a:spcPct val="100000"/>
              </a:lnSpc>
              <a:spcBef>
                <a:spcPts val="1200"/>
              </a:spcBef>
              <a:spcAft>
                <a:spcPts val="0"/>
              </a:spcAft>
              <a:buClr>
                <a:srgbClr val="69747A"/>
              </a:buClr>
              <a:buSzPct val="93000"/>
              <a:buFontTx/>
              <a:buBlip>
                <a:blip r:embed="rId2"/>
              </a:buBlip>
              <a:tabLst/>
              <a:defRPr/>
            </a:pPr>
            <a:r>
              <a:rPr kumimoji="0" lang="en-US" sz="2400" b="1" i="0" u="none" strike="noStrike" kern="1200" cap="none" spc="0" normalizeH="0" baseline="0" noProof="0" dirty="0">
                <a:ln>
                  <a:noFill/>
                </a:ln>
                <a:solidFill>
                  <a:srgbClr val="3E484F"/>
                </a:solidFill>
                <a:effectLst/>
                <a:uLnTx/>
                <a:uFillTx/>
                <a:latin typeface="+mj-lt"/>
                <a:ea typeface="+mn-ea"/>
                <a:cs typeface="Tahoma" panose="020B0604030504040204" pitchFamily="34" charset="0"/>
              </a:rPr>
              <a:t>URLLC Evaluation overview</a:t>
            </a:r>
          </a:p>
          <a:p>
            <a:pPr marL="360000" marR="0" lvl="1" indent="-360000" algn="l" defTabSz="914400" rtl="0" eaLnBrk="1" fontAlgn="auto" latinLnBrk="0" hangingPunct="1">
              <a:lnSpc>
                <a:spcPct val="100000"/>
              </a:lnSpc>
              <a:spcBef>
                <a:spcPts val="1200"/>
              </a:spcBef>
              <a:spcAft>
                <a:spcPts val="0"/>
              </a:spcAft>
              <a:buClr>
                <a:srgbClr val="69747A"/>
              </a:buClr>
              <a:buSzPct val="93000"/>
              <a:buFontTx/>
              <a:buBlip>
                <a:blip r:embed="rId2"/>
              </a:buBlip>
              <a:tabLst/>
              <a:defRPr/>
            </a:pPr>
            <a:r>
              <a:rPr kumimoji="0" lang="en-US" sz="2400" b="1" i="0" u="none" strike="noStrike" kern="1200" cap="none" spc="0" normalizeH="0" baseline="0" noProof="0" dirty="0">
                <a:ln>
                  <a:noFill/>
                </a:ln>
                <a:solidFill>
                  <a:srgbClr val="3E484F"/>
                </a:solidFill>
                <a:effectLst/>
                <a:uLnTx/>
                <a:uFillTx/>
                <a:latin typeface="+mj-lt"/>
                <a:ea typeface="+mn-ea"/>
                <a:cs typeface="Tahoma" panose="020B0604030504040204" pitchFamily="34" charset="0"/>
              </a:rPr>
              <a:t>URLLC Simulation results</a:t>
            </a:r>
          </a:p>
          <a:p>
            <a:pPr marL="360000" marR="0" lvl="1" indent="-360000" algn="l" defTabSz="914400" rtl="0" eaLnBrk="1" fontAlgn="auto" latinLnBrk="0" hangingPunct="1">
              <a:lnSpc>
                <a:spcPct val="100000"/>
              </a:lnSpc>
              <a:spcBef>
                <a:spcPts val="1200"/>
              </a:spcBef>
              <a:spcAft>
                <a:spcPts val="0"/>
              </a:spcAft>
              <a:buClr>
                <a:srgbClr val="69747A"/>
              </a:buClr>
              <a:buSzPct val="93000"/>
              <a:buFontTx/>
              <a:buBlip>
                <a:blip r:embed="rId2"/>
              </a:buBlip>
              <a:tabLst/>
              <a:defRPr/>
            </a:pPr>
            <a:r>
              <a:rPr kumimoji="0" lang="en-US" sz="2400" b="1" i="0" u="none" strike="noStrike" kern="1200" cap="none" spc="0" normalizeH="0" baseline="0" noProof="0" dirty="0">
                <a:ln>
                  <a:noFill/>
                </a:ln>
                <a:solidFill>
                  <a:srgbClr val="3E484F"/>
                </a:solidFill>
                <a:effectLst/>
                <a:uLnTx/>
                <a:uFillTx/>
                <a:latin typeface="+mj-lt"/>
                <a:ea typeface="+mn-ea"/>
                <a:cs typeface="Tahoma" panose="020B0604030504040204" pitchFamily="34" charset="0"/>
              </a:rPr>
              <a:t>Summary</a:t>
            </a:r>
          </a:p>
          <a:p>
            <a:pPr marL="360000" marR="0" lvl="1" indent="-360000" algn="l" defTabSz="914400" rtl="0" eaLnBrk="1" fontAlgn="auto" latinLnBrk="0" hangingPunct="1">
              <a:lnSpc>
                <a:spcPct val="100000"/>
              </a:lnSpc>
              <a:spcBef>
                <a:spcPts val="1200"/>
              </a:spcBef>
              <a:spcAft>
                <a:spcPts val="0"/>
              </a:spcAft>
              <a:buClr>
                <a:srgbClr val="69747A"/>
              </a:buClr>
              <a:buSzPct val="93000"/>
              <a:buFontTx/>
              <a:buBlip>
                <a:blip r:embed="rId2"/>
              </a:buBlip>
              <a:tabLst/>
              <a:defRPr/>
            </a:pPr>
            <a:endParaRPr kumimoji="0" lang="en-GB" sz="2400" b="0" i="0" u="none" strike="noStrike" kern="1200" cap="none" spc="0" normalizeH="0" baseline="0" noProof="0" dirty="0">
              <a:ln>
                <a:noFill/>
              </a:ln>
              <a:solidFill>
                <a:schemeClr val="tx1"/>
              </a:solidFill>
              <a:effectLst/>
              <a:uLnTx/>
              <a:uFillTx/>
              <a:latin typeface="+mj-lt"/>
              <a:ea typeface="+mn-ea"/>
              <a:cs typeface="Tahoma" panose="020B0604030504040204" pitchFamily="34" charset="0"/>
            </a:endParaRPr>
          </a:p>
        </p:txBody>
      </p:sp>
    </p:spTree>
    <p:extLst>
      <p:ext uri="{BB962C8B-B14F-4D97-AF65-F5344CB8AC3E}">
        <p14:creationId xmlns:p14="http://schemas.microsoft.com/office/powerpoint/2010/main" val="444594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F54A-BA8F-4FFC-8039-52E86AB3D208}"/>
              </a:ext>
            </a:extLst>
          </p:cNvPr>
          <p:cNvSpPr>
            <a:spLocks noGrp="1"/>
          </p:cNvSpPr>
          <p:nvPr>
            <p:ph type="title"/>
          </p:nvPr>
        </p:nvSpPr>
        <p:spPr/>
        <p:txBody>
          <a:bodyPr/>
          <a:lstStyle/>
          <a:p>
            <a:r>
              <a:rPr lang="en-GB"/>
              <a:t>Considerations on URLLC Simulation Results</a:t>
            </a:r>
            <a:endParaRPr lang="x-none"/>
          </a:p>
        </p:txBody>
      </p:sp>
      <p:sp>
        <p:nvSpPr>
          <p:cNvPr id="3" name="Content Placeholder 2">
            <a:extLst>
              <a:ext uri="{FF2B5EF4-FFF2-40B4-BE49-F238E27FC236}">
                <a16:creationId xmlns:a16="http://schemas.microsoft.com/office/drawing/2014/main" id="{9A55C2FE-B9B2-4EEC-9EB9-F35E8BB0447B}"/>
              </a:ext>
            </a:extLst>
          </p:cNvPr>
          <p:cNvSpPr>
            <a:spLocks noGrp="1"/>
          </p:cNvSpPr>
          <p:nvPr>
            <p:ph sz="quarter" idx="10"/>
          </p:nvPr>
        </p:nvSpPr>
        <p:spPr/>
        <p:txBody>
          <a:bodyPr>
            <a:normAutofit lnSpcReduction="10000"/>
          </a:bodyPr>
          <a:lstStyle/>
          <a:p>
            <a:pPr marL="342900" indent="-342900" hangingPunct="0">
              <a:buFont typeface="Arial" panose="020B0604020202020204" pitchFamily="34" charset="0"/>
              <a:buChar char="•"/>
            </a:pPr>
            <a:r>
              <a:rPr lang="en-GB"/>
              <a:t>Configurations which provides much higher SINR than minimum requirement of 8.6 dB were:</a:t>
            </a:r>
          </a:p>
          <a:p>
            <a:pPr marL="702900" lvl="1" indent="-342900" hangingPunct="0">
              <a:buFont typeface="Arial" panose="020B0604020202020204" pitchFamily="34" charset="0"/>
              <a:buChar char="•"/>
            </a:pPr>
            <a:r>
              <a:rPr lang="en-GB"/>
              <a:t>Three or more operating channels with antenna configuration having 15 x 4 antenna elements </a:t>
            </a:r>
          </a:p>
          <a:p>
            <a:pPr marL="702900" lvl="1" indent="-342900" hangingPunct="0">
              <a:buFont typeface="Arial" panose="020B0604020202020204" pitchFamily="34" charset="0"/>
              <a:buChar char="•"/>
            </a:pPr>
            <a:r>
              <a:rPr lang="en-GB"/>
              <a:t>Seven or more operating channels with antenna configuration having 5x4 antenna elements. </a:t>
            </a:r>
          </a:p>
          <a:p>
            <a:pPr marL="342900" indent="-342900" hangingPunct="0">
              <a:buFont typeface="Arial" panose="020B0604020202020204" pitchFamily="34" charset="0"/>
              <a:buChar char="•"/>
            </a:pPr>
            <a:r>
              <a:rPr lang="en-GB"/>
              <a:t>In addition one should note that with antenna configuration using 5x4 elements, the system SINR is less than 1.5 dB away from required SINR level with 3 channel case. </a:t>
            </a:r>
          </a:p>
          <a:p>
            <a:pPr marL="702900" lvl="1" indent="-342900" hangingPunct="0">
              <a:buFont typeface="Arial" panose="020B0604020202020204" pitchFamily="34" charset="0"/>
              <a:buChar char="•"/>
            </a:pPr>
            <a:r>
              <a:rPr lang="en-GB"/>
              <a:t>Thus the modest increase to antenna configuration would be enough. </a:t>
            </a:r>
          </a:p>
          <a:p>
            <a:pPr marL="342900" indent="-342900" hangingPunct="0">
              <a:buFont typeface="Arial" panose="020B0604020202020204" pitchFamily="34" charset="0"/>
              <a:buChar char="•"/>
            </a:pPr>
            <a:r>
              <a:rPr lang="en-GB" b="1"/>
              <a:t>DECT-2020 system can meet the URLLC service requirement in ITU-R Macro-URLLC evaluation environment.</a:t>
            </a:r>
            <a:endParaRPr lang="x-none"/>
          </a:p>
          <a:p>
            <a:endParaRPr lang="x-none"/>
          </a:p>
        </p:txBody>
      </p:sp>
    </p:spTree>
    <p:extLst>
      <p:ext uri="{BB962C8B-B14F-4D97-AF65-F5344CB8AC3E}">
        <p14:creationId xmlns:p14="http://schemas.microsoft.com/office/powerpoint/2010/main" val="431100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9C13-F8E2-485E-BBE7-9AD56F5836CA}"/>
              </a:ext>
            </a:extLst>
          </p:cNvPr>
          <p:cNvSpPr>
            <a:spLocks noGrp="1"/>
          </p:cNvSpPr>
          <p:nvPr>
            <p:ph type="title"/>
          </p:nvPr>
        </p:nvSpPr>
        <p:spPr/>
        <p:txBody>
          <a:bodyPr/>
          <a:lstStyle/>
          <a:p>
            <a:r>
              <a:rPr lang="en-GB"/>
              <a:t>Considerations on URLLC Simulation Results</a:t>
            </a:r>
            <a:endParaRPr lang="x-none"/>
          </a:p>
        </p:txBody>
      </p:sp>
      <p:sp>
        <p:nvSpPr>
          <p:cNvPr id="3" name="Content Placeholder 2">
            <a:extLst>
              <a:ext uri="{FF2B5EF4-FFF2-40B4-BE49-F238E27FC236}">
                <a16:creationId xmlns:a16="http://schemas.microsoft.com/office/drawing/2014/main" id="{31FC320F-4AB7-4E76-A4C2-8AE3D8D34E7F}"/>
              </a:ext>
            </a:extLst>
          </p:cNvPr>
          <p:cNvSpPr>
            <a:spLocks noGrp="1"/>
          </p:cNvSpPr>
          <p:nvPr>
            <p:ph sz="quarter" idx="10"/>
          </p:nvPr>
        </p:nvSpPr>
        <p:spPr/>
        <p:txBody>
          <a:bodyPr>
            <a:normAutofit fontScale="85000" lnSpcReduction="20000"/>
          </a:bodyPr>
          <a:lstStyle/>
          <a:p>
            <a:pPr marL="342900" lvl="0" indent="-342900" hangingPunct="0">
              <a:buFont typeface="Arial" panose="020B0604020202020204" pitchFamily="34" charset="0"/>
              <a:buChar char="•"/>
            </a:pPr>
            <a:r>
              <a:rPr lang="en-GB" dirty="0"/>
              <a:t>Simulation results do not consider all possible optimizations. </a:t>
            </a:r>
          </a:p>
          <a:p>
            <a:pPr marL="702900" lvl="1" indent="-342900" hangingPunct="0">
              <a:buFont typeface="Arial" panose="020B0604020202020204" pitchFamily="34" charset="0"/>
              <a:buChar char="•"/>
            </a:pPr>
            <a:r>
              <a:rPr lang="en-GB" dirty="0"/>
              <a:t>Link performance can be improved significantly by using LDPC or Turbo channel coding – reducing need SINR level in system.</a:t>
            </a:r>
          </a:p>
          <a:p>
            <a:pPr marL="342900" lvl="0" indent="-342900" hangingPunct="0">
              <a:buFont typeface="Arial" panose="020B0604020202020204" pitchFamily="34" charset="0"/>
              <a:buChar char="•"/>
            </a:pPr>
            <a:r>
              <a:rPr lang="en-GB" dirty="0"/>
              <a:t>It is expected that typical DECT-2020 URLLC deployments will be:</a:t>
            </a:r>
          </a:p>
          <a:p>
            <a:pPr marL="702900" lvl="1" indent="-342900" hangingPunct="0">
              <a:buFont typeface="Arial" panose="020B0604020202020204" pitchFamily="34" charset="0"/>
              <a:buChar char="•"/>
            </a:pPr>
            <a:r>
              <a:rPr lang="en-GB" dirty="0"/>
              <a:t>Indoor factories,</a:t>
            </a:r>
          </a:p>
          <a:p>
            <a:pPr marL="702900" lvl="1" indent="-342900" hangingPunct="0">
              <a:buFont typeface="Arial" panose="020B0604020202020204" pitchFamily="34" charset="0"/>
              <a:buChar char="•"/>
            </a:pPr>
            <a:r>
              <a:rPr lang="en-GB" dirty="0"/>
              <a:t>Concert halls, stadiums etc. for professional audio (PMSE), </a:t>
            </a:r>
          </a:p>
          <a:p>
            <a:pPr marL="702900" lvl="1" indent="-342900" hangingPunct="0">
              <a:buFont typeface="Arial" panose="020B0604020202020204" pitchFamily="34" charset="0"/>
              <a:buChar char="•"/>
            </a:pPr>
            <a:r>
              <a:rPr lang="en-GB" dirty="0"/>
              <a:t>i.e. more local deployments.</a:t>
            </a:r>
          </a:p>
          <a:p>
            <a:pPr marL="342900" indent="-342900" hangingPunct="0">
              <a:buFont typeface="Arial" panose="020B0604020202020204" pitchFamily="34" charset="0"/>
              <a:buChar char="•"/>
            </a:pPr>
            <a:r>
              <a:rPr lang="en-GB" dirty="0"/>
              <a:t>These scenarios are less demanding than ITU-R URLLC system simulation environment. Therefore additional performance improvements in practical deployments may be expected</a:t>
            </a:r>
          </a:p>
          <a:p>
            <a:pPr marL="702900" lvl="1" indent="-342900" hangingPunct="0">
              <a:buFont typeface="Arial" panose="020B0604020202020204" pitchFamily="34" charset="0"/>
              <a:buChar char="•"/>
            </a:pPr>
            <a:r>
              <a:rPr lang="en-GB" dirty="0"/>
              <a:t>Real deployments are expected to be less inter cell interference limited compared to ITU-R evaluation scenario.</a:t>
            </a:r>
          </a:p>
          <a:p>
            <a:pPr marL="702900" lvl="1" indent="-342900" hangingPunct="0">
              <a:buFont typeface="Arial" panose="020B0604020202020204" pitchFamily="34" charset="0"/>
              <a:buChar char="•"/>
            </a:pPr>
            <a:r>
              <a:rPr lang="en-GB" dirty="0"/>
              <a:t>Higher data rates, reduced power or lower complexity antenna arrays may be possible</a:t>
            </a:r>
          </a:p>
        </p:txBody>
      </p:sp>
    </p:spTree>
    <p:extLst>
      <p:ext uri="{BB962C8B-B14F-4D97-AF65-F5344CB8AC3E}">
        <p14:creationId xmlns:p14="http://schemas.microsoft.com/office/powerpoint/2010/main" val="1211293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a:extLst>
              <a:ext uri="{FF2B5EF4-FFF2-40B4-BE49-F238E27FC236}">
                <a16:creationId xmlns:a16="http://schemas.microsoft.com/office/drawing/2014/main" id="{0975B0CF-ED61-4BB8-883A-4C0439B7B986}"/>
              </a:ext>
            </a:extLst>
          </p:cNvPr>
          <p:cNvSpPr>
            <a:spLocks noGrp="1"/>
          </p:cNvSpPr>
          <p:nvPr>
            <p:ph type="title"/>
          </p:nvPr>
        </p:nvSpPr>
        <p:spPr/>
        <p:txBody>
          <a:bodyPr/>
          <a:lstStyle/>
          <a:p>
            <a:r>
              <a:rPr lang="en-GB" noProof="0"/>
              <a:t>Summary</a:t>
            </a:r>
          </a:p>
        </p:txBody>
      </p:sp>
      <p:sp>
        <p:nvSpPr>
          <p:cNvPr id="6" name="מציין מיקום תוכן 5">
            <a:extLst>
              <a:ext uri="{FF2B5EF4-FFF2-40B4-BE49-F238E27FC236}">
                <a16:creationId xmlns:a16="http://schemas.microsoft.com/office/drawing/2014/main" id="{2D0DA5E3-0066-4AD3-B908-4A283028E867}"/>
              </a:ext>
            </a:extLst>
          </p:cNvPr>
          <p:cNvSpPr>
            <a:spLocks noGrp="1"/>
          </p:cNvSpPr>
          <p:nvPr>
            <p:ph sz="quarter" idx="10"/>
          </p:nvPr>
        </p:nvSpPr>
        <p:spPr>
          <a:xfrm>
            <a:off x="590708" y="1262017"/>
            <a:ext cx="11225625" cy="5225861"/>
          </a:xfrm>
        </p:spPr>
        <p:txBody>
          <a:bodyPr/>
          <a:lstStyle/>
          <a:p>
            <a:pPr lvl="1">
              <a:spcBef>
                <a:spcPts val="500"/>
              </a:spcBef>
              <a:buClr>
                <a:srgbClr val="69747A"/>
              </a:buClr>
            </a:pPr>
            <a:r>
              <a:rPr lang="en-US" b="1" dirty="0"/>
              <a:t>1) DECT-2020 is a flexible radio access technology with dynamic channel selection based on cognitive radio</a:t>
            </a:r>
          </a:p>
          <a:p>
            <a:pPr lvl="2">
              <a:spcBef>
                <a:spcPts val="500"/>
              </a:spcBef>
              <a:buClr>
                <a:srgbClr val="69747A"/>
              </a:buClr>
            </a:pPr>
            <a:r>
              <a:rPr lang="en-US" b="1" dirty="0">
                <a:solidFill>
                  <a:srgbClr val="3E484F"/>
                </a:solidFill>
              </a:rPr>
              <a:t>Designed for private systems (coordinated or uncoordinated) with no need of  frequency planning</a:t>
            </a:r>
          </a:p>
          <a:p>
            <a:pPr lvl="2">
              <a:spcBef>
                <a:spcPts val="500"/>
              </a:spcBef>
              <a:buClr>
                <a:srgbClr val="69747A"/>
              </a:buClr>
            </a:pPr>
            <a:endParaRPr lang="en-US" b="1" dirty="0">
              <a:solidFill>
                <a:srgbClr val="3E484F"/>
              </a:solidFill>
            </a:endParaRPr>
          </a:p>
          <a:p>
            <a:pPr lvl="1">
              <a:buClr>
                <a:srgbClr val="69747A"/>
              </a:buClr>
            </a:pPr>
            <a:r>
              <a:rPr lang="en-US" b="1" dirty="0"/>
              <a:t>2) DECT-2020  can meet the </a:t>
            </a:r>
            <a:r>
              <a:rPr lang="en-GB" b="1" dirty="0" err="1"/>
              <a:t>mMTC</a:t>
            </a:r>
            <a:r>
              <a:rPr lang="en-GB" b="1" dirty="0"/>
              <a:t> service requirements in ITU-R </a:t>
            </a:r>
            <a:r>
              <a:rPr lang="en-GB" b="1" dirty="0" err="1"/>
              <a:t>mMTC</a:t>
            </a:r>
            <a:r>
              <a:rPr lang="en-GB" b="1" dirty="0"/>
              <a:t> evaluation environment </a:t>
            </a:r>
          </a:p>
          <a:p>
            <a:pPr lvl="2">
              <a:buClr>
                <a:srgbClr val="69747A"/>
              </a:buClr>
            </a:pPr>
            <a:r>
              <a:rPr lang="en-US" b="1" dirty="0"/>
              <a:t>connection densities of 1 000 000 devices per km</a:t>
            </a:r>
            <a:r>
              <a:rPr lang="en-US" b="1" baseline="30000" dirty="0"/>
              <a:t>2</a:t>
            </a:r>
            <a:r>
              <a:rPr lang="en-US" b="1" dirty="0"/>
              <a:t> for the required data traffic</a:t>
            </a:r>
          </a:p>
          <a:p>
            <a:pPr lvl="2">
              <a:buClr>
                <a:srgbClr val="69747A"/>
              </a:buClr>
            </a:pPr>
            <a:r>
              <a:rPr lang="en-US" b="1" dirty="0"/>
              <a:t>the technology also meets the requirements:  using the 1 880 – 1 900 MHz frequency band (instead of 700 MHz);  and  with 5m antenna height (instead of 25m); </a:t>
            </a:r>
          </a:p>
          <a:p>
            <a:pPr lvl="2">
              <a:buClr>
                <a:srgbClr val="69747A"/>
              </a:buClr>
            </a:pPr>
            <a:endParaRPr lang="en-US" b="1" dirty="0"/>
          </a:p>
          <a:p>
            <a:pPr lvl="1">
              <a:buClr>
                <a:srgbClr val="69747A"/>
              </a:buClr>
            </a:pPr>
            <a:r>
              <a:rPr lang="en-US" b="1" dirty="0"/>
              <a:t>3) </a:t>
            </a:r>
            <a:r>
              <a:rPr lang="en-GB" b="1" dirty="0"/>
              <a:t>DECT-2020 system can meet the URLLC service requirement in ITU-R Macro-URLLC evaluation environment</a:t>
            </a:r>
            <a:endParaRPr lang="en-GB" dirty="0"/>
          </a:p>
        </p:txBody>
      </p:sp>
    </p:spTree>
    <p:extLst>
      <p:ext uri="{BB962C8B-B14F-4D97-AF65-F5344CB8AC3E}">
        <p14:creationId xmlns:p14="http://schemas.microsoft.com/office/powerpoint/2010/main" val="3803380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6873" y="3213464"/>
            <a:ext cx="10119414" cy="1532707"/>
          </a:xfrm>
        </p:spPr>
        <p:txBody>
          <a:bodyPr anchor="t"/>
          <a:lstStyle/>
          <a:p>
            <a:pPr algn="l"/>
            <a:r>
              <a:rPr lang="en-GB"/>
              <a:t>Questions ?</a:t>
            </a:r>
          </a:p>
        </p:txBody>
      </p:sp>
    </p:spTree>
    <p:extLst>
      <p:ext uri="{BB962C8B-B14F-4D97-AF65-F5344CB8AC3E}">
        <p14:creationId xmlns:p14="http://schemas.microsoft.com/office/powerpoint/2010/main" val="3886250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D063-C369-4DBB-A88A-CCCDE6DFC2A5}"/>
              </a:ext>
            </a:extLst>
          </p:cNvPr>
          <p:cNvSpPr>
            <a:spLocks noGrp="1"/>
          </p:cNvSpPr>
          <p:nvPr>
            <p:ph type="title"/>
          </p:nvPr>
        </p:nvSpPr>
        <p:spPr/>
        <p:txBody>
          <a:bodyPr/>
          <a:lstStyle/>
          <a:p>
            <a:br>
              <a:rPr lang="en-FI"/>
            </a:br>
            <a:r>
              <a:rPr lang="en-FI"/>
              <a:t>DECT-2020 key features</a:t>
            </a:r>
          </a:p>
        </p:txBody>
      </p:sp>
    </p:spTree>
    <p:extLst>
      <p:ext uri="{BB962C8B-B14F-4D97-AF65-F5344CB8AC3E}">
        <p14:creationId xmlns:p14="http://schemas.microsoft.com/office/powerpoint/2010/main" val="1912205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a:extLst>
              <a:ext uri="{FF2B5EF4-FFF2-40B4-BE49-F238E27FC236}">
                <a16:creationId xmlns:a16="http://schemas.microsoft.com/office/drawing/2014/main" id="{0975B0CF-ED61-4BB8-883A-4C0439B7B986}"/>
              </a:ext>
            </a:extLst>
          </p:cNvPr>
          <p:cNvSpPr>
            <a:spLocks noGrp="1"/>
          </p:cNvSpPr>
          <p:nvPr>
            <p:ph type="title"/>
          </p:nvPr>
        </p:nvSpPr>
        <p:spPr/>
        <p:txBody>
          <a:bodyPr/>
          <a:lstStyle/>
          <a:p>
            <a:r>
              <a:rPr lang="en-GB" noProof="0"/>
              <a:t>DECT-2020 Key features</a:t>
            </a:r>
          </a:p>
        </p:txBody>
      </p:sp>
      <p:sp>
        <p:nvSpPr>
          <p:cNvPr id="6" name="מציין מיקום תוכן 5">
            <a:extLst>
              <a:ext uri="{FF2B5EF4-FFF2-40B4-BE49-F238E27FC236}">
                <a16:creationId xmlns:a16="http://schemas.microsoft.com/office/drawing/2014/main" id="{2D0DA5E3-0066-4AD3-B908-4A283028E867}"/>
              </a:ext>
            </a:extLst>
          </p:cNvPr>
          <p:cNvSpPr>
            <a:spLocks noGrp="1"/>
          </p:cNvSpPr>
          <p:nvPr>
            <p:ph sz="quarter" idx="10"/>
          </p:nvPr>
        </p:nvSpPr>
        <p:spPr>
          <a:xfrm>
            <a:off x="609759" y="1163134"/>
            <a:ext cx="11225625" cy="5225861"/>
          </a:xfrm>
        </p:spPr>
        <p:txBody>
          <a:bodyPr/>
          <a:lstStyle/>
          <a:p>
            <a:pPr lvl="1">
              <a:spcBef>
                <a:spcPts val="500"/>
              </a:spcBef>
              <a:buClr>
                <a:srgbClr val="69747A"/>
              </a:buClr>
            </a:pPr>
            <a:r>
              <a:rPr lang="en-US">
                <a:solidFill>
                  <a:srgbClr val="3E484F"/>
                </a:solidFill>
              </a:rPr>
              <a:t>Flexible radio access technology with dynamic channel selection based on cognitive radio (spectrum sensing)</a:t>
            </a:r>
          </a:p>
          <a:p>
            <a:pPr lvl="2">
              <a:spcBef>
                <a:spcPts val="500"/>
              </a:spcBef>
              <a:buClr>
                <a:srgbClr val="69747A"/>
              </a:buClr>
            </a:pPr>
            <a:r>
              <a:rPr lang="en-US">
                <a:solidFill>
                  <a:srgbClr val="3E484F"/>
                </a:solidFill>
              </a:rPr>
              <a:t>No frequency planning required</a:t>
            </a:r>
          </a:p>
          <a:p>
            <a:pPr lvl="2">
              <a:spcBef>
                <a:spcPts val="500"/>
              </a:spcBef>
              <a:buClr>
                <a:srgbClr val="69747A"/>
              </a:buClr>
            </a:pPr>
            <a:r>
              <a:rPr lang="en-US">
                <a:solidFill>
                  <a:srgbClr val="3E484F"/>
                </a:solidFill>
              </a:rPr>
              <a:t>Compatible with legacy DECT technology including uncoordinated systems</a:t>
            </a:r>
          </a:p>
          <a:p>
            <a:pPr lvl="1">
              <a:spcBef>
                <a:spcPts val="500"/>
              </a:spcBef>
              <a:buClr>
                <a:srgbClr val="69747A"/>
              </a:buClr>
            </a:pPr>
            <a:r>
              <a:rPr lang="en-US">
                <a:solidFill>
                  <a:srgbClr val="3E484F"/>
                </a:solidFill>
              </a:rPr>
              <a:t>Improved transmission quality, link budget and increased data rate compared to legacy DECT</a:t>
            </a:r>
          </a:p>
          <a:p>
            <a:pPr lvl="1">
              <a:spcBef>
                <a:spcPts val="500"/>
              </a:spcBef>
              <a:buClr>
                <a:srgbClr val="69747A"/>
              </a:buClr>
            </a:pPr>
            <a:r>
              <a:rPr lang="en-US">
                <a:solidFill>
                  <a:srgbClr val="3E484F"/>
                </a:solidFill>
              </a:rPr>
              <a:t>Support of scheduled and unscheduled services</a:t>
            </a:r>
          </a:p>
          <a:p>
            <a:pPr lvl="1">
              <a:spcBef>
                <a:spcPts val="500"/>
              </a:spcBef>
              <a:buClr>
                <a:srgbClr val="69747A"/>
              </a:buClr>
            </a:pPr>
            <a:r>
              <a:rPr lang="en-US">
                <a:solidFill>
                  <a:srgbClr val="3E484F"/>
                </a:solidFill>
              </a:rPr>
              <a:t>Support of low latency operation</a:t>
            </a:r>
          </a:p>
          <a:p>
            <a:pPr lvl="1">
              <a:spcBef>
                <a:spcPts val="500"/>
              </a:spcBef>
              <a:buClr>
                <a:srgbClr val="69747A"/>
              </a:buClr>
            </a:pPr>
            <a:r>
              <a:rPr lang="en-US">
                <a:solidFill>
                  <a:srgbClr val="3E484F"/>
                </a:solidFill>
              </a:rPr>
              <a:t>Support of ultra low power consumption devices </a:t>
            </a:r>
          </a:p>
          <a:p>
            <a:pPr lvl="1">
              <a:spcBef>
                <a:spcPts val="500"/>
              </a:spcBef>
              <a:buClr>
                <a:srgbClr val="69747A"/>
              </a:buClr>
            </a:pPr>
            <a:r>
              <a:rPr lang="en-US">
                <a:solidFill>
                  <a:srgbClr val="3E484F"/>
                </a:solidFill>
              </a:rPr>
              <a:t>Support of seamless handover</a:t>
            </a:r>
          </a:p>
          <a:p>
            <a:pPr lvl="1">
              <a:spcBef>
                <a:spcPts val="500"/>
              </a:spcBef>
              <a:buClr>
                <a:srgbClr val="69747A"/>
              </a:buClr>
            </a:pPr>
            <a:r>
              <a:rPr lang="en-US">
                <a:solidFill>
                  <a:srgbClr val="3E484F"/>
                </a:solidFill>
              </a:rPr>
              <a:t>Support of Mesh radio network topologies</a:t>
            </a:r>
          </a:p>
          <a:p>
            <a:pPr lvl="1">
              <a:spcBef>
                <a:spcPts val="500"/>
              </a:spcBef>
              <a:buClr>
                <a:srgbClr val="69747A"/>
              </a:buClr>
            </a:pPr>
            <a:r>
              <a:rPr lang="en-US">
                <a:solidFill>
                  <a:srgbClr val="3E484F"/>
                </a:solidFill>
              </a:rPr>
              <a:t>Support of MIMO</a:t>
            </a:r>
          </a:p>
          <a:p>
            <a:pPr lvl="1">
              <a:spcBef>
                <a:spcPts val="500"/>
              </a:spcBef>
              <a:buClr>
                <a:srgbClr val="69747A"/>
              </a:buClr>
            </a:pPr>
            <a:r>
              <a:rPr lang="en-US">
                <a:solidFill>
                  <a:srgbClr val="3E484F"/>
                </a:solidFill>
              </a:rPr>
              <a:t>Up-to-date security based on AES and CCM</a:t>
            </a:r>
          </a:p>
          <a:p>
            <a:pPr lvl="1">
              <a:buClr>
                <a:srgbClr val="69747A"/>
              </a:buClr>
            </a:pPr>
            <a:endParaRPr lang="en-GB"/>
          </a:p>
        </p:txBody>
      </p:sp>
    </p:spTree>
    <p:extLst>
      <p:ext uri="{BB962C8B-B14F-4D97-AF65-F5344CB8AC3E}">
        <p14:creationId xmlns:p14="http://schemas.microsoft.com/office/powerpoint/2010/main" val="2857156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a:extLst>
              <a:ext uri="{FF2B5EF4-FFF2-40B4-BE49-F238E27FC236}">
                <a16:creationId xmlns:a16="http://schemas.microsoft.com/office/drawing/2014/main" id="{0975B0CF-ED61-4BB8-883A-4C0439B7B986}"/>
              </a:ext>
            </a:extLst>
          </p:cNvPr>
          <p:cNvSpPr>
            <a:spLocks noGrp="1"/>
          </p:cNvSpPr>
          <p:nvPr>
            <p:ph type="title"/>
          </p:nvPr>
        </p:nvSpPr>
        <p:spPr/>
        <p:txBody>
          <a:bodyPr/>
          <a:lstStyle/>
          <a:p>
            <a:r>
              <a:rPr lang="en-GB" noProof="0"/>
              <a:t>Technical Characteristics</a:t>
            </a:r>
          </a:p>
        </p:txBody>
      </p:sp>
      <p:sp>
        <p:nvSpPr>
          <p:cNvPr id="6" name="מציין מיקום תוכן 5">
            <a:extLst>
              <a:ext uri="{FF2B5EF4-FFF2-40B4-BE49-F238E27FC236}">
                <a16:creationId xmlns:a16="http://schemas.microsoft.com/office/drawing/2014/main" id="{2D0DA5E3-0066-4AD3-B908-4A283028E867}"/>
              </a:ext>
            </a:extLst>
          </p:cNvPr>
          <p:cNvSpPr>
            <a:spLocks noGrp="1"/>
          </p:cNvSpPr>
          <p:nvPr>
            <p:ph sz="quarter" idx="10"/>
          </p:nvPr>
        </p:nvSpPr>
        <p:spPr>
          <a:xfrm>
            <a:off x="590708" y="1262017"/>
            <a:ext cx="11225625" cy="5225861"/>
          </a:xfrm>
        </p:spPr>
        <p:txBody>
          <a:bodyPr/>
          <a:lstStyle/>
          <a:p>
            <a:pPr lvl="1">
              <a:spcBef>
                <a:spcPts val="600"/>
              </a:spcBef>
              <a:buClr>
                <a:srgbClr val="69747A"/>
              </a:buClr>
            </a:pPr>
            <a:r>
              <a:rPr lang="en-US" dirty="0">
                <a:solidFill>
                  <a:srgbClr val="3E484F"/>
                </a:solidFill>
              </a:rPr>
              <a:t>Radio technology is OFDM with MIMO support</a:t>
            </a:r>
          </a:p>
          <a:p>
            <a:pPr lvl="2">
              <a:buClr>
                <a:srgbClr val="69747A"/>
              </a:buClr>
            </a:pPr>
            <a:r>
              <a:rPr lang="en-US" dirty="0">
                <a:solidFill>
                  <a:srgbClr val="3E484F"/>
                </a:solidFill>
              </a:rPr>
              <a:t>Sub-carrier spacing is 27 kHz with scaling option up to 432 kHz</a:t>
            </a:r>
          </a:p>
          <a:p>
            <a:pPr lvl="2">
              <a:buClr>
                <a:srgbClr val="69747A"/>
              </a:buClr>
            </a:pPr>
            <a:r>
              <a:rPr lang="en-US" dirty="0">
                <a:solidFill>
                  <a:srgbClr val="3E484F"/>
                </a:solidFill>
              </a:rPr>
              <a:t>Symbol time is 41.67 µs. Cyclic prefix is 4.3 µs</a:t>
            </a:r>
          </a:p>
          <a:p>
            <a:pPr lvl="1">
              <a:spcBef>
                <a:spcPts val="600"/>
              </a:spcBef>
              <a:buClr>
                <a:srgbClr val="69747A"/>
              </a:buClr>
            </a:pPr>
            <a:r>
              <a:rPr lang="en-US" dirty="0">
                <a:solidFill>
                  <a:srgbClr val="3E484F"/>
                </a:solidFill>
              </a:rPr>
              <a:t>TDMA/FDMA based channel access</a:t>
            </a:r>
          </a:p>
          <a:p>
            <a:pPr lvl="2">
              <a:buClr>
                <a:srgbClr val="69747A"/>
              </a:buClr>
            </a:pPr>
            <a:r>
              <a:rPr lang="en-US" dirty="0">
                <a:solidFill>
                  <a:srgbClr val="3E484F"/>
                </a:solidFill>
              </a:rPr>
              <a:t>Basic frame is 10 ms, split into 24 or 48 time slots, time slots can be aggregated</a:t>
            </a:r>
          </a:p>
          <a:p>
            <a:pPr lvl="1">
              <a:spcBef>
                <a:spcPts val="600"/>
              </a:spcBef>
              <a:buClr>
                <a:srgbClr val="69747A"/>
              </a:buClr>
            </a:pPr>
            <a:r>
              <a:rPr lang="en-US" dirty="0">
                <a:solidFill>
                  <a:srgbClr val="3E484F"/>
                </a:solidFill>
              </a:rPr>
              <a:t>Dual mode MAC architecture supporting unscheduled and scheduled services </a:t>
            </a:r>
          </a:p>
          <a:p>
            <a:pPr lvl="1">
              <a:spcBef>
                <a:spcPts val="600"/>
              </a:spcBef>
              <a:buClr>
                <a:srgbClr val="69747A"/>
              </a:buClr>
            </a:pPr>
            <a:r>
              <a:rPr lang="en-US" dirty="0">
                <a:solidFill>
                  <a:srgbClr val="3E484F"/>
                </a:solidFill>
              </a:rPr>
              <a:t>Basic channel width is 1.728 MHz, channels can be aggregated</a:t>
            </a:r>
          </a:p>
          <a:p>
            <a:pPr lvl="1">
              <a:spcBef>
                <a:spcPts val="600"/>
              </a:spcBef>
              <a:buClr>
                <a:srgbClr val="69747A"/>
              </a:buClr>
            </a:pPr>
            <a:r>
              <a:rPr lang="en-US" dirty="0">
                <a:solidFill>
                  <a:srgbClr val="3E484F"/>
                </a:solidFill>
              </a:rPr>
              <a:t>Modulation types: BPSK, QPSK, 16QAM, 64QAM, 256QAM, 1024QAM</a:t>
            </a:r>
          </a:p>
          <a:p>
            <a:pPr lvl="1">
              <a:spcBef>
                <a:spcPts val="600"/>
              </a:spcBef>
              <a:buClr>
                <a:srgbClr val="69747A"/>
              </a:buClr>
            </a:pPr>
            <a:r>
              <a:rPr lang="en-US" dirty="0">
                <a:solidFill>
                  <a:srgbClr val="3E484F"/>
                </a:solidFill>
              </a:rPr>
              <a:t>Coding: </a:t>
            </a:r>
            <a:r>
              <a:rPr lang="en-US" dirty="0" err="1">
                <a:solidFill>
                  <a:srgbClr val="3E484F"/>
                </a:solidFill>
              </a:rPr>
              <a:t>Convolutional</a:t>
            </a:r>
            <a:r>
              <a:rPr lang="en-US" dirty="0">
                <a:solidFill>
                  <a:srgbClr val="3E484F"/>
                </a:solidFill>
              </a:rPr>
              <a:t>, Turbo, LDPC</a:t>
            </a:r>
          </a:p>
          <a:p>
            <a:pPr lvl="1">
              <a:spcBef>
                <a:spcPts val="600"/>
              </a:spcBef>
              <a:buClr>
                <a:srgbClr val="69747A"/>
              </a:buClr>
            </a:pPr>
            <a:r>
              <a:rPr lang="en-US" dirty="0">
                <a:solidFill>
                  <a:srgbClr val="3E484F"/>
                </a:solidFill>
              </a:rPr>
              <a:t>Data rates 120 kbps to 1.1 </a:t>
            </a:r>
            <a:r>
              <a:rPr lang="en-US" dirty="0" err="1">
                <a:solidFill>
                  <a:srgbClr val="3E484F"/>
                </a:solidFill>
              </a:rPr>
              <a:t>Gbps</a:t>
            </a:r>
            <a:r>
              <a:rPr lang="en-US" dirty="0">
                <a:solidFill>
                  <a:srgbClr val="3E484F"/>
                </a:solidFill>
              </a:rPr>
              <a:t> with 27 kHz sub-carrier spacing</a:t>
            </a:r>
            <a:br>
              <a:rPr lang="en-US" dirty="0">
                <a:solidFill>
                  <a:srgbClr val="3E484F"/>
                </a:solidFill>
              </a:rPr>
            </a:br>
            <a:r>
              <a:rPr lang="en-US" dirty="0">
                <a:solidFill>
                  <a:srgbClr val="3E484F"/>
                </a:solidFill>
              </a:rPr>
              <a:t>up to 8.6 </a:t>
            </a:r>
            <a:r>
              <a:rPr lang="en-US" dirty="0" err="1">
                <a:solidFill>
                  <a:srgbClr val="3E484F"/>
                </a:solidFill>
              </a:rPr>
              <a:t>Gbps</a:t>
            </a:r>
            <a:r>
              <a:rPr lang="en-US" dirty="0">
                <a:solidFill>
                  <a:srgbClr val="3E484F"/>
                </a:solidFill>
              </a:rPr>
              <a:t> with 216 kHz sub-carrier spacing</a:t>
            </a:r>
          </a:p>
          <a:p>
            <a:pPr lvl="1">
              <a:buClr>
                <a:srgbClr val="69747A"/>
              </a:buClr>
            </a:pPr>
            <a:endParaRPr lang="en-GB" dirty="0"/>
          </a:p>
        </p:txBody>
      </p:sp>
    </p:spTree>
    <p:extLst>
      <p:ext uri="{BB962C8B-B14F-4D97-AF65-F5344CB8AC3E}">
        <p14:creationId xmlns:p14="http://schemas.microsoft.com/office/powerpoint/2010/main" val="555240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21FBFBC-F210-4C5A-B002-D796E32EA06E}"/>
              </a:ext>
            </a:extLst>
          </p:cNvPr>
          <p:cNvSpPr>
            <a:spLocks noGrp="1"/>
          </p:cNvSpPr>
          <p:nvPr>
            <p:ph type="title"/>
          </p:nvPr>
        </p:nvSpPr>
        <p:spPr/>
        <p:txBody>
          <a:bodyPr/>
          <a:lstStyle/>
          <a:p>
            <a:r>
              <a:rPr lang="en-GB"/>
              <a:t>Network integration</a:t>
            </a:r>
            <a:endParaRPr lang="x-none"/>
          </a:p>
        </p:txBody>
      </p:sp>
      <p:sp>
        <p:nvSpPr>
          <p:cNvPr id="1433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14337" name="Object 1"/>
          <p:cNvGraphicFramePr>
            <a:graphicFrameLocks noChangeAspect="1"/>
          </p:cNvGraphicFramePr>
          <p:nvPr/>
        </p:nvGraphicFramePr>
        <p:xfrm>
          <a:off x="6360160" y="3586480"/>
          <a:ext cx="5667375" cy="3000375"/>
        </p:xfrm>
        <a:graphic>
          <a:graphicData uri="http://schemas.openxmlformats.org/presentationml/2006/ole">
            <mc:AlternateContent xmlns:mc="http://schemas.openxmlformats.org/markup-compatibility/2006">
              <mc:Choice xmlns:v="urn:schemas-microsoft-com:vml" Requires="v">
                <p:oleObj spid="_x0000_s1034" r:id="rId3" imgW="6454813" imgH="3425889" progId="">
                  <p:embed/>
                </p:oleObj>
              </mc:Choice>
              <mc:Fallback>
                <p:oleObj r:id="rId3" imgW="6454813" imgH="3425889" progId="">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0160" y="3586480"/>
                        <a:ext cx="5667375" cy="300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מציין מיקום תוכן 5">
            <a:extLst>
              <a:ext uri="{FF2B5EF4-FFF2-40B4-BE49-F238E27FC236}">
                <a16:creationId xmlns:a16="http://schemas.microsoft.com/office/drawing/2014/main" id="{2D0DA5E3-0066-4AD3-B908-4A283028E867}"/>
              </a:ext>
            </a:extLst>
          </p:cNvPr>
          <p:cNvSpPr>
            <a:spLocks noGrp="1"/>
          </p:cNvSpPr>
          <p:nvPr>
            <p:ph sz="quarter" idx="10"/>
          </p:nvPr>
        </p:nvSpPr>
        <p:spPr>
          <a:xfrm>
            <a:off x="590708" y="1262017"/>
            <a:ext cx="5474811" cy="5098143"/>
          </a:xfrm>
        </p:spPr>
        <p:txBody>
          <a:bodyPr/>
          <a:lstStyle/>
          <a:p>
            <a:pPr lvl="1">
              <a:buClr>
                <a:srgbClr val="69747A"/>
              </a:buClr>
            </a:pPr>
            <a:r>
              <a:rPr lang="en-US">
                <a:solidFill>
                  <a:srgbClr val="3E484F"/>
                </a:solidFill>
              </a:rPr>
              <a:t>DECT-2020 is a pure RAN technology. No core network concept is provided</a:t>
            </a:r>
          </a:p>
          <a:p>
            <a:pPr lvl="1">
              <a:buClr>
                <a:srgbClr val="69747A"/>
              </a:buClr>
            </a:pPr>
            <a:r>
              <a:rPr lang="en-US">
                <a:solidFill>
                  <a:srgbClr val="3E484F"/>
                </a:solidFill>
              </a:rPr>
              <a:t>For devices supporting both 3GPP NR and DECT-2020 radio network , interconnection with a 3GPP Core Network can be done by means of standard 3GPP mechanisms (see </a:t>
            </a:r>
            <a:r>
              <a:rPr lang="en-US"/>
              <a:t>3GPP TS 23.501 Rel. 16) using </a:t>
            </a:r>
            <a:r>
              <a:rPr lang="en-US">
                <a:solidFill>
                  <a:srgbClr val="3E484F"/>
                </a:solidFill>
              </a:rPr>
              <a:t>trusted or un-trusted access </a:t>
            </a:r>
          </a:p>
        </p:txBody>
      </p:sp>
      <p:sp>
        <p:nvSpPr>
          <p:cNvPr id="1434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14339" name="Object 3"/>
          <p:cNvGraphicFramePr>
            <a:graphicFrameLocks noChangeAspect="1"/>
          </p:cNvGraphicFramePr>
          <p:nvPr/>
        </p:nvGraphicFramePr>
        <p:xfrm>
          <a:off x="6228080" y="1229360"/>
          <a:ext cx="5514975" cy="2409825"/>
        </p:xfrm>
        <a:graphic>
          <a:graphicData uri="http://schemas.openxmlformats.org/presentationml/2006/ole">
            <mc:AlternateContent xmlns:mc="http://schemas.openxmlformats.org/markup-compatibility/2006">
              <mc:Choice xmlns:v="urn:schemas-microsoft-com:vml" Requires="v">
                <p:oleObj spid="_x0000_s1035" r:id="rId5" imgW="7360852" imgH="2958830" progId="">
                  <p:embed/>
                </p:oleObj>
              </mc:Choice>
              <mc:Fallback>
                <p:oleObj r:id="rId5" imgW="7360852" imgH="2958830" progId="">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8080" y="1229360"/>
                        <a:ext cx="5514975" cy="2409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39976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D063-C369-4DBB-A88A-CCCDE6DFC2A5}"/>
              </a:ext>
            </a:extLst>
          </p:cNvPr>
          <p:cNvSpPr>
            <a:spLocks noGrp="1"/>
          </p:cNvSpPr>
          <p:nvPr>
            <p:ph type="title"/>
          </p:nvPr>
        </p:nvSpPr>
        <p:spPr/>
        <p:txBody>
          <a:bodyPr/>
          <a:lstStyle/>
          <a:p>
            <a:br>
              <a:rPr lang="es-ES_tradnl" dirty="0"/>
            </a:br>
            <a:r>
              <a:rPr lang="en-GB" dirty="0"/>
              <a:t>DECT-2020 Self Evaluation</a:t>
            </a:r>
          </a:p>
        </p:txBody>
      </p:sp>
    </p:spTree>
    <p:extLst>
      <p:ext uri="{BB962C8B-B14F-4D97-AF65-F5344CB8AC3E}">
        <p14:creationId xmlns:p14="http://schemas.microsoft.com/office/powerpoint/2010/main" val="1912205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21FBFBC-F210-4C5A-B002-D796E32EA06E}"/>
              </a:ext>
            </a:extLst>
          </p:cNvPr>
          <p:cNvSpPr>
            <a:spLocks noGrp="1"/>
          </p:cNvSpPr>
          <p:nvPr>
            <p:ph type="title"/>
          </p:nvPr>
        </p:nvSpPr>
        <p:spPr/>
        <p:txBody>
          <a:bodyPr/>
          <a:lstStyle/>
          <a:p>
            <a:r>
              <a:rPr lang="en-GB" dirty="0"/>
              <a:t>DECT-2020 Self Evaluation</a:t>
            </a:r>
            <a:endParaRPr lang="x-none"/>
          </a:p>
        </p:txBody>
      </p:sp>
      <p:graphicFrame>
        <p:nvGraphicFramePr>
          <p:cNvPr id="5" name="Tabelle 5">
            <a:extLst>
              <a:ext uri="{FF2B5EF4-FFF2-40B4-BE49-F238E27FC236}">
                <a16:creationId xmlns:a16="http://schemas.microsoft.com/office/drawing/2014/main" id="{888166F1-AA33-49C8-9D40-0E1807247F2A}"/>
              </a:ext>
            </a:extLst>
          </p:cNvPr>
          <p:cNvGraphicFramePr>
            <a:graphicFrameLocks noGrp="1"/>
          </p:cNvGraphicFramePr>
          <p:nvPr>
            <p:extLst>
              <p:ext uri="{D42A27DB-BD31-4B8C-83A1-F6EECF244321}">
                <p14:modId xmlns:p14="http://schemas.microsoft.com/office/powerpoint/2010/main" val="546934655"/>
              </p:ext>
            </p:extLst>
          </p:nvPr>
        </p:nvGraphicFramePr>
        <p:xfrm>
          <a:off x="1323011" y="1534160"/>
          <a:ext cx="9525658" cy="3698240"/>
        </p:xfrm>
        <a:graphic>
          <a:graphicData uri="http://schemas.openxmlformats.org/drawingml/2006/table">
            <a:tbl>
              <a:tblPr firstRow="1" bandRow="1">
                <a:tableStyleId>{5C22544A-7EE6-4342-B048-85BDC9FD1C3A}</a:tableStyleId>
              </a:tblPr>
              <a:tblGrid>
                <a:gridCol w="5551854">
                  <a:extLst>
                    <a:ext uri="{9D8B030D-6E8A-4147-A177-3AD203B41FA5}">
                      <a16:colId xmlns:a16="http://schemas.microsoft.com/office/drawing/2014/main" val="3592355635"/>
                    </a:ext>
                  </a:extLst>
                </a:gridCol>
                <a:gridCol w="3973804">
                  <a:extLst>
                    <a:ext uri="{9D8B030D-6E8A-4147-A177-3AD203B41FA5}">
                      <a16:colId xmlns:a16="http://schemas.microsoft.com/office/drawing/2014/main" val="1954755992"/>
                    </a:ext>
                  </a:extLst>
                </a:gridCol>
              </a:tblGrid>
              <a:tr h="370840">
                <a:tc>
                  <a:txBody>
                    <a:bodyPr/>
                    <a:lstStyle/>
                    <a:p>
                      <a:pPr marL="0" algn="ctr">
                        <a:spcBef>
                          <a:spcPts val="600"/>
                        </a:spcBef>
                        <a:spcAft>
                          <a:spcPts val="600"/>
                        </a:spcAft>
                      </a:pPr>
                      <a:br>
                        <a:rPr lang="en-GB" noProof="0"/>
                      </a:br>
                      <a:r>
                        <a:rPr lang="en-GB" noProof="0"/>
                        <a:t>Scenario</a:t>
                      </a:r>
                      <a:br>
                        <a:rPr lang="en-GB" noProof="0"/>
                      </a:br>
                      <a:endParaRPr lang="en-GB" noProof="0"/>
                    </a:p>
                  </a:txBody>
                  <a:tcPr/>
                </a:tc>
                <a:tc>
                  <a:txBody>
                    <a:bodyPr/>
                    <a:lstStyle/>
                    <a:p>
                      <a:pPr algn="ctr"/>
                      <a:br>
                        <a:rPr lang="en-GB" noProof="0"/>
                      </a:br>
                      <a:r>
                        <a:rPr lang="en-GB" noProof="0"/>
                        <a:t>Self Evaluation </a:t>
                      </a:r>
                    </a:p>
                  </a:txBody>
                  <a:tcPr/>
                </a:tc>
                <a:extLst>
                  <a:ext uri="{0D108BD9-81ED-4DB2-BD59-A6C34878D82A}">
                    <a16:rowId xmlns:a16="http://schemas.microsoft.com/office/drawing/2014/main" val="1814226573"/>
                  </a:ext>
                </a:extLst>
              </a:tr>
              <a:tr h="955040">
                <a:tc>
                  <a:txBody>
                    <a:bodyPr/>
                    <a:lstStyle/>
                    <a:p>
                      <a:pPr algn="l"/>
                      <a:endParaRPr lang="en-GB" noProof="0"/>
                    </a:p>
                    <a:p>
                      <a:pPr algn="l"/>
                      <a:r>
                        <a:rPr lang="en-GB" noProof="0"/>
                        <a:t>Enhanced Mobile Broad Band (</a:t>
                      </a:r>
                      <a:r>
                        <a:rPr lang="en-GB" noProof="0" err="1"/>
                        <a:t>eMBB</a:t>
                      </a:r>
                      <a:r>
                        <a:rPr lang="en-GB" noProof="0"/>
                        <a:t>)</a:t>
                      </a:r>
                    </a:p>
                    <a:p>
                      <a:pPr algn="l"/>
                      <a:endParaRPr lang="en-GB" noProof="0"/>
                    </a:p>
                  </a:txBody>
                  <a:tcPr/>
                </a:tc>
                <a:tc>
                  <a:txBody>
                    <a:bodyPr/>
                    <a:lstStyle/>
                    <a:p>
                      <a:pPr algn="ctr"/>
                      <a:endParaRPr lang="en-GB" noProof="0"/>
                    </a:p>
                    <a:p>
                      <a:pPr algn="ctr"/>
                      <a:r>
                        <a:rPr lang="en-GB" noProof="0"/>
                        <a:t> No (*)  </a:t>
                      </a:r>
                    </a:p>
                    <a:p>
                      <a:pPr algn="ctr"/>
                      <a:r>
                        <a:rPr lang="en-GB" noProof="0"/>
                        <a:t>(covered by 3GPP NR)</a:t>
                      </a:r>
                    </a:p>
                  </a:txBody>
                  <a:tcPr/>
                </a:tc>
                <a:extLst>
                  <a:ext uri="{0D108BD9-81ED-4DB2-BD59-A6C34878D82A}">
                    <a16:rowId xmlns:a16="http://schemas.microsoft.com/office/drawing/2014/main" val="2319379306"/>
                  </a:ext>
                </a:extLst>
              </a:tr>
              <a:tr h="370840">
                <a:tc>
                  <a:txBody>
                    <a:bodyPr/>
                    <a:lstStyle/>
                    <a:p>
                      <a:pPr algn="l"/>
                      <a:endParaRPr lang="en-GB" noProof="0"/>
                    </a:p>
                    <a:p>
                      <a:pPr algn="l"/>
                      <a:r>
                        <a:rPr lang="en-GB" noProof="0"/>
                        <a:t>Massive Machine Type Communications (</a:t>
                      </a:r>
                      <a:r>
                        <a:rPr lang="en-GB" noProof="0" err="1"/>
                        <a:t>mMTC</a:t>
                      </a:r>
                      <a:r>
                        <a:rPr lang="en-GB" noProof="0"/>
                        <a:t>)</a:t>
                      </a:r>
                    </a:p>
                    <a:p>
                      <a:pPr algn="l"/>
                      <a:endParaRPr lang="en-GB" noProof="0"/>
                    </a:p>
                  </a:txBody>
                  <a:tcPr/>
                </a:tc>
                <a:tc>
                  <a:txBody>
                    <a:bodyPr/>
                    <a:lstStyle/>
                    <a:p>
                      <a:pPr algn="ctr"/>
                      <a:endParaRPr lang="en-GB" noProof="0"/>
                    </a:p>
                    <a:p>
                      <a:pPr algn="ctr"/>
                      <a:r>
                        <a:rPr lang="en-GB" noProof="0"/>
                        <a:t>Yes</a:t>
                      </a:r>
                    </a:p>
                  </a:txBody>
                  <a:tcPr/>
                </a:tc>
                <a:extLst>
                  <a:ext uri="{0D108BD9-81ED-4DB2-BD59-A6C34878D82A}">
                    <a16:rowId xmlns:a16="http://schemas.microsoft.com/office/drawing/2014/main" val="2913917999"/>
                  </a:ext>
                </a:extLst>
              </a:tr>
              <a:tr h="414485">
                <a:tc>
                  <a:txBody>
                    <a:bodyPr/>
                    <a:lstStyle/>
                    <a:p>
                      <a:pPr algn="l"/>
                      <a:endParaRPr lang="en-GB" noProof="0"/>
                    </a:p>
                    <a:p>
                      <a:pPr algn="l"/>
                      <a:r>
                        <a:rPr lang="en-GB" noProof="0"/>
                        <a:t>Ultra-Reliable Low Latency Communications (URLLC)</a:t>
                      </a:r>
                    </a:p>
                    <a:p>
                      <a:pPr algn="l"/>
                      <a:endParaRPr lang="en-GB" noProof="0"/>
                    </a:p>
                  </a:txBody>
                  <a:tcPr/>
                </a:tc>
                <a:tc>
                  <a:txBody>
                    <a:bodyPr/>
                    <a:lstStyle/>
                    <a:p>
                      <a:pPr algn="ctr"/>
                      <a:endParaRPr lang="en-GB" noProof="0"/>
                    </a:p>
                    <a:p>
                      <a:pPr algn="ctr"/>
                      <a:r>
                        <a:rPr lang="en-GB" noProof="0"/>
                        <a:t>Yes</a:t>
                      </a:r>
                    </a:p>
                  </a:txBody>
                  <a:tcPr/>
                </a:tc>
                <a:extLst>
                  <a:ext uri="{0D108BD9-81ED-4DB2-BD59-A6C34878D82A}">
                    <a16:rowId xmlns:a16="http://schemas.microsoft.com/office/drawing/2014/main" val="3412983272"/>
                  </a:ext>
                </a:extLst>
              </a:tr>
            </a:tbl>
          </a:graphicData>
        </a:graphic>
      </p:graphicFrame>
      <p:sp>
        <p:nvSpPr>
          <p:cNvPr id="8" name="7 CuadroTexto"/>
          <p:cNvSpPr txBox="1"/>
          <p:nvPr/>
        </p:nvSpPr>
        <p:spPr>
          <a:xfrm>
            <a:off x="1361440" y="5547360"/>
            <a:ext cx="9570720" cy="892552"/>
          </a:xfrm>
          <a:prstGeom prst="rect">
            <a:avLst/>
          </a:prstGeom>
          <a:noFill/>
        </p:spPr>
        <p:txBody>
          <a:bodyPr wrap="square" rtlCol="0" anchor="t">
            <a:spAutoFit/>
          </a:bodyPr>
          <a:lstStyle/>
          <a:p>
            <a:r>
              <a:rPr lang="en-GB" sz="1400" dirty="0"/>
              <a:t>* The technology implements some capabilities towards eMBB  that are noted in the submission template, however no eMBB support is claimed at this stage. This scenario may be added in the future.</a:t>
            </a:r>
            <a:endParaRPr lang="en-US" dirty="0"/>
          </a:p>
          <a:p>
            <a:pPr>
              <a:buFont typeface="Arial" charset="0"/>
              <a:buChar char="•"/>
            </a:pPr>
            <a:endParaRPr lang="es-ES" sz="2400" dirty="0">
              <a:solidFill>
                <a:schemeClr val="tx2"/>
              </a:solidFill>
            </a:endParaRPr>
          </a:p>
        </p:txBody>
      </p:sp>
    </p:spTree>
    <p:extLst>
      <p:ext uri="{BB962C8B-B14F-4D97-AF65-F5344CB8AC3E}">
        <p14:creationId xmlns:p14="http://schemas.microsoft.com/office/powerpoint/2010/main" val="621077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1AE8-C4E1-4B81-97F4-74C56CD3A654}"/>
              </a:ext>
            </a:extLst>
          </p:cNvPr>
          <p:cNvSpPr>
            <a:spLocks noGrp="1"/>
          </p:cNvSpPr>
          <p:nvPr>
            <p:ph type="title"/>
          </p:nvPr>
        </p:nvSpPr>
        <p:spPr/>
        <p:txBody>
          <a:bodyPr/>
          <a:lstStyle/>
          <a:p>
            <a:r>
              <a:rPr lang="en-GB"/>
              <a:t>mMTC evaluation &amp; simulation</a:t>
            </a:r>
          </a:p>
        </p:txBody>
      </p:sp>
    </p:spTree>
    <p:extLst>
      <p:ext uri="{BB962C8B-B14F-4D97-AF65-F5344CB8AC3E}">
        <p14:creationId xmlns:p14="http://schemas.microsoft.com/office/powerpoint/2010/main" val="1622559402"/>
      </p:ext>
    </p:extLst>
  </p:cSld>
  <p:clrMapOvr>
    <a:masterClrMapping/>
  </p:clrMapOvr>
</p:sld>
</file>

<file path=ppt/theme/theme1.xml><?xml version="1.0" encoding="utf-8"?>
<a:theme xmlns:a="http://schemas.openxmlformats.org/drawingml/2006/main" name="ETSI Corporate 2018">
  <a:themeElements>
    <a:clrScheme name="ETSI 2018">
      <a:dk1>
        <a:srgbClr val="3E484F"/>
      </a:dk1>
      <a:lt1>
        <a:srgbClr val="A0CBED"/>
      </a:lt1>
      <a:dk2>
        <a:srgbClr val="000000"/>
      </a:dk2>
      <a:lt2>
        <a:srgbClr val="FFFFFF"/>
      </a:lt2>
      <a:accent1>
        <a:srgbClr val="004A8D"/>
      </a:accent1>
      <a:accent2>
        <a:srgbClr val="007DC3"/>
      </a:accent2>
      <a:accent3>
        <a:srgbClr val="69747A"/>
      </a:accent3>
      <a:accent4>
        <a:srgbClr val="E8E196"/>
      </a:accent4>
      <a:accent5>
        <a:srgbClr val="FFC20E"/>
      </a:accent5>
      <a:accent6>
        <a:srgbClr val="8DC640"/>
      </a:accent6>
      <a:hlink>
        <a:srgbClr val="007DC3"/>
      </a:hlink>
      <a:folHlink>
        <a:srgbClr val="8C56A3"/>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400" dirty="0" err="1" smtClean="0">
            <a:solidFill>
              <a:schemeClr val="tx2"/>
            </a:solidFill>
          </a:defRPr>
        </a:defPPr>
      </a:lstStyle>
    </a:txDef>
  </a:objectDefaults>
  <a:extraClrSchemeLst/>
  <a:extLst>
    <a:ext uri="{05A4C25C-085E-4340-85A3-A5531E510DB2}">
      <thm15:themeFamily xmlns:thm15="http://schemas.microsoft.com/office/thememl/2012/main" name="Presentation_grg.pptx  -  לקריאה בלבד" id="{27A59437-838A-4173-8B7C-A42477C75B66}" vid="{40BD4505-34A8-45F0-A444-4D999A95ACFB}"/>
    </a:ext>
  </a:extLst>
</a:theme>
</file>

<file path=ppt/theme/theme2.xml><?xml version="1.0" encoding="utf-8"?>
<a:theme xmlns:a="http://schemas.openxmlformats.org/drawingml/2006/main" name="Office Theme">
  <a:themeElements>
    <a:clrScheme name="ETSI 2018">
      <a:dk1>
        <a:srgbClr val="3E484F"/>
      </a:dk1>
      <a:lt1>
        <a:srgbClr val="A0CBED"/>
      </a:lt1>
      <a:dk2>
        <a:srgbClr val="000000"/>
      </a:dk2>
      <a:lt2>
        <a:srgbClr val="FFFFFF"/>
      </a:lt2>
      <a:accent1>
        <a:srgbClr val="004A8D"/>
      </a:accent1>
      <a:accent2>
        <a:srgbClr val="007DC3"/>
      </a:accent2>
      <a:accent3>
        <a:srgbClr val="69747A"/>
      </a:accent3>
      <a:accent4>
        <a:srgbClr val="E8E196"/>
      </a:accent4>
      <a:accent5>
        <a:srgbClr val="FFC20E"/>
      </a:accent5>
      <a:accent6>
        <a:srgbClr val="8DC640"/>
      </a:accent6>
      <a:hlink>
        <a:srgbClr val="007DC3"/>
      </a:hlink>
      <a:folHlink>
        <a:srgbClr val="8C56A3"/>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TSI 2018">
      <a:dk1>
        <a:srgbClr val="3E484F"/>
      </a:dk1>
      <a:lt1>
        <a:srgbClr val="A0CBED"/>
      </a:lt1>
      <a:dk2>
        <a:srgbClr val="000000"/>
      </a:dk2>
      <a:lt2>
        <a:srgbClr val="FFFFFF"/>
      </a:lt2>
      <a:accent1>
        <a:srgbClr val="004A8D"/>
      </a:accent1>
      <a:accent2>
        <a:srgbClr val="007DC3"/>
      </a:accent2>
      <a:accent3>
        <a:srgbClr val="69747A"/>
      </a:accent3>
      <a:accent4>
        <a:srgbClr val="E8E196"/>
      </a:accent4>
      <a:accent5>
        <a:srgbClr val="FFC20E"/>
      </a:accent5>
      <a:accent6>
        <a:srgbClr val="8DC640"/>
      </a:accent6>
      <a:hlink>
        <a:srgbClr val="007DC3"/>
      </a:hlink>
      <a:folHlink>
        <a:srgbClr val="8C56A3"/>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Asiakirja" ma:contentTypeID="0x0101008D8FF32BC6E3B5459353E0E9A3BEBE00" ma:contentTypeVersion="4" ma:contentTypeDescription="Luo uusi asiakirja." ma:contentTypeScope="" ma:versionID="7a02e0f844509345aaf519f87939b4c1">
  <xsd:schema xmlns:xsd="http://www.w3.org/2001/XMLSchema" xmlns:xs="http://www.w3.org/2001/XMLSchema" xmlns:p="http://schemas.microsoft.com/office/2006/metadata/properties" xmlns:ns2="a57a5dc1-b0c3-45ad-89cb-20238e811c3e" xmlns:ns3="18ccb177-abb0-4dc2-a05e-327defde6a8e" targetNamespace="http://schemas.microsoft.com/office/2006/metadata/properties" ma:root="true" ma:fieldsID="87dc6dbd306d9915bad59289ce50cce9" ns2:_="" ns3:_="">
    <xsd:import namespace="a57a5dc1-b0c3-45ad-89cb-20238e811c3e"/>
    <xsd:import namespace="18ccb177-abb0-4dc2-a05e-327defde6a8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7a5dc1-b0c3-45ad-89cb-20238e811c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8ccb177-abb0-4dc2-a05e-327defde6a8e" elementFormDefault="qualified">
    <xsd:import namespace="http://schemas.microsoft.com/office/2006/documentManagement/types"/>
    <xsd:import namespace="http://schemas.microsoft.com/office/infopath/2007/PartnerControls"/>
    <xsd:element name="SharedWithUsers" ma:index="10" nillable="true" ma:displayName="Jaett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Jakamisen tiedot"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18ccb177-abb0-4dc2-a05e-327defde6a8e">
      <UserInfo>
        <DisplayName>Jussi Numminen</DisplayName>
        <AccountId>15</AccountId>
        <AccountType/>
      </UserInfo>
    </SharedWithUsers>
  </documentManagement>
</p:properties>
</file>

<file path=customXml/itemProps1.xml><?xml version="1.0" encoding="utf-8"?>
<ds:datastoreItem xmlns:ds="http://schemas.openxmlformats.org/officeDocument/2006/customXml" ds:itemID="{6A291BB9-6A8F-4488-A32B-7C689927588C}">
  <ds:schemaRefs>
    <ds:schemaRef ds:uri="http://schemas.microsoft.com/sharepoint/v3/contenttype/forms"/>
  </ds:schemaRefs>
</ds:datastoreItem>
</file>

<file path=customXml/itemProps2.xml><?xml version="1.0" encoding="utf-8"?>
<ds:datastoreItem xmlns:ds="http://schemas.openxmlformats.org/officeDocument/2006/customXml" ds:itemID="{E3B46913-F0AD-413C-A633-B82D80A1FB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7a5dc1-b0c3-45ad-89cb-20238e811c3e"/>
    <ds:schemaRef ds:uri="18ccb177-abb0-4dc2-a05e-327defde6a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27E679E-9074-4A1B-9629-24EC6ADD92B6}">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18ccb177-abb0-4dc2-a05e-327defde6a8e"/>
    <ds:schemaRef ds:uri="a57a5dc1-b0c3-45ad-89cb-20238e811c3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ETSI_Board_template_2018</Template>
  <TotalTime>13</TotalTime>
  <Words>2151</Words>
  <Application>Microsoft Office PowerPoint</Application>
  <PresentationFormat>Widescreen</PresentationFormat>
  <Paragraphs>242</Paragraphs>
  <Slides>23</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ETSI Corporate 2018</vt:lpstr>
      <vt:lpstr>DECT-2020 Component of the  IMT-2020 SRIT Proposal from ETSI </vt:lpstr>
      <vt:lpstr>PowerPoint Presentation</vt:lpstr>
      <vt:lpstr> DECT-2020 key features</vt:lpstr>
      <vt:lpstr>DECT-2020 Key features</vt:lpstr>
      <vt:lpstr>Technical Characteristics</vt:lpstr>
      <vt:lpstr>Network integration</vt:lpstr>
      <vt:lpstr> DECT-2020 Self Evaluation</vt:lpstr>
      <vt:lpstr>DECT-2020 Self Evaluation</vt:lpstr>
      <vt:lpstr>mMTC evaluation &amp; simulation</vt:lpstr>
      <vt:lpstr>mMTC Evaluation Overview</vt:lpstr>
      <vt:lpstr>mMTC Evaluation Overview</vt:lpstr>
      <vt:lpstr>mMTC Evaluation Overview</vt:lpstr>
      <vt:lpstr>mMTC Simulation Results at 700MHz</vt:lpstr>
      <vt:lpstr>Consideration on mMTC Simulation Results</vt:lpstr>
      <vt:lpstr>Consideration on mMTC Simulation Results</vt:lpstr>
      <vt:lpstr>URLLC evaluation &amp; simulation</vt:lpstr>
      <vt:lpstr>URLLC Evaluation Overview</vt:lpstr>
      <vt:lpstr>URLLC Evaluation Overview</vt:lpstr>
      <vt:lpstr>URLLC System Simulation Results</vt:lpstr>
      <vt:lpstr>Considerations on URLLC Simulation Results</vt:lpstr>
      <vt:lpstr>Considerations on URLLC Simulation Results</vt:lpstr>
      <vt:lpstr>Summary</vt:lpstr>
      <vt:lpstr>Questions ?</vt:lpstr>
    </vt:vector>
  </TitlesOfParts>
  <Company>ETSI Secretariat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ETSI/BOARD(19)124_048 - Report from OCG#69 to Board#124</dc:title>
  <dc:creator>OCG Chairman</dc:creator>
  <cp:lastModifiedBy>Juho Pirskanen</cp:lastModifiedBy>
  <cp:revision>15</cp:revision>
  <dcterms:created xsi:type="dcterms:W3CDTF">2018-08-07T13:29:29Z</dcterms:created>
  <dcterms:modified xsi:type="dcterms:W3CDTF">2019-11-27T11:54:24Z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ecurityLevel">
    <vt:lpwstr>Level 2 – Sensitive</vt:lpwstr>
  </property>
  <property fmtid="{D5CDD505-2E9C-101B-9397-08002B2CF9AE}" pid="3" name="Updated">
    <vt:bool>true</vt:bool>
  </property>
  <property fmtid="{D5CDD505-2E9C-101B-9397-08002B2CF9AE}" pid="4" name="ContentTypeId">
    <vt:lpwstr>0x0101008D8FF32BC6E3B5459353E0E9A3BEBE00</vt:lpwstr>
  </property>
</Properties>
</file>