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311" r:id="rId6"/>
    <p:sldId id="315" r:id="rId7"/>
    <p:sldId id="316" r:id="rId8"/>
    <p:sldId id="317" r:id="rId9"/>
    <p:sldId id="318" r:id="rId10"/>
    <p:sldId id="319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79871"/>
  </p:normalViewPr>
  <p:slideViewPr>
    <p:cSldViewPr snapToGrid="0" snapToObjects="1">
      <p:cViewPr varScale="1">
        <p:scale>
          <a:sx n="68" d="100"/>
          <a:sy n="68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9EDB-D2CA-4341-A080-BD4181EEB7E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8BF8-2EC2-4643-A2D7-9DD1F53F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3CF7-C925-DB4D-9D64-1A3A8A05F2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FCA7-4F6E-994B-BD4F-FA036D2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.tsdsi.in/index.php/s/2KBRENjgWNegqZf" TargetMode="External"/><Relationship Id="rId2" Type="http://schemas.openxmlformats.org/officeDocument/2006/relationships/hyperlink" Target="https://members.tsdsi.in/index.php/s/CrdG28xiLnJ2o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3509-DD32-174F-9CF1-D834A0CB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42392"/>
            <a:ext cx="7772400" cy="1893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TSDSI Radio Interface Technology (RIT)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39ACC-5A20-F144-BE09-87DF326E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76" y="2893370"/>
            <a:ext cx="7883013" cy="238759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35306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E333-D9BE-904D-A0C9-870AD46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46" y="18255"/>
            <a:ext cx="7886700" cy="1325563"/>
          </a:xfrm>
        </p:spPr>
        <p:txBody>
          <a:bodyPr/>
          <a:lstStyle/>
          <a:p>
            <a:r>
              <a:rPr lang="en-US" dirty="0"/>
              <a:t>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D7C5-495E-7649-BC6C-40DD5B31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TSDSI RIT meets IMT 2020 requirements</a:t>
            </a:r>
          </a:p>
          <a:p>
            <a:pPr lvl="1"/>
            <a:r>
              <a:rPr lang="en-US" dirty="0" err="1"/>
              <a:t>eMBB</a:t>
            </a:r>
            <a:r>
              <a:rPr lang="en-US" dirty="0"/>
              <a:t> peak data rate ≅ 5 Gbps per component carrier</a:t>
            </a:r>
          </a:p>
          <a:p>
            <a:pPr lvl="1"/>
            <a:r>
              <a:rPr lang="en-US" dirty="0"/>
              <a:t>URLLC Reliability ≅ 99.9999%</a:t>
            </a:r>
          </a:p>
          <a:p>
            <a:pPr lvl="1"/>
            <a:r>
              <a:rPr lang="en-US" dirty="0" err="1"/>
              <a:t>mMTC</a:t>
            </a:r>
            <a:r>
              <a:rPr lang="en-US" dirty="0"/>
              <a:t> connection density ≅ 2 </a:t>
            </a:r>
            <a:r>
              <a:rPr lang="en-US"/>
              <a:t>million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DD5A-A72A-6943-A402-CCB8A8F4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87776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Supported Frequency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A735-5289-3E4E-94FC-AC08FEA6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87" y="632015"/>
            <a:ext cx="5640419" cy="104508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FR1: </a:t>
            </a:r>
            <a:r>
              <a:rPr lang="en-GB" sz="2400" b="1" dirty="0"/>
              <a:t>450 MHz – 6000 MHz; FR2: 24250 MHz – 52600 MHz</a:t>
            </a:r>
          </a:p>
          <a:p>
            <a:pPr marL="0" indent="0" algn="ctr">
              <a:buNone/>
            </a:pPr>
            <a:r>
              <a:rPr lang="en-GB" sz="2400" b="1" dirty="0"/>
              <a:t>TDD and FDD bands supported (support for flexible duplexing)</a:t>
            </a:r>
          </a:p>
          <a:p>
            <a:pPr marL="0" indent="0" algn="ctr">
              <a:buNone/>
            </a:pPr>
            <a:r>
              <a:rPr lang="en-GB" sz="2400" b="1" dirty="0"/>
              <a:t>Bandwidth supported: 5MHz to 400 MHz</a:t>
            </a:r>
          </a:p>
          <a:p>
            <a:pPr marL="0" indent="0" algn="ctr">
              <a:buNone/>
            </a:pPr>
            <a:r>
              <a:rPr lang="en-GB" sz="2400" b="1" dirty="0"/>
              <a:t>Carrier aggregation supported</a:t>
            </a:r>
            <a:endParaRPr lang="en-US" sz="2400" b="1" dirty="0"/>
          </a:p>
          <a:p>
            <a:endParaRPr lang="en-GB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61CC25-99B1-D946-A2AC-6DE72BC1E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33139"/>
              </p:ext>
            </p:extLst>
          </p:nvPr>
        </p:nvGraphicFramePr>
        <p:xfrm>
          <a:off x="79589" y="2062960"/>
          <a:ext cx="4276725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1910">
                  <a:extLst>
                    <a:ext uri="{9D8B030D-6E8A-4147-A177-3AD203B41FA5}">
                      <a16:colId xmlns:a16="http://schemas.microsoft.com/office/drawing/2014/main" val="119344102"/>
                    </a:ext>
                  </a:extLst>
                </a:gridCol>
                <a:gridCol w="1602422">
                  <a:extLst>
                    <a:ext uri="{9D8B030D-6E8A-4147-A177-3AD203B41FA5}">
                      <a16:colId xmlns:a16="http://schemas.microsoft.com/office/drawing/2014/main" val="1814318116"/>
                    </a:ext>
                  </a:extLst>
                </a:gridCol>
                <a:gridCol w="1562393">
                  <a:extLst>
                    <a:ext uri="{9D8B030D-6E8A-4147-A177-3AD203B41FA5}">
                      <a16:colId xmlns:a16="http://schemas.microsoft.com/office/drawing/2014/main" val="4014987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Band number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UL operating band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DL operating band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53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1920 – 1980 MHz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2110 – 2170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26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1850 – 1910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1930 – 1990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27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n3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1710 – 1785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1805 – 1880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0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n5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824 – 849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869 – 894MHz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409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2500 – 2570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2620 – 2690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12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880 – 915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925 – 960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30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n12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699-716 MHz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729-746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1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832 – 862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791– 821MHz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n28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703 – 748 MHz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758 – 803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21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n38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2570 – 2620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2570 – 2620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2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n40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2300 -- 2400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2300 – 2400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28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n41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2496 – 2690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2496 – 2690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00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n50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1432 – 1517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1432 – 1517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58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n51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1427 – 1432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1427 – 1432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93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n66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1710 – 1780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2110 – 2200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994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1695 – 1710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1995– 2020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7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663 – 698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617 – 652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8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n74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1427 –1470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1475 – 1518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32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n75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1432 – 1517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32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n76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1427 – 1432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757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n77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3.3 – 4.2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3.3 – 4.2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09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n78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3.3 – 3.8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3.3 – 3.8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13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n79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4.4 – 5.0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4.4 – 5.0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50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1710 – 1785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23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880 – 915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696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n82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832 – 862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N/A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249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n83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703 – 748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81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n84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1920 – 1980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N/A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41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n86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1710-1780 MHz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N/A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0015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29625-98EB-4146-9C6F-D9D428289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80185"/>
              </p:ext>
            </p:extLst>
          </p:nvPr>
        </p:nvGraphicFramePr>
        <p:xfrm>
          <a:off x="4487696" y="2062960"/>
          <a:ext cx="42672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8300">
                  <a:extLst>
                    <a:ext uri="{9D8B030D-6E8A-4147-A177-3AD203B41FA5}">
                      <a16:colId xmlns:a16="http://schemas.microsoft.com/office/drawing/2014/main" val="924670256"/>
                    </a:ext>
                  </a:extLst>
                </a:gridCol>
                <a:gridCol w="1596148">
                  <a:extLst>
                    <a:ext uri="{9D8B030D-6E8A-4147-A177-3AD203B41FA5}">
                      <a16:colId xmlns:a16="http://schemas.microsoft.com/office/drawing/2014/main" val="1636854154"/>
                    </a:ext>
                  </a:extLst>
                </a:gridCol>
                <a:gridCol w="1542752">
                  <a:extLst>
                    <a:ext uri="{9D8B030D-6E8A-4147-A177-3AD203B41FA5}">
                      <a16:colId xmlns:a16="http://schemas.microsoft.com/office/drawing/2014/main" val="164096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Band number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88085" algn="l"/>
                          <a:tab pos="728345" algn="ctr"/>
                        </a:tabLst>
                      </a:pPr>
                      <a:r>
                        <a:rPr lang="en-IN" sz="900" b="1" dirty="0">
                          <a:effectLst/>
                        </a:rPr>
                        <a:t>UL operating band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DL operating band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5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n257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26.5 –29.5 GHz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26.5 –29.5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300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n258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24.25 – 27.5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24.25 – 27.5 GHz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50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n260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37–40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37–40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n261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>
                          <a:effectLst/>
                        </a:rPr>
                        <a:t>27.5 – 28.350 GHz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900" b="1" dirty="0">
                          <a:effectLst/>
                        </a:rPr>
                        <a:t>27.5 – 28.350 GHz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3249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1342E-B2AD-094A-A0A5-D35C139A9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64768"/>
              </p:ext>
            </p:extLst>
          </p:nvPr>
        </p:nvGraphicFramePr>
        <p:xfrm>
          <a:off x="4487697" y="2885248"/>
          <a:ext cx="4656303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897">
                  <a:extLst>
                    <a:ext uri="{9D8B030D-6E8A-4147-A177-3AD203B41FA5}">
                      <a16:colId xmlns:a16="http://schemas.microsoft.com/office/drawing/2014/main" val="4057326747"/>
                    </a:ext>
                  </a:extLst>
                </a:gridCol>
                <a:gridCol w="740118">
                  <a:extLst>
                    <a:ext uri="{9D8B030D-6E8A-4147-A177-3AD203B41FA5}">
                      <a16:colId xmlns:a16="http://schemas.microsoft.com/office/drawing/2014/main" val="685470106"/>
                    </a:ext>
                  </a:extLst>
                </a:gridCol>
                <a:gridCol w="48992">
                  <a:extLst>
                    <a:ext uri="{9D8B030D-6E8A-4147-A177-3AD203B41FA5}">
                      <a16:colId xmlns:a16="http://schemas.microsoft.com/office/drawing/2014/main" val="3667842988"/>
                    </a:ext>
                  </a:extLst>
                </a:gridCol>
                <a:gridCol w="193610">
                  <a:extLst>
                    <a:ext uri="{9D8B030D-6E8A-4147-A177-3AD203B41FA5}">
                      <a16:colId xmlns:a16="http://schemas.microsoft.com/office/drawing/2014/main" val="2841119150"/>
                    </a:ext>
                  </a:extLst>
                </a:gridCol>
                <a:gridCol w="760360">
                  <a:extLst>
                    <a:ext uri="{9D8B030D-6E8A-4147-A177-3AD203B41FA5}">
                      <a16:colId xmlns:a16="http://schemas.microsoft.com/office/drawing/2014/main" val="3822205067"/>
                    </a:ext>
                  </a:extLst>
                </a:gridCol>
                <a:gridCol w="691299">
                  <a:extLst>
                    <a:ext uri="{9D8B030D-6E8A-4147-A177-3AD203B41FA5}">
                      <a16:colId xmlns:a16="http://schemas.microsoft.com/office/drawing/2014/main" val="3179530979"/>
                    </a:ext>
                  </a:extLst>
                </a:gridCol>
                <a:gridCol w="193610">
                  <a:extLst>
                    <a:ext uri="{9D8B030D-6E8A-4147-A177-3AD203B41FA5}">
                      <a16:colId xmlns:a16="http://schemas.microsoft.com/office/drawing/2014/main" val="2671641385"/>
                    </a:ext>
                  </a:extLst>
                </a:gridCol>
                <a:gridCol w="193610">
                  <a:extLst>
                    <a:ext uri="{9D8B030D-6E8A-4147-A177-3AD203B41FA5}">
                      <a16:colId xmlns:a16="http://schemas.microsoft.com/office/drawing/2014/main" val="3046896646"/>
                    </a:ext>
                  </a:extLst>
                </a:gridCol>
                <a:gridCol w="193610">
                  <a:extLst>
                    <a:ext uri="{9D8B030D-6E8A-4147-A177-3AD203B41FA5}">
                      <a16:colId xmlns:a16="http://schemas.microsoft.com/office/drawing/2014/main" val="1648185173"/>
                    </a:ext>
                  </a:extLst>
                </a:gridCol>
                <a:gridCol w="797197">
                  <a:extLst>
                    <a:ext uri="{9D8B030D-6E8A-4147-A177-3AD203B41FA5}">
                      <a16:colId xmlns:a16="http://schemas.microsoft.com/office/drawing/2014/main" val="2019191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Operating Band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4"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Uplink (UL) operating band</a:t>
                      </a:r>
                      <a:endParaRPr lang="en-US" b="1" dirty="0"/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Downlink (DL) operating band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1920 MHz</a:t>
                      </a:r>
                      <a:endParaRPr lang="en-US" b="1"/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1980 MHz 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2110 MHz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2170 MHz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extLst>
                  <a:ext uri="{0D108BD9-81ED-4DB2-BD59-A6C34878D82A}">
                    <a16:rowId xmlns:a16="http://schemas.microsoft.com/office/drawing/2014/main" val="406329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1850 MHz</a:t>
                      </a:r>
                      <a:endParaRPr lang="en-US" b="1"/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1910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1930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1990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extLst>
                  <a:ext uri="{0D108BD9-81ED-4DB2-BD59-A6C34878D82A}">
                    <a16:rowId xmlns:a16="http://schemas.microsoft.com/office/drawing/2014/main" val="258476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3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1710 MHz</a:t>
                      </a:r>
                      <a:endParaRPr lang="en-US" b="1"/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1785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1805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1880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extLst>
                  <a:ext uri="{0D108BD9-81ED-4DB2-BD59-A6C34878D82A}">
                    <a16:rowId xmlns:a16="http://schemas.microsoft.com/office/drawing/2014/main" val="152028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1710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1755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2110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2155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3142850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5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824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849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869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894MHz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421457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880 MHz</a:t>
                      </a:r>
                      <a:endParaRPr lang="en-US" b="1"/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915 MHz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925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960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extLst>
                  <a:ext uri="{0D108BD9-81ED-4DB2-BD59-A6C34878D82A}">
                    <a16:rowId xmlns:a16="http://schemas.microsoft.com/office/drawing/2014/main" val="114678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1427.9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1447.9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1475.9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1495.9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1296112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12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699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716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729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746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396132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13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777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787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746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756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2973207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17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704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716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734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746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366346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18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815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830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860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875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200412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830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845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875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890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188340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20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832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862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791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821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4083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1447.9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1462.9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1495.9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1510.9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27797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25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1850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1915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1930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1995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1038811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26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814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849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859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894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285237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28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703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748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758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803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161041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31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452.5 MHz</a:t>
                      </a:r>
                      <a:endParaRPr lang="en-US" b="1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–</a:t>
                      </a:r>
                      <a:endParaRPr lang="en-US" b="1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457.5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462.5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467.5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115592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2496 MHz</a:t>
                      </a:r>
                      <a:endParaRPr lang="en-US" b="1" dirty="0"/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 </a:t>
                      </a:r>
                      <a:endParaRPr lang="en-US" b="1" dirty="0"/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2690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2496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2690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extLst>
                  <a:ext uri="{0D108BD9-81ED-4DB2-BD59-A6C34878D82A}">
                    <a16:rowId xmlns:a16="http://schemas.microsoft.com/office/drawing/2014/main" val="414311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66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r" latinLnBrk="1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1710 MHz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1780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2110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2200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70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algn="r" latinLnBrk="1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1695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1710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1995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–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2020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1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71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algn="r" latinLnBrk="1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663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 dirty="0">
                          <a:effectLst/>
                        </a:rPr>
                        <a:t>698 MHz </a:t>
                      </a:r>
                      <a:endParaRPr lang="en-IN" sz="1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617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652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94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72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algn="r" latinLnBrk="1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451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456 MHz 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461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1000" b="1">
                          <a:effectLst/>
                        </a:rPr>
                        <a:t>466 MHz</a:t>
                      </a:r>
                      <a:endParaRPr lang="en-IN" sz="1000" b="1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3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>
                          <a:effectLst/>
                        </a:rPr>
                        <a:t>74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1427 MHz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1470 MHz 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>
                          <a:effectLst/>
                        </a:rPr>
                        <a:t>1475 MHz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>
                          <a:effectLst/>
                        </a:rPr>
                        <a:t>–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1518 MHz 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796" marR="1179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1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09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A78A-AA55-8440-9EEA-D229B80D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0"/>
            <a:ext cx="6457950" cy="816045"/>
          </a:xfrm>
        </p:spPr>
        <p:txBody>
          <a:bodyPr/>
          <a:lstStyle/>
          <a:p>
            <a:pPr algn="ctr"/>
            <a:r>
              <a:rPr lang="en-US" dirty="0"/>
              <a:t>Modulation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0E1F-EC75-9942-8C7B-B3B40CA9F0CF}"/>
              </a:ext>
            </a:extLst>
          </p:cNvPr>
          <p:cNvSpPr txBox="1"/>
          <p:nvPr/>
        </p:nvSpPr>
        <p:spPr>
          <a:xfrm>
            <a:off x="231290" y="2001055"/>
            <a:ext cx="11131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Downlink</a:t>
            </a:r>
          </a:p>
          <a:p>
            <a:r>
              <a:rPr lang="en-US" dirty="0"/>
              <a:t>(BS to 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EC648-27A1-C545-87B2-BD8AD7504F0B}"/>
              </a:ext>
            </a:extLst>
          </p:cNvPr>
          <p:cNvSpPr txBox="1"/>
          <p:nvPr/>
        </p:nvSpPr>
        <p:spPr>
          <a:xfrm>
            <a:off x="389490" y="3019180"/>
            <a:ext cx="7938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OFDM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84E82-9CED-E145-B115-413A3894A592}"/>
              </a:ext>
            </a:extLst>
          </p:cNvPr>
          <p:cNvSpPr txBox="1"/>
          <p:nvPr/>
        </p:nvSpPr>
        <p:spPr>
          <a:xfrm>
            <a:off x="210377" y="3603769"/>
            <a:ext cx="111318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256 QAM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B5C04-DF30-D244-A862-14C0198E9868}"/>
              </a:ext>
            </a:extLst>
          </p:cNvPr>
          <p:cNvSpPr txBox="1"/>
          <p:nvPr/>
        </p:nvSpPr>
        <p:spPr>
          <a:xfrm>
            <a:off x="2717938" y="1974528"/>
            <a:ext cx="11131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Uplink</a:t>
            </a:r>
          </a:p>
          <a:p>
            <a:r>
              <a:rPr lang="en-US" dirty="0"/>
              <a:t>(UE to BS)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CBB04-0F7A-8B40-8D5B-65935B93297C}"/>
              </a:ext>
            </a:extLst>
          </p:cNvPr>
          <p:cNvSpPr txBox="1"/>
          <p:nvPr/>
        </p:nvSpPr>
        <p:spPr>
          <a:xfrm>
            <a:off x="2024891" y="3033976"/>
            <a:ext cx="13860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DFT-S OFDM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83C54-1BC7-5C4E-908A-8930F381BCD8}"/>
              </a:ext>
            </a:extLst>
          </p:cNvPr>
          <p:cNvSpPr txBox="1"/>
          <p:nvPr/>
        </p:nvSpPr>
        <p:spPr>
          <a:xfrm>
            <a:off x="3746223" y="3033976"/>
            <a:ext cx="7938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OFDM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C9FC-26A1-424C-9F9B-AAF8C0F46D3F}"/>
              </a:ext>
            </a:extLst>
          </p:cNvPr>
          <p:cNvSpPr txBox="1"/>
          <p:nvPr/>
        </p:nvSpPr>
        <p:spPr>
          <a:xfrm>
            <a:off x="3586576" y="3603768"/>
            <a:ext cx="111318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BPSK</a:t>
            </a:r>
          </a:p>
          <a:p>
            <a:r>
              <a:rPr lang="en-US" dirty="0"/>
              <a:t>QPSK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256 QAM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7A70A-0990-3D4B-9BAD-6C736EF571A1}"/>
              </a:ext>
            </a:extLst>
          </p:cNvPr>
          <p:cNvSpPr txBox="1"/>
          <p:nvPr/>
        </p:nvSpPr>
        <p:spPr>
          <a:xfrm>
            <a:off x="2111442" y="3589693"/>
            <a:ext cx="111318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/>
              <a:t>π/2-BPSK </a:t>
            </a:r>
          </a:p>
          <a:p>
            <a:r>
              <a:rPr lang="en-US" dirty="0"/>
              <a:t>BPSK</a:t>
            </a:r>
          </a:p>
          <a:p>
            <a:r>
              <a:rPr lang="en-US" dirty="0"/>
              <a:t>QPSK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256 QAM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4283A-03A6-E344-A4F2-BCE5C92706D0}"/>
              </a:ext>
            </a:extLst>
          </p:cNvPr>
          <p:cNvSpPr txBox="1"/>
          <p:nvPr/>
        </p:nvSpPr>
        <p:spPr>
          <a:xfrm>
            <a:off x="5889336" y="1952822"/>
            <a:ext cx="11131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Downlink</a:t>
            </a:r>
          </a:p>
          <a:p>
            <a:r>
              <a:rPr lang="en-US" dirty="0"/>
              <a:t>(BS to 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ECC8E-9928-1743-AD75-1860E1A1384C}"/>
              </a:ext>
            </a:extLst>
          </p:cNvPr>
          <p:cNvSpPr txBox="1"/>
          <p:nvPr/>
        </p:nvSpPr>
        <p:spPr>
          <a:xfrm>
            <a:off x="7614615" y="1960176"/>
            <a:ext cx="11131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Uplink</a:t>
            </a:r>
          </a:p>
          <a:p>
            <a:r>
              <a:rPr lang="en-US" dirty="0"/>
              <a:t>(UE to BS)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E7234-4C9F-7048-A340-54F019888987}"/>
              </a:ext>
            </a:extLst>
          </p:cNvPr>
          <p:cNvSpPr txBox="1"/>
          <p:nvPr/>
        </p:nvSpPr>
        <p:spPr>
          <a:xfrm>
            <a:off x="1253365" y="1087308"/>
            <a:ext cx="18973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eMBB</a:t>
            </a:r>
            <a:r>
              <a:rPr lang="en-US" dirty="0"/>
              <a:t> and URLLC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315042-E7CB-EE45-8F35-BC182A51696C}"/>
              </a:ext>
            </a:extLst>
          </p:cNvPr>
          <p:cNvCxnSpPr>
            <a:stCxn id="15" idx="2"/>
            <a:endCxn id="4" idx="0"/>
          </p:cNvCxnSpPr>
          <p:nvPr/>
        </p:nvCxnSpPr>
        <p:spPr>
          <a:xfrm flipH="1">
            <a:off x="787881" y="1456640"/>
            <a:ext cx="1414154" cy="54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EB83A-0E7A-D249-AA62-383B4A42B427}"/>
              </a:ext>
            </a:extLst>
          </p:cNvPr>
          <p:cNvCxnSpPr>
            <a:stCxn id="15" idx="2"/>
            <a:endCxn id="8" idx="0"/>
          </p:cNvCxnSpPr>
          <p:nvPr/>
        </p:nvCxnSpPr>
        <p:spPr>
          <a:xfrm>
            <a:off x="2202035" y="1456640"/>
            <a:ext cx="1072494" cy="51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C79FE3-075B-2C41-AA41-693FC0E04AA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717938" y="2620859"/>
            <a:ext cx="556591" cy="4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F126F8-27EB-724B-A3C4-38F3A91CC7E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274529" y="2620859"/>
            <a:ext cx="868638" cy="4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251C58-6ECD-534A-80D4-02DE1FF333B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86434" y="2647386"/>
            <a:ext cx="1447" cy="37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6AC5D2-0059-1A4F-8685-DB07132FE107}"/>
              </a:ext>
            </a:extLst>
          </p:cNvPr>
          <p:cNvCxnSpPr/>
          <p:nvPr/>
        </p:nvCxnSpPr>
        <p:spPr>
          <a:xfrm>
            <a:off x="786434" y="3429000"/>
            <a:ext cx="0" cy="1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1F634-8334-624E-AD5D-2ED6F56D61B6}"/>
              </a:ext>
            </a:extLst>
          </p:cNvPr>
          <p:cNvCxnSpPr/>
          <p:nvPr/>
        </p:nvCxnSpPr>
        <p:spPr>
          <a:xfrm>
            <a:off x="2668033" y="3403308"/>
            <a:ext cx="0" cy="1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99A4F-36C2-EC4D-92C6-F4E09EBE3D21}"/>
              </a:ext>
            </a:extLst>
          </p:cNvPr>
          <p:cNvCxnSpPr/>
          <p:nvPr/>
        </p:nvCxnSpPr>
        <p:spPr>
          <a:xfrm>
            <a:off x="4143167" y="3398739"/>
            <a:ext cx="0" cy="1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9A2162-11E4-374E-9537-A9E095131C47}"/>
              </a:ext>
            </a:extLst>
          </p:cNvPr>
          <p:cNvSpPr txBox="1"/>
          <p:nvPr/>
        </p:nvSpPr>
        <p:spPr>
          <a:xfrm>
            <a:off x="6805821" y="1025954"/>
            <a:ext cx="9951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MMTC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69715F-586F-4341-9B7B-4606AD397413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7303398" y="1395286"/>
            <a:ext cx="867808" cy="56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B78F89-428D-2348-BFC6-A6A67BDB4CF7}"/>
              </a:ext>
            </a:extLst>
          </p:cNvPr>
          <p:cNvCxnSpPr>
            <a:cxnSpLocks/>
            <a:stCxn id="33" idx="2"/>
            <a:endCxn id="13" idx="0"/>
          </p:cNvCxnSpPr>
          <p:nvPr/>
        </p:nvCxnSpPr>
        <p:spPr>
          <a:xfrm flipH="1">
            <a:off x="6445927" y="1395286"/>
            <a:ext cx="857471" cy="5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945481-EAB2-B542-B602-2B57B75DE5C6}"/>
              </a:ext>
            </a:extLst>
          </p:cNvPr>
          <p:cNvSpPr/>
          <p:nvPr/>
        </p:nvSpPr>
        <p:spPr>
          <a:xfrm>
            <a:off x="210377" y="5913811"/>
            <a:ext cx="47613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IN" dirty="0"/>
              <a:t>FEC: LDPC, Polar, Reed-Muller, Repetition coding </a:t>
            </a:r>
          </a:p>
          <a:p>
            <a:r>
              <a:rPr lang="en-IN" dirty="0"/>
              <a:t>Asynchronous HARQ for reliability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BB4155-C676-8848-A6A0-93DD728A1FE7}"/>
              </a:ext>
            </a:extLst>
          </p:cNvPr>
          <p:cNvSpPr/>
          <p:nvPr/>
        </p:nvSpPr>
        <p:spPr>
          <a:xfrm>
            <a:off x="6462740" y="5996087"/>
            <a:ext cx="19787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FEC: Turbo coding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676988-2F3E-5C42-88C4-57E32CACF05E}"/>
              </a:ext>
            </a:extLst>
          </p:cNvPr>
          <p:cNvSpPr txBox="1"/>
          <p:nvPr/>
        </p:nvSpPr>
        <p:spPr>
          <a:xfrm>
            <a:off x="7614615" y="2874548"/>
            <a:ext cx="13860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DFT-S OFDM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A4B865-6521-C64C-A8FB-9D38700BD154}"/>
              </a:ext>
            </a:extLst>
          </p:cNvPr>
          <p:cNvSpPr txBox="1"/>
          <p:nvPr/>
        </p:nvSpPr>
        <p:spPr>
          <a:xfrm>
            <a:off x="6018320" y="2810930"/>
            <a:ext cx="7938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OFDM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D1BA-5B3E-7A48-ABA1-99CC09CF7F1A}"/>
              </a:ext>
            </a:extLst>
          </p:cNvPr>
          <p:cNvSpPr txBox="1"/>
          <p:nvPr/>
        </p:nvSpPr>
        <p:spPr>
          <a:xfrm>
            <a:off x="5889336" y="3386462"/>
            <a:ext cx="11131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646F9-A9FC-0743-8560-195D00AC24CD}"/>
              </a:ext>
            </a:extLst>
          </p:cNvPr>
          <p:cNvSpPr txBox="1"/>
          <p:nvPr/>
        </p:nvSpPr>
        <p:spPr>
          <a:xfrm>
            <a:off x="7777832" y="3569594"/>
            <a:ext cx="111318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shaped- BPSK</a:t>
            </a:r>
          </a:p>
          <a:p>
            <a:r>
              <a:rPr lang="en-IN" i="1" dirty="0"/>
              <a:t>π/2-BPSK </a:t>
            </a:r>
          </a:p>
          <a:p>
            <a:r>
              <a:rPr lang="en-IN" i="1" dirty="0"/>
              <a:t>π/4-QPSK </a:t>
            </a:r>
            <a:endParaRPr lang="en-US" dirty="0"/>
          </a:p>
          <a:p>
            <a:r>
              <a:rPr lang="en-US" dirty="0"/>
              <a:t>QPSK</a:t>
            </a:r>
          </a:p>
          <a:p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D3D23-C719-4072-BE4D-23AAF4058E50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415264" y="3180262"/>
            <a:ext cx="0" cy="2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9506ED-6A74-48AD-A3FC-12262332C4C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445927" y="2599153"/>
            <a:ext cx="0" cy="2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9CCD32-89D7-4889-BCC8-2826BBD4C1C1}"/>
              </a:ext>
            </a:extLst>
          </p:cNvPr>
          <p:cNvCxnSpPr>
            <a:cxnSpLocks/>
          </p:cNvCxnSpPr>
          <p:nvPr/>
        </p:nvCxnSpPr>
        <p:spPr>
          <a:xfrm flipH="1">
            <a:off x="8326557" y="3248089"/>
            <a:ext cx="7866" cy="3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D0792F-2B62-430C-BEB3-C02CED1736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171206" y="2606507"/>
            <a:ext cx="29817" cy="29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4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A529-0882-5F45-A62F-291849EA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2" y="116460"/>
            <a:ext cx="7886700" cy="806152"/>
          </a:xfrm>
        </p:spPr>
        <p:txBody>
          <a:bodyPr/>
          <a:lstStyle/>
          <a:p>
            <a:r>
              <a:rPr lang="en-US" dirty="0"/>
              <a:t>Time-Frequency Resources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DBC03-5494-154C-8B64-F66AB46F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5434"/>
              </p:ext>
            </p:extLst>
          </p:nvPr>
        </p:nvGraphicFramePr>
        <p:xfrm>
          <a:off x="2984972" y="1596662"/>
          <a:ext cx="2476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4266046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75786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162318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2506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B53DAE-607E-DC4E-935C-795CB6247EAA}"/>
              </a:ext>
            </a:extLst>
          </p:cNvPr>
          <p:cNvCxnSpPr/>
          <p:nvPr/>
        </p:nvCxnSpPr>
        <p:spPr>
          <a:xfrm>
            <a:off x="3849068" y="1452646"/>
            <a:ext cx="792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40663E-B213-2F41-896B-2BCB6086F296}"/>
              </a:ext>
            </a:extLst>
          </p:cNvPr>
          <p:cNvSpPr txBox="1"/>
          <p:nvPr/>
        </p:nvSpPr>
        <p:spPr>
          <a:xfrm>
            <a:off x="3849934" y="878323"/>
            <a:ext cx="79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5D9B56-AD91-B84F-AF60-2559BD1B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04998"/>
              </p:ext>
            </p:extLst>
          </p:nvPr>
        </p:nvGraphicFramePr>
        <p:xfrm>
          <a:off x="513656" y="2377630"/>
          <a:ext cx="82550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7949459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22898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1174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087256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115146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78920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09279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190325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301103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0494049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467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17C1B5-0824-824D-AD8A-9EF1416E0DF0}"/>
              </a:ext>
            </a:extLst>
          </p:cNvPr>
          <p:cNvCxnSpPr/>
          <p:nvPr/>
        </p:nvCxnSpPr>
        <p:spPr>
          <a:xfrm flipH="1">
            <a:off x="513656" y="1799862"/>
            <a:ext cx="3335412" cy="57776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726063-AC76-774D-BF8A-30A6DC154ACD}"/>
              </a:ext>
            </a:extLst>
          </p:cNvPr>
          <p:cNvCxnSpPr/>
          <p:nvPr/>
        </p:nvCxnSpPr>
        <p:spPr>
          <a:xfrm>
            <a:off x="4641156" y="1799862"/>
            <a:ext cx="4127500" cy="57776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E0590-7CBA-A045-9636-8BD63466A288}"/>
              </a:ext>
            </a:extLst>
          </p:cNvPr>
          <p:cNvSpPr txBox="1"/>
          <p:nvPr/>
        </p:nvSpPr>
        <p:spPr>
          <a:xfrm>
            <a:off x="2861511" y="20354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Subframe: 1ms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E603BF-CBBC-5948-8542-1BCFE0CB8C87}"/>
              </a:ext>
            </a:extLst>
          </p:cNvPr>
          <p:cNvCxnSpPr>
            <a:cxnSpLocks/>
          </p:cNvCxnSpPr>
          <p:nvPr/>
        </p:nvCxnSpPr>
        <p:spPr>
          <a:xfrm>
            <a:off x="513656" y="2085281"/>
            <a:ext cx="0" cy="306951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6D269-99D4-4F49-8C61-06077E213875}"/>
              </a:ext>
            </a:extLst>
          </p:cNvPr>
          <p:cNvSpPr/>
          <p:nvPr/>
        </p:nvSpPr>
        <p:spPr>
          <a:xfrm>
            <a:off x="513656" y="3058061"/>
            <a:ext cx="44155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OFDM symbols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D18E4-903F-1543-B656-C1D397548A3D}"/>
              </a:ext>
            </a:extLst>
          </p:cNvPr>
          <p:cNvSpPr/>
          <p:nvPr/>
        </p:nvSpPr>
        <p:spPr>
          <a:xfrm>
            <a:off x="513656" y="3850149"/>
            <a:ext cx="234784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OFDM Symbols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2CF35-2E8E-AF43-B739-C33F9D16A666}"/>
              </a:ext>
            </a:extLst>
          </p:cNvPr>
          <p:cNvSpPr/>
          <p:nvPr/>
        </p:nvSpPr>
        <p:spPr>
          <a:xfrm>
            <a:off x="513657" y="4642237"/>
            <a:ext cx="13191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OFDM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A14A4-6F5B-8740-BA75-1882196FBBDB}"/>
              </a:ext>
            </a:extLst>
          </p:cNvPr>
          <p:cNvSpPr txBox="1"/>
          <p:nvPr/>
        </p:nvSpPr>
        <p:spPr>
          <a:xfrm>
            <a:off x="4929188" y="29924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slot: 1ms; 15KHz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FC65C-B2F2-2D42-884B-A7FD037662C6}"/>
              </a:ext>
            </a:extLst>
          </p:cNvPr>
          <p:cNvSpPr txBox="1"/>
          <p:nvPr/>
        </p:nvSpPr>
        <p:spPr>
          <a:xfrm>
            <a:off x="2984972" y="37965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slot: 0.5 </a:t>
            </a:r>
            <a:r>
              <a:rPr lang="en-US" dirty="0" err="1"/>
              <a:t>ms</a:t>
            </a:r>
            <a:r>
              <a:rPr lang="en-US" dirty="0"/>
              <a:t>; 30KHz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2C1-9661-7B4B-816B-A25C35A68DB0}"/>
              </a:ext>
            </a:extLst>
          </p:cNvPr>
          <p:cNvSpPr txBox="1"/>
          <p:nvPr/>
        </p:nvSpPr>
        <p:spPr>
          <a:xfrm>
            <a:off x="1976860" y="458865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slot: 0.125 </a:t>
            </a:r>
            <a:r>
              <a:rPr lang="en-US" dirty="0" err="1"/>
              <a:t>ms</a:t>
            </a:r>
            <a:r>
              <a:rPr lang="en-US" dirty="0"/>
              <a:t>; 120KHz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6F212-D8A2-1149-BC21-4A299ABD776C}"/>
              </a:ext>
            </a:extLst>
          </p:cNvPr>
          <p:cNvSpPr txBox="1"/>
          <p:nvPr/>
        </p:nvSpPr>
        <p:spPr>
          <a:xfrm>
            <a:off x="11278988" y="-19566"/>
            <a:ext cx="90983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38.211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578CD-6B93-4241-A605-BC2CC937F469}"/>
              </a:ext>
            </a:extLst>
          </p:cNvPr>
          <p:cNvSpPr txBox="1"/>
          <p:nvPr/>
        </p:nvSpPr>
        <p:spPr>
          <a:xfrm>
            <a:off x="-24455" y="5434325"/>
            <a:ext cx="725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Sub carrier spacing: Multiple numerologies (15k, 30k, 60k, 120k);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Special cases 1.25k, 5k, 240k (for specific transmissions)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Long and short cyclic prefix supported</a:t>
            </a:r>
          </a:p>
        </p:txBody>
      </p:sp>
    </p:spTree>
    <p:extLst>
      <p:ext uri="{BB962C8B-B14F-4D97-AF65-F5344CB8AC3E}">
        <p14:creationId xmlns:p14="http://schemas.microsoft.com/office/powerpoint/2010/main" val="370540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85C-1A89-F74B-B313-A2EC878A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009-B2A8-2E43-993D-22BB9069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Downlink: 12 MU-MIMO layers</a:t>
            </a:r>
          </a:p>
          <a:p>
            <a:pPr lvl="1"/>
            <a:r>
              <a:rPr lang="en-US" sz="2000" dirty="0"/>
              <a:t>Max 4 layers per UE in MU-MIMO</a:t>
            </a:r>
          </a:p>
          <a:p>
            <a:pPr lvl="1"/>
            <a:r>
              <a:rPr lang="en-US" sz="2000" dirty="0"/>
              <a:t>Max 8 layers per UE in SU-MIMO</a:t>
            </a:r>
          </a:p>
          <a:p>
            <a:r>
              <a:rPr lang="en-US" dirty="0"/>
              <a:t>Uplink: 12 MU-MIMO layers</a:t>
            </a:r>
          </a:p>
          <a:p>
            <a:pPr lvl="1"/>
            <a:r>
              <a:rPr lang="en-US" sz="2000" dirty="0"/>
              <a:t>Max 4 layers per UE </a:t>
            </a:r>
          </a:p>
          <a:p>
            <a:r>
              <a:rPr lang="en-US" dirty="0"/>
              <a:t>32 CSI-RS antenna ports for enhanced CSI</a:t>
            </a:r>
          </a:p>
          <a:p>
            <a:r>
              <a:rPr lang="en-US" dirty="0"/>
              <a:t>Multiple beam operations </a:t>
            </a:r>
          </a:p>
          <a:p>
            <a:pPr lvl="1"/>
            <a:r>
              <a:rPr lang="en-US" dirty="0"/>
              <a:t>coverage in high frequency bands</a:t>
            </a:r>
          </a:p>
          <a:p>
            <a:pPr lvl="1"/>
            <a:r>
              <a:rPr lang="en-US" dirty="0"/>
              <a:t>Beam measurement, reporting etc. supported</a:t>
            </a:r>
          </a:p>
          <a:p>
            <a:r>
              <a:rPr lang="en-US" dirty="0"/>
              <a:t>Reference signals: DMRS, PTRS, CSI-RS, SRS</a:t>
            </a:r>
          </a:p>
          <a:p>
            <a:pPr lvl="1"/>
            <a:r>
              <a:rPr lang="en-US" dirty="0"/>
              <a:t>UE specific, low over head</a:t>
            </a:r>
          </a:p>
          <a:p>
            <a:pPr lvl="1"/>
            <a:r>
              <a:rPr lang="en-US" dirty="0"/>
              <a:t>Supports high frequency bands</a:t>
            </a:r>
          </a:p>
        </p:txBody>
      </p:sp>
    </p:spTree>
    <p:extLst>
      <p:ext uri="{BB962C8B-B14F-4D97-AF65-F5344CB8AC3E}">
        <p14:creationId xmlns:p14="http://schemas.microsoft.com/office/powerpoint/2010/main" val="41813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F19D17-0DF6-8746-AFBC-A7F29C4B0A13}"/>
              </a:ext>
            </a:extLst>
          </p:cNvPr>
          <p:cNvSpPr txBox="1"/>
          <p:nvPr/>
        </p:nvSpPr>
        <p:spPr>
          <a:xfrm>
            <a:off x="579784" y="1631887"/>
            <a:ext cx="209715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Power Saving</a:t>
            </a:r>
          </a:p>
          <a:p>
            <a:endParaRPr lang="en-US" dirty="0"/>
          </a:p>
          <a:p>
            <a:r>
              <a:rPr lang="en-US" dirty="0"/>
              <a:t>User specific pilots</a:t>
            </a:r>
          </a:p>
          <a:p>
            <a:endParaRPr lang="en-US" dirty="0"/>
          </a:p>
          <a:p>
            <a:r>
              <a:rPr lang="en-US" dirty="0"/>
              <a:t>DRX cycle</a:t>
            </a:r>
          </a:p>
          <a:p>
            <a:endParaRPr lang="en-US" dirty="0"/>
          </a:p>
          <a:p>
            <a:r>
              <a:rPr lang="en-US" dirty="0"/>
              <a:t>BWP adaptation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D96B-0D2C-1540-A207-5C70B7267790}"/>
              </a:ext>
            </a:extLst>
          </p:cNvPr>
          <p:cNvSpPr txBox="1"/>
          <p:nvPr/>
        </p:nvSpPr>
        <p:spPr>
          <a:xfrm>
            <a:off x="3558209" y="1625115"/>
            <a:ext cx="221642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Mobility</a:t>
            </a:r>
          </a:p>
          <a:p>
            <a:endParaRPr lang="en-US" dirty="0"/>
          </a:p>
          <a:p>
            <a:r>
              <a:rPr lang="en-US" dirty="0"/>
              <a:t>Cell level and Beam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78562-AE2D-8844-90C9-B5B25889F852}"/>
              </a:ext>
            </a:extLst>
          </p:cNvPr>
          <p:cNvSpPr txBox="1"/>
          <p:nvPr/>
        </p:nvSpPr>
        <p:spPr>
          <a:xfrm>
            <a:off x="6587984" y="1283548"/>
            <a:ext cx="2259497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Latency</a:t>
            </a:r>
          </a:p>
          <a:p>
            <a:endParaRPr lang="en-US" dirty="0"/>
          </a:p>
          <a:p>
            <a:r>
              <a:rPr lang="en-US" dirty="0"/>
              <a:t>Mini slots</a:t>
            </a:r>
          </a:p>
          <a:p>
            <a:endParaRPr lang="en-US" dirty="0"/>
          </a:p>
          <a:p>
            <a:r>
              <a:rPr lang="en-US" dirty="0"/>
              <a:t>RLC reordering is not required (moved to PDCP)</a:t>
            </a:r>
          </a:p>
          <a:p>
            <a:endParaRPr lang="en-US" dirty="0"/>
          </a:p>
          <a:p>
            <a:r>
              <a:rPr lang="en-US" dirty="0"/>
              <a:t>Mac enhancements for faster beam  switching, failure recovery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B9F18-9875-9D49-A449-E2F60F9C0F0B}"/>
              </a:ext>
            </a:extLst>
          </p:cNvPr>
          <p:cNvSpPr txBox="1"/>
          <p:nvPr/>
        </p:nvSpPr>
        <p:spPr>
          <a:xfrm>
            <a:off x="520147" y="3936331"/>
            <a:ext cx="2097156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QoS</a:t>
            </a:r>
          </a:p>
          <a:p>
            <a:endParaRPr lang="en-US" dirty="0"/>
          </a:p>
          <a:p>
            <a:r>
              <a:rPr lang="en-US" dirty="0"/>
              <a:t>New layer Service Data Adaptation Protocol</a:t>
            </a:r>
          </a:p>
          <a:p>
            <a:endParaRPr lang="en-US" dirty="0"/>
          </a:p>
          <a:p>
            <a:r>
              <a:rPr lang="en-US" dirty="0"/>
              <a:t>Mapping between QoS and data Radio bearer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6998E6-D477-514A-BABD-E4EA0EFE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0"/>
            <a:ext cx="7886700" cy="1325563"/>
          </a:xfrm>
        </p:spPr>
        <p:txBody>
          <a:bodyPr/>
          <a:lstStyle/>
          <a:p>
            <a:r>
              <a:rPr lang="en-US" dirty="0"/>
              <a:t>Other Salient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566B9-4092-8448-84EE-33044723C46E}"/>
              </a:ext>
            </a:extLst>
          </p:cNvPr>
          <p:cNvSpPr txBox="1"/>
          <p:nvPr/>
        </p:nvSpPr>
        <p:spPr>
          <a:xfrm>
            <a:off x="3558209" y="3326680"/>
            <a:ext cx="221642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Coverage</a:t>
            </a:r>
          </a:p>
          <a:p>
            <a:endParaRPr lang="en-US" dirty="0"/>
          </a:p>
          <a:p>
            <a:r>
              <a:rPr lang="en-US" dirty="0"/>
              <a:t>Low PAPR waveforms for uplink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44463-88AA-46B6-9879-08610B4F4FC1}"/>
              </a:ext>
            </a:extLst>
          </p:cNvPr>
          <p:cNvSpPr txBox="1"/>
          <p:nvPr/>
        </p:nvSpPr>
        <p:spPr>
          <a:xfrm>
            <a:off x="3018852" y="5164061"/>
            <a:ext cx="5511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-Removed RLC concatenation (from LTE) </a:t>
            </a:r>
          </a:p>
          <a:p>
            <a:r>
              <a:rPr lang="en-IN" dirty="0"/>
              <a:t>- Asynchronous HARQ in UL &amp; DL</a:t>
            </a:r>
          </a:p>
          <a:p>
            <a:r>
              <a:rPr lang="en-IN" dirty="0"/>
              <a:t>- Scalable numerology in MAC scheduling</a:t>
            </a:r>
          </a:p>
          <a:p>
            <a:r>
              <a:rPr lang="en-IN" dirty="0"/>
              <a:t>- Enhanced LCP</a:t>
            </a:r>
          </a:p>
          <a:p>
            <a:r>
              <a:rPr lang="en-IN" dirty="0"/>
              <a:t>- Several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71257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92A3-987B-4DA7-BC19-F414DECD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0" y="294168"/>
            <a:ext cx="7886700" cy="1325563"/>
          </a:xfrm>
        </p:spPr>
        <p:txBody>
          <a:bodyPr/>
          <a:lstStyle/>
          <a:p>
            <a:r>
              <a:rPr lang="en-IN" dirty="0"/>
              <a:t>Relevant Documents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06EDFF-00C0-4FD4-854C-82CC4EDB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88478"/>
              </p:ext>
            </p:extLst>
          </p:nvPr>
        </p:nvGraphicFramePr>
        <p:xfrm>
          <a:off x="0" y="1600834"/>
          <a:ext cx="914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2818734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95940298"/>
                    </a:ext>
                  </a:extLst>
                </a:gridCol>
              </a:tblGrid>
              <a:tr h="4995275">
                <a:tc>
                  <a:txBody>
                    <a:bodyPr/>
                    <a:lstStyle/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T3.9022.261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“Service requirements for next generation new services and markets”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T3.9037.340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Multi-connectivity; Overall description; Stage-2” 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T3.9038.101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“NR; User Equipment (UE) radio transmission and reception; Part: Range 1 Standalone”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T3.9038.101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“NR; User Equipment (UE) radio transmission and reception; Part: Range 2 Standalone”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T3.9038.133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Requirements for support of radio resource management”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T3.9038.201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Physical layer; General description”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T3.9038.211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Physical channels and modulation”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T3.9038.212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Multiplexing and channel coding”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T3.9038.213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Physical layer procedures for control”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T3.9038.214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Physical layer procedures for data”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T3.9038.215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Physical layer measurements”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T3.9038.300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Overall description; Stage-2”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T3.9038.304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User Equipment (UE) procedures in idle mode”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T3.9038.321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Medium Access Control (MAC) protocol specification”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T3.9038.322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“NR; Radio Link Control (RLC) protocol specification”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T3.9038.401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	 “NG-RAN; Architecture description”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T3.9036.101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 “Evolved Universal Terrestrial Radio Access (E-UTRA); User Equipment (UE) radio transmission and reception”</a:t>
                      </a:r>
                    </a:p>
                    <a:p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T3.9036.133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Requirements for support of radio resource management”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T3.9036.104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“Evolved Universal Terrestrial Radio Access (E-UTRA); Base Station (BS) radio transmission and reception”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T3.9036.201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LTE physical layer; General description”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T3.9036.211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Physical channels and modulation”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T3.9036.212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Multiplexing and channel coding”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T3.9036.213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Physical layer procedures”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T3.9036.214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Physical layer; Measurements”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T3.9036.300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 and Evolved Universal Terrestrial Radio Access Network (E-UTRAN); Overall description; Stage 2”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T3.9036.304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User Equipment (UE) procedures in idle mode”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T3.9036.321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Medium Access Control (MAC) protocol specification”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T3.9036.322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“Evolved Universal Terrestrial Radio Access (E-UTRA); Radio Link Control (RLC) protocol specification”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T3.9036.331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(E-UTRA); Radio Resource Control (RRC); Protocol specification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T3.9036.401</a:t>
                      </a: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“Evolved Universal Terrestrial Radio Access Network             (E-UTRAN); Architecture description”</a:t>
                      </a:r>
                    </a:p>
                    <a:p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1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2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AB3BBC7931D41B6AB7B0F33BFCBE7" ma:contentTypeVersion="10" ma:contentTypeDescription="Create a new document." ma:contentTypeScope="" ma:versionID="11bc15efb9861cfb463871dcdaa3de7e">
  <xsd:schema xmlns:xsd="http://www.w3.org/2001/XMLSchema" xmlns:xs="http://www.w3.org/2001/XMLSchema" xmlns:p="http://schemas.microsoft.com/office/2006/metadata/properties" xmlns:ns3="68cd42d7-0533-4e2c-ae97-b47c398fd9bb" xmlns:ns4="eda899dc-e459-4043-bf79-71084a6185b3" targetNamespace="http://schemas.microsoft.com/office/2006/metadata/properties" ma:root="true" ma:fieldsID="1e88e629583d2f0298d43d95c17bfe8e" ns3:_="" ns4:_="">
    <xsd:import namespace="68cd42d7-0533-4e2c-ae97-b47c398fd9bb"/>
    <xsd:import namespace="eda899dc-e459-4043-bf79-71084a6185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42d7-0533-4e2c-ae97-b47c398fd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899dc-e459-4043-bf79-71084a6185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7233B-62F6-47AC-9212-A1E5CEB7E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cd42d7-0533-4e2c-ae97-b47c398fd9bb"/>
    <ds:schemaRef ds:uri="eda899dc-e459-4043-bf79-71084a6185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82C69-006F-48C0-B3E5-C3D565294CB3}">
  <ds:schemaRefs>
    <ds:schemaRef ds:uri="eda899dc-e459-4043-bf79-71084a6185b3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68cd42d7-0533-4e2c-ae97-b47c398fd9b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C7313C-474D-493B-9669-28FC7B03F4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6222</TotalTime>
  <Words>1503</Words>
  <Application>Microsoft Office PowerPoint</Application>
  <PresentationFormat>On-screen Show (4:3)</PresentationFormat>
  <Paragraphs>431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TSDSI Radio Interface Technology (RIT)</vt:lpstr>
      <vt:lpstr>Highlights </vt:lpstr>
      <vt:lpstr>Supported Frequency Bands</vt:lpstr>
      <vt:lpstr>Modulation</vt:lpstr>
      <vt:lpstr>Time-Frequency Resources</vt:lpstr>
      <vt:lpstr>MIMO Capabilities</vt:lpstr>
      <vt:lpstr>Other Salient Features</vt:lpstr>
      <vt:lpstr>Relevant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RIT/SRIT</dc:title>
  <dc:creator>Radha Krishna Ganti</dc:creator>
  <cp:lastModifiedBy>A.K. Mittal</cp:lastModifiedBy>
  <cp:revision>518</cp:revision>
  <dcterms:created xsi:type="dcterms:W3CDTF">2019-01-31T23:22:25Z</dcterms:created>
  <dcterms:modified xsi:type="dcterms:W3CDTF">2019-12-06T06:46:30Z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0x0101009BCAB3BBC7931D41B6AB7B0F33BFCBE7</vt:lpwstr>
  </property>
</Properties>
</file>