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73" r:id="rId2"/>
    <p:sldMasterId id="2147483744" r:id="rId3"/>
    <p:sldMasterId id="2147483758" r:id="rId4"/>
    <p:sldMasterId id="2147483776" r:id="rId5"/>
  </p:sldMasterIdLst>
  <p:notesMasterIdLst>
    <p:notesMasterId r:id="rId20"/>
  </p:notesMasterIdLst>
  <p:sldIdLst>
    <p:sldId id="257" r:id="rId6"/>
    <p:sldId id="361" r:id="rId7"/>
    <p:sldId id="362" r:id="rId8"/>
    <p:sldId id="366" r:id="rId9"/>
    <p:sldId id="367" r:id="rId10"/>
    <p:sldId id="267" r:id="rId11"/>
    <p:sldId id="375" r:id="rId12"/>
    <p:sldId id="365" r:id="rId13"/>
    <p:sldId id="363" r:id="rId14"/>
    <p:sldId id="373" r:id="rId15"/>
    <p:sldId id="374" r:id="rId16"/>
    <p:sldId id="371" r:id="rId17"/>
    <p:sldId id="364" r:id="rId18"/>
    <p:sldId id="33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76092"/>
    <a:srgbClr val="68717A"/>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65" autoAdjust="0"/>
    <p:restoredTop sz="93712" autoAdjust="0"/>
  </p:normalViewPr>
  <p:slideViewPr>
    <p:cSldViewPr snapToGrid="0">
      <p:cViewPr>
        <p:scale>
          <a:sx n="74" d="100"/>
          <a:sy n="74" d="100"/>
        </p:scale>
        <p:origin x="240" y="1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F4998-2C7A-4E90-BF3C-412CA9C93509}" type="datetimeFigureOut">
              <a:rPr lang="en-US" smtClean="0"/>
              <a:t>2018-10-23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594CC-92DE-4B83-9ACE-520B5B8811F3}" type="slidenum">
              <a:rPr lang="en-US" smtClean="0"/>
              <a:t>‹#›</a:t>
            </a:fld>
            <a:endParaRPr lang="en-US"/>
          </a:p>
        </p:txBody>
      </p:sp>
    </p:spTree>
    <p:extLst>
      <p:ext uri="{BB962C8B-B14F-4D97-AF65-F5344CB8AC3E}">
        <p14:creationId xmlns:p14="http://schemas.microsoft.com/office/powerpoint/2010/main" val="342142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BC4E8D-7463-4E84-B753-3B79CC9754E1}" type="slidenum">
              <a:rPr lang="en-US" smtClean="0"/>
              <a:pPr>
                <a:defRPr/>
              </a:pPr>
              <a:t>1</a:t>
            </a:fld>
            <a:endParaRPr lang="en-US"/>
          </a:p>
        </p:txBody>
      </p:sp>
    </p:spTree>
    <p:extLst>
      <p:ext uri="{BB962C8B-B14F-4D97-AF65-F5344CB8AC3E}">
        <p14:creationId xmlns:p14="http://schemas.microsoft.com/office/powerpoint/2010/main" val="267662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11594CC-92DE-4B83-9ACE-520B5B8811F3}" type="slidenum">
              <a:rPr lang="en-US" smtClean="0"/>
              <a:t>2</a:t>
            </a:fld>
            <a:endParaRPr lang="en-US"/>
          </a:p>
        </p:txBody>
      </p:sp>
    </p:spTree>
    <p:extLst>
      <p:ext uri="{BB962C8B-B14F-4D97-AF65-F5344CB8AC3E}">
        <p14:creationId xmlns:p14="http://schemas.microsoft.com/office/powerpoint/2010/main" val="191666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0850" indent="-450850">
              <a:lnSpc>
                <a:spcPct val="150000"/>
              </a:lnSpc>
              <a:buClr>
                <a:schemeClr val="tx1"/>
              </a:buClr>
              <a:buFont typeface="Wingdings" panose="05000000000000000000" pitchFamily="2" charset="2"/>
              <a:buChar char="Ø"/>
            </a:pPr>
            <a:r>
              <a:rPr lang="en-US" sz="1200" u="sng" dirty="0"/>
              <a:t>Invitation</a:t>
            </a:r>
            <a:r>
              <a:rPr lang="en-US" sz="1200" dirty="0"/>
              <a:t> to propose candidate radio interface technologies for IMT-2020 </a:t>
            </a:r>
            <a:r>
              <a:rPr lang="en-US" sz="1200" b="1" dirty="0"/>
              <a:t>October 2017</a:t>
            </a:r>
          </a:p>
          <a:p>
            <a:pPr marL="450850" indent="-450850">
              <a:lnSpc>
                <a:spcPct val="150000"/>
              </a:lnSpc>
              <a:buClr>
                <a:schemeClr val="tx1"/>
              </a:buClr>
              <a:buFont typeface="Wingdings" panose="05000000000000000000" pitchFamily="2" charset="2"/>
              <a:buChar char="Ø"/>
            </a:pPr>
            <a:r>
              <a:rPr lang="en-US" sz="1200" u="sng" dirty="0"/>
              <a:t>Guidelines</a:t>
            </a:r>
            <a:r>
              <a:rPr lang="en-US" sz="1200" dirty="0"/>
              <a:t> for both the procedure (methodology) and the criteria (technical, spectrum and service) to be used in the evaluation process </a:t>
            </a:r>
            <a:r>
              <a:rPr lang="en-US" sz="1200" b="1" dirty="0"/>
              <a:t>November 2017</a:t>
            </a:r>
            <a:endParaRPr lang="en-US" sz="1200" dirty="0"/>
          </a:p>
          <a:p>
            <a:pPr marL="450850" indent="-450850">
              <a:lnSpc>
                <a:spcPct val="150000"/>
              </a:lnSpc>
              <a:buClr>
                <a:schemeClr val="tx1"/>
              </a:buClr>
              <a:buFont typeface="Wingdings" panose="05000000000000000000" pitchFamily="2" charset="2"/>
              <a:buChar char="Ø"/>
            </a:pPr>
            <a:r>
              <a:rPr lang="en-US" sz="1200" u="sng" dirty="0"/>
              <a:t>Submission</a:t>
            </a:r>
            <a:r>
              <a:rPr lang="en-US" sz="1200" dirty="0"/>
              <a:t> of proposals for candidate radio interface technologies for the terrestrial components of the radio interface(s) for IMT-2020 </a:t>
            </a:r>
            <a:r>
              <a:rPr lang="en-US" sz="1200" b="1" dirty="0"/>
              <a:t>November 2017</a:t>
            </a:r>
          </a:p>
          <a:p>
            <a:pPr marL="450850" indent="-450850">
              <a:lnSpc>
                <a:spcPct val="150000"/>
              </a:lnSpc>
              <a:buClr>
                <a:schemeClr val="tx1"/>
              </a:buClr>
              <a:buFont typeface="Wingdings" panose="05000000000000000000" pitchFamily="2" charset="2"/>
              <a:buChar char="Ø"/>
            </a:pPr>
            <a:r>
              <a:rPr lang="en-GB" sz="1200" dirty="0"/>
              <a:t>Independent evaluation groups started the </a:t>
            </a:r>
            <a:r>
              <a:rPr lang="en-GB" sz="1200" u="sng" dirty="0"/>
              <a:t>assessment</a:t>
            </a:r>
            <a:r>
              <a:rPr lang="en-GB" sz="1200" dirty="0"/>
              <a:t> of the IMT-2020 </a:t>
            </a:r>
            <a:r>
              <a:rPr lang="en-US" sz="1200" dirty="0"/>
              <a:t>radio interface technologies in October 2017, 11 groups active in </a:t>
            </a:r>
            <a:r>
              <a:rPr lang="en-US" sz="1200" b="1" dirty="0"/>
              <a:t>February 2018</a:t>
            </a:r>
            <a:endParaRPr lang="en-US" sz="1200" b="0" dirty="0"/>
          </a:p>
          <a:p>
            <a:pPr marL="450850" indent="-450850">
              <a:lnSpc>
                <a:spcPct val="150000"/>
              </a:lnSpc>
              <a:buClr>
                <a:schemeClr val="tx1"/>
              </a:buClr>
              <a:buFont typeface="Wingdings" panose="05000000000000000000" pitchFamily="2" charset="2"/>
              <a:buChar char="Ø"/>
            </a:pPr>
            <a:r>
              <a:rPr lang="en-US" sz="1200" kern="1200" dirty="0">
                <a:solidFill>
                  <a:schemeClr val="tx1"/>
                </a:solidFill>
                <a:effectLst/>
                <a:latin typeface="+mn-lt"/>
                <a:ea typeface="+mn-ea"/>
                <a:cs typeface="+mn-cs"/>
              </a:rPr>
              <a:t>Deadline for submission of proposals : July 2018</a:t>
            </a:r>
          </a:p>
          <a:p>
            <a:pPr marL="450850" indent="-450850">
              <a:lnSpc>
                <a:spcPct val="150000"/>
              </a:lnSpc>
              <a:buClr>
                <a:schemeClr val="tx1"/>
              </a:buClr>
              <a:buFont typeface="Wingdings" panose="05000000000000000000" pitchFamily="2" charset="2"/>
              <a:buChar char="Ø"/>
            </a:pPr>
            <a:r>
              <a:rPr lang="en-US" sz="1200" kern="1200" dirty="0">
                <a:solidFill>
                  <a:schemeClr val="tx1"/>
                </a:solidFill>
                <a:effectLst/>
                <a:latin typeface="+mn-lt"/>
                <a:ea typeface="+mn-ea"/>
                <a:cs typeface="+mn-cs"/>
              </a:rPr>
              <a:t>Deadline for evaluation</a:t>
            </a:r>
            <a:r>
              <a:rPr lang="en-US" sz="1200" kern="1200" baseline="0" dirty="0">
                <a:solidFill>
                  <a:schemeClr val="tx1"/>
                </a:solidFill>
                <a:effectLst/>
                <a:latin typeface="+mn-lt"/>
                <a:ea typeface="+mn-ea"/>
                <a:cs typeface="+mn-cs"/>
              </a:rPr>
              <a:t> of proposals : December 2019</a:t>
            </a:r>
            <a:endParaRPr lang="en-US" sz="1200" kern="1200" dirty="0">
              <a:solidFill>
                <a:schemeClr val="tx1"/>
              </a:solidFill>
              <a:effectLst/>
              <a:latin typeface="+mn-lt"/>
              <a:ea typeface="+mn-ea"/>
              <a:cs typeface="+mn-cs"/>
            </a:endParaRPr>
          </a:p>
          <a:p>
            <a:pPr marL="450850" indent="-450850">
              <a:lnSpc>
                <a:spcPct val="150000"/>
              </a:lnSpc>
              <a:buClr>
                <a:schemeClr val="tx1"/>
              </a:buClr>
              <a:buFont typeface="Wingdings" panose="05000000000000000000" pitchFamily="2" charset="2"/>
              <a:buChar char="Ø"/>
            </a:pPr>
            <a:endParaRPr lang="en-US" sz="1200" b="1" dirty="0"/>
          </a:p>
        </p:txBody>
      </p:sp>
      <p:sp>
        <p:nvSpPr>
          <p:cNvPr id="4" name="Date Placeholder 3"/>
          <p:cNvSpPr>
            <a:spLocks noGrp="1"/>
          </p:cNvSpPr>
          <p:nvPr>
            <p:ph type="dt" idx="10"/>
          </p:nvPr>
        </p:nvSpPr>
        <p:spPr/>
        <p:txBody>
          <a:bodyPr/>
          <a:lstStyle/>
          <a:p>
            <a:pPr>
              <a:defRPr/>
            </a:pPr>
            <a:fld id="{CB309655-06BD-4D90-A9B0-69AE3349CC2A}" type="datetime1">
              <a:rPr lang="en-US" smtClean="0">
                <a:solidFill>
                  <a:srgbClr val="000000"/>
                </a:solidFill>
              </a:rPr>
              <a:pPr>
                <a:defRPr/>
              </a:pPr>
              <a:t>2018-10-23</a:t>
            </a:fld>
            <a:endParaRPr lang="en-US">
              <a:solidFill>
                <a:srgbClr val="000000"/>
              </a:solidFill>
            </a:endParaRPr>
          </a:p>
        </p:txBody>
      </p:sp>
      <p:sp>
        <p:nvSpPr>
          <p:cNvPr id="5" name="Slide Number Placeholder 4"/>
          <p:cNvSpPr>
            <a:spLocks noGrp="1"/>
          </p:cNvSpPr>
          <p:nvPr>
            <p:ph type="sldNum" sz="quarter" idx="11"/>
          </p:nvPr>
        </p:nvSpPr>
        <p:spPr/>
        <p:txBody>
          <a:bodyPr/>
          <a:lstStyle/>
          <a:p>
            <a:pPr>
              <a:defRPr/>
            </a:pPr>
            <a:fld id="{A4499263-2589-4CE1-85F0-70B304291ADA}" type="slidenum">
              <a:rPr lang="en-US" smtClean="0">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val="62426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D9196-B747-C840-B910-EBFFFCF7545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33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itchFamily="34" charset="0"/>
                <a:ea typeface="+mn-ea"/>
                <a:cs typeface="+mn-cs"/>
              </a:rPr>
              <a:t>3GPP RAN HSPA and LTE standardization status </a:t>
            </a:r>
          </a:p>
        </p:txBody>
      </p:sp>
      <p:sp>
        <p:nvSpPr>
          <p:cNvPr id="11267"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itchFamily="34" charset="0"/>
                <a:ea typeface="+mn-ea"/>
                <a:cs typeface="+mn-cs"/>
              </a:rPr>
              <a:t>2013-03-05 </a:t>
            </a:r>
          </a:p>
        </p:txBody>
      </p:sp>
      <p:sp>
        <p:nvSpPr>
          <p:cNvPr id="11268"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itchFamily="34" charset="0"/>
                <a:ea typeface="+mn-ea"/>
                <a:cs typeface="+mn-cs"/>
              </a:rPr>
              <a:t> </a:t>
            </a:r>
          </a:p>
        </p:txBody>
      </p:sp>
      <p:sp>
        <p:nvSpPr>
          <p:cNvPr id="51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7181D76-2B6E-44D4-AB16-B3C66FCBC7AC}"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6" name="Rectangle 2"/>
          <p:cNvSpPr>
            <a:spLocks noGrp="1" noRot="1" noChangeAspect="1" noChangeArrowheads="1" noTextEdit="1"/>
          </p:cNvSpPr>
          <p:nvPr>
            <p:ph type="sldImg"/>
          </p:nvPr>
        </p:nvSpPr>
        <p:spPr bwMode="auto">
          <a:xfrm>
            <a:off x="381000" y="685800"/>
            <a:ext cx="6094413"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sv-SE" altLang="en-US"/>
          </a:p>
        </p:txBody>
      </p:sp>
    </p:spTree>
    <p:extLst>
      <p:ext uri="{BB962C8B-B14F-4D97-AF65-F5344CB8AC3E}">
        <p14:creationId xmlns:p14="http://schemas.microsoft.com/office/powerpoint/2010/main" val="228668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EA308-739F-4726-AF0B-CB5F10DD53E3}"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657383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0EA308-739F-4726-AF0B-CB5F10DD53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958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1594CC-92DE-4B83-9ACE-520B5B8811F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77816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594CC-92DE-4B83-9ACE-520B5B8811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58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1200"/>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3311390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152889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65025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6"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7"/>
            <a:ext cx="9992784" cy="1085371"/>
          </a:xfrm>
        </p:spPr>
        <p:txBody>
          <a:bodyPr/>
          <a:lstStyle/>
          <a:p>
            <a:r>
              <a:rPr lang="en-US" dirty="0"/>
              <a:t>Click to edit Master title style</a:t>
            </a:r>
          </a:p>
        </p:txBody>
      </p:sp>
      <p:sp>
        <p:nvSpPr>
          <p:cNvPr id="5" name="Rectangle 5"/>
          <p:cNvSpPr>
            <a:spLocks noGrp="1" noChangeArrowheads="1"/>
          </p:cNvSpPr>
          <p:nvPr>
            <p:ph type="sldNum" sz="quarter" idx="10"/>
          </p:nvPr>
        </p:nvSpPr>
        <p:spPr>
          <a:xfrm>
            <a:off x="482601" y="6347050"/>
            <a:ext cx="249766" cy="244251"/>
          </a:xfrm>
          <a:ln/>
        </p:spPr>
        <p:txBody>
          <a:bodyPr/>
          <a:lstStyle>
            <a:lvl1pPr>
              <a:defRPr sz="1200"/>
            </a:lvl1pPr>
          </a:lstStyle>
          <a:p>
            <a:pPr>
              <a:defRPr/>
            </a:pPr>
            <a:fld id="{48C7B29F-550E-4D7C-8450-001DD816381C}" type="slidenum">
              <a:rPr lang="en-US" smtClean="0"/>
              <a:pPr>
                <a:defRPr/>
              </a:pPr>
              <a:t>‹#›</a:t>
            </a:fld>
            <a:endParaRPr lang="en-US"/>
          </a:p>
        </p:txBody>
      </p:sp>
    </p:spTree>
    <p:extLst>
      <p:ext uri="{BB962C8B-B14F-4D97-AF65-F5344CB8AC3E}">
        <p14:creationId xmlns:p14="http://schemas.microsoft.com/office/powerpoint/2010/main" val="2601817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Watermark"/>
          <p:cNvPicPr>
            <a:picLocks noChangeAspect="1" noChangeArrowheads="1"/>
          </p:cNvPicPr>
          <p:nvPr/>
        </p:nvPicPr>
        <p:blipFill>
          <a:blip r:embed="rId2" cstate="print">
            <a:extLst>
              <a:ext uri="{28A0092B-C50C-407E-A947-70E740481C1C}">
                <a14:useLocalDpi xmlns:a14="http://schemas.microsoft.com/office/drawing/2010/main" val="0"/>
              </a:ext>
            </a:extLst>
          </a:blip>
          <a:srcRect l="6723" b="12773"/>
          <a:stretch>
            <a:fillRect/>
          </a:stretch>
        </p:blipFill>
        <p:spPr bwMode="auto">
          <a:xfrm>
            <a:off x="2" y="809626"/>
            <a:ext cx="86233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10160002" y="6175376"/>
            <a:ext cx="1292295" cy="507809"/>
          </a:xfrm>
          <a:prstGeom prst="rect">
            <a:avLst/>
          </a:prstGeom>
          <a:noFill/>
          <a:ln>
            <a:noFill/>
          </a:ln>
          <a:extLst/>
        </p:spPr>
        <p:txBody>
          <a:bodyPr wrap="none" lIns="91417" tIns="45709" rIns="91417" bIns="45709">
            <a:spAutoFit/>
          </a:bodyPr>
          <a:lstStyle>
            <a:lvl1pPr eaLnBrk="0" hangingPunct="0">
              <a:defRPr sz="2000">
                <a:solidFill>
                  <a:schemeClr val="tx1"/>
                </a:solidFill>
                <a:latin typeface="Calibri" pitchFamily="34" charset="0"/>
                <a:cs typeface="Arial" pitchFamily="34" charset="0"/>
              </a:defRPr>
            </a:lvl1pPr>
            <a:lvl2pPr marL="742950" indent="-285750" eaLnBrk="0" hangingPunct="0">
              <a:defRPr sz="2000">
                <a:solidFill>
                  <a:schemeClr val="tx1"/>
                </a:solidFill>
                <a:latin typeface="Calibri" pitchFamily="34" charset="0"/>
                <a:cs typeface="Arial" pitchFamily="34" charset="0"/>
              </a:defRPr>
            </a:lvl2pPr>
            <a:lvl3pPr marL="1143000" indent="-228600" eaLnBrk="0" hangingPunct="0">
              <a:defRPr sz="2000">
                <a:solidFill>
                  <a:schemeClr val="tx1"/>
                </a:solidFill>
                <a:latin typeface="Calibri" pitchFamily="34" charset="0"/>
                <a:cs typeface="Arial" pitchFamily="34" charset="0"/>
              </a:defRPr>
            </a:lvl3pPr>
            <a:lvl4pPr marL="1600200" indent="-228600" eaLnBrk="0" hangingPunct="0">
              <a:defRPr sz="2000">
                <a:solidFill>
                  <a:schemeClr val="tx1"/>
                </a:solidFill>
                <a:latin typeface="Calibri" pitchFamily="34" charset="0"/>
                <a:cs typeface="Arial" pitchFamily="34" charset="0"/>
              </a:defRPr>
            </a:lvl4pPr>
            <a:lvl5pPr marL="2057400" indent="-228600" eaLnBrk="0" hangingPunct="0">
              <a:defRPr sz="2000">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Calibri" pitchFamily="34" charset="0"/>
                <a:cs typeface="Arial" pitchFamily="34" charset="0"/>
              </a:defRPr>
            </a:lvl9pPr>
          </a:lstStyle>
          <a:p>
            <a:pPr fontAlgn="base">
              <a:lnSpc>
                <a:spcPct val="90000"/>
              </a:lnSpc>
              <a:spcBef>
                <a:spcPct val="0"/>
              </a:spcBef>
              <a:spcAft>
                <a:spcPct val="0"/>
              </a:spcAft>
              <a:defRPr/>
            </a:pPr>
            <a:r>
              <a:rPr lang="en-US" sz="1000" dirty="0">
                <a:solidFill>
                  <a:srgbClr val="FFFFFF"/>
                </a:solidFill>
                <a:latin typeface="Univers" pitchFamily="34" charset="0"/>
              </a:rPr>
              <a:t>International</a:t>
            </a:r>
            <a:br>
              <a:rPr lang="en-US" sz="1000" dirty="0">
                <a:solidFill>
                  <a:srgbClr val="FFFFFF"/>
                </a:solidFill>
                <a:latin typeface="Univers" pitchFamily="34" charset="0"/>
              </a:rPr>
            </a:br>
            <a:r>
              <a:rPr lang="en-US" sz="1000" dirty="0">
                <a:solidFill>
                  <a:srgbClr val="FFFFFF"/>
                </a:solidFill>
                <a:latin typeface="Univers" pitchFamily="34" charset="0"/>
              </a:rPr>
              <a:t>Telecommunication</a:t>
            </a:r>
            <a:br>
              <a:rPr lang="en-US" sz="1000" dirty="0">
                <a:solidFill>
                  <a:srgbClr val="FFFFFF"/>
                </a:solidFill>
                <a:latin typeface="Univers" pitchFamily="34" charset="0"/>
              </a:rPr>
            </a:br>
            <a:r>
              <a:rPr lang="en-US" sz="1000" dirty="0">
                <a:solidFill>
                  <a:srgbClr val="FFFFFF"/>
                </a:solidFill>
                <a:latin typeface="Univers" pitchFamily="34" charset="0"/>
              </a:rPr>
              <a:t>Union</a:t>
            </a:r>
          </a:p>
        </p:txBody>
      </p:sp>
      <p:sp>
        <p:nvSpPr>
          <p:cNvPr id="6" name="Rectangle 6"/>
          <p:cNvSpPr>
            <a:spLocks noChangeArrowheads="1"/>
          </p:cNvSpPr>
          <p:nvPr/>
        </p:nvSpPr>
        <p:spPr bwMode="auto">
          <a:xfrm>
            <a:off x="8568267" y="4343400"/>
            <a:ext cx="529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1200" b="1">
                <a:solidFill>
                  <a:srgbClr val="0C4B84"/>
                </a:solidFill>
              </a:rPr>
              <a:t> </a:t>
            </a:r>
            <a:endParaRPr lang="en-US" sz="2400">
              <a:solidFill>
                <a:srgbClr val="5C5C5C"/>
              </a:solidFill>
            </a:endParaRPr>
          </a:p>
        </p:txBody>
      </p:sp>
      <p:sp>
        <p:nvSpPr>
          <p:cNvPr id="7" name="Rectangle 7"/>
          <p:cNvSpPr>
            <a:spLocks noChangeArrowheads="1"/>
          </p:cNvSpPr>
          <p:nvPr/>
        </p:nvSpPr>
        <p:spPr bwMode="auto">
          <a:xfrm>
            <a:off x="9759952" y="4524375"/>
            <a:ext cx="529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1200" b="1">
                <a:solidFill>
                  <a:srgbClr val="0C4B84"/>
                </a:solidFill>
              </a:rPr>
              <a:t> </a:t>
            </a:r>
            <a:endParaRPr lang="en-US" sz="2400">
              <a:solidFill>
                <a:srgbClr val="5C5C5C"/>
              </a:solidFill>
            </a:endParaRPr>
          </a:p>
        </p:txBody>
      </p:sp>
      <p:sp>
        <p:nvSpPr>
          <p:cNvPr id="8" name="Rectangle 8"/>
          <p:cNvSpPr>
            <a:spLocks noChangeArrowheads="1"/>
          </p:cNvSpPr>
          <p:nvPr/>
        </p:nvSpPr>
        <p:spPr bwMode="auto">
          <a:xfrm>
            <a:off x="7040034" y="4802188"/>
            <a:ext cx="4488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1000">
                <a:solidFill>
                  <a:srgbClr val="000000"/>
                </a:solidFill>
              </a:rPr>
              <a:t> </a:t>
            </a:r>
            <a:endParaRPr lang="en-US" sz="2400">
              <a:solidFill>
                <a:srgbClr val="5C5C5C"/>
              </a:solidFill>
            </a:endParaRPr>
          </a:p>
        </p:txBody>
      </p:sp>
      <p:sp>
        <p:nvSpPr>
          <p:cNvPr id="9" name="Line 9"/>
          <p:cNvSpPr>
            <a:spLocks noChangeShapeType="1"/>
          </p:cNvSpPr>
          <p:nvPr/>
        </p:nvSpPr>
        <p:spPr bwMode="auto">
          <a:xfrm flipH="1">
            <a:off x="527051" y="6524625"/>
            <a:ext cx="11040533" cy="0"/>
          </a:xfrm>
          <a:prstGeom prst="line">
            <a:avLst/>
          </a:prstGeom>
          <a:noFill/>
          <a:ln w="22225" cap="rnd">
            <a:solidFill>
              <a:srgbClr val="C0C0C0"/>
            </a:solidFill>
            <a:prstDash val="sysDot"/>
            <a:round/>
            <a:headEnd/>
            <a:tailEnd/>
          </a:ln>
          <a:extLst>
            <a:ext uri="{909E8E84-426E-40DD-AFC4-6F175D3DCCD1}">
              <a14:hiddenFill xmlns:a14="http://schemas.microsoft.com/office/drawing/2010/main">
                <a:noFill/>
              </a14:hiddenFill>
            </a:ext>
          </a:extLst>
        </p:spPr>
        <p:txBody>
          <a:bodyPr lIns="91417" tIns="45709" rIns="91417" bIns="45709"/>
          <a:lstStyle/>
          <a:p>
            <a:pPr fontAlgn="base">
              <a:spcBef>
                <a:spcPct val="0"/>
              </a:spcBef>
              <a:spcAft>
                <a:spcPct val="0"/>
              </a:spcAft>
            </a:pPr>
            <a:endParaRPr lang="en-US" sz="2000">
              <a:solidFill>
                <a:srgbClr val="5C5C5C"/>
              </a:solidFill>
              <a:latin typeface="Calibri" pitchFamily="34" charset="0"/>
            </a:endParaRPr>
          </a:p>
        </p:txBody>
      </p:sp>
      <p:pic>
        <p:nvPicPr>
          <p:cNvPr id="10"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03984" y="188914"/>
            <a:ext cx="103293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914400" y="1994775"/>
            <a:ext cx="10363200" cy="707864"/>
          </a:xfrm>
        </p:spPr>
        <p:txBody>
          <a:bodyPr/>
          <a:lstStyle>
            <a:lvl1pPr>
              <a:defRPr sz="4000"/>
            </a:lvl1pPr>
          </a:lstStyle>
          <a:p>
            <a:r>
              <a:rPr lang="en-US"/>
              <a:t>Click to edit Master title style</a:t>
            </a:r>
          </a:p>
        </p:txBody>
      </p:sp>
      <p:sp>
        <p:nvSpPr>
          <p:cNvPr id="7172" name="Rectangle 4"/>
          <p:cNvSpPr>
            <a:spLocks noGrp="1" noChangeArrowheads="1"/>
          </p:cNvSpPr>
          <p:nvPr>
            <p:ph type="subTitle" idx="1"/>
          </p:nvPr>
        </p:nvSpPr>
        <p:spPr>
          <a:xfrm>
            <a:off x="1828800" y="3429001"/>
            <a:ext cx="8534400" cy="2447925"/>
          </a:xfrm>
        </p:spPr>
        <p:txBody>
          <a:bodyPr/>
          <a:lstStyle>
            <a:lvl1pPr marL="0" indent="0" algn="ctr">
              <a:buFont typeface="Wingdings" pitchFamily="2" charset="2"/>
              <a:buNone/>
              <a:defRPr sz="2400"/>
            </a:lvl1pPr>
          </a:lstStyle>
          <a:p>
            <a:r>
              <a:rPr lang="en-US"/>
              <a:t>Click to edit Master subtitle style</a:t>
            </a:r>
          </a:p>
        </p:txBody>
      </p:sp>
      <p:sp>
        <p:nvSpPr>
          <p:cNvPr id="11" name="Rectangle 10"/>
          <p:cNvSpPr>
            <a:spLocks noGrp="1" noChangeArrowheads="1"/>
          </p:cNvSpPr>
          <p:nvPr>
            <p:ph type="sldNum" sz="quarter" idx="10"/>
          </p:nvPr>
        </p:nvSpPr>
        <p:spPr>
          <a:xfrm>
            <a:off x="11374038" y="6403976"/>
            <a:ext cx="341714" cy="246199"/>
          </a:xfrm>
        </p:spPr>
        <p:txBody>
          <a:bodyPr/>
          <a:lstStyle>
            <a:lvl1pPr>
              <a:defRPr/>
            </a:lvl1pPr>
          </a:lstStyle>
          <a:p>
            <a:pPr>
              <a:defRPr/>
            </a:pPr>
            <a:fld id="{833973F4-6001-4FEB-A55E-F78787440A28}" type="slidenum">
              <a:rPr lang="en-US"/>
              <a:pPr>
                <a:defRPr/>
              </a:pPr>
              <a:t>‹#›</a:t>
            </a:fld>
            <a:endParaRPr lang="en-US"/>
          </a:p>
        </p:txBody>
      </p:sp>
    </p:spTree>
    <p:extLst>
      <p:ext uri="{BB962C8B-B14F-4D97-AF65-F5344CB8AC3E}">
        <p14:creationId xmlns:p14="http://schemas.microsoft.com/office/powerpoint/2010/main" val="3760221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48C7B29F-550E-4D7C-8450-001DD816381C}" type="slidenum">
              <a:rPr lang="en-US"/>
              <a:pPr>
                <a:defRPr/>
              </a:pPr>
              <a:t>‹#›</a:t>
            </a:fld>
            <a:endParaRPr lang="en-US"/>
          </a:p>
        </p:txBody>
      </p:sp>
    </p:spTree>
    <p:extLst>
      <p:ext uri="{BB962C8B-B14F-4D97-AF65-F5344CB8AC3E}">
        <p14:creationId xmlns:p14="http://schemas.microsoft.com/office/powerpoint/2010/main" val="967160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23417"/>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086" indent="0">
              <a:buNone/>
              <a:defRPr sz="1800"/>
            </a:lvl2pPr>
            <a:lvl3pPr marL="914172" indent="0">
              <a:buNone/>
              <a:defRPr sz="1600"/>
            </a:lvl3pPr>
            <a:lvl4pPr marL="1371258" indent="0">
              <a:buNone/>
              <a:defRPr sz="1400"/>
            </a:lvl4pPr>
            <a:lvl5pPr marL="1828344" indent="0">
              <a:buNone/>
              <a:defRPr sz="1400"/>
            </a:lvl5pPr>
            <a:lvl6pPr marL="2285430" indent="0">
              <a:buNone/>
              <a:defRPr sz="1400"/>
            </a:lvl6pPr>
            <a:lvl7pPr marL="2742516" indent="0">
              <a:buNone/>
              <a:defRPr sz="1400"/>
            </a:lvl7pPr>
            <a:lvl8pPr marL="3199602" indent="0">
              <a:buNone/>
              <a:defRPr sz="1400"/>
            </a:lvl8pPr>
            <a:lvl9pPr marL="3656688"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DEEB2C7D-C20D-45DD-8DBD-65B1367F7C56}" type="slidenum">
              <a:rPr lang="en-US"/>
              <a:pPr>
                <a:defRPr/>
              </a:pPr>
              <a:t>‹#›</a:t>
            </a:fld>
            <a:endParaRPr lang="en-US"/>
          </a:p>
        </p:txBody>
      </p:sp>
    </p:spTree>
    <p:extLst>
      <p:ext uri="{BB962C8B-B14F-4D97-AF65-F5344CB8AC3E}">
        <p14:creationId xmlns:p14="http://schemas.microsoft.com/office/powerpoint/2010/main" val="48946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284" y="1989139"/>
            <a:ext cx="5080000" cy="4256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989139"/>
            <a:ext cx="5080000" cy="4256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0CF0CC03-C7A5-4852-9ACC-56762CED084E}" type="slidenum">
              <a:rPr lang="en-US"/>
              <a:pPr>
                <a:defRPr/>
              </a:pPr>
              <a:t>‹#›</a:t>
            </a:fld>
            <a:endParaRPr lang="en-US"/>
          </a:p>
        </p:txBody>
      </p:sp>
    </p:spTree>
    <p:extLst>
      <p:ext uri="{BB962C8B-B14F-4D97-AF65-F5344CB8AC3E}">
        <p14:creationId xmlns:p14="http://schemas.microsoft.com/office/powerpoint/2010/main" val="109555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22984"/>
            <a:ext cx="10972800" cy="64630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086" indent="0">
              <a:buNone/>
              <a:defRPr sz="2000" b="1"/>
            </a:lvl2pPr>
            <a:lvl3pPr marL="914172" indent="0">
              <a:buNone/>
              <a:defRPr sz="1800" b="1"/>
            </a:lvl3pPr>
            <a:lvl4pPr marL="1371258" indent="0">
              <a:buNone/>
              <a:defRPr sz="1600" b="1"/>
            </a:lvl4pPr>
            <a:lvl5pPr marL="1828344" indent="0">
              <a:buNone/>
              <a:defRPr sz="1600" b="1"/>
            </a:lvl5pPr>
            <a:lvl6pPr marL="2285430" indent="0">
              <a:buNone/>
              <a:defRPr sz="1600" b="1"/>
            </a:lvl6pPr>
            <a:lvl7pPr marL="2742516" indent="0">
              <a:buNone/>
              <a:defRPr sz="1600" b="1"/>
            </a:lvl7pPr>
            <a:lvl8pPr marL="3199602" indent="0">
              <a:buNone/>
              <a:defRPr sz="1600" b="1"/>
            </a:lvl8pPr>
            <a:lvl9pPr marL="365668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086" indent="0">
              <a:buNone/>
              <a:defRPr sz="2000" b="1"/>
            </a:lvl2pPr>
            <a:lvl3pPr marL="914172" indent="0">
              <a:buNone/>
              <a:defRPr sz="1800" b="1"/>
            </a:lvl3pPr>
            <a:lvl4pPr marL="1371258" indent="0">
              <a:buNone/>
              <a:defRPr sz="1600" b="1"/>
            </a:lvl4pPr>
            <a:lvl5pPr marL="1828344" indent="0">
              <a:buNone/>
              <a:defRPr sz="1600" b="1"/>
            </a:lvl5pPr>
            <a:lvl6pPr marL="2285430" indent="0">
              <a:buNone/>
              <a:defRPr sz="1600" b="1"/>
            </a:lvl6pPr>
            <a:lvl7pPr marL="2742516" indent="0">
              <a:buNone/>
              <a:defRPr sz="1600" b="1"/>
            </a:lvl7pPr>
            <a:lvl8pPr marL="3199602" indent="0">
              <a:buNone/>
              <a:defRPr sz="1600" b="1"/>
            </a:lvl8pPr>
            <a:lvl9pPr marL="365668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fld id="{5570ED68-22DC-4D3A-9C2C-EA7C80D253CD}" type="slidenum">
              <a:rPr lang="en-US"/>
              <a:pPr>
                <a:defRPr/>
              </a:pPr>
              <a:t>‹#›</a:t>
            </a:fld>
            <a:endParaRPr lang="en-US"/>
          </a:p>
        </p:txBody>
      </p:sp>
    </p:spTree>
    <p:extLst>
      <p:ext uri="{BB962C8B-B14F-4D97-AF65-F5344CB8AC3E}">
        <p14:creationId xmlns:p14="http://schemas.microsoft.com/office/powerpoint/2010/main" val="2322088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fld id="{CA69B987-1E6D-4F2A-A7C3-F0CB3D02E7BB}" type="slidenum">
              <a:rPr lang="en-US"/>
              <a:pPr>
                <a:defRPr/>
              </a:pPr>
              <a:t>‹#›</a:t>
            </a:fld>
            <a:endParaRPr lang="en-US"/>
          </a:p>
        </p:txBody>
      </p:sp>
    </p:spTree>
    <p:extLst>
      <p:ext uri="{BB962C8B-B14F-4D97-AF65-F5344CB8AC3E}">
        <p14:creationId xmlns:p14="http://schemas.microsoft.com/office/powerpoint/2010/main" val="3311996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8B31B346-E075-49FB-A067-BE9DB8C9BAB9}" type="slidenum">
              <a:rPr lang="en-US"/>
              <a:pPr>
                <a:defRPr/>
              </a:pPr>
              <a:t>‹#›</a:t>
            </a:fld>
            <a:endParaRPr lang="en-US"/>
          </a:p>
        </p:txBody>
      </p:sp>
    </p:spTree>
    <p:extLst>
      <p:ext uri="{BB962C8B-B14F-4D97-AF65-F5344CB8AC3E}">
        <p14:creationId xmlns:p14="http://schemas.microsoft.com/office/powerpoint/2010/main" val="151217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619429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727236"/>
            <a:ext cx="4011084" cy="70786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086" indent="0">
              <a:buNone/>
              <a:defRPr sz="1200"/>
            </a:lvl2pPr>
            <a:lvl3pPr marL="914172" indent="0">
              <a:buNone/>
              <a:defRPr sz="1000"/>
            </a:lvl3pPr>
            <a:lvl4pPr marL="1371258" indent="0">
              <a:buNone/>
              <a:defRPr sz="900"/>
            </a:lvl4pPr>
            <a:lvl5pPr marL="1828344" indent="0">
              <a:buNone/>
              <a:defRPr sz="900"/>
            </a:lvl5pPr>
            <a:lvl6pPr marL="2285430" indent="0">
              <a:buNone/>
              <a:defRPr sz="900"/>
            </a:lvl6pPr>
            <a:lvl7pPr marL="2742516" indent="0">
              <a:buNone/>
              <a:defRPr sz="900"/>
            </a:lvl7pPr>
            <a:lvl8pPr marL="3199602" indent="0">
              <a:buNone/>
              <a:defRPr sz="900"/>
            </a:lvl8pPr>
            <a:lvl9pPr marL="3656688"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A5804F94-F8FB-40E6-8CD5-B29485D5246E}" type="slidenum">
              <a:rPr lang="en-US"/>
              <a:pPr>
                <a:defRPr/>
              </a:pPr>
              <a:t>‹#›</a:t>
            </a:fld>
            <a:endParaRPr lang="en-US"/>
          </a:p>
        </p:txBody>
      </p:sp>
    </p:spTree>
    <p:extLst>
      <p:ext uri="{BB962C8B-B14F-4D97-AF65-F5344CB8AC3E}">
        <p14:creationId xmlns:p14="http://schemas.microsoft.com/office/powerpoint/2010/main" val="4207611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52"/>
            <a:ext cx="7315200" cy="40008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086" indent="0">
              <a:buNone/>
              <a:defRPr sz="2800"/>
            </a:lvl2pPr>
            <a:lvl3pPr marL="914172" indent="0">
              <a:buNone/>
              <a:defRPr sz="2400"/>
            </a:lvl3pPr>
            <a:lvl4pPr marL="1371258" indent="0">
              <a:buNone/>
              <a:defRPr sz="2000"/>
            </a:lvl4pPr>
            <a:lvl5pPr marL="1828344" indent="0">
              <a:buNone/>
              <a:defRPr sz="2000"/>
            </a:lvl5pPr>
            <a:lvl6pPr marL="2285430" indent="0">
              <a:buNone/>
              <a:defRPr sz="2000"/>
            </a:lvl6pPr>
            <a:lvl7pPr marL="2742516" indent="0">
              <a:buNone/>
              <a:defRPr sz="2000"/>
            </a:lvl7pPr>
            <a:lvl8pPr marL="3199602" indent="0">
              <a:buNone/>
              <a:defRPr sz="2000"/>
            </a:lvl8pPr>
            <a:lvl9pPr marL="3656688"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086" indent="0">
              <a:buNone/>
              <a:defRPr sz="1200"/>
            </a:lvl2pPr>
            <a:lvl3pPr marL="914172" indent="0">
              <a:buNone/>
              <a:defRPr sz="1000"/>
            </a:lvl3pPr>
            <a:lvl4pPr marL="1371258" indent="0">
              <a:buNone/>
              <a:defRPr sz="900"/>
            </a:lvl4pPr>
            <a:lvl5pPr marL="1828344" indent="0">
              <a:buNone/>
              <a:defRPr sz="900"/>
            </a:lvl5pPr>
            <a:lvl6pPr marL="2285430" indent="0">
              <a:buNone/>
              <a:defRPr sz="900"/>
            </a:lvl6pPr>
            <a:lvl7pPr marL="2742516" indent="0">
              <a:buNone/>
              <a:defRPr sz="900"/>
            </a:lvl7pPr>
            <a:lvl8pPr marL="3199602" indent="0">
              <a:buNone/>
              <a:defRPr sz="900"/>
            </a:lvl8pPr>
            <a:lvl9pPr marL="3656688"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7D6C17-1E24-4E55-953B-BFA8537B4A95}" type="slidenum">
              <a:rPr lang="en-US"/>
              <a:pPr>
                <a:defRPr/>
              </a:pPr>
              <a:t>‹#›</a:t>
            </a:fld>
            <a:endParaRPr lang="en-US"/>
          </a:p>
        </p:txBody>
      </p:sp>
    </p:spTree>
    <p:extLst>
      <p:ext uri="{BB962C8B-B14F-4D97-AF65-F5344CB8AC3E}">
        <p14:creationId xmlns:p14="http://schemas.microsoft.com/office/powerpoint/2010/main" val="3789610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E5238F7E-0B2C-445B-84B0-B4B5D0F3D483}" type="slidenum">
              <a:rPr lang="en-US"/>
              <a:pPr>
                <a:defRPr/>
              </a:pPr>
              <a:t>‹#›</a:t>
            </a:fld>
            <a:endParaRPr lang="en-US"/>
          </a:p>
        </p:txBody>
      </p:sp>
    </p:spTree>
    <p:extLst>
      <p:ext uri="{BB962C8B-B14F-4D97-AF65-F5344CB8AC3E}">
        <p14:creationId xmlns:p14="http://schemas.microsoft.com/office/powerpoint/2010/main" val="1154169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5893" y="1081090"/>
            <a:ext cx="1292615" cy="51641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2286" y="1081090"/>
            <a:ext cx="7571316" cy="5164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9CA2954F-5F5E-490A-A50B-CDC3E293640E}" type="slidenum">
              <a:rPr lang="en-US"/>
              <a:pPr>
                <a:defRPr/>
              </a:pPr>
              <a:t>‹#›</a:t>
            </a:fld>
            <a:endParaRPr lang="en-US"/>
          </a:p>
        </p:txBody>
      </p:sp>
    </p:spTree>
    <p:extLst>
      <p:ext uri="{BB962C8B-B14F-4D97-AF65-F5344CB8AC3E}">
        <p14:creationId xmlns:p14="http://schemas.microsoft.com/office/powerpoint/2010/main" val="1809481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2286" y="1081090"/>
            <a:ext cx="10365316" cy="5164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sldNum" sz="quarter" idx="10"/>
          </p:nvPr>
        </p:nvSpPr>
        <p:spPr>
          <a:ln/>
        </p:spPr>
        <p:txBody>
          <a:bodyPr/>
          <a:lstStyle>
            <a:lvl1pPr>
              <a:defRPr/>
            </a:lvl1pPr>
          </a:lstStyle>
          <a:p>
            <a:pPr>
              <a:defRPr/>
            </a:pPr>
            <a:fld id="{BDDC912D-A1DD-4D15-953C-7C35AF8EECE8}" type="slidenum">
              <a:rPr lang="en-US"/>
              <a:pPr>
                <a:defRPr/>
              </a:pPr>
              <a:t>‹#›</a:t>
            </a:fld>
            <a:endParaRPr lang="en-US"/>
          </a:p>
        </p:txBody>
      </p:sp>
    </p:spTree>
    <p:extLst>
      <p:ext uri="{BB962C8B-B14F-4D97-AF65-F5344CB8AC3E}">
        <p14:creationId xmlns:p14="http://schemas.microsoft.com/office/powerpoint/2010/main" val="28453158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9"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6" y="459248"/>
            <a:ext cx="9992784" cy="646309"/>
          </a:xfrm>
        </p:spPr>
        <p:txBody>
          <a:bodyPr/>
          <a:lstStyle/>
          <a:p>
            <a:r>
              <a:rPr lang="en-US" dirty="0"/>
              <a:t>Click to edit Master title style</a:t>
            </a:r>
          </a:p>
        </p:txBody>
      </p:sp>
    </p:spTree>
    <p:extLst>
      <p:ext uri="{BB962C8B-B14F-4D97-AF65-F5344CB8AC3E}">
        <p14:creationId xmlns:p14="http://schemas.microsoft.com/office/powerpoint/2010/main" val="1125335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0089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79628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38200" y="6356352"/>
            <a:ext cx="3889917" cy="365125"/>
          </a:xfrm>
        </p:spPr>
        <p:txBody>
          <a:bodyPr/>
          <a:lstStyle>
            <a:lvl1pPr>
              <a:defRPr lang="fr-FR" sz="975" smtClean="0"/>
            </a:lvl1pPr>
          </a:lstStyle>
          <a:p>
            <a:endParaRP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8910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600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5470056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821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55461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0904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38539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4805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23358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A26BE1-8C2E-4904-BB26-6CFB84CE438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88114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ext Gray Back">
    <p:bg>
      <p:bgPr>
        <a:solidFill>
          <a:schemeClr val="bg2"/>
        </a:solidFill>
        <a:effectLst/>
      </p:bgPr>
    </p:bg>
    <p:spTree>
      <p:nvGrpSpPr>
        <p:cNvPr id="1" name=""/>
        <p:cNvGrpSpPr/>
        <p:nvPr/>
      </p:nvGrpSpPr>
      <p:grpSpPr>
        <a:xfrm>
          <a:off x="0" y="0"/>
          <a:ext cx="0" cy="0"/>
          <a:chOff x="0" y="0"/>
          <a:chExt cx="0" cy="0"/>
        </a:xfrm>
      </p:grpSpPr>
      <p:sp>
        <p:nvSpPr>
          <p:cNvPr id="6" name="Content Placeholder 5"/>
          <p:cNvSpPr txBox="1">
            <a:spLocks/>
          </p:cNvSpPr>
          <p:nvPr userDrawn="1"/>
        </p:nvSpPr>
        <p:spPr bwMode="auto">
          <a:xfrm>
            <a:off x="482601" y="1045029"/>
            <a:ext cx="11260079" cy="5094514"/>
          </a:xfrm>
          <a:prstGeom prst="roundRect">
            <a:avLst>
              <a:gd name="adj" fmla="val 2536"/>
            </a:avLst>
          </a:prstGeom>
          <a:solidFill>
            <a:srgbClr val="FFFFFF"/>
          </a:solidFill>
          <a:ln>
            <a:solidFill>
              <a:srgbClr val="F2F2F2">
                <a:alpha val="0"/>
              </a:srgbClr>
            </a:solidFill>
          </a:ln>
          <a:extLst>
            <a:ext uri="{FAA26D3D-D897-4be2-8F04-BA451C77F1D7}">
              <ma14:placeholderFlag xmlns:ma14="http://schemas.microsoft.com/office/mac/drawingml/2011/main" xmlns="" val="1"/>
            </a:ext>
          </a:extLst>
        </p:spPr>
        <p:txBody>
          <a:bodyPr vert="horz" wrap="square" lIns="137160" tIns="171450" rIns="137160" bIns="137160"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05740" indent="-137160">
              <a:spcAft>
                <a:spcPts val="750"/>
              </a:spcAft>
              <a:buFont typeface="Arial"/>
              <a:buChar char="•"/>
            </a:pPr>
            <a:endParaRPr lang="en-US" sz="1350" dirty="0">
              <a:solidFill>
                <a:srgbClr val="44546A"/>
              </a:solidFill>
              <a:ea typeface="Calibri"/>
              <a:cs typeface="Calibri"/>
            </a:endParaRPr>
          </a:p>
          <a:p>
            <a:pPr>
              <a:spcAft>
                <a:spcPts val="750"/>
              </a:spcAft>
            </a:pPr>
            <a:endParaRPr lang="en-US" sz="1350" dirty="0">
              <a:solidFill>
                <a:srgbClr val="44546A"/>
              </a:solidFill>
              <a:ea typeface="Calibri"/>
              <a:cs typeface="Calibri"/>
            </a:endParaRPr>
          </a:p>
          <a:p>
            <a:pPr>
              <a:spcAft>
                <a:spcPts val="750"/>
              </a:spcAft>
            </a:pPr>
            <a:r>
              <a:rPr lang="en-US" sz="1350" dirty="0">
                <a:solidFill>
                  <a:srgbClr val="44546A"/>
                </a:solidFill>
                <a:ea typeface="Calibri"/>
                <a:cs typeface="Calibri"/>
              </a:rPr>
              <a:t> </a:t>
            </a:r>
          </a:p>
          <a:p>
            <a:pPr>
              <a:spcAft>
                <a:spcPts val="750"/>
              </a:spcAft>
            </a:pPr>
            <a:endParaRPr lang="en-US" sz="1350" dirty="0">
              <a:solidFill>
                <a:srgbClr val="44546A"/>
              </a:solidFill>
              <a:ea typeface="Calibri"/>
              <a:cs typeface="Calibri"/>
            </a:endParaRPr>
          </a:p>
          <a:p>
            <a:pPr>
              <a:spcAft>
                <a:spcPts val="750"/>
              </a:spcAft>
            </a:pPr>
            <a:endParaRPr lang="en-US" sz="1350" dirty="0">
              <a:solidFill>
                <a:srgbClr val="44546A"/>
              </a:solidFill>
              <a:ea typeface="Calibri"/>
              <a:cs typeface="Calibri"/>
            </a:endParaRPr>
          </a:p>
        </p:txBody>
      </p:sp>
      <p:sp>
        <p:nvSpPr>
          <p:cNvPr id="14" name="Slide Number Placeholder 7"/>
          <p:cNvSpPr>
            <a:spLocks noGrp="1"/>
          </p:cNvSpPr>
          <p:nvPr>
            <p:ph type="sldNum" sz="quarter" idx="4"/>
          </p:nvPr>
        </p:nvSpPr>
        <p:spPr>
          <a:xfrm>
            <a:off x="482599" y="6364224"/>
            <a:ext cx="391147" cy="196892"/>
          </a:xfrm>
          <a:prstGeom prst="rect">
            <a:avLst/>
          </a:prstGeom>
        </p:spPr>
        <p:txBody>
          <a:bodyPr/>
          <a:lstStyle>
            <a:lvl1pPr algn="l">
              <a:defRPr sz="825" b="1">
                <a:solidFill>
                  <a:srgbClr val="666666"/>
                </a:solidFill>
              </a:defRPr>
            </a:lvl1pPr>
          </a:lstStyle>
          <a:p>
            <a:pPr>
              <a:defRPr/>
            </a:pPr>
            <a:fld id="{8074B6C9-7640-0346-9181-9D7622A30249}" type="slidenum">
              <a:rPr lang="en-US" smtClean="0"/>
              <a:pPr>
                <a:defRPr/>
              </a:pPr>
              <a:t>‹#›</a:t>
            </a:fld>
            <a:endParaRPr lang="en-US" dirty="0"/>
          </a:p>
        </p:txBody>
      </p:sp>
      <p:sp>
        <p:nvSpPr>
          <p:cNvPr id="4" name="Title 3"/>
          <p:cNvSpPr>
            <a:spLocks noGrp="1"/>
          </p:cNvSpPr>
          <p:nvPr>
            <p:ph type="title" hasCustomPrompt="1"/>
          </p:nvPr>
        </p:nvSpPr>
        <p:spPr>
          <a:xfrm>
            <a:off x="729423" y="110839"/>
            <a:ext cx="10727267" cy="512619"/>
          </a:xfrm>
          <a:noFill/>
        </p:spPr>
        <p:txBody>
          <a:bodyPr/>
          <a:lstStyle>
            <a:lvl1pPr>
              <a:defRPr sz="1800"/>
            </a:lvl1pPr>
          </a:lstStyle>
          <a:p>
            <a:r>
              <a:rPr lang="en-US" dirty="0"/>
              <a:t>Click to edit Master title style</a:t>
            </a:r>
            <a:br>
              <a:rPr lang="en-US" dirty="0"/>
            </a:br>
            <a:endParaRPr lang="en-CA" dirty="0"/>
          </a:p>
        </p:txBody>
      </p:sp>
      <p:sp>
        <p:nvSpPr>
          <p:cNvPr id="7" name="Content Placeholder 2"/>
          <p:cNvSpPr>
            <a:spLocks noGrp="1"/>
          </p:cNvSpPr>
          <p:nvPr>
            <p:ph idx="1"/>
          </p:nvPr>
        </p:nvSpPr>
        <p:spPr>
          <a:xfrm>
            <a:off x="732373" y="623456"/>
            <a:ext cx="10727267" cy="5516088"/>
          </a:xfrm>
        </p:spPr>
        <p:txBody>
          <a:bodyPr/>
          <a:lstStyle>
            <a:lvl1pPr>
              <a:defRPr>
                <a:solidFill>
                  <a:schemeClr val="accent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9103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Col">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6" name="Content Placeholder 5"/>
          <p:cNvSpPr>
            <a:spLocks noGrp="1"/>
          </p:cNvSpPr>
          <p:nvPr>
            <p:ph sz="quarter" idx="12"/>
          </p:nvPr>
        </p:nvSpPr>
        <p:spPr>
          <a:xfrm>
            <a:off x="491067" y="1139825"/>
            <a:ext cx="5461674"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p:cNvSpPr>
            <a:spLocks noGrp="1"/>
          </p:cNvSpPr>
          <p:nvPr>
            <p:ph sz="quarter" idx="13"/>
          </p:nvPr>
        </p:nvSpPr>
        <p:spPr>
          <a:xfrm>
            <a:off x="6241377" y="1139825"/>
            <a:ext cx="5461674"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9857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328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30765407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26299" y="2005012"/>
            <a:ext cx="10515600" cy="4351338"/>
          </a:xfrm>
        </p:spPr>
        <p:txBody>
          <a:bodyPr/>
          <a:lstStyle>
            <a:lvl2pPr marL="685800" indent="-228600">
              <a:buFont typeface="Wingdings" panose="05000000000000000000" pitchFamily="2" charset="2"/>
              <a:buChar char="ü"/>
              <a:defRPr/>
            </a:lvl2pPr>
            <a:lvl3pPr marL="1143000" indent="-228600">
              <a:buFont typeface="Wingdings" panose="05000000000000000000" pitchFamily="2" charset="2"/>
              <a:buChar char="§"/>
              <a:defRPr/>
            </a:lvl3pPr>
            <a:lvl4pPr marL="1600200" indent="-228600">
              <a:buFont typeface="Courier New" panose="02070309020205020404" pitchFamily="49" charset="0"/>
              <a:buChar char="o"/>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19893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6705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69162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38673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83095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33286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4222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5230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460766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261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24654106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0FE79FE-1316-4FA5-87C9-082E2F5081B0}" type="datetimeFigureOut">
              <a:rPr lang="en-US"/>
              <a:pPr>
                <a:defRPr/>
              </a:pPr>
              <a:t>2018-10-23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EA5189-F72D-4BC7-97A1-4194BB1F5805}" type="slidenum">
              <a:rPr lang="en-US" altLang="en-US"/>
              <a:pPr>
                <a:defRPr/>
              </a:pPr>
              <a:t>‹#›</a:t>
            </a:fld>
            <a:endParaRPr lang="en-US" altLang="en-US"/>
          </a:p>
        </p:txBody>
      </p:sp>
    </p:spTree>
    <p:extLst>
      <p:ext uri="{BB962C8B-B14F-4D97-AF65-F5344CB8AC3E}">
        <p14:creationId xmlns:p14="http://schemas.microsoft.com/office/powerpoint/2010/main" val="2970489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12A1E9F-B2D8-4373-849A-8188F80372DD}" type="datetimeFigureOut">
              <a:rPr lang="en-US"/>
              <a:pPr>
                <a:defRPr/>
              </a:pPr>
              <a:t>2018-10-23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D6AF97-535E-4BC2-A0E1-0DDA5E73E8C8}" type="slidenum">
              <a:rPr lang="en-US" altLang="en-US"/>
              <a:pPr>
                <a:defRPr/>
              </a:pPr>
              <a:t>‹#›</a:t>
            </a:fld>
            <a:endParaRPr lang="en-US" altLang="en-US"/>
          </a:p>
        </p:txBody>
      </p:sp>
    </p:spTree>
    <p:extLst>
      <p:ext uri="{BB962C8B-B14F-4D97-AF65-F5344CB8AC3E}">
        <p14:creationId xmlns:p14="http://schemas.microsoft.com/office/powerpoint/2010/main" val="27327576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FD7DE80-5C69-4F4B-895A-20CF4AD9FD95}" type="datetimeFigureOut">
              <a:rPr lang="en-US"/>
              <a:pPr>
                <a:defRPr/>
              </a:pPr>
              <a:t>2018-10-23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0271DD-7CE6-446E-A7EF-6D580F47BFE4}" type="slidenum">
              <a:rPr lang="en-US" altLang="en-US"/>
              <a:pPr>
                <a:defRPr/>
              </a:pPr>
              <a:t>‹#›</a:t>
            </a:fld>
            <a:endParaRPr lang="en-US" altLang="en-US"/>
          </a:p>
        </p:txBody>
      </p:sp>
    </p:spTree>
    <p:extLst>
      <p:ext uri="{BB962C8B-B14F-4D97-AF65-F5344CB8AC3E}">
        <p14:creationId xmlns:p14="http://schemas.microsoft.com/office/powerpoint/2010/main" val="31001588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11AF97-8765-40FC-A1C2-8FD9828004CC}" type="datetimeFigureOut">
              <a:rPr lang="en-US"/>
              <a:pPr>
                <a:defRPr/>
              </a:pPr>
              <a:t>2018-10-23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37772B-BD0E-4EFC-B628-09C9F7BEA2BE}" type="slidenum">
              <a:rPr lang="en-US" altLang="en-US"/>
              <a:pPr>
                <a:defRPr/>
              </a:pPr>
              <a:t>‹#›</a:t>
            </a:fld>
            <a:endParaRPr lang="en-US" altLang="en-US"/>
          </a:p>
        </p:txBody>
      </p:sp>
    </p:spTree>
    <p:extLst>
      <p:ext uri="{BB962C8B-B14F-4D97-AF65-F5344CB8AC3E}">
        <p14:creationId xmlns:p14="http://schemas.microsoft.com/office/powerpoint/2010/main" val="28913709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039483-C818-4850-883E-30862E8C912F}" type="datetimeFigureOut">
              <a:rPr lang="en-US"/>
              <a:pPr>
                <a:defRPr/>
              </a:pPr>
              <a:t>2018-10-23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490C6C-369F-4307-9630-54C13E16F8B9}" type="slidenum">
              <a:rPr lang="en-US" altLang="en-US"/>
              <a:pPr>
                <a:defRPr/>
              </a:pPr>
              <a:t>‹#›</a:t>
            </a:fld>
            <a:endParaRPr lang="en-US" altLang="en-US"/>
          </a:p>
        </p:txBody>
      </p:sp>
    </p:spTree>
    <p:extLst>
      <p:ext uri="{BB962C8B-B14F-4D97-AF65-F5344CB8AC3E}">
        <p14:creationId xmlns:p14="http://schemas.microsoft.com/office/powerpoint/2010/main" val="25672521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1FC973D-6549-46DF-A622-D1DB2B8B8987}" type="datetimeFigureOut">
              <a:rPr lang="en-US"/>
              <a:pPr>
                <a:defRPr/>
              </a:pPr>
              <a:t>2018-10-23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1D31F75-14C3-4F70-9889-9842018F2032}" type="slidenum">
              <a:rPr lang="en-US" altLang="en-US"/>
              <a:pPr>
                <a:defRPr/>
              </a:pPr>
              <a:t>‹#›</a:t>
            </a:fld>
            <a:endParaRPr lang="en-US" altLang="en-US"/>
          </a:p>
        </p:txBody>
      </p:sp>
    </p:spTree>
    <p:extLst>
      <p:ext uri="{BB962C8B-B14F-4D97-AF65-F5344CB8AC3E}">
        <p14:creationId xmlns:p14="http://schemas.microsoft.com/office/powerpoint/2010/main" val="251341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AF46A71-CF74-47FC-9299-70DBDF10E5EE}" type="datetimeFigureOut">
              <a:rPr lang="en-US"/>
              <a:pPr>
                <a:defRPr/>
              </a:pPr>
              <a:t>2018-10-23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1385D73-84D9-45DF-9EA7-24FADD6C56F8}" type="slidenum">
              <a:rPr lang="en-US" altLang="en-US"/>
              <a:pPr>
                <a:defRPr/>
              </a:pPr>
              <a:t>‹#›</a:t>
            </a:fld>
            <a:endParaRPr lang="en-US" altLang="en-US"/>
          </a:p>
        </p:txBody>
      </p:sp>
    </p:spTree>
    <p:extLst>
      <p:ext uri="{BB962C8B-B14F-4D97-AF65-F5344CB8AC3E}">
        <p14:creationId xmlns:p14="http://schemas.microsoft.com/office/powerpoint/2010/main" val="22289009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018B172-F785-4FA8-9BCA-6A46E2C0807A}" type="datetimeFigureOut">
              <a:rPr lang="en-US"/>
              <a:pPr>
                <a:defRPr/>
              </a:pPr>
              <a:t>2018-10-23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34CA02-D6F8-42F8-AD86-7E406DE52D4D}" type="slidenum">
              <a:rPr lang="en-US" altLang="en-US"/>
              <a:pPr>
                <a:defRPr/>
              </a:pPr>
              <a:t>‹#›</a:t>
            </a:fld>
            <a:endParaRPr lang="en-US" altLang="en-US"/>
          </a:p>
        </p:txBody>
      </p:sp>
    </p:spTree>
    <p:extLst>
      <p:ext uri="{BB962C8B-B14F-4D97-AF65-F5344CB8AC3E}">
        <p14:creationId xmlns:p14="http://schemas.microsoft.com/office/powerpoint/2010/main" val="12574756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46B9C32-ACFE-4A92-B2A3-4158F8B3C310}" type="datetimeFigureOut">
              <a:rPr lang="en-US"/>
              <a:pPr>
                <a:defRPr/>
              </a:pPr>
              <a:t>2018-10-23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731A92-8624-4F3E-87C3-F9A01A1A0AF3}" type="slidenum">
              <a:rPr lang="en-US" altLang="en-US"/>
              <a:pPr>
                <a:defRPr/>
              </a:pPr>
              <a:t>‹#›</a:t>
            </a:fld>
            <a:endParaRPr lang="en-US" altLang="en-US"/>
          </a:p>
        </p:txBody>
      </p:sp>
    </p:spTree>
    <p:extLst>
      <p:ext uri="{BB962C8B-B14F-4D97-AF65-F5344CB8AC3E}">
        <p14:creationId xmlns:p14="http://schemas.microsoft.com/office/powerpoint/2010/main" val="19525987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C296CF-4EB4-4249-8848-2528D0B5A4E1}" type="datetimeFigureOut">
              <a:rPr lang="en-US"/>
              <a:pPr>
                <a:defRPr/>
              </a:pPr>
              <a:t>2018-10-23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1E9726-D508-40BD-8DF5-72CF6A5F8A21}" type="slidenum">
              <a:rPr lang="en-US" altLang="en-US"/>
              <a:pPr>
                <a:defRPr/>
              </a:pPr>
              <a:t>‹#›</a:t>
            </a:fld>
            <a:endParaRPr lang="en-US" altLang="en-US"/>
          </a:p>
        </p:txBody>
      </p:sp>
    </p:spTree>
    <p:extLst>
      <p:ext uri="{BB962C8B-B14F-4D97-AF65-F5344CB8AC3E}">
        <p14:creationId xmlns:p14="http://schemas.microsoft.com/office/powerpoint/2010/main" val="392296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41499241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000A5F-4D3B-4E3A-AFF7-17090E4011BF}" type="datetimeFigureOut">
              <a:rPr lang="en-US"/>
              <a:pPr>
                <a:defRPr/>
              </a:pPr>
              <a:t>2018-10-23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96F1E4-CF16-4D86-9DD8-15DDC0CD7FD1}" type="slidenum">
              <a:rPr lang="en-US" altLang="en-US"/>
              <a:pPr>
                <a:defRPr/>
              </a:pPr>
              <a:t>‹#›</a:t>
            </a:fld>
            <a:endParaRPr lang="en-US" altLang="en-US"/>
          </a:p>
        </p:txBody>
      </p:sp>
    </p:spTree>
    <p:extLst>
      <p:ext uri="{BB962C8B-B14F-4D97-AF65-F5344CB8AC3E}">
        <p14:creationId xmlns:p14="http://schemas.microsoft.com/office/powerpoint/2010/main" val="6395733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9"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6"/>
            <a:ext cx="9992784" cy="1085371"/>
          </a:xfrm>
        </p:spPr>
        <p:txBody>
          <a:bodyPr/>
          <a:lstStyle/>
          <a:p>
            <a:r>
              <a:rPr lang="en-US" dirty="0"/>
              <a:t>Click to edit Master title style</a:t>
            </a:r>
          </a:p>
        </p:txBody>
      </p:sp>
    </p:spTree>
    <p:extLst>
      <p:ext uri="{BB962C8B-B14F-4D97-AF65-F5344CB8AC3E}">
        <p14:creationId xmlns:p14="http://schemas.microsoft.com/office/powerpoint/2010/main" val="348438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288806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17026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9F63E-8B6A-41FF-BEAF-DA564AC729E2}" type="slidenum">
              <a:rPr lang="en-US" smtClean="0"/>
              <a:t>‹#›</a:t>
            </a:fld>
            <a:endParaRPr lang="en-US"/>
          </a:p>
        </p:txBody>
      </p:sp>
    </p:spTree>
    <p:extLst>
      <p:ext uri="{BB962C8B-B14F-4D97-AF65-F5344CB8AC3E}">
        <p14:creationId xmlns:p14="http://schemas.microsoft.com/office/powerpoint/2010/main" val="185347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9F63E-8B6A-41FF-BEAF-DA564AC729E2}" type="slidenum">
              <a:rPr lang="en-US" smtClean="0"/>
              <a:t>‹#›</a:t>
            </a:fld>
            <a:endParaRPr lang="en-US"/>
          </a:p>
        </p:txBody>
      </p:sp>
    </p:spTree>
    <p:extLst>
      <p:ext uri="{BB962C8B-B14F-4D97-AF65-F5344CB8AC3E}">
        <p14:creationId xmlns:p14="http://schemas.microsoft.com/office/powerpoint/2010/main" val="62434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Watermark"/>
          <p:cNvPicPr>
            <a:picLocks noChangeAspect="1" noChangeArrowheads="1"/>
          </p:cNvPicPr>
          <p:nvPr/>
        </p:nvPicPr>
        <p:blipFill>
          <a:blip r:embed="rId15" cstate="print">
            <a:extLst>
              <a:ext uri="{28A0092B-C50C-407E-A947-70E740481C1C}">
                <a14:useLocalDpi xmlns:a14="http://schemas.microsoft.com/office/drawing/2010/main" val="0"/>
              </a:ext>
            </a:extLst>
          </a:blip>
          <a:srcRect l="6723" b="12773"/>
          <a:stretch>
            <a:fillRect/>
          </a:stretch>
        </p:blipFill>
        <p:spPr bwMode="auto">
          <a:xfrm>
            <a:off x="2" y="809626"/>
            <a:ext cx="86233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3"/>
          <p:cNvSpPr>
            <a:spLocks noChangeShapeType="1"/>
          </p:cNvSpPr>
          <p:nvPr/>
        </p:nvSpPr>
        <p:spPr bwMode="auto">
          <a:xfrm flipH="1">
            <a:off x="527051" y="6524625"/>
            <a:ext cx="11040533" cy="0"/>
          </a:xfrm>
          <a:prstGeom prst="line">
            <a:avLst/>
          </a:prstGeom>
          <a:noFill/>
          <a:ln w="22225" cap="rnd">
            <a:solidFill>
              <a:srgbClr val="C0C0C0"/>
            </a:solidFill>
            <a:prstDash val="sysDot"/>
            <a:round/>
            <a:headEnd/>
            <a:tailEnd/>
          </a:ln>
          <a:extLst>
            <a:ext uri="{909E8E84-426E-40DD-AFC4-6F175D3DCCD1}">
              <a14:hiddenFill xmlns:a14="http://schemas.microsoft.com/office/drawing/2010/main">
                <a:noFill/>
              </a14:hiddenFill>
            </a:ext>
          </a:extLst>
        </p:spPr>
        <p:txBody>
          <a:bodyPr lIns="91417" tIns="45709" rIns="91417" bIns="45709"/>
          <a:lstStyle/>
          <a:p>
            <a:pPr fontAlgn="base">
              <a:spcBef>
                <a:spcPct val="0"/>
              </a:spcBef>
              <a:spcAft>
                <a:spcPct val="0"/>
              </a:spcAft>
            </a:pPr>
            <a:endParaRPr lang="en-US" sz="2000">
              <a:solidFill>
                <a:srgbClr val="5C5C5C"/>
              </a:solidFill>
              <a:latin typeface="Calibri" pitchFamily="34" charset="0"/>
            </a:endParaRPr>
          </a:p>
        </p:txBody>
      </p:sp>
      <p:sp>
        <p:nvSpPr>
          <p:cNvPr id="1028" name="Rectangle 4"/>
          <p:cNvSpPr>
            <a:spLocks noGrp="1" noChangeArrowheads="1"/>
          </p:cNvSpPr>
          <p:nvPr>
            <p:ph type="title"/>
          </p:nvPr>
        </p:nvSpPr>
        <p:spPr bwMode="auto">
          <a:xfrm>
            <a:off x="914400" y="1078609"/>
            <a:ext cx="10363200" cy="64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7" tIns="45709" rIns="91417" bIns="45709" numCol="1" anchor="ctr" anchorCtr="0" compatLnSpc="1">
            <a:prstTxWarp prst="textNoShape">
              <a:avLst/>
            </a:prstTxWarp>
            <a:spAutoFit/>
          </a:bodyPr>
          <a:lstStyle/>
          <a:p>
            <a:pPr lvl="0"/>
            <a:r>
              <a:rPr lang="en-US"/>
              <a:t>Click to edit Master title style</a:t>
            </a:r>
          </a:p>
        </p:txBody>
      </p:sp>
      <p:sp>
        <p:nvSpPr>
          <p:cNvPr id="6149" name="Rectangle 5"/>
          <p:cNvSpPr>
            <a:spLocks noGrp="1" noChangeArrowheads="1"/>
          </p:cNvSpPr>
          <p:nvPr>
            <p:ph type="sldNum" sz="quarter" idx="4"/>
          </p:nvPr>
        </p:nvSpPr>
        <p:spPr bwMode="auto">
          <a:xfrm>
            <a:off x="11490454" y="6384926"/>
            <a:ext cx="341714" cy="246199"/>
          </a:xfrm>
          <a:prstGeom prst="rect">
            <a:avLst/>
          </a:prstGeom>
          <a:solidFill>
            <a:schemeClr val="bg1"/>
          </a:solidFill>
          <a:ln w="9525">
            <a:noFill/>
            <a:miter lim="800000"/>
            <a:headEnd/>
            <a:tailEnd/>
          </a:ln>
          <a:effectLst/>
        </p:spPr>
        <p:txBody>
          <a:bodyPr vert="horz" wrap="none" lIns="91417" tIns="45709" rIns="91417" bIns="45709" numCol="1" anchor="t" anchorCtr="0" compatLnSpc="1">
            <a:prstTxWarp prst="textNoShape">
              <a:avLst/>
            </a:prstTxWarp>
            <a:spAutoFit/>
          </a:bodyPr>
          <a:lstStyle>
            <a:lvl1pPr algn="r">
              <a:defRPr sz="1000">
                <a:solidFill>
                  <a:srgbClr val="0E438A"/>
                </a:solidFill>
                <a:latin typeface="Zurich BT"/>
                <a:cs typeface="Times New Roman" pitchFamily="18" charset="0"/>
              </a:defRPr>
            </a:lvl1pPr>
          </a:lstStyle>
          <a:p>
            <a:pPr fontAlgn="base">
              <a:spcBef>
                <a:spcPct val="0"/>
              </a:spcBef>
              <a:spcAft>
                <a:spcPct val="0"/>
              </a:spcAft>
              <a:defRPr/>
            </a:pPr>
            <a:fld id="{3551DD5C-5DA3-4C06-9A87-6CEDE0E74187}" type="slidenum">
              <a:rPr lang="en-US"/>
              <a:pPr fontAlgn="base">
                <a:spcBef>
                  <a:spcPct val="0"/>
                </a:spcBef>
                <a:spcAft>
                  <a:spcPct val="0"/>
                </a:spcAft>
                <a:defRPr/>
              </a:pPr>
              <a:t>‹#›</a:t>
            </a:fld>
            <a:endParaRPr lang="en-US"/>
          </a:p>
        </p:txBody>
      </p:sp>
      <p:sp>
        <p:nvSpPr>
          <p:cNvPr id="1030" name="Rectangle 6"/>
          <p:cNvSpPr>
            <a:spLocks noGrp="1" noChangeArrowheads="1"/>
          </p:cNvSpPr>
          <p:nvPr>
            <p:ph type="body" idx="1"/>
          </p:nvPr>
        </p:nvSpPr>
        <p:spPr bwMode="auto">
          <a:xfrm>
            <a:off x="912284" y="1989139"/>
            <a:ext cx="10363200" cy="425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7" tIns="45709" rIns="91417" bIns="4570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Line 7"/>
          <p:cNvSpPr>
            <a:spLocks noChangeShapeType="1"/>
          </p:cNvSpPr>
          <p:nvPr/>
        </p:nvSpPr>
        <p:spPr bwMode="auto">
          <a:xfrm flipH="1" flipV="1">
            <a:off x="203202" y="762002"/>
            <a:ext cx="10655300" cy="23813"/>
          </a:xfrm>
          <a:prstGeom prst="line">
            <a:avLst/>
          </a:prstGeom>
          <a:noFill/>
          <a:ln w="22225" cap="rnd">
            <a:solidFill>
              <a:srgbClr val="C0C0C0"/>
            </a:solidFill>
            <a:prstDash val="sysDot"/>
            <a:round/>
            <a:headEnd/>
            <a:tailEnd/>
          </a:ln>
          <a:extLst>
            <a:ext uri="{909E8E84-426E-40DD-AFC4-6F175D3DCCD1}">
              <a14:hiddenFill xmlns:a14="http://schemas.microsoft.com/office/drawing/2010/main">
                <a:noFill/>
              </a14:hiddenFill>
            </a:ext>
          </a:extLst>
        </p:spPr>
        <p:txBody>
          <a:bodyPr lIns="91417" tIns="45709" rIns="91417" bIns="45709"/>
          <a:lstStyle/>
          <a:p>
            <a:pPr fontAlgn="base">
              <a:spcBef>
                <a:spcPct val="0"/>
              </a:spcBef>
              <a:spcAft>
                <a:spcPct val="0"/>
              </a:spcAft>
            </a:pPr>
            <a:endParaRPr lang="en-US" sz="2000">
              <a:solidFill>
                <a:srgbClr val="5C5C5C"/>
              </a:solidFill>
              <a:latin typeface="Calibri" pitchFamily="34" charset="0"/>
            </a:endParaRPr>
          </a:p>
        </p:txBody>
      </p:sp>
      <p:pic>
        <p:nvPicPr>
          <p:cNvPr id="1032" name="Picture 9"/>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063818" y="61915"/>
            <a:ext cx="103293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012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3600" b="1">
          <a:solidFill>
            <a:srgbClr val="1B5BA2"/>
          </a:solidFill>
          <a:latin typeface="+mj-lt"/>
          <a:ea typeface="+mj-ea"/>
          <a:cs typeface="+mj-cs"/>
        </a:defRPr>
      </a:lvl1pPr>
      <a:lvl2pPr algn="ctr" rtl="0" eaLnBrk="0" fontAlgn="base" hangingPunct="0">
        <a:spcBef>
          <a:spcPct val="0"/>
        </a:spcBef>
        <a:spcAft>
          <a:spcPct val="0"/>
        </a:spcAft>
        <a:defRPr sz="3600" b="1">
          <a:solidFill>
            <a:srgbClr val="1B5BA2"/>
          </a:solidFill>
          <a:latin typeface="Verdana" pitchFamily="34" charset="0"/>
          <a:cs typeface="Arial" pitchFamily="34" charset="0"/>
        </a:defRPr>
      </a:lvl2pPr>
      <a:lvl3pPr algn="ctr" rtl="0" eaLnBrk="0" fontAlgn="base" hangingPunct="0">
        <a:spcBef>
          <a:spcPct val="0"/>
        </a:spcBef>
        <a:spcAft>
          <a:spcPct val="0"/>
        </a:spcAft>
        <a:defRPr sz="3600" b="1">
          <a:solidFill>
            <a:srgbClr val="1B5BA2"/>
          </a:solidFill>
          <a:latin typeface="Verdana" pitchFamily="34" charset="0"/>
          <a:cs typeface="Arial" pitchFamily="34" charset="0"/>
        </a:defRPr>
      </a:lvl3pPr>
      <a:lvl4pPr algn="ctr" rtl="0" eaLnBrk="0" fontAlgn="base" hangingPunct="0">
        <a:spcBef>
          <a:spcPct val="0"/>
        </a:spcBef>
        <a:spcAft>
          <a:spcPct val="0"/>
        </a:spcAft>
        <a:defRPr sz="3600" b="1">
          <a:solidFill>
            <a:srgbClr val="1B5BA2"/>
          </a:solidFill>
          <a:latin typeface="Verdana" pitchFamily="34" charset="0"/>
          <a:cs typeface="Arial" pitchFamily="34" charset="0"/>
        </a:defRPr>
      </a:lvl4pPr>
      <a:lvl5pPr algn="ctr" rtl="0" eaLnBrk="0" fontAlgn="base" hangingPunct="0">
        <a:spcBef>
          <a:spcPct val="0"/>
        </a:spcBef>
        <a:spcAft>
          <a:spcPct val="0"/>
        </a:spcAft>
        <a:defRPr sz="3600" b="1">
          <a:solidFill>
            <a:srgbClr val="1B5BA2"/>
          </a:solidFill>
          <a:latin typeface="Verdana" pitchFamily="34" charset="0"/>
          <a:cs typeface="Arial" pitchFamily="34" charset="0"/>
        </a:defRPr>
      </a:lvl5pPr>
      <a:lvl6pPr marL="457086" algn="ctr" rtl="0" fontAlgn="base">
        <a:spcBef>
          <a:spcPct val="0"/>
        </a:spcBef>
        <a:spcAft>
          <a:spcPct val="0"/>
        </a:spcAft>
        <a:defRPr sz="3600" b="1">
          <a:solidFill>
            <a:srgbClr val="1B5BA2"/>
          </a:solidFill>
          <a:latin typeface="Verdana" pitchFamily="34" charset="0"/>
          <a:cs typeface="Arial" pitchFamily="34" charset="0"/>
        </a:defRPr>
      </a:lvl6pPr>
      <a:lvl7pPr marL="914172" algn="ctr" rtl="0" fontAlgn="base">
        <a:spcBef>
          <a:spcPct val="0"/>
        </a:spcBef>
        <a:spcAft>
          <a:spcPct val="0"/>
        </a:spcAft>
        <a:defRPr sz="3600" b="1">
          <a:solidFill>
            <a:srgbClr val="1B5BA2"/>
          </a:solidFill>
          <a:latin typeface="Verdana" pitchFamily="34" charset="0"/>
          <a:cs typeface="Arial" pitchFamily="34" charset="0"/>
        </a:defRPr>
      </a:lvl7pPr>
      <a:lvl8pPr marL="1371258" algn="ctr" rtl="0" fontAlgn="base">
        <a:spcBef>
          <a:spcPct val="0"/>
        </a:spcBef>
        <a:spcAft>
          <a:spcPct val="0"/>
        </a:spcAft>
        <a:defRPr sz="3600" b="1">
          <a:solidFill>
            <a:srgbClr val="1B5BA2"/>
          </a:solidFill>
          <a:latin typeface="Verdana" pitchFamily="34" charset="0"/>
          <a:cs typeface="Arial" pitchFamily="34" charset="0"/>
        </a:defRPr>
      </a:lvl8pPr>
      <a:lvl9pPr marL="1828344" algn="ctr" rtl="0" fontAlgn="base">
        <a:spcBef>
          <a:spcPct val="0"/>
        </a:spcBef>
        <a:spcAft>
          <a:spcPct val="0"/>
        </a:spcAft>
        <a:defRPr sz="3600" b="1">
          <a:solidFill>
            <a:srgbClr val="1B5BA2"/>
          </a:solidFill>
          <a:latin typeface="Verdana" pitchFamily="34" charset="0"/>
          <a:cs typeface="Arial" pitchFamily="34" charset="0"/>
        </a:defRPr>
      </a:lvl9pPr>
    </p:titleStyle>
    <p:bodyStyle>
      <a:lvl1pPr marL="342815" indent="-342815" algn="l" rtl="0" eaLnBrk="0" fontAlgn="base" hangingPunct="0">
        <a:lnSpc>
          <a:spcPct val="105000"/>
        </a:lnSpc>
        <a:spcBef>
          <a:spcPct val="20000"/>
        </a:spcBef>
        <a:spcAft>
          <a:spcPct val="0"/>
        </a:spcAft>
        <a:buClr>
          <a:srgbClr val="0E438A"/>
        </a:buClr>
        <a:buSzPct val="110000"/>
        <a:buFont typeface="Wingdings" pitchFamily="2" charset="2"/>
        <a:buChar char="§"/>
        <a:defRPr sz="3200">
          <a:solidFill>
            <a:srgbClr val="5C5C5C"/>
          </a:solidFill>
          <a:latin typeface="+mn-lt"/>
          <a:ea typeface="+mn-ea"/>
          <a:cs typeface="+mn-cs"/>
        </a:defRPr>
      </a:lvl1pPr>
      <a:lvl2pPr marL="742765" indent="-285679" algn="l" rtl="0" eaLnBrk="0" fontAlgn="base" hangingPunct="0">
        <a:lnSpc>
          <a:spcPct val="105000"/>
        </a:lnSpc>
        <a:spcBef>
          <a:spcPct val="20000"/>
        </a:spcBef>
        <a:spcAft>
          <a:spcPct val="0"/>
        </a:spcAft>
        <a:buClr>
          <a:srgbClr val="0099CC"/>
        </a:buClr>
        <a:buFont typeface="Wingdings" pitchFamily="2" charset="2"/>
        <a:buChar char="Ø"/>
        <a:defRPr sz="2800">
          <a:solidFill>
            <a:srgbClr val="5C5C5C"/>
          </a:solidFill>
          <a:latin typeface="+mn-lt"/>
          <a:cs typeface="+mn-cs"/>
        </a:defRPr>
      </a:lvl2pPr>
      <a:lvl3pPr marL="1142715" indent="-228543" algn="l" rtl="0" eaLnBrk="0" fontAlgn="base" hangingPunct="0">
        <a:lnSpc>
          <a:spcPct val="105000"/>
        </a:lnSpc>
        <a:spcBef>
          <a:spcPct val="20000"/>
        </a:spcBef>
        <a:spcAft>
          <a:spcPct val="0"/>
        </a:spcAft>
        <a:buClr>
          <a:srgbClr val="0099CC"/>
        </a:buClr>
        <a:buFont typeface="Wingdings" pitchFamily="2" charset="2"/>
        <a:buChar char="§"/>
        <a:defRPr sz="2400">
          <a:solidFill>
            <a:srgbClr val="5C5C5C"/>
          </a:solidFill>
          <a:latin typeface="+mn-lt"/>
          <a:cs typeface="+mn-cs"/>
        </a:defRPr>
      </a:lvl3pPr>
      <a:lvl4pPr marL="1599801" indent="-228543" algn="l" rtl="0" eaLnBrk="0" fontAlgn="base" hangingPunct="0">
        <a:lnSpc>
          <a:spcPct val="105000"/>
        </a:lnSpc>
        <a:spcBef>
          <a:spcPct val="20000"/>
        </a:spcBef>
        <a:spcAft>
          <a:spcPct val="0"/>
        </a:spcAft>
        <a:buFont typeface="Verdana" pitchFamily="34" charset="0"/>
        <a:buChar char="–"/>
        <a:defRPr sz="2000">
          <a:solidFill>
            <a:srgbClr val="5C5C5C"/>
          </a:solidFill>
          <a:latin typeface="+mn-lt"/>
          <a:cs typeface="+mn-cs"/>
        </a:defRPr>
      </a:lvl4pPr>
      <a:lvl5pPr marL="2056887" indent="-228543" algn="l" rtl="0" eaLnBrk="0" fontAlgn="base" hangingPunct="0">
        <a:lnSpc>
          <a:spcPct val="105000"/>
        </a:lnSpc>
        <a:spcBef>
          <a:spcPct val="20000"/>
        </a:spcBef>
        <a:spcAft>
          <a:spcPct val="0"/>
        </a:spcAft>
        <a:buFont typeface="Verdana" pitchFamily="34" charset="0"/>
        <a:buChar char="–"/>
        <a:defRPr sz="2000">
          <a:solidFill>
            <a:srgbClr val="5C5C5C"/>
          </a:solidFill>
          <a:latin typeface="+mn-lt"/>
          <a:cs typeface="+mn-cs"/>
        </a:defRPr>
      </a:lvl5pPr>
      <a:lvl6pPr marL="2513973" indent="-228543" algn="l" rtl="0" fontAlgn="base">
        <a:lnSpc>
          <a:spcPct val="105000"/>
        </a:lnSpc>
        <a:spcBef>
          <a:spcPct val="20000"/>
        </a:spcBef>
        <a:spcAft>
          <a:spcPct val="0"/>
        </a:spcAft>
        <a:buFont typeface="Verdana" pitchFamily="34" charset="0"/>
        <a:buChar char="–"/>
        <a:defRPr sz="2000">
          <a:solidFill>
            <a:srgbClr val="5C5C5C"/>
          </a:solidFill>
          <a:latin typeface="+mn-lt"/>
          <a:cs typeface="+mn-cs"/>
        </a:defRPr>
      </a:lvl6pPr>
      <a:lvl7pPr marL="2971059" indent="-228543" algn="l" rtl="0" fontAlgn="base">
        <a:lnSpc>
          <a:spcPct val="105000"/>
        </a:lnSpc>
        <a:spcBef>
          <a:spcPct val="20000"/>
        </a:spcBef>
        <a:spcAft>
          <a:spcPct val="0"/>
        </a:spcAft>
        <a:buFont typeface="Verdana" pitchFamily="34" charset="0"/>
        <a:buChar char="–"/>
        <a:defRPr sz="2000">
          <a:solidFill>
            <a:srgbClr val="5C5C5C"/>
          </a:solidFill>
          <a:latin typeface="+mn-lt"/>
          <a:cs typeface="+mn-cs"/>
        </a:defRPr>
      </a:lvl7pPr>
      <a:lvl8pPr marL="3428145" indent="-228543" algn="l" rtl="0" fontAlgn="base">
        <a:lnSpc>
          <a:spcPct val="105000"/>
        </a:lnSpc>
        <a:spcBef>
          <a:spcPct val="20000"/>
        </a:spcBef>
        <a:spcAft>
          <a:spcPct val="0"/>
        </a:spcAft>
        <a:buFont typeface="Verdana" pitchFamily="34" charset="0"/>
        <a:buChar char="–"/>
        <a:defRPr sz="2000">
          <a:solidFill>
            <a:srgbClr val="5C5C5C"/>
          </a:solidFill>
          <a:latin typeface="+mn-lt"/>
          <a:cs typeface="+mn-cs"/>
        </a:defRPr>
      </a:lvl8pPr>
      <a:lvl9pPr marL="3885231" indent="-228543" algn="l" rtl="0" fontAlgn="base">
        <a:lnSpc>
          <a:spcPct val="105000"/>
        </a:lnSpc>
        <a:spcBef>
          <a:spcPct val="20000"/>
        </a:spcBef>
        <a:spcAft>
          <a:spcPct val="0"/>
        </a:spcAft>
        <a:buFont typeface="Verdana" pitchFamily="34" charset="0"/>
        <a:buChar char="–"/>
        <a:defRPr sz="2000">
          <a:solidFill>
            <a:srgbClr val="5C5C5C"/>
          </a:solidFill>
          <a:latin typeface="+mn-lt"/>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8" algn="l" defTabSz="914172" rtl="0" eaLnBrk="1" latinLnBrk="0" hangingPunct="1">
        <a:defRPr sz="1800" kern="1200">
          <a:solidFill>
            <a:schemeClr val="tx1"/>
          </a:solidFill>
          <a:latin typeface="+mn-lt"/>
          <a:ea typeface="+mn-ea"/>
          <a:cs typeface="+mn-cs"/>
        </a:defRPr>
      </a:lvl4pPr>
      <a:lvl5pPr marL="1828344" algn="l" defTabSz="914172" rtl="0" eaLnBrk="1" latinLnBrk="0" hangingPunct="1">
        <a:defRPr sz="1800" kern="1200">
          <a:solidFill>
            <a:schemeClr val="tx1"/>
          </a:solidFill>
          <a:latin typeface="+mn-lt"/>
          <a:ea typeface="+mn-ea"/>
          <a:cs typeface="+mn-cs"/>
        </a:defRPr>
      </a:lvl5pPr>
      <a:lvl6pPr marL="2285430" algn="l" defTabSz="914172" rtl="0" eaLnBrk="1" latinLnBrk="0" hangingPunct="1">
        <a:defRPr sz="1800" kern="1200">
          <a:solidFill>
            <a:schemeClr val="tx1"/>
          </a:solidFill>
          <a:latin typeface="+mn-lt"/>
          <a:ea typeface="+mn-ea"/>
          <a:cs typeface="+mn-cs"/>
        </a:defRPr>
      </a:lvl6pPr>
      <a:lvl7pPr marL="2742516" algn="l" defTabSz="914172" rtl="0" eaLnBrk="1" latinLnBrk="0" hangingPunct="1">
        <a:defRPr sz="1800" kern="1200">
          <a:solidFill>
            <a:schemeClr val="tx1"/>
          </a:solidFill>
          <a:latin typeface="+mn-lt"/>
          <a:ea typeface="+mn-ea"/>
          <a:cs typeface="+mn-cs"/>
        </a:defRPr>
      </a:lvl7pPr>
      <a:lvl8pPr marL="3199602" algn="l" defTabSz="914172" rtl="0" eaLnBrk="1" latinLnBrk="0" hangingPunct="1">
        <a:defRPr sz="1800" kern="1200">
          <a:solidFill>
            <a:schemeClr val="tx1"/>
          </a:solidFill>
          <a:latin typeface="+mn-lt"/>
          <a:ea typeface="+mn-ea"/>
          <a:cs typeface="+mn-cs"/>
        </a:defRPr>
      </a:lvl8pPr>
      <a:lvl9pPr marL="3656688"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cs typeface="Arial" charset="0"/>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cs typeface="Arial" charset="0"/>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A26BE1-8C2E-4904-BB26-6CFB84CE438B}" type="slidenum">
              <a:rPr lang="en-US" smtClean="0">
                <a:solidFill>
                  <a:prstClr val="black">
                    <a:tint val="75000"/>
                  </a:prstClr>
                </a:solidFill>
                <a:cs typeface="Arial" charset="0"/>
              </a:rPr>
              <a:pPr/>
              <a:t>‹#›</a:t>
            </a:fld>
            <a:endParaRPr lang="en-US">
              <a:solidFill>
                <a:prstClr val="black">
                  <a:tint val="75000"/>
                </a:prstClr>
              </a:solidFill>
              <a:cs typeface="Arial" charset="0"/>
            </a:endParaRPr>
          </a:p>
        </p:txBody>
      </p:sp>
    </p:spTree>
    <p:extLst>
      <p:ext uri="{BB962C8B-B14F-4D97-AF65-F5344CB8AC3E}">
        <p14:creationId xmlns:p14="http://schemas.microsoft.com/office/powerpoint/2010/main" val="406588488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7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76BA1-1099-4098-9E55-5F61EC0A9D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884300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D5F774A-D408-455C-8037-E742F8E7D749}" type="datetimeFigureOut">
              <a:rPr lang="en-US"/>
              <a:pPr>
                <a:defRPr/>
              </a:pPr>
              <a:t>2018-10-23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362144C-5AD8-420C-8050-A9B6703E3F97}" type="slidenum">
              <a:rPr lang="en-US" altLang="en-US"/>
              <a:pPr>
                <a:defRPr/>
              </a:pPr>
              <a:t>‹#›</a:t>
            </a:fld>
            <a:endParaRPr lang="en-US" altLang="en-US"/>
          </a:p>
        </p:txBody>
      </p:sp>
    </p:spTree>
    <p:extLst>
      <p:ext uri="{BB962C8B-B14F-4D97-AF65-F5344CB8AC3E}">
        <p14:creationId xmlns:p14="http://schemas.microsoft.com/office/powerpoint/2010/main" val="135985874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tu.int/en/ITU-R/study-groups/rsg5/rwp5d/Pages/default.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itu.int/pub/R-REP-M.2320" TargetMode="External"/><Relationship Id="rId2" Type="http://schemas.openxmlformats.org/officeDocument/2006/relationships/image" Target="../media/image4.png"/><Relationship Id="rId1" Type="http://schemas.openxmlformats.org/officeDocument/2006/relationships/slideLayout" Target="../slideLayouts/slideLayout38.xml"/><Relationship Id="rId4" Type="http://schemas.openxmlformats.org/officeDocument/2006/relationships/hyperlink" Target="https://www.itu.int/rec/R-REC-M.2083/e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hyperlink" Target="https://www.itu.int/pub/R-REP-M.2412" TargetMode="External"/><Relationship Id="rId4" Type="http://schemas.openxmlformats.org/officeDocument/2006/relationships/hyperlink" Target="https://www.itu.int/pub/R-REP-M.241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itu.int/md/R15-IMT.2020-C-0002/en" TargetMode="External"/><Relationship Id="rId2" Type="http://schemas.openxmlformats.org/officeDocument/2006/relationships/notesSlide" Target="../notesSlides/notesSlide6.xml"/><Relationship Id="rId1" Type="http://schemas.openxmlformats.org/officeDocument/2006/relationships/slideLayout" Target="../slideLayouts/slideLayout51.xml"/><Relationship Id="rId6" Type="http://schemas.openxmlformats.org/officeDocument/2006/relationships/hyperlink" Target="https://www.itu.int/pub/R-REP-M.2412" TargetMode="External"/><Relationship Id="rId5" Type="http://schemas.openxmlformats.org/officeDocument/2006/relationships/hyperlink" Target="https://www.itu.int/pub/R-REP-M.2411" TargetMode="External"/><Relationship Id="rId4" Type="http://schemas.openxmlformats.org/officeDocument/2006/relationships/hyperlink" Target="https://www.itu.int/pub/R-REP-M.241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hyperlink" Target="http://www.itu.int/events/monthlyagenda.asp?lang=en"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6665" y="3641950"/>
            <a:ext cx="7421147" cy="2555649"/>
          </a:xfrm>
        </p:spPr>
        <p:txBody>
          <a:bodyPr>
            <a:normAutofit fontScale="77500" lnSpcReduction="20000"/>
          </a:bodyPr>
          <a:lstStyle/>
          <a:p>
            <a:pPr>
              <a:defRPr/>
            </a:pPr>
            <a:r>
              <a:rPr lang="en-US" altLang="ja-JP" sz="2800" b="1" dirty="0">
                <a:solidFill>
                  <a:srgbClr val="0066CC"/>
                </a:solidFill>
              </a:rPr>
              <a:t>Håkan Ohlsén</a:t>
            </a:r>
            <a:endParaRPr lang="en-US" sz="2800" b="1" dirty="0">
              <a:solidFill>
                <a:srgbClr val="0066CC"/>
              </a:solidFill>
            </a:endParaRPr>
          </a:p>
          <a:p>
            <a:pPr>
              <a:defRPr/>
            </a:pPr>
            <a:r>
              <a:rPr lang="en-US" sz="2800" b="1" dirty="0">
                <a:solidFill>
                  <a:srgbClr val="0066CC"/>
                </a:solidFill>
              </a:rPr>
              <a:t>Vice-Chairman </a:t>
            </a:r>
            <a:r>
              <a:rPr lang="en-US" sz="2900" b="1" dirty="0">
                <a:solidFill>
                  <a:srgbClr val="0066CC"/>
                </a:solidFill>
              </a:rPr>
              <a:t>- ITU-R Working Party 5D</a:t>
            </a:r>
            <a:endParaRPr lang="ar-EG" sz="2900" b="1" dirty="0">
              <a:solidFill>
                <a:srgbClr val="0066CC"/>
              </a:solidFill>
            </a:endParaRPr>
          </a:p>
          <a:p>
            <a:pPr>
              <a:defRPr/>
            </a:pPr>
            <a:endParaRPr lang="en-US" sz="2900" b="1" dirty="0">
              <a:solidFill>
                <a:srgbClr val="0066CC"/>
              </a:solidFill>
            </a:endParaRPr>
          </a:p>
          <a:p>
            <a:pPr>
              <a:defRPr/>
            </a:pPr>
            <a:r>
              <a:rPr lang="en-US" sz="2900" b="1" dirty="0">
                <a:solidFill>
                  <a:srgbClr val="0066CC"/>
                </a:solidFill>
              </a:rPr>
              <a:t>Stephen M. </a:t>
            </a:r>
            <a:r>
              <a:rPr lang="en-US" sz="2900" b="1" dirty="0" err="1">
                <a:solidFill>
                  <a:srgbClr val="0066CC"/>
                </a:solidFill>
              </a:rPr>
              <a:t>Blust,</a:t>
            </a:r>
            <a:r>
              <a:rPr lang="en-US" sz="2900" b="1" dirty="0">
                <a:solidFill>
                  <a:srgbClr val="0066CC"/>
                </a:solidFill>
              </a:rPr>
              <a:t> P.E.</a:t>
            </a:r>
          </a:p>
          <a:p>
            <a:pPr>
              <a:defRPr/>
            </a:pPr>
            <a:r>
              <a:rPr lang="en-US" sz="2900" b="1" dirty="0">
                <a:solidFill>
                  <a:srgbClr val="0066CC"/>
                </a:solidFill>
              </a:rPr>
              <a:t>Chairman - ITU-R Working Party 5D</a:t>
            </a:r>
          </a:p>
          <a:p>
            <a:pPr>
              <a:defRPr/>
            </a:pPr>
            <a:r>
              <a:rPr lang="en-US" sz="2900" b="1" dirty="0">
                <a:solidFill>
                  <a:srgbClr val="0066CC"/>
                </a:solidFill>
              </a:rPr>
              <a:t>Sergio </a:t>
            </a:r>
            <a:r>
              <a:rPr lang="en-US" sz="2900" b="1" dirty="0" err="1">
                <a:solidFill>
                  <a:srgbClr val="0066CC"/>
                </a:solidFill>
              </a:rPr>
              <a:t>Buonomo</a:t>
            </a:r>
            <a:endParaRPr lang="en-US" sz="2900" b="1" dirty="0">
              <a:solidFill>
                <a:srgbClr val="0066CC"/>
              </a:solidFill>
            </a:endParaRPr>
          </a:p>
          <a:p>
            <a:pPr>
              <a:defRPr/>
            </a:pPr>
            <a:r>
              <a:rPr lang="en-US" sz="2900" b="1" dirty="0">
                <a:solidFill>
                  <a:srgbClr val="0066CC"/>
                </a:solidFill>
              </a:rPr>
              <a:t>Counselor – ITU-R Study </a:t>
            </a:r>
            <a:r>
              <a:rPr lang="en-US" sz="3000" b="1" dirty="0">
                <a:solidFill>
                  <a:srgbClr val="0066CC"/>
                </a:solidFill>
              </a:rPr>
              <a:t>Group 5</a:t>
            </a:r>
          </a:p>
        </p:txBody>
      </p:sp>
      <p:sp>
        <p:nvSpPr>
          <p:cNvPr id="6" name="TextBox 5"/>
          <p:cNvSpPr txBox="1"/>
          <p:nvPr/>
        </p:nvSpPr>
        <p:spPr>
          <a:xfrm>
            <a:off x="1251285" y="1124660"/>
            <a:ext cx="9817768" cy="1938992"/>
          </a:xfrm>
          <a:prstGeom prst="rect">
            <a:avLst/>
          </a:prstGeom>
          <a:noFill/>
        </p:spPr>
        <p:txBody>
          <a:bodyPr wrap="square" rtlCol="0">
            <a:spAutoFit/>
          </a:bodyPr>
          <a:lstStyle/>
          <a:p>
            <a:pPr algn="ctr"/>
            <a:r>
              <a:rPr lang="en-US" sz="4000" b="1" dirty="0">
                <a:solidFill>
                  <a:srgbClr val="0066CC"/>
                </a:solidFill>
              </a:rPr>
              <a:t>ITU-R Working Party 5D</a:t>
            </a:r>
          </a:p>
          <a:p>
            <a:pPr algn="ctr"/>
            <a:r>
              <a:rPr lang="en-US" sz="4000" b="1" dirty="0">
                <a:solidFill>
                  <a:srgbClr val="0066CC"/>
                </a:solidFill>
              </a:rPr>
              <a:t>Introduction to IMT-2020</a:t>
            </a:r>
          </a:p>
          <a:p>
            <a:pPr algn="ctr"/>
            <a:r>
              <a:rPr lang="en-US" sz="4000" b="1" dirty="0">
                <a:solidFill>
                  <a:srgbClr val="0066CC"/>
                </a:solidFill>
              </a:rPr>
              <a:t>October 24, 2018</a:t>
            </a:r>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298" y="135774"/>
            <a:ext cx="964889" cy="1079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005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529B-413C-421C-87E0-9E4D87EA8415}"/>
              </a:ext>
            </a:extLst>
          </p:cNvPr>
          <p:cNvSpPr>
            <a:spLocks noGrp="1"/>
          </p:cNvSpPr>
          <p:nvPr>
            <p:ph type="title"/>
          </p:nvPr>
        </p:nvSpPr>
        <p:spPr/>
        <p:txBody>
          <a:bodyPr/>
          <a:lstStyle/>
          <a:p>
            <a:r>
              <a:rPr lang="en-GB" dirty="0"/>
              <a:t>WP 5D Workshop on IMT-2020 Terrestrial Radio Interfaces Evaluation</a:t>
            </a:r>
            <a:endParaRPr lang="en-US" dirty="0"/>
          </a:p>
        </p:txBody>
      </p:sp>
      <p:sp>
        <p:nvSpPr>
          <p:cNvPr id="3" name="Content Placeholder 2">
            <a:extLst>
              <a:ext uri="{FF2B5EF4-FFF2-40B4-BE49-F238E27FC236}">
                <a16:creationId xmlns:a16="http://schemas.microsoft.com/office/drawing/2014/main" id="{C08C0345-E60D-4941-AF14-69133A1B1971}"/>
              </a:ext>
            </a:extLst>
          </p:cNvPr>
          <p:cNvSpPr>
            <a:spLocks noGrp="1"/>
          </p:cNvSpPr>
          <p:nvPr>
            <p:ph idx="1"/>
          </p:nvPr>
        </p:nvSpPr>
        <p:spPr>
          <a:xfrm>
            <a:off x="838200" y="2011890"/>
            <a:ext cx="10515600" cy="4351338"/>
          </a:xfrm>
        </p:spPr>
        <p:txBody>
          <a:bodyPr>
            <a:normAutofit/>
          </a:bodyPr>
          <a:lstStyle/>
          <a:p>
            <a:pPr hangingPunct="0"/>
            <a:r>
              <a:rPr lang="en-GB" dirty="0"/>
              <a:t>WP 5D intends to have a workshop for IMT-2020 focusing on the evaluation of the candidate terrestrial radio interfaces in conjunction with its 32</a:t>
            </a:r>
            <a:r>
              <a:rPr lang="en-GB" baseline="30000" dirty="0"/>
              <a:t>nd</a:t>
            </a:r>
            <a:r>
              <a:rPr lang="en-GB" dirty="0"/>
              <a:t> meeting in July 2019, </a:t>
            </a:r>
            <a:r>
              <a:rPr lang="en-GB" b="1" dirty="0"/>
              <a:t>with presentations from the proponents,</a:t>
            </a:r>
            <a:r>
              <a:rPr lang="en-GB" dirty="0"/>
              <a:t> IEGs, and the WP 5D experts. This will facilitate the IEGs to understand the details of the proposed candidate technologies, and to interact with WP 5D and others participating in the ITU-R evaluation process on IMT‑2020.</a:t>
            </a:r>
            <a:endParaRPr lang="en-US" dirty="0"/>
          </a:p>
          <a:p>
            <a:pPr hangingPunct="0"/>
            <a:r>
              <a:rPr lang="en-GB" dirty="0"/>
              <a:t>Information about the workshop will be appropriately communicated and/or updated on the WP 5D webpage </a:t>
            </a:r>
            <a:r>
              <a:rPr lang="en-GB" u="sng" dirty="0">
                <a:hlinkClick r:id="rId2"/>
              </a:rPr>
              <a:t>https://www.itu.int/en/ITU-R/study-groups/rsg5/rwp5d/Pages/default.aspx</a:t>
            </a:r>
            <a:r>
              <a:rPr lang="en-GB" dirty="0"/>
              <a:t> </a:t>
            </a:r>
            <a:endParaRPr lang="en-US" dirty="0"/>
          </a:p>
          <a:p>
            <a:endParaRPr lang="en-US" dirty="0"/>
          </a:p>
        </p:txBody>
      </p:sp>
      <p:sp>
        <p:nvSpPr>
          <p:cNvPr id="4" name="Slide Number Placeholder 3">
            <a:extLst>
              <a:ext uri="{FF2B5EF4-FFF2-40B4-BE49-F238E27FC236}">
                <a16:creationId xmlns:a16="http://schemas.microsoft.com/office/drawing/2014/main" id="{4857FE70-0651-4480-B560-8B39FC38D55D}"/>
              </a:ext>
            </a:extLst>
          </p:cNvPr>
          <p:cNvSpPr>
            <a:spLocks noGrp="1"/>
          </p:cNvSpPr>
          <p:nvPr>
            <p:ph type="sldNum" sz="quarter" idx="12"/>
          </p:nvPr>
        </p:nvSpPr>
        <p:spPr/>
        <p:txBody>
          <a:bodyPr/>
          <a:lstStyle/>
          <a:p>
            <a:fld id="{EC29F63E-8B6A-41FF-BEAF-DA564AC729E2}" type="slidenum">
              <a:rPr lang="en-US" smtClean="0"/>
              <a:t>10</a:t>
            </a:fld>
            <a:endParaRPr lang="en-US" dirty="0"/>
          </a:p>
        </p:txBody>
      </p:sp>
    </p:spTree>
    <p:extLst>
      <p:ext uri="{BB962C8B-B14F-4D97-AF65-F5344CB8AC3E}">
        <p14:creationId xmlns:p14="http://schemas.microsoft.com/office/powerpoint/2010/main" val="17482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863" y="256674"/>
            <a:ext cx="10647948" cy="1404392"/>
          </a:xfrm>
        </p:spPr>
        <p:txBody>
          <a:bodyPr>
            <a:noAutofit/>
          </a:bodyPr>
          <a:lstStyle/>
          <a:p>
            <a:pPr algn="ctr"/>
            <a:r>
              <a:rPr lang="en-US" sz="2800" b="1" dirty="0">
                <a:solidFill>
                  <a:srgbClr val="0070C0"/>
                </a:solidFill>
              </a:rPr>
              <a:t>IMT-2020 ‘In-Progress’ Candidate Radio Interface Technology </a:t>
            </a:r>
            <a:br>
              <a:rPr lang="en-US" sz="2800" b="1" dirty="0">
                <a:solidFill>
                  <a:srgbClr val="0070C0"/>
                </a:solidFill>
              </a:rPr>
            </a:br>
            <a:r>
              <a:rPr lang="en-US" sz="2800" b="1" dirty="0">
                <a:solidFill>
                  <a:srgbClr val="0070C0"/>
                </a:solidFill>
              </a:rPr>
              <a:t>“Initial Submissions” </a:t>
            </a:r>
            <a:br>
              <a:rPr lang="en-US" sz="2800" b="1" dirty="0">
                <a:solidFill>
                  <a:srgbClr val="0070C0"/>
                </a:solidFill>
              </a:rPr>
            </a:br>
            <a:r>
              <a:rPr lang="en-US" sz="2800" b="1" dirty="0">
                <a:solidFill>
                  <a:srgbClr val="0070C0"/>
                </a:solidFill>
              </a:rPr>
              <a:t>to WP 5D as of Meeting #31 October 2018  </a:t>
            </a:r>
          </a:p>
        </p:txBody>
      </p:sp>
      <p:sp>
        <p:nvSpPr>
          <p:cNvPr id="5" name="Slide Number Placeholder 4"/>
          <p:cNvSpPr>
            <a:spLocks noGrp="1"/>
          </p:cNvSpPr>
          <p:nvPr>
            <p:ph type="sldNum" sz="quarter" idx="12"/>
          </p:nvPr>
        </p:nvSpPr>
        <p:spPr/>
        <p:txBody>
          <a:bodyPr/>
          <a:lstStyle/>
          <a:p>
            <a:fld id="{EC29F63E-8B6A-41FF-BEAF-DA564AC729E2}" type="slidenum">
              <a:rPr lang="en-US" smtClean="0"/>
              <a:t>11</a:t>
            </a:fld>
            <a:endParaRPr lang="en-US"/>
          </a:p>
        </p:txBody>
      </p:sp>
      <p:sp>
        <p:nvSpPr>
          <p:cNvPr id="7" name="Rectangle 6">
            <a:extLst>
              <a:ext uri="{FF2B5EF4-FFF2-40B4-BE49-F238E27FC236}">
                <a16:creationId xmlns:a16="http://schemas.microsoft.com/office/drawing/2014/main" id="{AECF8A6B-AEB2-42EE-8DF7-72AD133EFBA6}"/>
              </a:ext>
            </a:extLst>
          </p:cNvPr>
          <p:cNvSpPr/>
          <p:nvPr/>
        </p:nvSpPr>
        <p:spPr>
          <a:xfrm>
            <a:off x="741707" y="3070608"/>
            <a:ext cx="1756528" cy="18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C36AA7-D186-4DC8-813C-93E899EC70E5}"/>
              </a:ext>
            </a:extLst>
          </p:cNvPr>
          <p:cNvSpPr txBox="1"/>
          <p:nvPr/>
        </p:nvSpPr>
        <p:spPr>
          <a:xfrm flipH="1">
            <a:off x="807171" y="3193100"/>
            <a:ext cx="1625600" cy="1631216"/>
          </a:xfrm>
          <a:prstGeom prst="rect">
            <a:avLst/>
          </a:prstGeom>
          <a:noFill/>
        </p:spPr>
        <p:txBody>
          <a:bodyPr wrap="square" rtlCol="0">
            <a:spAutoFit/>
          </a:bodyPr>
          <a:lstStyle/>
          <a:p>
            <a:pPr algn="ctr"/>
            <a:r>
              <a:rPr lang="en-US" sz="2000" b="1" dirty="0"/>
              <a:t>‘3GPP’</a:t>
            </a:r>
          </a:p>
          <a:p>
            <a:pPr algn="ctr"/>
            <a:r>
              <a:rPr lang="en-US" sz="2000" b="1" dirty="0"/>
              <a:t>IMT-2020/3</a:t>
            </a:r>
          </a:p>
          <a:p>
            <a:pPr algn="ctr"/>
            <a:r>
              <a:rPr lang="en-US" sz="2000" b="1" dirty="0">
                <a:solidFill>
                  <a:srgbClr val="FF0000"/>
                </a:solidFill>
              </a:rPr>
              <a:t>(Rev. 2)</a:t>
            </a:r>
          </a:p>
          <a:p>
            <a:pPr algn="ctr"/>
            <a:r>
              <a:rPr lang="en-US" sz="2000" b="1" dirty="0"/>
              <a:t>SRIT: LTE+NR</a:t>
            </a:r>
          </a:p>
          <a:p>
            <a:pPr algn="ctr"/>
            <a:r>
              <a:rPr lang="en-US" sz="2000" b="1" dirty="0"/>
              <a:t>RIT: NR</a:t>
            </a:r>
          </a:p>
        </p:txBody>
      </p:sp>
      <p:sp>
        <p:nvSpPr>
          <p:cNvPr id="9" name="TextBox 8">
            <a:extLst>
              <a:ext uri="{FF2B5EF4-FFF2-40B4-BE49-F238E27FC236}">
                <a16:creationId xmlns:a16="http://schemas.microsoft.com/office/drawing/2014/main" id="{E80798DE-0BB9-40AE-8406-7F5DE1C6159B}"/>
              </a:ext>
            </a:extLst>
          </p:cNvPr>
          <p:cNvSpPr txBox="1"/>
          <p:nvPr/>
        </p:nvSpPr>
        <p:spPr>
          <a:xfrm>
            <a:off x="2735240" y="2276529"/>
            <a:ext cx="6721520" cy="584775"/>
          </a:xfrm>
          <a:prstGeom prst="rect">
            <a:avLst/>
          </a:prstGeom>
          <a:noFill/>
        </p:spPr>
        <p:txBody>
          <a:bodyPr wrap="none" rtlCol="0">
            <a:spAutoFit/>
          </a:bodyPr>
          <a:lstStyle/>
          <a:p>
            <a:r>
              <a:rPr lang="en-US" sz="3200" dirty="0"/>
              <a:t>SUBMITTED PROPOSALS FOR IMT-2020</a:t>
            </a:r>
          </a:p>
        </p:txBody>
      </p:sp>
      <p:sp>
        <p:nvSpPr>
          <p:cNvPr id="10" name="Rectangle 9">
            <a:extLst>
              <a:ext uri="{FF2B5EF4-FFF2-40B4-BE49-F238E27FC236}">
                <a16:creationId xmlns:a16="http://schemas.microsoft.com/office/drawing/2014/main" id="{471CE33F-5DB8-498C-AF99-A3CD2AF7CD6B}"/>
              </a:ext>
            </a:extLst>
          </p:cNvPr>
          <p:cNvSpPr/>
          <p:nvPr/>
        </p:nvSpPr>
        <p:spPr>
          <a:xfrm>
            <a:off x="137477" y="5057487"/>
            <a:ext cx="2379754" cy="369332"/>
          </a:xfrm>
          <a:prstGeom prst="rect">
            <a:avLst/>
          </a:prstGeom>
        </p:spPr>
        <p:txBody>
          <a:bodyPr wrap="none">
            <a:spAutoFit/>
          </a:bodyPr>
          <a:lstStyle/>
          <a:p>
            <a:r>
              <a:rPr lang="en-US" b="1" dirty="0"/>
              <a:t>“RIT/SRIT Proponent”: </a:t>
            </a:r>
          </a:p>
        </p:txBody>
      </p:sp>
      <p:sp>
        <p:nvSpPr>
          <p:cNvPr id="11" name="TextBox 10">
            <a:extLst>
              <a:ext uri="{FF2B5EF4-FFF2-40B4-BE49-F238E27FC236}">
                <a16:creationId xmlns:a16="http://schemas.microsoft.com/office/drawing/2014/main" id="{2111F7B2-B5EE-4910-BDB1-A26266C094A8}"/>
              </a:ext>
            </a:extLst>
          </p:cNvPr>
          <p:cNvSpPr txBox="1"/>
          <p:nvPr/>
        </p:nvSpPr>
        <p:spPr>
          <a:xfrm>
            <a:off x="673552" y="5445639"/>
            <a:ext cx="1885949" cy="738664"/>
          </a:xfrm>
          <a:prstGeom prst="rect">
            <a:avLst/>
          </a:prstGeom>
          <a:noFill/>
        </p:spPr>
        <p:txBody>
          <a:bodyPr wrap="square" rtlCol="0">
            <a:spAutoFit/>
          </a:bodyPr>
          <a:lstStyle/>
          <a:p>
            <a:pPr algn="ctr"/>
            <a:r>
              <a:rPr lang="en-US" sz="1400" dirty="0"/>
              <a:t>Collectively 3GPP OPs</a:t>
            </a:r>
          </a:p>
          <a:p>
            <a:pPr algn="ctr"/>
            <a:r>
              <a:rPr lang="en-US" sz="1400" dirty="0"/>
              <a:t>( ARIB,ATIS,CCSA, ETSI, TTA, TTC, TSDSI)</a:t>
            </a:r>
          </a:p>
        </p:txBody>
      </p:sp>
      <p:sp>
        <p:nvSpPr>
          <p:cNvPr id="12" name="TextBox 11">
            <a:extLst>
              <a:ext uri="{FF2B5EF4-FFF2-40B4-BE49-F238E27FC236}">
                <a16:creationId xmlns:a16="http://schemas.microsoft.com/office/drawing/2014/main" id="{87855421-18B7-4724-8937-DF6814F4F40E}"/>
              </a:ext>
            </a:extLst>
          </p:cNvPr>
          <p:cNvSpPr txBox="1"/>
          <p:nvPr/>
        </p:nvSpPr>
        <p:spPr>
          <a:xfrm>
            <a:off x="3477072" y="5654194"/>
            <a:ext cx="890354" cy="307777"/>
          </a:xfrm>
          <a:prstGeom prst="rect">
            <a:avLst/>
          </a:prstGeom>
          <a:noFill/>
        </p:spPr>
        <p:txBody>
          <a:bodyPr wrap="square" rtlCol="0">
            <a:spAutoFit/>
          </a:bodyPr>
          <a:lstStyle/>
          <a:p>
            <a:pPr algn="ctr"/>
            <a:r>
              <a:rPr lang="en-US" sz="1400" dirty="0"/>
              <a:t>Korea</a:t>
            </a:r>
          </a:p>
        </p:txBody>
      </p:sp>
      <p:sp>
        <p:nvSpPr>
          <p:cNvPr id="13" name="TextBox 12">
            <a:extLst>
              <a:ext uri="{FF2B5EF4-FFF2-40B4-BE49-F238E27FC236}">
                <a16:creationId xmlns:a16="http://schemas.microsoft.com/office/drawing/2014/main" id="{710EC5AB-1232-49B6-8F7A-3ABAFDBAE21A}"/>
              </a:ext>
            </a:extLst>
          </p:cNvPr>
          <p:cNvSpPr txBox="1"/>
          <p:nvPr/>
        </p:nvSpPr>
        <p:spPr>
          <a:xfrm>
            <a:off x="5650612" y="5646568"/>
            <a:ext cx="890354" cy="307777"/>
          </a:xfrm>
          <a:prstGeom prst="rect">
            <a:avLst/>
          </a:prstGeom>
          <a:noFill/>
        </p:spPr>
        <p:txBody>
          <a:bodyPr wrap="square" rtlCol="0">
            <a:spAutoFit/>
          </a:bodyPr>
          <a:lstStyle/>
          <a:p>
            <a:pPr algn="ctr"/>
            <a:r>
              <a:rPr lang="en-US" sz="1400" dirty="0"/>
              <a:t>China</a:t>
            </a:r>
          </a:p>
        </p:txBody>
      </p:sp>
      <p:sp>
        <p:nvSpPr>
          <p:cNvPr id="14" name="TextBox 13">
            <a:extLst>
              <a:ext uri="{FF2B5EF4-FFF2-40B4-BE49-F238E27FC236}">
                <a16:creationId xmlns:a16="http://schemas.microsoft.com/office/drawing/2014/main" id="{4E36A6AA-FE26-48AF-8D64-73833CE0720A}"/>
              </a:ext>
            </a:extLst>
          </p:cNvPr>
          <p:cNvSpPr txBox="1"/>
          <p:nvPr/>
        </p:nvSpPr>
        <p:spPr>
          <a:xfrm>
            <a:off x="7554684" y="5619623"/>
            <a:ext cx="1625600" cy="307777"/>
          </a:xfrm>
          <a:prstGeom prst="rect">
            <a:avLst/>
          </a:prstGeom>
          <a:noFill/>
        </p:spPr>
        <p:txBody>
          <a:bodyPr wrap="square" rtlCol="0">
            <a:spAutoFit/>
          </a:bodyPr>
          <a:lstStyle/>
          <a:p>
            <a:pPr algn="ctr"/>
            <a:r>
              <a:rPr lang="en-US" sz="1400" dirty="0"/>
              <a:t>DECT Forum &amp; ETSI</a:t>
            </a:r>
          </a:p>
        </p:txBody>
      </p:sp>
      <p:sp>
        <p:nvSpPr>
          <p:cNvPr id="15" name="TextBox 14">
            <a:extLst>
              <a:ext uri="{FF2B5EF4-FFF2-40B4-BE49-F238E27FC236}">
                <a16:creationId xmlns:a16="http://schemas.microsoft.com/office/drawing/2014/main" id="{DD59DDC2-B6A7-4D2F-9C7B-79680AF28D4A}"/>
              </a:ext>
            </a:extLst>
          </p:cNvPr>
          <p:cNvSpPr txBox="1"/>
          <p:nvPr/>
        </p:nvSpPr>
        <p:spPr>
          <a:xfrm>
            <a:off x="10158205" y="5619622"/>
            <a:ext cx="890354" cy="307777"/>
          </a:xfrm>
          <a:prstGeom prst="rect">
            <a:avLst/>
          </a:prstGeom>
          <a:noFill/>
        </p:spPr>
        <p:txBody>
          <a:bodyPr wrap="square" rtlCol="0">
            <a:spAutoFit/>
          </a:bodyPr>
          <a:lstStyle/>
          <a:p>
            <a:pPr algn="ctr"/>
            <a:r>
              <a:rPr lang="en-US" sz="1400" dirty="0"/>
              <a:t>TSDSI</a:t>
            </a:r>
          </a:p>
        </p:txBody>
      </p:sp>
      <p:sp>
        <p:nvSpPr>
          <p:cNvPr id="16" name="Rectangle 15">
            <a:extLst>
              <a:ext uri="{FF2B5EF4-FFF2-40B4-BE49-F238E27FC236}">
                <a16:creationId xmlns:a16="http://schemas.microsoft.com/office/drawing/2014/main" id="{BE87FB9C-04BE-4C70-8766-BDDD0E210C44}"/>
              </a:ext>
            </a:extLst>
          </p:cNvPr>
          <p:cNvSpPr/>
          <p:nvPr/>
        </p:nvSpPr>
        <p:spPr>
          <a:xfrm>
            <a:off x="2979722" y="3070608"/>
            <a:ext cx="1756528" cy="18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6E4108-F7D8-40F5-A1A1-ECC3519357F2}"/>
              </a:ext>
            </a:extLst>
          </p:cNvPr>
          <p:cNvSpPr/>
          <p:nvPr/>
        </p:nvSpPr>
        <p:spPr>
          <a:xfrm>
            <a:off x="5217737" y="3070608"/>
            <a:ext cx="1756528" cy="18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96CA0A-1E81-4BFB-A27B-2B58A8756831}"/>
              </a:ext>
            </a:extLst>
          </p:cNvPr>
          <p:cNvSpPr/>
          <p:nvPr/>
        </p:nvSpPr>
        <p:spPr>
          <a:xfrm>
            <a:off x="7455752" y="3070608"/>
            <a:ext cx="1756528" cy="18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8436C7-19BB-4CCE-A523-F36FD3C81820}"/>
              </a:ext>
            </a:extLst>
          </p:cNvPr>
          <p:cNvSpPr/>
          <p:nvPr/>
        </p:nvSpPr>
        <p:spPr>
          <a:xfrm>
            <a:off x="9693765" y="3070608"/>
            <a:ext cx="1756528" cy="18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0E0DA2C-F736-42FD-8C84-D8376A05E0CE}"/>
              </a:ext>
            </a:extLst>
          </p:cNvPr>
          <p:cNvSpPr txBox="1"/>
          <p:nvPr/>
        </p:nvSpPr>
        <p:spPr>
          <a:xfrm flipH="1">
            <a:off x="3045186" y="3185443"/>
            <a:ext cx="1625600" cy="1631216"/>
          </a:xfrm>
          <a:prstGeom prst="rect">
            <a:avLst/>
          </a:prstGeom>
          <a:noFill/>
        </p:spPr>
        <p:txBody>
          <a:bodyPr wrap="square" rtlCol="0">
            <a:spAutoFit/>
          </a:bodyPr>
          <a:lstStyle/>
          <a:p>
            <a:pPr algn="ctr"/>
            <a:r>
              <a:rPr lang="en-US" sz="2000" b="1" dirty="0"/>
              <a:t>‘KOREA’</a:t>
            </a:r>
          </a:p>
          <a:p>
            <a:pPr algn="ctr"/>
            <a:r>
              <a:rPr lang="en-US" sz="2000" b="1" dirty="0"/>
              <a:t>IMT-2020/4</a:t>
            </a:r>
          </a:p>
          <a:p>
            <a:pPr algn="ctr"/>
            <a:r>
              <a:rPr lang="en-US" sz="2000" b="1" dirty="0">
                <a:solidFill>
                  <a:srgbClr val="FF0000"/>
                </a:solidFill>
              </a:rPr>
              <a:t>(Rev. 2)</a:t>
            </a:r>
          </a:p>
          <a:p>
            <a:pPr algn="ctr"/>
            <a:endParaRPr lang="en-US" sz="2000" b="1" dirty="0"/>
          </a:p>
          <a:p>
            <a:pPr algn="ctr"/>
            <a:r>
              <a:rPr lang="en-US" sz="2000" b="1" dirty="0"/>
              <a:t>RIT: NR</a:t>
            </a:r>
          </a:p>
        </p:txBody>
      </p:sp>
      <p:sp>
        <p:nvSpPr>
          <p:cNvPr id="21" name="TextBox 20">
            <a:extLst>
              <a:ext uri="{FF2B5EF4-FFF2-40B4-BE49-F238E27FC236}">
                <a16:creationId xmlns:a16="http://schemas.microsoft.com/office/drawing/2014/main" id="{AAD88B8D-4EFF-437F-AE0A-DA94C980D9AF}"/>
              </a:ext>
            </a:extLst>
          </p:cNvPr>
          <p:cNvSpPr txBox="1"/>
          <p:nvPr/>
        </p:nvSpPr>
        <p:spPr>
          <a:xfrm flipH="1">
            <a:off x="5283200" y="3193100"/>
            <a:ext cx="1625600" cy="1631216"/>
          </a:xfrm>
          <a:prstGeom prst="rect">
            <a:avLst/>
          </a:prstGeom>
          <a:noFill/>
        </p:spPr>
        <p:txBody>
          <a:bodyPr wrap="square" rtlCol="0">
            <a:spAutoFit/>
          </a:bodyPr>
          <a:lstStyle/>
          <a:p>
            <a:pPr algn="ctr"/>
            <a:r>
              <a:rPr lang="en-US" sz="2000" b="1" dirty="0"/>
              <a:t>‘CHINA’</a:t>
            </a:r>
          </a:p>
          <a:p>
            <a:pPr algn="ctr"/>
            <a:r>
              <a:rPr lang="en-US" sz="2000" b="1" dirty="0"/>
              <a:t>IMT-2020/5</a:t>
            </a:r>
          </a:p>
          <a:p>
            <a:pPr algn="ctr"/>
            <a:r>
              <a:rPr lang="en-US" sz="2000" b="1" dirty="0">
                <a:solidFill>
                  <a:srgbClr val="FF0000"/>
                </a:solidFill>
              </a:rPr>
              <a:t>(Rev. 2)</a:t>
            </a:r>
          </a:p>
          <a:p>
            <a:pPr algn="ctr"/>
            <a:r>
              <a:rPr lang="en-US" sz="2000" b="1" dirty="0"/>
              <a:t>SRIT: LTE+NR</a:t>
            </a:r>
          </a:p>
          <a:p>
            <a:pPr algn="ctr"/>
            <a:r>
              <a:rPr lang="en-US" sz="2000" b="1" dirty="0"/>
              <a:t>RIT: NR</a:t>
            </a:r>
          </a:p>
        </p:txBody>
      </p:sp>
      <p:sp>
        <p:nvSpPr>
          <p:cNvPr id="22" name="TextBox 21">
            <a:extLst>
              <a:ext uri="{FF2B5EF4-FFF2-40B4-BE49-F238E27FC236}">
                <a16:creationId xmlns:a16="http://schemas.microsoft.com/office/drawing/2014/main" id="{47F87F10-F152-4921-9692-A945FCF8D095}"/>
              </a:ext>
            </a:extLst>
          </p:cNvPr>
          <p:cNvSpPr txBox="1"/>
          <p:nvPr/>
        </p:nvSpPr>
        <p:spPr>
          <a:xfrm flipH="1">
            <a:off x="9759229" y="3193100"/>
            <a:ext cx="1625600" cy="1631216"/>
          </a:xfrm>
          <a:prstGeom prst="rect">
            <a:avLst/>
          </a:prstGeom>
          <a:noFill/>
        </p:spPr>
        <p:txBody>
          <a:bodyPr wrap="square" rtlCol="0">
            <a:spAutoFit/>
          </a:bodyPr>
          <a:lstStyle/>
          <a:p>
            <a:pPr algn="ctr"/>
            <a:r>
              <a:rPr lang="en-US" sz="2000" b="1" dirty="0"/>
              <a:t>‘TSDSI’</a:t>
            </a:r>
          </a:p>
          <a:p>
            <a:pPr algn="ctr"/>
            <a:r>
              <a:rPr lang="en-US" sz="2000" b="1" dirty="0"/>
              <a:t>IMT-2020/7</a:t>
            </a:r>
          </a:p>
          <a:p>
            <a:pPr algn="ctr"/>
            <a:r>
              <a:rPr lang="en-US" sz="2000" b="1" dirty="0">
                <a:solidFill>
                  <a:srgbClr val="FF0000"/>
                </a:solidFill>
              </a:rPr>
              <a:t>(Rev. 1)</a:t>
            </a:r>
          </a:p>
          <a:p>
            <a:pPr algn="ctr"/>
            <a:r>
              <a:rPr lang="en-US" sz="2000" b="1" dirty="0"/>
              <a:t>SRIT: LTE+NR</a:t>
            </a:r>
          </a:p>
          <a:p>
            <a:pPr algn="ctr"/>
            <a:r>
              <a:rPr lang="en-US" sz="2000" b="1" dirty="0"/>
              <a:t>RIT: NR</a:t>
            </a:r>
          </a:p>
        </p:txBody>
      </p:sp>
      <p:sp>
        <p:nvSpPr>
          <p:cNvPr id="23" name="TextBox 22">
            <a:extLst>
              <a:ext uri="{FF2B5EF4-FFF2-40B4-BE49-F238E27FC236}">
                <a16:creationId xmlns:a16="http://schemas.microsoft.com/office/drawing/2014/main" id="{8BD41DBB-0829-4B61-928A-F655201380FA}"/>
              </a:ext>
            </a:extLst>
          </p:cNvPr>
          <p:cNvSpPr txBox="1"/>
          <p:nvPr/>
        </p:nvSpPr>
        <p:spPr>
          <a:xfrm flipH="1">
            <a:off x="7415988" y="3193100"/>
            <a:ext cx="1836056" cy="1631216"/>
          </a:xfrm>
          <a:prstGeom prst="rect">
            <a:avLst/>
          </a:prstGeom>
          <a:noFill/>
        </p:spPr>
        <p:txBody>
          <a:bodyPr wrap="square" rtlCol="0">
            <a:spAutoFit/>
          </a:bodyPr>
          <a:lstStyle/>
          <a:p>
            <a:pPr algn="ctr"/>
            <a:r>
              <a:rPr lang="en-US" sz="2000" b="1" dirty="0"/>
              <a:t>‘DECT Forum &amp; ETSI’</a:t>
            </a:r>
          </a:p>
          <a:p>
            <a:pPr algn="ctr"/>
            <a:r>
              <a:rPr lang="en-US" sz="2000" b="1" dirty="0"/>
              <a:t>IMT-2020/5</a:t>
            </a:r>
          </a:p>
          <a:p>
            <a:pPr algn="ctr"/>
            <a:r>
              <a:rPr lang="en-US" sz="2000" b="1" dirty="0">
                <a:solidFill>
                  <a:srgbClr val="FF0000"/>
                </a:solidFill>
              </a:rPr>
              <a:t>(Rev. 1)</a:t>
            </a:r>
          </a:p>
          <a:p>
            <a:pPr algn="ctr"/>
            <a:r>
              <a:rPr lang="en-US" sz="2000" b="1" dirty="0"/>
              <a:t>RIT: DECT-2020</a:t>
            </a:r>
          </a:p>
        </p:txBody>
      </p:sp>
      <p:sp>
        <p:nvSpPr>
          <p:cNvPr id="25" name="TextBox 24">
            <a:extLst>
              <a:ext uri="{FF2B5EF4-FFF2-40B4-BE49-F238E27FC236}">
                <a16:creationId xmlns:a16="http://schemas.microsoft.com/office/drawing/2014/main" id="{4A97A10E-67F3-431C-9EC6-B30F6AD2A20A}"/>
              </a:ext>
            </a:extLst>
          </p:cNvPr>
          <p:cNvSpPr txBox="1"/>
          <p:nvPr/>
        </p:nvSpPr>
        <p:spPr>
          <a:xfrm>
            <a:off x="3121379" y="6328683"/>
            <a:ext cx="6053517" cy="523220"/>
          </a:xfrm>
          <a:prstGeom prst="rect">
            <a:avLst/>
          </a:prstGeom>
          <a:noFill/>
        </p:spPr>
        <p:txBody>
          <a:bodyPr wrap="none" rtlCol="0">
            <a:spAutoFit/>
          </a:bodyPr>
          <a:lstStyle/>
          <a:p>
            <a:r>
              <a:rPr lang="en-US" sz="2800" b="1" dirty="0">
                <a:solidFill>
                  <a:srgbClr val="0070C0"/>
                </a:solidFill>
                <a:latin typeface="+mj-lt"/>
                <a:ea typeface="+mj-ea"/>
                <a:cs typeface="+mj-cs"/>
              </a:rPr>
              <a:t>To be available on the ITU website shortly</a:t>
            </a:r>
          </a:p>
        </p:txBody>
      </p:sp>
    </p:spTree>
    <p:extLst>
      <p:ext uri="{BB962C8B-B14F-4D97-AF65-F5344CB8AC3E}">
        <p14:creationId xmlns:p14="http://schemas.microsoft.com/office/powerpoint/2010/main" val="41138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740047" y="1118791"/>
          <a:ext cx="4316145" cy="5591183"/>
        </p:xfrm>
        <a:graphic>
          <a:graphicData uri="http://schemas.openxmlformats.org/drawingml/2006/table">
            <a:tbl>
              <a:tblPr firstRow="1" firstCol="1" bandRow="1">
                <a:tableStyleId>{5C22544A-7EE6-4342-B048-85BDC9FD1C3A}</a:tableStyleId>
              </a:tblPr>
              <a:tblGrid>
                <a:gridCol w="4316145">
                  <a:extLst>
                    <a:ext uri="{9D8B030D-6E8A-4147-A177-3AD203B41FA5}">
                      <a16:colId xmlns:a16="http://schemas.microsoft.com/office/drawing/2014/main" val="20000"/>
                    </a:ext>
                  </a:extLst>
                </a:gridCol>
              </a:tblGrid>
              <a:tr h="511183">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US" sz="2800" dirty="0">
                          <a:effectLst/>
                          <a:latin typeface="Calibri" panose="020F0502020204030204" pitchFamily="34" charset="0"/>
                          <a:ea typeface="Times New Roman" panose="02020603050405020304" pitchFamily="18" charset="0"/>
                        </a:rPr>
                        <a:t>Incumbent services</a:t>
                      </a:r>
                      <a:endParaRPr lang="en-GB" sz="2800" dirty="0">
                        <a:effectLst/>
                        <a:latin typeface="Calibri" panose="020F0502020204030204" pitchFamily="34"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0"/>
                  </a:ext>
                </a:extLst>
              </a:tr>
              <a:tr h="633773">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Mobile-satellite</a:t>
                      </a:r>
                      <a:br>
                        <a:rPr lang="en-GB" sz="2200" dirty="0">
                          <a:effectLst/>
                        </a:rPr>
                      </a:br>
                      <a:r>
                        <a:rPr lang="en-GB" sz="2200" dirty="0" err="1">
                          <a:effectLst/>
                        </a:rPr>
                        <a:t>Radionavigation</a:t>
                      </a:r>
                      <a:r>
                        <a:rPr lang="en-GB" sz="2200" dirty="0">
                          <a:effectLst/>
                        </a:rPr>
                        <a:t>-satellite service</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1"/>
                  </a:ext>
                </a:extLst>
              </a:tr>
              <a:tr h="633773">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Fixed-satellite</a:t>
                      </a:r>
                      <a:br>
                        <a:rPr lang="en-GB" sz="2200" dirty="0">
                          <a:effectLst/>
                        </a:rPr>
                      </a:br>
                      <a:r>
                        <a:rPr lang="en-GB" sz="2200" dirty="0">
                          <a:effectLst/>
                        </a:rPr>
                        <a:t>Broadcasting-satellite</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2"/>
                  </a:ext>
                </a:extLst>
              </a:tr>
              <a:tr h="316886">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Radio astronomy</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3"/>
                  </a:ext>
                </a:extLst>
              </a:tr>
              <a:tr h="633773">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Space research</a:t>
                      </a:r>
                      <a:br>
                        <a:rPr lang="en-GB" sz="2200" dirty="0">
                          <a:effectLst/>
                        </a:rPr>
                      </a:br>
                      <a:r>
                        <a:rPr lang="en-GB" sz="2200" dirty="0">
                          <a:effectLst/>
                        </a:rPr>
                        <a:t>Earth exploration-satellite</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4"/>
                  </a:ext>
                </a:extLst>
              </a:tr>
              <a:tr h="316886">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Inter-satellite</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5"/>
                  </a:ext>
                </a:extLst>
              </a:tr>
              <a:tr h="633773">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Earth exploration-satellite (passive)</a:t>
                      </a:r>
                      <a:br>
                        <a:rPr lang="en-GB" sz="2200" dirty="0">
                          <a:effectLst/>
                        </a:rPr>
                      </a:br>
                      <a:r>
                        <a:rPr lang="en-GB" sz="2200" dirty="0">
                          <a:effectLst/>
                        </a:rPr>
                        <a:t>Space research (passive)</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6"/>
                  </a:ext>
                </a:extLst>
              </a:tr>
              <a:tr h="316886">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Fixed</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7"/>
                  </a:ext>
                </a:extLst>
              </a:tr>
              <a:tr h="633773">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Mobile – Multiple gigabit wireless systems</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8"/>
                  </a:ext>
                </a:extLst>
              </a:tr>
              <a:tr h="681786">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a:effectLst/>
                        </a:rPr>
                        <a:t>Aeronautical mobile</a:t>
                      </a:r>
                    </a:p>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200" dirty="0" err="1">
                          <a:effectLst/>
                        </a:rPr>
                        <a:t>Radiodetermination</a:t>
                      </a:r>
                      <a:endParaRPr lang="en-GB" sz="2200" dirty="0">
                        <a:effectLst/>
                        <a:latin typeface="Times New Roman" panose="02020603050405020304" pitchFamily="18" charset="0"/>
                        <a:ea typeface="Times New Roman" panose="02020603050405020304" pitchFamily="18" charset="0"/>
                      </a:endParaRPr>
                    </a:p>
                  </a:txBody>
                  <a:tcPr marL="36195" marR="36195" marT="0" marB="0">
                    <a:solidFill>
                      <a:srgbClr val="00B0F0"/>
                    </a:solidFill>
                  </a:tcPr>
                </a:tc>
                <a:extLst>
                  <a:ext uri="{0D108BD9-81ED-4DB2-BD59-A6C34878D82A}">
                    <a16:rowId xmlns:a16="http://schemas.microsoft.com/office/drawing/2014/main" val="10009"/>
                  </a:ext>
                </a:extLst>
              </a:tr>
            </a:tbl>
          </a:graphicData>
        </a:graphic>
      </p:graphicFrame>
      <p:sp>
        <p:nvSpPr>
          <p:cNvPr id="6" name="Title 1"/>
          <p:cNvSpPr txBox="1">
            <a:spLocks/>
          </p:cNvSpPr>
          <p:nvPr/>
        </p:nvSpPr>
        <p:spPr>
          <a:xfrm>
            <a:off x="1638077" y="105417"/>
            <a:ext cx="9144000" cy="752475"/>
          </a:xfrm>
          <a:prstGeom prst="rect">
            <a:avLst/>
          </a:prstGeom>
          <a:solidFill>
            <a:srgbClr val="558ED5"/>
          </a:solidFill>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WRC-19 AI 1.13 sharing &amp; compatibility studies</a:t>
            </a:r>
          </a:p>
        </p:txBody>
      </p:sp>
      <p:graphicFrame>
        <p:nvGraphicFramePr>
          <p:cNvPr id="8" name="Table 7"/>
          <p:cNvGraphicFramePr>
            <a:graphicFrameLocks noGrp="1"/>
          </p:cNvGraphicFramePr>
          <p:nvPr>
            <p:extLst>
              <p:ext uri="{D42A27DB-BD31-4B8C-83A1-F6EECF244321}">
                <p14:modId xmlns:p14="http://schemas.microsoft.com/office/powerpoint/2010/main" val="234998249"/>
              </p:ext>
            </p:extLst>
          </p:nvPr>
        </p:nvGraphicFramePr>
        <p:xfrm>
          <a:off x="15611" y="3108873"/>
          <a:ext cx="2486136" cy="1615529"/>
        </p:xfrm>
        <a:graphic>
          <a:graphicData uri="http://schemas.openxmlformats.org/drawingml/2006/table">
            <a:tbl>
              <a:tblPr firstRow="1" firstCol="1" bandRow="1">
                <a:tableStyleId>{5C22544A-7EE6-4342-B048-85BDC9FD1C3A}</a:tableStyleId>
              </a:tblPr>
              <a:tblGrid>
                <a:gridCol w="2486136">
                  <a:extLst>
                    <a:ext uri="{9D8B030D-6E8A-4147-A177-3AD203B41FA5}">
                      <a16:colId xmlns:a16="http://schemas.microsoft.com/office/drawing/2014/main" val="20000"/>
                    </a:ext>
                  </a:extLst>
                </a:gridCol>
              </a:tblGrid>
              <a:tr h="541813">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US" sz="2800" dirty="0">
                          <a:effectLst/>
                          <a:latin typeface="Calibri" panose="020F0502020204030204" pitchFamily="34" charset="0"/>
                          <a:ea typeface="Times New Roman" panose="02020603050405020304" pitchFamily="18" charset="0"/>
                        </a:rPr>
                        <a:t>Mobile service</a:t>
                      </a:r>
                      <a:endParaRPr lang="en-GB" sz="2800" dirty="0">
                        <a:effectLst/>
                        <a:latin typeface="Calibri" panose="020F0502020204030204" pitchFamily="34" charset="0"/>
                        <a:ea typeface="Times New Roman" panose="02020603050405020304" pitchFamily="18" charset="0"/>
                      </a:endParaRPr>
                    </a:p>
                  </a:txBody>
                  <a:tcPr marL="36195" marR="36195" marT="0" marB="0">
                    <a:solidFill>
                      <a:srgbClr val="FFC000"/>
                    </a:solidFill>
                  </a:tcPr>
                </a:tc>
                <a:extLst>
                  <a:ext uri="{0D108BD9-81ED-4DB2-BD59-A6C34878D82A}">
                    <a16:rowId xmlns:a16="http://schemas.microsoft.com/office/drawing/2014/main" val="10000"/>
                  </a:ext>
                </a:extLst>
              </a:tr>
              <a:tr h="1073716">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US" sz="2400" dirty="0">
                          <a:effectLst/>
                          <a:latin typeface="Calibri" panose="020F0502020204030204" pitchFamily="34" charset="0"/>
                          <a:ea typeface="Times New Roman" panose="02020603050405020304" pitchFamily="18" charset="0"/>
                        </a:rPr>
                        <a:t>IMT-2020</a:t>
                      </a:r>
                    </a:p>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US" sz="2400" dirty="0">
                          <a:effectLst/>
                          <a:latin typeface="Calibri" panose="020F0502020204030204" pitchFamily="34" charset="0"/>
                          <a:ea typeface="Times New Roman" panose="02020603050405020304" pitchFamily="18" charset="0"/>
                        </a:rPr>
                        <a:t>SPECTRUM</a:t>
                      </a:r>
                      <a:endParaRPr lang="en-GB" sz="2400" dirty="0">
                        <a:effectLst/>
                        <a:latin typeface="Calibri" panose="020F0502020204030204" pitchFamily="34" charset="0"/>
                        <a:ea typeface="Times New Roman" panose="02020603050405020304" pitchFamily="18" charset="0"/>
                      </a:endParaRPr>
                    </a:p>
                  </a:txBody>
                  <a:tcPr marL="36195" marR="36195" marT="0" marB="0" anchor="ctr">
                    <a:solidFill>
                      <a:srgbClr val="FFC000"/>
                    </a:solidFill>
                  </a:tcPr>
                </a:tc>
                <a:extLst>
                  <a:ext uri="{0D108BD9-81ED-4DB2-BD59-A6C34878D82A}">
                    <a16:rowId xmlns:a16="http://schemas.microsoft.com/office/drawing/2014/main" val="10001"/>
                  </a:ext>
                </a:extLst>
              </a:tr>
            </a:tbl>
          </a:graphicData>
        </a:graphic>
      </p:graphicFrame>
      <p:sp>
        <p:nvSpPr>
          <p:cNvPr id="9" name="Left-Right Arrow 8"/>
          <p:cNvSpPr/>
          <p:nvPr/>
        </p:nvSpPr>
        <p:spPr>
          <a:xfrm>
            <a:off x="2508309" y="3558530"/>
            <a:ext cx="1201436" cy="711704"/>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p:cNvGrpSpPr/>
          <p:nvPr/>
        </p:nvGrpSpPr>
        <p:grpSpPr>
          <a:xfrm>
            <a:off x="7869926" y="907488"/>
            <a:ext cx="1480835" cy="5950512"/>
            <a:chOff x="10206726" y="907488"/>
            <a:chExt cx="1480835" cy="5950512"/>
          </a:xfrm>
        </p:grpSpPr>
        <p:sp>
          <p:nvSpPr>
            <p:cNvPr id="10" name="Up-Down Arrow 9"/>
            <p:cNvSpPr/>
            <p:nvPr/>
          </p:nvSpPr>
          <p:spPr>
            <a:xfrm>
              <a:off x="10565084" y="1354037"/>
              <a:ext cx="713984" cy="5123145"/>
            </a:xfrm>
            <a:prstGeom prst="upDownArrow">
              <a:avLst/>
            </a:prstGeom>
            <a:gradFill flip="none" rotWithShape="1">
              <a:gsLst>
                <a:gs pos="0">
                  <a:srgbClr val="C00000"/>
                </a:gs>
                <a:gs pos="46000">
                  <a:schemeClr val="accent1">
                    <a:lumMod val="45000"/>
                    <a:lumOff val="55000"/>
                  </a:schemeClr>
                </a:gs>
                <a:gs pos="56000">
                  <a:schemeClr val="accent1">
                    <a:lumMod val="45000"/>
                    <a:lumOff val="55000"/>
                  </a:schemeClr>
                </a:gs>
                <a:gs pos="100000">
                  <a:srgbClr val="0070C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Selected frequency bands</a:t>
              </a:r>
              <a:endPar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p:cNvSpPr txBox="1"/>
            <p:nvPr/>
          </p:nvSpPr>
          <p:spPr>
            <a:xfrm>
              <a:off x="10299859" y="907488"/>
              <a:ext cx="138770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24.25 GHz</a:t>
              </a: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p:cNvSpPr txBox="1"/>
            <p:nvPr/>
          </p:nvSpPr>
          <p:spPr>
            <a:xfrm>
              <a:off x="10206726" y="6457890"/>
              <a:ext cx="138770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86 GHz</a:t>
              </a:r>
              <a:endPar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 name="Group 12"/>
          <p:cNvGrpSpPr/>
          <p:nvPr/>
        </p:nvGrpSpPr>
        <p:grpSpPr>
          <a:xfrm>
            <a:off x="9208036" y="1063159"/>
            <a:ext cx="347962" cy="5702441"/>
            <a:chOff x="3385039" y="2244835"/>
            <a:chExt cx="312535" cy="4444442"/>
          </a:xfrm>
        </p:grpSpPr>
        <p:sp>
          <p:nvSpPr>
            <p:cNvPr id="14" name="Right Brace 13"/>
            <p:cNvSpPr/>
            <p:nvPr/>
          </p:nvSpPr>
          <p:spPr>
            <a:xfrm>
              <a:off x="3385039" y="2244835"/>
              <a:ext cx="45719" cy="4444442"/>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5" name="Straight Arrow Connector 14"/>
            <p:cNvCxnSpPr>
              <a:stCxn id="14" idx="1"/>
            </p:cNvCxnSpPr>
            <p:nvPr/>
          </p:nvCxnSpPr>
          <p:spPr>
            <a:xfrm>
              <a:off x="3430758" y="4467056"/>
              <a:ext cx="266816" cy="44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6" name="Table 15"/>
          <p:cNvGraphicFramePr>
            <a:graphicFrameLocks noGrp="1"/>
          </p:cNvGraphicFramePr>
          <p:nvPr>
            <p:extLst>
              <p:ext uri="{D42A27DB-BD31-4B8C-83A1-F6EECF244321}">
                <p14:modId xmlns:p14="http://schemas.microsoft.com/office/powerpoint/2010/main" val="3355677850"/>
              </p:ext>
            </p:extLst>
          </p:nvPr>
        </p:nvGraphicFramePr>
        <p:xfrm>
          <a:off x="9606899" y="1239931"/>
          <a:ext cx="2486136" cy="5534495"/>
        </p:xfrm>
        <a:graphic>
          <a:graphicData uri="http://schemas.openxmlformats.org/drawingml/2006/table">
            <a:tbl>
              <a:tblPr firstRow="1" firstCol="1" bandRow="1">
                <a:tableStyleId>{5C22544A-7EE6-4342-B048-85BDC9FD1C3A}</a:tableStyleId>
              </a:tblPr>
              <a:tblGrid>
                <a:gridCol w="2486136">
                  <a:extLst>
                    <a:ext uri="{9D8B030D-6E8A-4147-A177-3AD203B41FA5}">
                      <a16:colId xmlns:a16="http://schemas.microsoft.com/office/drawing/2014/main" val="20000"/>
                    </a:ext>
                  </a:extLst>
                </a:gridCol>
              </a:tblGrid>
              <a:tr h="417892">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US" sz="2800" dirty="0">
                          <a:effectLst/>
                          <a:latin typeface="Calibri" panose="020F0502020204030204" pitchFamily="34" charset="0"/>
                          <a:ea typeface="Times New Roman" panose="02020603050405020304" pitchFamily="18" charset="0"/>
                        </a:rPr>
                        <a:t>Focus </a:t>
                      </a:r>
                      <a:r>
                        <a:rPr lang="en-US" sz="2800" baseline="0" dirty="0">
                          <a:effectLst/>
                          <a:latin typeface="Calibri" panose="020F0502020204030204" pitchFamily="34" charset="0"/>
                          <a:ea typeface="Times New Roman" panose="02020603050405020304" pitchFamily="18" charset="0"/>
                        </a:rPr>
                        <a:t>on </a:t>
                      </a:r>
                      <a:endParaRPr lang="en-GB" sz="2800" dirty="0">
                        <a:effectLst/>
                        <a:latin typeface="Calibri" panose="020F0502020204030204" pitchFamily="34" charset="0"/>
                        <a:ea typeface="Times New Roman" panose="02020603050405020304" pitchFamily="18" charset="0"/>
                      </a:endParaRPr>
                    </a:p>
                  </a:txBody>
                  <a:tcPr marL="36195" marR="36195" marT="0" marB="0">
                    <a:solidFill>
                      <a:schemeClr val="accent6">
                        <a:lumMod val="75000"/>
                      </a:schemeClr>
                    </a:solidFill>
                  </a:tcPr>
                </a:tc>
                <a:extLst>
                  <a:ext uri="{0D108BD9-81ED-4DB2-BD59-A6C34878D82A}">
                    <a16:rowId xmlns:a16="http://schemas.microsoft.com/office/drawing/2014/main" val="10000"/>
                  </a:ext>
                </a:extLst>
              </a:tr>
              <a:tr h="735129">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US" sz="2400" dirty="0">
                          <a:effectLst/>
                          <a:latin typeface="Calibri" panose="020F0502020204030204" pitchFamily="34" charset="0"/>
                          <a:ea typeface="Times New Roman" panose="02020603050405020304" pitchFamily="18" charset="0"/>
                        </a:rPr>
                        <a:t>24.25 – 27.5 GHz</a:t>
                      </a:r>
                      <a:endParaRPr lang="en-GB" sz="2400" dirty="0">
                        <a:effectLst/>
                        <a:latin typeface="Calibri" panose="020F0502020204030204" pitchFamily="34" charset="0"/>
                        <a:ea typeface="Times New Roman" panose="02020603050405020304" pitchFamily="18" charset="0"/>
                      </a:endParaRPr>
                    </a:p>
                  </a:txBody>
                  <a:tcPr marL="36195" marR="36195" marT="0" marB="0" anchor="ctr">
                    <a:solidFill>
                      <a:schemeClr val="accent6">
                        <a:lumMod val="75000"/>
                      </a:schemeClr>
                    </a:solidFill>
                  </a:tcPr>
                </a:tc>
                <a:extLst>
                  <a:ext uri="{0D108BD9-81ED-4DB2-BD59-A6C34878D82A}">
                    <a16:rowId xmlns:a16="http://schemas.microsoft.com/office/drawing/2014/main" val="10001"/>
                  </a:ext>
                </a:extLst>
              </a:tr>
              <a:tr h="699541">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400" dirty="0">
                          <a:effectLst/>
                          <a:latin typeface="Calibri" panose="020F0502020204030204" pitchFamily="34" charset="0"/>
                          <a:ea typeface="Times New Roman" panose="02020603050405020304" pitchFamily="18" charset="0"/>
                        </a:rPr>
                        <a:t>(31.8 – 33.4 GHz)</a:t>
                      </a:r>
                    </a:p>
                  </a:txBody>
                  <a:tcPr marL="36195" marR="36195" marT="0" marB="0" anchor="ctr">
                    <a:solidFill>
                      <a:schemeClr val="accent6">
                        <a:lumMod val="75000"/>
                      </a:schemeClr>
                    </a:solidFill>
                  </a:tcPr>
                </a:tc>
                <a:extLst>
                  <a:ext uri="{0D108BD9-81ED-4DB2-BD59-A6C34878D82A}">
                    <a16:rowId xmlns:a16="http://schemas.microsoft.com/office/drawing/2014/main" val="416186035"/>
                  </a:ext>
                </a:extLst>
              </a:tr>
              <a:tr h="656286">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400" dirty="0">
                          <a:effectLst/>
                          <a:latin typeface="Calibri" panose="020F0502020204030204" pitchFamily="34" charset="0"/>
                          <a:ea typeface="Times New Roman" panose="02020603050405020304" pitchFamily="18" charset="0"/>
                        </a:rPr>
                        <a:t>37 – 43.5 GHz</a:t>
                      </a:r>
                    </a:p>
                  </a:txBody>
                  <a:tcPr marL="36195" marR="36195" marT="0" marB="0" anchor="ctr">
                    <a:solidFill>
                      <a:schemeClr val="accent6">
                        <a:lumMod val="75000"/>
                      </a:schemeClr>
                    </a:solidFill>
                  </a:tcPr>
                </a:tc>
                <a:extLst>
                  <a:ext uri="{0D108BD9-81ED-4DB2-BD59-A6C34878D82A}">
                    <a16:rowId xmlns:a16="http://schemas.microsoft.com/office/drawing/2014/main" val="10002"/>
                  </a:ext>
                </a:extLst>
              </a:tr>
              <a:tr h="771866">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400" dirty="0">
                          <a:effectLst/>
                          <a:latin typeface="Calibri" panose="020F0502020204030204" pitchFamily="34" charset="0"/>
                          <a:ea typeface="Times New Roman" panose="02020603050405020304" pitchFamily="18" charset="0"/>
                        </a:rPr>
                        <a:t>(45.5 – 47.2 GHz)</a:t>
                      </a:r>
                    </a:p>
                  </a:txBody>
                  <a:tcPr marL="36195" marR="36195" marT="0" marB="0" anchor="ctr">
                    <a:solidFill>
                      <a:schemeClr val="accent6">
                        <a:lumMod val="75000"/>
                      </a:schemeClr>
                    </a:solidFill>
                  </a:tcPr>
                </a:tc>
                <a:extLst>
                  <a:ext uri="{0D108BD9-81ED-4DB2-BD59-A6C34878D82A}">
                    <a16:rowId xmlns:a16="http://schemas.microsoft.com/office/drawing/2014/main" val="3823821221"/>
                  </a:ext>
                </a:extLst>
              </a:tr>
              <a:tr h="710551">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400" dirty="0">
                          <a:effectLst/>
                          <a:latin typeface="Calibri" panose="020F0502020204030204" pitchFamily="34" charset="0"/>
                          <a:ea typeface="Times New Roman" panose="02020603050405020304" pitchFamily="18" charset="0"/>
                        </a:rPr>
                        <a:t>47.2 – 50.2 GHz</a:t>
                      </a:r>
                    </a:p>
                  </a:txBody>
                  <a:tcPr marL="36195" marR="36195" marT="0" marB="0" anchor="ctr">
                    <a:solidFill>
                      <a:schemeClr val="accent6">
                        <a:lumMod val="75000"/>
                      </a:schemeClr>
                    </a:solidFill>
                  </a:tcPr>
                </a:tc>
                <a:extLst>
                  <a:ext uri="{0D108BD9-81ED-4DB2-BD59-A6C34878D82A}">
                    <a16:rowId xmlns:a16="http://schemas.microsoft.com/office/drawing/2014/main" val="3917365410"/>
                  </a:ext>
                </a:extLst>
              </a:tr>
              <a:tr h="767415">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400" dirty="0">
                          <a:effectLst/>
                          <a:latin typeface="Calibri" panose="020F0502020204030204" pitchFamily="34" charset="0"/>
                          <a:ea typeface="Times New Roman" panose="02020603050405020304" pitchFamily="18" charset="0"/>
                        </a:rPr>
                        <a:t>50.4 – 52.4 GHz</a:t>
                      </a:r>
                    </a:p>
                  </a:txBody>
                  <a:tcPr marL="36195" marR="36195" marT="0" marB="0" anchor="ctr">
                    <a:solidFill>
                      <a:schemeClr val="accent6">
                        <a:lumMod val="75000"/>
                      </a:schemeClr>
                    </a:solidFill>
                  </a:tcPr>
                </a:tc>
                <a:extLst>
                  <a:ext uri="{0D108BD9-81ED-4DB2-BD59-A6C34878D82A}">
                    <a16:rowId xmlns:a16="http://schemas.microsoft.com/office/drawing/2014/main" val="225454084"/>
                  </a:ext>
                </a:extLst>
              </a:tr>
              <a:tr h="766987">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400" dirty="0">
                          <a:effectLst/>
                          <a:latin typeface="Calibri" panose="020F0502020204030204" pitchFamily="34" charset="0"/>
                          <a:ea typeface="Times New Roman" panose="02020603050405020304" pitchFamily="18" charset="0"/>
                        </a:rPr>
                        <a:t>66 – 86 GHz</a:t>
                      </a:r>
                    </a:p>
                  </a:txBody>
                  <a:tcPr marL="36195" marR="36195" marT="0" marB="0" anchor="ctr">
                    <a:solidFill>
                      <a:schemeClr val="accent6">
                        <a:lumMod val="75000"/>
                      </a:schemeClr>
                    </a:solidFill>
                  </a:tcPr>
                </a:tc>
                <a:extLst>
                  <a:ext uri="{0D108BD9-81ED-4DB2-BD59-A6C34878D82A}">
                    <a16:rowId xmlns:a16="http://schemas.microsoft.com/office/drawing/2014/main" val="10003"/>
                  </a:ext>
                </a:extLst>
              </a:tr>
            </a:tbl>
          </a:graphicData>
        </a:graphic>
      </p:graphicFrame>
      <p:pic>
        <p:nvPicPr>
          <p:cNvPr id="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41" y="166393"/>
            <a:ext cx="7747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a:xfrm>
            <a:off x="482600" y="6347050"/>
            <a:ext cx="415757" cy="36292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7B29F-550E-4D7C-8450-001DD816381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30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4935" y="1485762"/>
            <a:ext cx="11135786" cy="5134200"/>
          </a:xfrm>
        </p:spPr>
        <p:txBody>
          <a:bodyPr>
            <a:normAutofit fontScale="92500" lnSpcReduction="20000"/>
          </a:bodyPr>
          <a:lstStyle/>
          <a:p>
            <a:r>
              <a:rPr lang="en-US" b="1" dirty="0">
                <a:solidFill>
                  <a:srgbClr val="0070C0"/>
                </a:solidFill>
              </a:rPr>
              <a:t>Global collaboration </a:t>
            </a:r>
            <a:r>
              <a:rPr lang="en-US" dirty="0">
                <a:solidFill>
                  <a:srgbClr val="0070C0"/>
                </a:solidFill>
              </a:rPr>
              <a:t>and joint effort leads to success for IMT-2020 and 5G.</a:t>
            </a:r>
          </a:p>
          <a:p>
            <a:r>
              <a:rPr lang="en-US" b="1" dirty="0">
                <a:solidFill>
                  <a:srgbClr val="0070C0"/>
                </a:solidFill>
              </a:rPr>
              <a:t>ITU-R and industry partnerships </a:t>
            </a:r>
            <a:r>
              <a:rPr lang="en-US" dirty="0">
                <a:solidFill>
                  <a:srgbClr val="0070C0"/>
                </a:solidFill>
              </a:rPr>
              <a:t>remain strong and well aligned for IMT-2020 and 5G.</a:t>
            </a:r>
          </a:p>
          <a:p>
            <a:r>
              <a:rPr lang="en-US" b="1" dirty="0">
                <a:solidFill>
                  <a:srgbClr val="0070C0"/>
                </a:solidFill>
              </a:rPr>
              <a:t>Engagement by Administrations</a:t>
            </a:r>
            <a:r>
              <a:rPr lang="en-US" dirty="0">
                <a:solidFill>
                  <a:srgbClr val="0070C0"/>
                </a:solidFill>
              </a:rPr>
              <a:t> is high - both on spectrum and technology.</a:t>
            </a:r>
          </a:p>
          <a:p>
            <a:r>
              <a:rPr lang="en-US" b="1" dirty="0">
                <a:solidFill>
                  <a:srgbClr val="0070C0"/>
                </a:solidFill>
              </a:rPr>
              <a:t>ITU-R IMT-2020 vision </a:t>
            </a:r>
            <a:r>
              <a:rPr lang="en-US" dirty="0">
                <a:solidFill>
                  <a:srgbClr val="0070C0"/>
                </a:solidFill>
              </a:rPr>
              <a:t>continues as the global target in support of 5G.</a:t>
            </a:r>
          </a:p>
          <a:p>
            <a:r>
              <a:rPr lang="en-US" b="1" dirty="0">
                <a:solidFill>
                  <a:srgbClr val="0070C0"/>
                </a:solidFill>
              </a:rPr>
              <a:t>Initial IMT-2020 candidate radio interface technology submissions </a:t>
            </a:r>
            <a:r>
              <a:rPr lang="en-US" dirty="0">
                <a:solidFill>
                  <a:srgbClr val="0070C0"/>
                </a:solidFill>
              </a:rPr>
              <a:t>already being received – final submissions due July 2019.</a:t>
            </a:r>
          </a:p>
          <a:p>
            <a:r>
              <a:rPr lang="en-US" b="1" dirty="0">
                <a:solidFill>
                  <a:srgbClr val="0070C0"/>
                </a:solidFill>
              </a:rPr>
              <a:t>The Evaluation process has started! </a:t>
            </a:r>
            <a:r>
              <a:rPr lang="en-US" dirty="0">
                <a:solidFill>
                  <a:srgbClr val="0070C0"/>
                </a:solidFill>
              </a:rPr>
              <a:t>- advance activities already underway by independent evaluation groups.</a:t>
            </a:r>
          </a:p>
          <a:p>
            <a:r>
              <a:rPr lang="en-US" b="1" dirty="0">
                <a:solidFill>
                  <a:srgbClr val="0070C0"/>
                </a:solidFill>
              </a:rPr>
              <a:t>ITU-R Recommendation on detailed radio interface technology specifications </a:t>
            </a:r>
            <a:r>
              <a:rPr lang="en-US" dirty="0">
                <a:solidFill>
                  <a:srgbClr val="0070C0"/>
                </a:solidFill>
              </a:rPr>
              <a:t>for IMT-2020 on track for year-end 2020 release. </a:t>
            </a:r>
          </a:p>
          <a:p>
            <a:r>
              <a:rPr lang="en-US" dirty="0">
                <a:solidFill>
                  <a:srgbClr val="0070C0"/>
                </a:solidFill>
              </a:rPr>
              <a:t>ITU-R is well on schedule to implement all necessary procedures to </a:t>
            </a:r>
            <a:r>
              <a:rPr lang="en-US" b="1" dirty="0">
                <a:solidFill>
                  <a:srgbClr val="0070C0"/>
                </a:solidFill>
              </a:rPr>
              <a:t>identify the important future ‘mm wave’ spectrum (WRC-19) </a:t>
            </a:r>
            <a:r>
              <a:rPr lang="en-US" dirty="0">
                <a:solidFill>
                  <a:srgbClr val="0070C0"/>
                </a:solidFill>
              </a:rPr>
              <a:t>within the IMT overall spectrum portfolio.</a:t>
            </a:r>
          </a:p>
          <a:p>
            <a:endParaRPr lang="en-US" dirty="0"/>
          </a:p>
        </p:txBody>
      </p:sp>
      <p:sp>
        <p:nvSpPr>
          <p:cNvPr id="3" name="Title 2"/>
          <p:cNvSpPr>
            <a:spLocks noGrp="1"/>
          </p:cNvSpPr>
          <p:nvPr>
            <p:ph type="title"/>
          </p:nvPr>
        </p:nvSpPr>
        <p:spPr>
          <a:xfrm>
            <a:off x="524935" y="148277"/>
            <a:ext cx="9992784" cy="720403"/>
          </a:xfrm>
        </p:spPr>
        <p:txBody>
          <a:bodyPr/>
          <a:lstStyle/>
          <a:p>
            <a:pPr algn="ctr"/>
            <a:r>
              <a:rPr lang="en-US" b="1" dirty="0">
                <a:solidFill>
                  <a:srgbClr val="0070C0"/>
                </a:solidFill>
              </a:rPr>
              <a:t>Conclusions</a:t>
            </a:r>
          </a:p>
        </p:txBody>
      </p:sp>
      <p:sp>
        <p:nvSpPr>
          <p:cNvPr id="4" name="Slide Number Placeholder 3"/>
          <p:cNvSpPr>
            <a:spLocks noGrp="1"/>
          </p:cNvSpPr>
          <p:nvPr>
            <p:ph type="sldNum" sz="quarter" idx="10"/>
          </p:nvPr>
        </p:nvSpPr>
        <p:spPr>
          <a:xfrm>
            <a:off x="482600" y="6347050"/>
            <a:ext cx="367631" cy="278339"/>
          </a:xfrm>
        </p:spPr>
        <p:txBody>
          <a:bodyPr/>
          <a:lstStyle/>
          <a:p>
            <a:pPr>
              <a:defRPr/>
            </a:pPr>
            <a:fld id="{48C7B29F-550E-4D7C-8450-001DD816381C}" type="slidenum">
              <a:rPr lang="en-US" smtClean="0"/>
              <a:pPr>
                <a:defRPr/>
              </a:pPr>
              <a:t>13</a:t>
            </a:fld>
            <a:endParaRPr lang="en-US" dirty="0"/>
          </a:p>
        </p:txBody>
      </p:sp>
      <p:pic>
        <p:nvPicPr>
          <p:cNvPr id="5" name="Picture 9">
            <a:extLst>
              <a:ext uri="{FF2B5EF4-FFF2-40B4-BE49-F238E27FC236}">
                <a16:creationId xmlns:a16="http://schemas.microsoft.com/office/drawing/2014/main" id="{960B0231-E904-41CD-B17C-156969DA9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41" y="166393"/>
            <a:ext cx="7747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89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822034"/>
            <a:ext cx="10515600" cy="1370346"/>
          </a:xfrm>
        </p:spPr>
        <p:txBody>
          <a:bodyPr>
            <a:normAutofit/>
          </a:bodyPr>
          <a:lstStyle/>
          <a:p>
            <a:pPr algn="ctr"/>
            <a:r>
              <a:rPr lang="en-US" sz="6600" b="1" i="1" dirty="0">
                <a:ln>
                  <a:solidFill>
                    <a:srgbClr val="FFFF00"/>
                  </a:solidFill>
                </a:ln>
              </a:rPr>
              <a:t>Thank You!</a:t>
            </a:r>
          </a:p>
        </p:txBody>
      </p:sp>
      <p:sp>
        <p:nvSpPr>
          <p:cNvPr id="3" name="Slide Number Placeholder 2"/>
          <p:cNvSpPr>
            <a:spLocks noGrp="1"/>
          </p:cNvSpPr>
          <p:nvPr>
            <p:ph type="sldNum" sz="quarter" idx="12"/>
          </p:nvPr>
        </p:nvSpPr>
        <p:spPr/>
        <p:txBody>
          <a:bodyPr/>
          <a:lstStyle/>
          <a:p>
            <a:fld id="{EC29F63E-8B6A-41FF-BEAF-DA564AC729E2}" type="slidenum">
              <a:rPr lang="en-US" smtClean="0"/>
              <a:t>14</a:t>
            </a:fld>
            <a:endParaRPr lang="en-US"/>
          </a:p>
        </p:txBody>
      </p:sp>
    </p:spTree>
    <p:extLst>
      <p:ext uri="{BB962C8B-B14F-4D97-AF65-F5344CB8AC3E}">
        <p14:creationId xmlns:p14="http://schemas.microsoft.com/office/powerpoint/2010/main" val="194522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p:cNvGrpSpPr/>
          <p:nvPr/>
        </p:nvGrpSpPr>
        <p:grpSpPr>
          <a:xfrm>
            <a:off x="7705991" y="1004971"/>
            <a:ext cx="2160000" cy="2160000"/>
            <a:chOff x="7149016" y="355491"/>
            <a:chExt cx="2160000" cy="2160000"/>
          </a:xfrm>
        </p:grpSpPr>
        <p:grpSp>
          <p:nvGrpSpPr>
            <p:cNvPr id="5" name="Group 4"/>
            <p:cNvGrpSpPr/>
            <p:nvPr/>
          </p:nvGrpSpPr>
          <p:grpSpPr>
            <a:xfrm>
              <a:off x="7149016" y="355491"/>
              <a:ext cx="2160000" cy="2160000"/>
              <a:chOff x="5147733" y="150717"/>
              <a:chExt cx="2980266" cy="2980266"/>
            </a:xfrm>
            <a:solidFill>
              <a:srgbClr val="00B050"/>
            </a:solidFill>
            <a:scene3d>
              <a:camera prst="orthographicFront"/>
              <a:lightRig rig="flat" dir="t"/>
            </a:scene3d>
          </p:grpSpPr>
          <p:sp>
            <p:nvSpPr>
              <p:cNvPr id="6" name="Oval 5"/>
              <p:cNvSpPr/>
              <p:nvPr/>
            </p:nvSpPr>
            <p:spPr>
              <a:xfrm>
                <a:off x="5147733" y="150717"/>
                <a:ext cx="2980266" cy="2980266"/>
              </a:xfrm>
              <a:prstGeom prst="ellipse">
                <a:avLst/>
              </a:prstGeom>
              <a:grpFill/>
              <a:sp3d prstMaterial="plastic">
                <a:bevelT w="120900" h="88900"/>
                <a:bevelB w="88900" h="31750" prst="angle"/>
              </a:sp3d>
            </p:spPr>
            <p:style>
              <a:lnRef idx="0">
                <a:schemeClr val="lt1">
                  <a:hueOff val="0"/>
                  <a:satOff val="0"/>
                  <a:lumOff val="0"/>
                  <a:alphaOff val="0"/>
                </a:schemeClr>
              </a:lnRef>
              <a:fillRef idx="3">
                <a:schemeClr val="accent5">
                  <a:hueOff val="-5515009"/>
                  <a:satOff val="-7671"/>
                  <a:lumOff val="-2942"/>
                  <a:alphaOff val="0"/>
                </a:schemeClr>
              </a:fillRef>
              <a:effectRef idx="2">
                <a:schemeClr val="accent5">
                  <a:hueOff val="-5515009"/>
                  <a:satOff val="-7671"/>
                  <a:lumOff val="-2942"/>
                  <a:alphaOff val="0"/>
                </a:schemeClr>
              </a:effectRef>
              <a:fontRef idx="minor">
                <a:schemeClr val="lt1"/>
              </a:fontRef>
            </p:style>
          </p:sp>
          <p:sp>
            <p:nvSpPr>
              <p:cNvPr id="7" name="Oval 4"/>
              <p:cNvSpPr/>
              <p:nvPr/>
            </p:nvSpPr>
            <p:spPr>
              <a:xfrm>
                <a:off x="5833194" y="418941"/>
                <a:ext cx="1609344" cy="53644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endParaRPr lang="en-GB" sz="1900" kern="1200"/>
              </a:p>
            </p:txBody>
          </p:sp>
        </p:grpSp>
        <p:sp>
          <p:nvSpPr>
            <p:cNvPr id="95" name="TextBox 94"/>
            <p:cNvSpPr txBox="1"/>
            <p:nvPr/>
          </p:nvSpPr>
          <p:spPr>
            <a:xfrm>
              <a:off x="7308707" y="1147430"/>
              <a:ext cx="1820185" cy="400110"/>
            </a:xfrm>
            <a:prstGeom prst="rect">
              <a:avLst/>
            </a:prstGeom>
            <a:noFill/>
          </p:spPr>
          <p:txBody>
            <a:bodyPr wrap="square" rtlCol="0">
              <a:spAutoFit/>
            </a:bodyPr>
            <a:lstStyle/>
            <a:p>
              <a:pPr algn="ctr"/>
              <a:r>
                <a:rPr lang="en-US" sz="2000" b="1" dirty="0">
                  <a:solidFill>
                    <a:schemeClr val="bg1"/>
                  </a:solidFill>
                </a:rPr>
                <a:t>Standards</a:t>
              </a:r>
              <a:endParaRPr lang="en-GB" sz="2000" b="1" dirty="0">
                <a:solidFill>
                  <a:schemeClr val="bg1"/>
                </a:solidFill>
              </a:endParaRPr>
            </a:p>
          </p:txBody>
        </p:sp>
      </p:grpSp>
      <p:grpSp>
        <p:nvGrpSpPr>
          <p:cNvPr id="107" name="Group 106"/>
          <p:cNvGrpSpPr/>
          <p:nvPr/>
        </p:nvGrpSpPr>
        <p:grpSpPr>
          <a:xfrm>
            <a:off x="2018893" y="1004971"/>
            <a:ext cx="2160000" cy="2160000"/>
            <a:chOff x="4613627" y="1663347"/>
            <a:chExt cx="2160000" cy="2160000"/>
          </a:xfrm>
        </p:grpSpPr>
        <p:grpSp>
          <p:nvGrpSpPr>
            <p:cNvPr id="8" name="Group 7"/>
            <p:cNvGrpSpPr/>
            <p:nvPr/>
          </p:nvGrpSpPr>
          <p:grpSpPr>
            <a:xfrm>
              <a:off x="4613627" y="1663347"/>
              <a:ext cx="2160000" cy="2160000"/>
              <a:chOff x="2980266" y="3251200"/>
              <a:chExt cx="2167466" cy="2167466"/>
            </a:xfrm>
            <a:scene3d>
              <a:camera prst="orthographicFront"/>
              <a:lightRig rig="flat" dir="t"/>
            </a:scene3d>
          </p:grpSpPr>
          <p:sp>
            <p:nvSpPr>
              <p:cNvPr id="9" name="Oval 8"/>
              <p:cNvSpPr/>
              <p:nvPr/>
            </p:nvSpPr>
            <p:spPr>
              <a:xfrm>
                <a:off x="2980266" y="3251200"/>
                <a:ext cx="2167466" cy="2167466"/>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5">
                  <a:hueOff val="-7353344"/>
                  <a:satOff val="-10228"/>
                  <a:lumOff val="-3922"/>
                  <a:alphaOff val="0"/>
                </a:schemeClr>
              </a:fillRef>
              <a:effectRef idx="2">
                <a:schemeClr val="accent5">
                  <a:hueOff val="-7353344"/>
                  <a:satOff val="-10228"/>
                  <a:lumOff val="-3922"/>
                  <a:alphaOff val="0"/>
                </a:schemeClr>
              </a:effectRef>
              <a:fontRef idx="minor">
                <a:schemeClr val="lt1"/>
              </a:fontRef>
            </p:style>
          </p:sp>
          <p:sp>
            <p:nvSpPr>
              <p:cNvPr id="10" name="Oval 4"/>
              <p:cNvSpPr/>
              <p:nvPr/>
            </p:nvSpPr>
            <p:spPr>
              <a:xfrm>
                <a:off x="3297684" y="3793066"/>
                <a:ext cx="1532630" cy="108373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0256" tIns="270256" rIns="270256" bIns="270256" numCol="1" spcCol="1270" anchor="ctr" anchorCtr="0">
                <a:noAutofit/>
              </a:bodyPr>
              <a:lstStyle/>
              <a:p>
                <a:pPr lvl="0" algn="ctr" defTabSz="1689100">
                  <a:lnSpc>
                    <a:spcPct val="90000"/>
                  </a:lnSpc>
                  <a:spcBef>
                    <a:spcPct val="0"/>
                  </a:spcBef>
                  <a:spcAft>
                    <a:spcPct val="35000"/>
                  </a:spcAft>
                </a:pPr>
                <a:endParaRPr lang="en-GB" sz="3800" kern="1200" dirty="0"/>
              </a:p>
            </p:txBody>
          </p:sp>
        </p:grpSp>
        <p:sp>
          <p:nvSpPr>
            <p:cNvPr id="100" name="TextBox 99"/>
            <p:cNvSpPr txBox="1"/>
            <p:nvPr/>
          </p:nvSpPr>
          <p:spPr>
            <a:xfrm>
              <a:off x="4809885" y="2453531"/>
              <a:ext cx="1820185" cy="400110"/>
            </a:xfrm>
            <a:prstGeom prst="rect">
              <a:avLst/>
            </a:prstGeom>
            <a:noFill/>
          </p:spPr>
          <p:txBody>
            <a:bodyPr wrap="square" rtlCol="0">
              <a:spAutoFit/>
            </a:bodyPr>
            <a:lstStyle/>
            <a:p>
              <a:pPr algn="ctr"/>
              <a:r>
                <a:rPr lang="en-US" sz="2000" b="1" dirty="0">
                  <a:solidFill>
                    <a:schemeClr val="bg1"/>
                  </a:solidFill>
                </a:rPr>
                <a:t>Spectrum </a:t>
              </a:r>
              <a:endParaRPr lang="en-GB" sz="2000" b="1" dirty="0">
                <a:solidFill>
                  <a:schemeClr val="bg1"/>
                </a:solidFill>
              </a:endParaRPr>
            </a:p>
          </p:txBody>
        </p:sp>
      </p:grpSp>
      <p:sp>
        <p:nvSpPr>
          <p:cNvPr id="81" name="TextBox 80"/>
          <p:cNvSpPr txBox="1"/>
          <p:nvPr/>
        </p:nvSpPr>
        <p:spPr>
          <a:xfrm>
            <a:off x="216974" y="6286268"/>
            <a:ext cx="3274371" cy="461665"/>
          </a:xfrm>
          <a:prstGeom prst="rect">
            <a:avLst/>
          </a:prstGeom>
          <a:noFill/>
        </p:spPr>
        <p:txBody>
          <a:bodyPr wrap="square" rtlCol="0">
            <a:spAutoFit/>
          </a:bodyPr>
          <a:lstStyle/>
          <a:p>
            <a:r>
              <a:rPr lang="en-US" b="1" dirty="0">
                <a:solidFill>
                  <a:schemeClr val="bg1"/>
                </a:solidFill>
                <a:latin typeface="High Tower Text" panose="02040502050506030303" pitchFamily="18" charset="0"/>
                <a:cs typeface="Aparajita" panose="020B0604020202020204" pitchFamily="34" charset="0"/>
              </a:rPr>
              <a:t>FP </a:t>
            </a:r>
            <a:r>
              <a:rPr lang="en-US" sz="2400" b="1" dirty="0">
                <a:solidFill>
                  <a:schemeClr val="bg1"/>
                </a:solidFill>
                <a:latin typeface="High Tower Text" panose="02040502050506030303" pitchFamily="18" charset="0"/>
                <a:cs typeface="Aparajita" panose="020B0604020202020204" pitchFamily="34" charset="0"/>
              </a:rPr>
              <a:t>2020-2023</a:t>
            </a:r>
            <a:r>
              <a:rPr lang="en-US" b="1" dirty="0">
                <a:solidFill>
                  <a:schemeClr val="bg1"/>
                </a:solidFill>
                <a:latin typeface="High Tower Text" panose="02040502050506030303" pitchFamily="18" charset="0"/>
                <a:cs typeface="Aparajita" panose="020B0604020202020204" pitchFamily="34" charset="0"/>
              </a:rPr>
              <a:t> - January 2018</a:t>
            </a:r>
            <a:endParaRPr lang="en-GB" b="1" dirty="0">
              <a:solidFill>
                <a:schemeClr val="bg1"/>
              </a:solidFill>
              <a:latin typeface="High Tower Text" panose="02040502050506030303" pitchFamily="18" charset="0"/>
              <a:cs typeface="Aparajita" panose="020B0604020202020204" pitchFamily="34" charset="0"/>
            </a:endParaRPr>
          </a:p>
        </p:txBody>
      </p:sp>
      <p:sp>
        <p:nvSpPr>
          <p:cNvPr id="2" name="Rectangle 1"/>
          <p:cNvSpPr/>
          <p:nvPr/>
        </p:nvSpPr>
        <p:spPr>
          <a:xfrm>
            <a:off x="863466" y="3430649"/>
            <a:ext cx="5255757" cy="2677656"/>
          </a:xfrm>
          <a:prstGeom prst="rect">
            <a:avLst/>
          </a:prstGeom>
        </p:spPr>
        <p:txBody>
          <a:bodyPr wrap="square">
            <a:spAutoFit/>
          </a:bodyPr>
          <a:lstStyle/>
          <a:p>
            <a:pPr marL="457200" indent="-457200">
              <a:buFont typeface="Arial" charset="0"/>
              <a:buChar char="•"/>
            </a:pPr>
            <a:r>
              <a:rPr lang="fr-FR" sz="2400" dirty="0"/>
              <a:t>ITU WRC </a:t>
            </a:r>
            <a:r>
              <a:rPr lang="fr-FR" sz="2400" dirty="0" err="1"/>
              <a:t>Process</a:t>
            </a:r>
            <a:endParaRPr lang="fr-FR" sz="2400" dirty="0"/>
          </a:p>
          <a:p>
            <a:pPr marL="457200" indent="-457200">
              <a:buFont typeface="Arial" charset="0"/>
              <a:buChar char="•"/>
            </a:pPr>
            <a:r>
              <a:rPr lang="fr-FR" sz="2400" dirty="0"/>
              <a:t>Mobile </a:t>
            </a:r>
            <a:r>
              <a:rPr lang="fr-FR" sz="2400" dirty="0" err="1"/>
              <a:t>spectrum</a:t>
            </a:r>
            <a:r>
              <a:rPr lang="fr-FR" sz="2400" dirty="0"/>
              <a:t> allocations and IMT identifications</a:t>
            </a:r>
          </a:p>
          <a:p>
            <a:pPr marL="457200" indent="-457200">
              <a:buFont typeface="Arial" charset="0"/>
              <a:buChar char="•"/>
            </a:pPr>
            <a:r>
              <a:rPr lang="fr-FR" sz="2400" dirty="0"/>
              <a:t>ITU </a:t>
            </a:r>
            <a:r>
              <a:rPr lang="fr-FR" sz="2400" dirty="0" err="1"/>
              <a:t>membership</a:t>
            </a:r>
            <a:r>
              <a:rPr lang="fr-FR" sz="2400" dirty="0"/>
              <a:t>, ITU-R </a:t>
            </a:r>
            <a:r>
              <a:rPr lang="fr-FR" sz="2400" dirty="0" err="1"/>
              <a:t>Study</a:t>
            </a:r>
            <a:r>
              <a:rPr lang="fr-FR" sz="2400" dirty="0"/>
              <a:t> Groups, </a:t>
            </a:r>
            <a:r>
              <a:rPr lang="fr-FR" sz="2400" dirty="0" err="1"/>
              <a:t>Regional</a:t>
            </a:r>
            <a:r>
              <a:rPr lang="fr-FR" sz="2400" dirty="0"/>
              <a:t> Groups, International organisations</a:t>
            </a:r>
          </a:p>
          <a:p>
            <a:pPr marL="457200" indent="-457200">
              <a:buFont typeface="Arial" charset="0"/>
              <a:buChar char="•"/>
            </a:pPr>
            <a:r>
              <a:rPr lang="fr-FR" sz="2400" dirty="0" err="1"/>
              <a:t>Member</a:t>
            </a:r>
            <a:r>
              <a:rPr lang="fr-FR" sz="2400" dirty="0"/>
              <a:t> States </a:t>
            </a:r>
            <a:r>
              <a:rPr lang="fr-FR" sz="2400" dirty="0" err="1"/>
              <a:t>driven</a:t>
            </a:r>
            <a:endParaRPr lang="fr-FR" sz="2400" dirty="0"/>
          </a:p>
        </p:txBody>
      </p:sp>
      <p:sp>
        <p:nvSpPr>
          <p:cNvPr id="18" name="Rectangle 17"/>
          <p:cNvSpPr/>
          <p:nvPr/>
        </p:nvSpPr>
        <p:spPr>
          <a:xfrm>
            <a:off x="6881801" y="3430649"/>
            <a:ext cx="4974779" cy="3416320"/>
          </a:xfrm>
          <a:prstGeom prst="rect">
            <a:avLst/>
          </a:prstGeom>
        </p:spPr>
        <p:txBody>
          <a:bodyPr wrap="square">
            <a:spAutoFit/>
          </a:bodyPr>
          <a:lstStyle/>
          <a:p>
            <a:pPr marL="457200" indent="-457200">
              <a:buFont typeface="Arial" charset="0"/>
              <a:buChar char="•"/>
            </a:pPr>
            <a:r>
              <a:rPr lang="fr-FR" sz="2400" dirty="0"/>
              <a:t>ITU-R </a:t>
            </a:r>
            <a:r>
              <a:rPr lang="fr-FR" sz="2400" dirty="0" err="1"/>
              <a:t>Study</a:t>
            </a:r>
            <a:r>
              <a:rPr lang="fr-FR" sz="2400" dirty="0"/>
              <a:t> Group 5 </a:t>
            </a:r>
            <a:r>
              <a:rPr lang="fr-FR" sz="2400" dirty="0" err="1"/>
              <a:t>Process</a:t>
            </a:r>
            <a:endParaRPr lang="fr-FR" sz="2400" dirty="0"/>
          </a:p>
          <a:p>
            <a:pPr marL="457200" indent="-457200">
              <a:buFont typeface="Arial" charset="0"/>
              <a:buChar char="•"/>
            </a:pPr>
            <a:r>
              <a:rPr lang="fr-FR" sz="2400" dirty="0"/>
              <a:t>IMT-2020 Vision, </a:t>
            </a:r>
            <a:r>
              <a:rPr lang="fr-FR" sz="2400" dirty="0" err="1"/>
              <a:t>overall</a:t>
            </a:r>
            <a:r>
              <a:rPr lang="fr-FR" sz="2400" dirty="0"/>
              <a:t> </a:t>
            </a:r>
            <a:r>
              <a:rPr lang="fr-FR" sz="2400" dirty="0" err="1"/>
              <a:t>requirements</a:t>
            </a:r>
            <a:r>
              <a:rPr lang="fr-FR" sz="2400" dirty="0"/>
              <a:t>, radio interface </a:t>
            </a:r>
            <a:r>
              <a:rPr lang="fr-FR" sz="2400" dirty="0" err="1"/>
              <a:t>specifications</a:t>
            </a:r>
            <a:endParaRPr lang="fr-FR" sz="2400" dirty="0"/>
          </a:p>
          <a:p>
            <a:pPr marL="457200" indent="-457200">
              <a:buFont typeface="Arial" charset="0"/>
              <a:buChar char="•"/>
            </a:pPr>
            <a:r>
              <a:rPr lang="fr-FR" sz="2400" dirty="0"/>
              <a:t>ITU </a:t>
            </a:r>
            <a:r>
              <a:rPr lang="fr-FR" sz="2400" dirty="0" err="1"/>
              <a:t>membership</a:t>
            </a:r>
            <a:r>
              <a:rPr lang="fr-FR" sz="2400" dirty="0"/>
              <a:t>, </a:t>
            </a:r>
            <a:r>
              <a:rPr lang="fr-FR" sz="2400" dirty="0" err="1"/>
              <a:t>other</a:t>
            </a:r>
            <a:r>
              <a:rPr lang="fr-FR" sz="2400" dirty="0"/>
              <a:t> standard </a:t>
            </a:r>
            <a:r>
              <a:rPr lang="fr-FR" sz="2400" dirty="0" err="1"/>
              <a:t>making</a:t>
            </a:r>
            <a:r>
              <a:rPr lang="fr-FR" sz="2400" dirty="0"/>
              <a:t> bodies</a:t>
            </a:r>
          </a:p>
          <a:p>
            <a:pPr marL="457200" indent="-457200">
              <a:buFont typeface="Arial" charset="0"/>
              <a:buChar char="•"/>
            </a:pPr>
            <a:r>
              <a:rPr lang="fr-FR" sz="2400" dirty="0" err="1"/>
              <a:t>Industry</a:t>
            </a:r>
            <a:r>
              <a:rPr lang="fr-FR" sz="2400" dirty="0"/>
              <a:t> </a:t>
            </a:r>
            <a:r>
              <a:rPr lang="fr-FR" sz="2400" dirty="0" err="1"/>
              <a:t>driven</a:t>
            </a:r>
            <a:endParaRPr lang="fr-FR" sz="2400" dirty="0"/>
          </a:p>
          <a:p>
            <a:pPr marL="457200" indent="-457200">
              <a:buFont typeface="Arial" charset="0"/>
              <a:buChar char="•"/>
            </a:pPr>
            <a:r>
              <a:rPr lang="fr-FR" sz="2400" dirty="0"/>
              <a:t>Reports &amp; </a:t>
            </a:r>
            <a:r>
              <a:rPr lang="fr-FR" sz="2400" dirty="0" err="1"/>
              <a:t>Recommendations</a:t>
            </a:r>
            <a:r>
              <a:rPr lang="fr-FR" sz="2400" dirty="0"/>
              <a:t> </a:t>
            </a:r>
            <a:r>
              <a:rPr lang="fr-FR" sz="2400" dirty="0" err="1"/>
              <a:t>approved</a:t>
            </a:r>
            <a:r>
              <a:rPr lang="fr-FR" sz="2400" dirty="0"/>
              <a:t> by </a:t>
            </a:r>
            <a:r>
              <a:rPr lang="fr-FR" sz="2400" dirty="0" err="1"/>
              <a:t>Member</a:t>
            </a:r>
            <a:r>
              <a:rPr lang="fr-FR" sz="2400" dirty="0"/>
              <a:t> States</a:t>
            </a:r>
          </a:p>
        </p:txBody>
      </p:sp>
      <p:pic>
        <p:nvPicPr>
          <p:cNvPr id="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41" y="166393"/>
            <a:ext cx="7747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854159" y="92802"/>
            <a:ext cx="9532931" cy="523220"/>
          </a:xfrm>
          <a:prstGeom prst="rect">
            <a:avLst/>
          </a:prstGeom>
          <a:noFill/>
        </p:spPr>
        <p:txBody>
          <a:bodyPr wrap="none" rtlCol="0">
            <a:spAutoFit/>
          </a:bodyPr>
          <a:lstStyle/>
          <a:p>
            <a:r>
              <a:rPr lang="en-US" sz="2800" b="1" dirty="0">
                <a:solidFill>
                  <a:srgbClr val="00B050"/>
                </a:solidFill>
              </a:rPr>
              <a:t>Two Key &amp; Interrelated Focus Areas for IMT-2020 &amp; 5G Success</a:t>
            </a:r>
          </a:p>
        </p:txBody>
      </p:sp>
      <p:sp>
        <p:nvSpPr>
          <p:cNvPr id="4" name="Slide Number Placeholder 3"/>
          <p:cNvSpPr>
            <a:spLocks noGrp="1"/>
          </p:cNvSpPr>
          <p:nvPr>
            <p:ph type="sldNum" sz="quarter" idx="12"/>
          </p:nvPr>
        </p:nvSpPr>
        <p:spPr/>
        <p:txBody>
          <a:bodyPr/>
          <a:lstStyle/>
          <a:p>
            <a:fld id="{EC29F63E-8B6A-41FF-BEAF-DA564AC729E2}" type="slidenum">
              <a:rPr lang="en-US" smtClean="0"/>
              <a:t>2</a:t>
            </a:fld>
            <a:endParaRPr lang="en-US" dirty="0"/>
          </a:p>
        </p:txBody>
      </p:sp>
      <p:sp>
        <p:nvSpPr>
          <p:cNvPr id="19" name="Ellipse 2">
            <a:extLst>
              <a:ext uri="{FF2B5EF4-FFF2-40B4-BE49-F238E27FC236}">
                <a16:creationId xmlns:a16="http://schemas.microsoft.com/office/drawing/2014/main" id="{CDA9355A-9AF3-4F96-8C7C-8C38423F2A24}"/>
              </a:ext>
            </a:extLst>
          </p:cNvPr>
          <p:cNvSpPr/>
          <p:nvPr/>
        </p:nvSpPr>
        <p:spPr>
          <a:xfrm>
            <a:off x="558800" y="666820"/>
            <a:ext cx="11125200" cy="2804515"/>
          </a:xfrm>
          <a:prstGeom prst="ellipse">
            <a:avLst/>
          </a:prstGeom>
          <a:noFill/>
          <a:ln w="31750">
            <a:solidFill>
              <a:srgbClr val="92D05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2CEE0C17-92FF-437E-8506-59C14FE40436}"/>
              </a:ext>
            </a:extLst>
          </p:cNvPr>
          <p:cNvSpPr/>
          <p:nvPr/>
        </p:nvSpPr>
        <p:spPr>
          <a:xfrm>
            <a:off x="4378128" y="1355276"/>
            <a:ext cx="3116574" cy="1384995"/>
          </a:xfrm>
          <a:prstGeom prst="rect">
            <a:avLst/>
          </a:prstGeom>
        </p:spPr>
        <p:txBody>
          <a:bodyPr wrap="square">
            <a:spAutoFit/>
          </a:bodyPr>
          <a:lstStyle/>
          <a:p>
            <a:pPr algn="ctr"/>
            <a:r>
              <a:rPr lang="fr-FR" sz="2800" dirty="0" err="1">
                <a:solidFill>
                  <a:srgbClr val="00B050"/>
                </a:solidFill>
              </a:rPr>
              <a:t>Both</a:t>
            </a:r>
            <a:r>
              <a:rPr lang="fr-FR" sz="2800" dirty="0">
                <a:solidFill>
                  <a:srgbClr val="00B050"/>
                </a:solidFill>
              </a:rPr>
              <a:t> </a:t>
            </a:r>
            <a:r>
              <a:rPr lang="fr-FR" sz="2800" dirty="0" err="1">
                <a:solidFill>
                  <a:srgbClr val="00B050"/>
                </a:solidFill>
              </a:rPr>
              <a:t>require</a:t>
            </a:r>
            <a:r>
              <a:rPr lang="fr-FR" sz="2800" dirty="0">
                <a:solidFill>
                  <a:srgbClr val="00B050"/>
                </a:solidFill>
              </a:rPr>
              <a:t> global collaboration to </a:t>
            </a:r>
            <a:r>
              <a:rPr lang="fr-FR" sz="2800" dirty="0" err="1">
                <a:solidFill>
                  <a:srgbClr val="00B050"/>
                </a:solidFill>
              </a:rPr>
              <a:t>be</a:t>
            </a:r>
            <a:r>
              <a:rPr lang="fr-FR" sz="2800" dirty="0">
                <a:solidFill>
                  <a:srgbClr val="00B050"/>
                </a:solidFill>
              </a:rPr>
              <a:t> </a:t>
            </a:r>
            <a:r>
              <a:rPr lang="fr-FR" sz="2800" dirty="0" err="1">
                <a:solidFill>
                  <a:srgbClr val="00B050"/>
                </a:solidFill>
              </a:rPr>
              <a:t>globally</a:t>
            </a:r>
            <a:r>
              <a:rPr lang="fr-FR" sz="2800" dirty="0">
                <a:solidFill>
                  <a:srgbClr val="00B050"/>
                </a:solidFill>
              </a:rPr>
              <a:t> </a:t>
            </a:r>
            <a:r>
              <a:rPr lang="fr-FR" sz="2800" dirty="0" err="1">
                <a:solidFill>
                  <a:srgbClr val="00B050"/>
                </a:solidFill>
              </a:rPr>
              <a:t>harmonized</a:t>
            </a:r>
            <a:endParaRPr lang="fr-FR" sz="2800" dirty="0">
              <a:solidFill>
                <a:srgbClr val="00B050"/>
              </a:solidFill>
            </a:endParaRPr>
          </a:p>
        </p:txBody>
      </p:sp>
    </p:spTree>
    <p:extLst>
      <p:ext uri="{BB962C8B-B14F-4D97-AF65-F5344CB8AC3E}">
        <p14:creationId xmlns:p14="http://schemas.microsoft.com/office/powerpoint/2010/main" val="3038647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27"/>
          <p:cNvSpPr>
            <a:spLocks noChangeArrowheads="1"/>
          </p:cNvSpPr>
          <p:nvPr/>
        </p:nvSpPr>
        <p:spPr bwMode="auto">
          <a:xfrm>
            <a:off x="691662" y="901515"/>
            <a:ext cx="2532184" cy="2758613"/>
          </a:xfrm>
          <a:prstGeom prst="rect">
            <a:avLst/>
          </a:prstGeom>
          <a:solidFill>
            <a:srgbClr val="00B050"/>
          </a:solidFill>
          <a:ln w="9525">
            <a:noFill/>
            <a:miter lim="800000"/>
            <a:headEnd/>
            <a:tailEnd/>
          </a:ln>
        </p:spPr>
        <p:txBody>
          <a:bodyPr wrap="square" lIns="56693" tIns="28346" rIns="56693" bIns="28346" anchor="ctr"/>
          <a:lstStyle/>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ea typeface="MS Mincho" pitchFamily="49" charset="-128"/>
                <a:cs typeface="Comic Sans MS" pitchFamily="66" charset="0"/>
              </a:rPr>
              <a:t>Development plan</a:t>
            </a:r>
          </a:p>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ea typeface="MS Mincho" pitchFamily="49" charset="-128"/>
                <a:cs typeface="Comic Sans MS" pitchFamily="66" charset="0"/>
              </a:rPr>
              <a:t>Market/services view</a:t>
            </a:r>
          </a:p>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ea typeface="MS Mincho" pitchFamily="49" charset="-128"/>
                <a:cs typeface="Comic Sans MS" pitchFamily="66" charset="0"/>
              </a:rPr>
              <a:t>Technology/</a:t>
            </a:r>
          </a:p>
          <a:p>
            <a:pPr fontAlgn="base">
              <a:spcBef>
                <a:spcPct val="0"/>
              </a:spcBef>
              <a:spcAft>
                <a:spcPct val="0"/>
              </a:spcAft>
            </a:pPr>
            <a:r>
              <a:rPr lang="sv-SE" sz="1600" dirty="0">
                <a:solidFill>
                  <a:srgbClr val="FFFF00"/>
                </a:solidFill>
                <a:latin typeface="Arial" pitchFamily="34" charset="0"/>
                <a:ea typeface="MS Mincho" pitchFamily="49" charset="-128"/>
                <a:cs typeface="Comic Sans MS" pitchFamily="66" charset="0"/>
              </a:rPr>
              <a:t>     research kick off</a:t>
            </a:r>
          </a:p>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ea typeface="MS Mincho" pitchFamily="49" charset="-128"/>
                <a:cs typeface="Comic Sans MS" pitchFamily="66" charset="0"/>
              </a:rPr>
              <a:t>Vision - IMT for 2020</a:t>
            </a:r>
          </a:p>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ea typeface="MS Mincho" pitchFamily="49" charset="-128"/>
                <a:cs typeface="Comic Sans MS" pitchFamily="66" charset="0"/>
              </a:rPr>
              <a:t>Name</a:t>
            </a:r>
            <a:endParaRPr lang="en-US" sz="1600" dirty="0">
              <a:solidFill>
                <a:srgbClr val="FFFF00"/>
              </a:solidFill>
              <a:latin typeface="Arial" pitchFamily="34" charset="0"/>
              <a:ea typeface="MS Mincho" pitchFamily="49" charset="-128"/>
              <a:cs typeface="Comic Sans MS" pitchFamily="66" charset="0"/>
            </a:endParaRPr>
          </a:p>
          <a:p>
            <a:pPr marL="285750" indent="-285750" fontAlgn="base">
              <a:spcBef>
                <a:spcPct val="0"/>
              </a:spcBef>
              <a:spcAft>
                <a:spcPct val="0"/>
              </a:spcAft>
              <a:buFont typeface="Wingdings" panose="05000000000000000000" pitchFamily="2" charset="2"/>
              <a:buChar char="v"/>
            </a:pPr>
            <a:r>
              <a:rPr lang="en-US" sz="1600" dirty="0">
                <a:solidFill>
                  <a:srgbClr val="FFFF00"/>
                </a:solidFill>
                <a:latin typeface="Arial" pitchFamily="34" charset="0"/>
                <a:ea typeface="MS Mincho" pitchFamily="49" charset="-128"/>
                <a:cs typeface="Comic Sans MS" pitchFamily="66" charset="0"/>
              </a:rPr>
              <a:t>Process</a:t>
            </a:r>
          </a:p>
          <a:p>
            <a:pPr fontAlgn="base">
              <a:spcBef>
                <a:spcPct val="0"/>
              </a:spcBef>
              <a:spcAft>
                <a:spcPct val="0"/>
              </a:spcAft>
            </a:pPr>
            <a:r>
              <a:rPr lang="en-US" sz="1600" dirty="0">
                <a:solidFill>
                  <a:srgbClr val="FFFF00"/>
                </a:solidFill>
                <a:latin typeface="Arial" pitchFamily="34" charset="0"/>
                <a:ea typeface="MS Mincho" pitchFamily="49" charset="-128"/>
                <a:cs typeface="Comic Sans MS" pitchFamily="66" charset="0"/>
              </a:rPr>
              <a:t>     optimization</a:t>
            </a:r>
            <a:endParaRPr lang="sv-SE" sz="1600" dirty="0">
              <a:solidFill>
                <a:srgbClr val="FFFF00"/>
              </a:solidFill>
              <a:latin typeface="Arial" pitchFamily="34" charset="0"/>
              <a:ea typeface="MS Mincho" pitchFamily="49" charset="-128"/>
              <a:cs typeface="Comic Sans MS" pitchFamily="66" charset="0"/>
            </a:endParaRPr>
          </a:p>
        </p:txBody>
      </p:sp>
      <p:sp>
        <p:nvSpPr>
          <p:cNvPr id="20484" name="Rectangle 328"/>
          <p:cNvSpPr>
            <a:spLocks noChangeArrowheads="1"/>
          </p:cNvSpPr>
          <p:nvPr/>
        </p:nvSpPr>
        <p:spPr bwMode="auto">
          <a:xfrm>
            <a:off x="8720949" y="901515"/>
            <a:ext cx="2506684" cy="2758613"/>
          </a:xfrm>
          <a:prstGeom prst="rect">
            <a:avLst/>
          </a:prstGeom>
          <a:solidFill>
            <a:srgbClr val="3399FF"/>
          </a:solidFill>
          <a:ln w="9525">
            <a:noFill/>
            <a:miter lim="800000"/>
            <a:headEnd/>
            <a:tailEnd/>
          </a:ln>
        </p:spPr>
        <p:txBody>
          <a:bodyPr wrap="square" lIns="56693" tIns="28346" rIns="56693" bIns="28346" anchor="ctr"/>
          <a:lstStyle/>
          <a:p>
            <a:pPr marL="285750" indent="-285750" fontAlgn="base">
              <a:spcBef>
                <a:spcPct val="0"/>
              </a:spcBef>
              <a:spcAft>
                <a:spcPct val="0"/>
              </a:spcAft>
              <a:buFont typeface="Wingdings" panose="05000000000000000000" pitchFamily="2" charset="2"/>
              <a:buChar char="v"/>
            </a:pPr>
            <a:r>
              <a:rPr lang="en-US" sz="1600" dirty="0">
                <a:solidFill>
                  <a:srgbClr val="211412"/>
                </a:solidFill>
                <a:latin typeface="Arial" pitchFamily="34" charset="0"/>
                <a:ea typeface="MS Mincho" pitchFamily="49" charset="-128"/>
                <a:cs typeface="Comic Sans MS" pitchFamily="66" charset="0"/>
              </a:rPr>
              <a:t>Spectrum/band </a:t>
            </a:r>
          </a:p>
          <a:p>
            <a:pPr fontAlgn="base">
              <a:spcBef>
                <a:spcPct val="0"/>
              </a:spcBef>
              <a:spcAft>
                <a:spcPct val="0"/>
              </a:spcAft>
            </a:pPr>
            <a:r>
              <a:rPr lang="en-US" sz="1600" dirty="0">
                <a:solidFill>
                  <a:srgbClr val="211412"/>
                </a:solidFill>
                <a:latin typeface="Arial" pitchFamily="34" charset="0"/>
                <a:ea typeface="MS Mincho" pitchFamily="49" charset="-128"/>
                <a:cs typeface="Comic Sans MS" pitchFamily="66" charset="0"/>
              </a:rPr>
              <a:t>     arrangements</a:t>
            </a:r>
          </a:p>
          <a:p>
            <a:pPr marL="285750" indent="-285750" fontAlgn="base">
              <a:spcBef>
                <a:spcPct val="0"/>
              </a:spcBef>
              <a:spcAft>
                <a:spcPct val="0"/>
              </a:spcAft>
              <a:buFont typeface="Wingdings" panose="05000000000000000000" pitchFamily="2" charset="2"/>
              <a:buChar char="v"/>
            </a:pPr>
            <a:r>
              <a:rPr lang="sv-SE" sz="1600" dirty="0">
                <a:solidFill>
                  <a:srgbClr val="211412"/>
                </a:solidFill>
                <a:latin typeface="Arial" pitchFamily="34" charset="0"/>
                <a:ea typeface="MS Mincho" pitchFamily="49" charset="-128"/>
                <a:cs typeface="Comic Sans MS" pitchFamily="66" charset="0"/>
              </a:rPr>
              <a:t>Decision &amp; radio</a:t>
            </a:r>
            <a:r>
              <a:rPr lang="en-US" sz="1600" dirty="0">
                <a:solidFill>
                  <a:srgbClr val="5C5C5C"/>
                </a:solidFill>
                <a:latin typeface="Arial" pitchFamily="34" charset="0"/>
                <a:ea typeface="MS Mincho" pitchFamily="49" charset="-128"/>
                <a:cs typeface="Comic Sans MS" pitchFamily="66" charset="0"/>
              </a:rPr>
              <a:t> </a:t>
            </a:r>
            <a:r>
              <a:rPr lang="sv-SE" sz="1600" dirty="0">
                <a:solidFill>
                  <a:srgbClr val="211412"/>
                </a:solidFill>
                <a:latin typeface="Arial" pitchFamily="34" charset="0"/>
                <a:ea typeface="MS Mincho" pitchFamily="49" charset="-128"/>
                <a:cs typeface="Comic Sans MS" pitchFamily="66" charset="0"/>
              </a:rPr>
              <a:t>framework</a:t>
            </a:r>
            <a:endParaRPr lang="en-US" sz="1600" dirty="0">
              <a:solidFill>
                <a:srgbClr val="5C5C5C"/>
              </a:solidFill>
              <a:latin typeface="Arial" pitchFamily="34" charset="0"/>
              <a:ea typeface="MS Mincho" pitchFamily="49" charset="-128"/>
              <a:cs typeface="Comic Sans MS" pitchFamily="66" charset="0"/>
            </a:endParaRPr>
          </a:p>
          <a:p>
            <a:pPr marL="285750" indent="-285750" fontAlgn="base">
              <a:spcBef>
                <a:spcPct val="0"/>
              </a:spcBef>
              <a:spcAft>
                <a:spcPct val="0"/>
              </a:spcAft>
              <a:buFont typeface="Wingdings" panose="05000000000000000000" pitchFamily="2" charset="2"/>
              <a:buChar char="v"/>
            </a:pPr>
            <a:r>
              <a:rPr lang="sv-SE" sz="1600" dirty="0">
                <a:solidFill>
                  <a:srgbClr val="211412"/>
                </a:solidFill>
                <a:latin typeface="Arial" pitchFamily="34" charset="0"/>
                <a:ea typeface="MS Mincho" pitchFamily="49" charset="-128"/>
                <a:cs typeface="Comic Sans MS" pitchFamily="66" charset="0"/>
              </a:rPr>
              <a:t>Detailed IMT-2020 radio specifications</a:t>
            </a:r>
          </a:p>
          <a:p>
            <a:pPr marL="285750" indent="-285750" fontAlgn="base">
              <a:spcBef>
                <a:spcPct val="0"/>
              </a:spcBef>
              <a:spcAft>
                <a:spcPct val="0"/>
              </a:spcAft>
              <a:buFont typeface="Wingdings" panose="05000000000000000000" pitchFamily="2" charset="2"/>
              <a:buChar char="v"/>
            </a:pPr>
            <a:r>
              <a:rPr lang="sv-SE" sz="1600" dirty="0">
                <a:solidFill>
                  <a:srgbClr val="211412"/>
                </a:solidFill>
                <a:latin typeface="Arial" pitchFamily="34" charset="0"/>
                <a:ea typeface="MS Mincho" pitchFamily="49" charset="-128"/>
                <a:cs typeface="Comic Sans MS" pitchFamily="66" charset="0"/>
              </a:rPr>
              <a:t>Future enhancement/</a:t>
            </a:r>
          </a:p>
          <a:p>
            <a:pPr fontAlgn="base">
              <a:spcBef>
                <a:spcPct val="0"/>
              </a:spcBef>
              <a:spcAft>
                <a:spcPct val="0"/>
              </a:spcAft>
            </a:pPr>
            <a:r>
              <a:rPr lang="sv-SE" sz="1600" dirty="0">
                <a:solidFill>
                  <a:srgbClr val="211412"/>
                </a:solidFill>
                <a:latin typeface="Arial" pitchFamily="34" charset="0"/>
                <a:ea typeface="MS Mincho" pitchFamily="49" charset="-128"/>
                <a:cs typeface="Comic Sans MS" pitchFamily="66" charset="0"/>
              </a:rPr>
              <a:t>     update plan &amp;     </a:t>
            </a:r>
          </a:p>
          <a:p>
            <a:pPr fontAlgn="base">
              <a:spcBef>
                <a:spcPct val="0"/>
              </a:spcBef>
              <a:spcAft>
                <a:spcPct val="0"/>
              </a:spcAft>
            </a:pPr>
            <a:r>
              <a:rPr lang="sv-SE" sz="1600" dirty="0">
                <a:solidFill>
                  <a:srgbClr val="211412"/>
                </a:solidFill>
                <a:latin typeface="Arial" pitchFamily="34" charset="0"/>
                <a:ea typeface="MS Mincho" pitchFamily="49" charset="-128"/>
                <a:cs typeface="Comic Sans MS" pitchFamily="66" charset="0"/>
              </a:rPr>
              <a:t>     process</a:t>
            </a:r>
            <a:endParaRPr lang="sv-SE" sz="1600" dirty="0">
              <a:solidFill>
                <a:srgbClr val="5C5C5C"/>
              </a:solidFill>
              <a:latin typeface="Arial" pitchFamily="34" charset="0"/>
              <a:ea typeface="MS Mincho" pitchFamily="49" charset="-128"/>
              <a:cs typeface="Comic Sans MS" pitchFamily="66" charset="0"/>
            </a:endParaRPr>
          </a:p>
        </p:txBody>
      </p:sp>
      <p:sp>
        <p:nvSpPr>
          <p:cNvPr id="20485" name="Rectangle 329"/>
          <p:cNvSpPr>
            <a:spLocks noChangeArrowheads="1"/>
          </p:cNvSpPr>
          <p:nvPr/>
        </p:nvSpPr>
        <p:spPr bwMode="auto">
          <a:xfrm>
            <a:off x="3352974" y="887264"/>
            <a:ext cx="2671018" cy="2758613"/>
          </a:xfrm>
          <a:prstGeom prst="rect">
            <a:avLst/>
          </a:prstGeom>
          <a:solidFill>
            <a:srgbClr val="00B050"/>
          </a:solidFill>
          <a:ln w="9525">
            <a:noFill/>
            <a:miter lim="800000"/>
            <a:headEnd/>
            <a:tailEnd/>
          </a:ln>
        </p:spPr>
        <p:txBody>
          <a:bodyPr wrap="square" lIns="56693" tIns="28346" rIns="56693" bIns="28346" anchor="ctr"/>
          <a:lstStyle/>
          <a:p>
            <a:pPr marL="285750" indent="-285750" fontAlgn="base">
              <a:spcBef>
                <a:spcPct val="0"/>
              </a:spcBef>
              <a:spcAft>
                <a:spcPct val="0"/>
              </a:spcAft>
              <a:buFont typeface="Wingdings" panose="05000000000000000000" pitchFamily="2" charset="2"/>
              <a:buChar char="v"/>
            </a:pPr>
            <a:r>
              <a:rPr lang="en-US" sz="1600" dirty="0">
                <a:solidFill>
                  <a:srgbClr val="FFFF00"/>
                </a:solidFill>
                <a:latin typeface="Arial" pitchFamily="34" charset="0"/>
                <a:ea typeface="MS Mincho" pitchFamily="49" charset="-128"/>
                <a:cs typeface="Comic Sans MS" pitchFamily="66" charset="0"/>
              </a:rPr>
              <a:t>Technical </a:t>
            </a:r>
          </a:p>
          <a:p>
            <a:pPr fontAlgn="base">
              <a:spcBef>
                <a:spcPct val="0"/>
              </a:spcBef>
              <a:spcAft>
                <a:spcPct val="0"/>
              </a:spcAft>
            </a:pPr>
            <a:r>
              <a:rPr lang="en-US" sz="1600" dirty="0">
                <a:solidFill>
                  <a:srgbClr val="FFFF00"/>
                </a:solidFill>
                <a:latin typeface="Arial" pitchFamily="34" charset="0"/>
                <a:ea typeface="MS Mincho" pitchFamily="49" charset="-128"/>
                <a:cs typeface="Comic Sans MS" pitchFamily="66" charset="0"/>
              </a:rPr>
              <a:t>     performance</a:t>
            </a:r>
          </a:p>
          <a:p>
            <a:pPr fontAlgn="base">
              <a:spcBef>
                <a:spcPct val="0"/>
              </a:spcBef>
              <a:spcAft>
                <a:spcPct val="0"/>
              </a:spcAft>
            </a:pPr>
            <a:r>
              <a:rPr lang="en-US" sz="1600" dirty="0">
                <a:solidFill>
                  <a:srgbClr val="FFFF00"/>
                </a:solidFill>
                <a:latin typeface="Arial" pitchFamily="34" charset="0"/>
                <a:ea typeface="MS Mincho" pitchFamily="49" charset="-128"/>
                <a:cs typeface="Comic Sans MS" pitchFamily="66" charset="0"/>
              </a:rPr>
              <a:t>     requirements  </a:t>
            </a:r>
          </a:p>
          <a:p>
            <a:pPr marL="285750" indent="-285750" fontAlgn="base">
              <a:spcBef>
                <a:spcPct val="0"/>
              </a:spcBef>
              <a:spcAft>
                <a:spcPct val="0"/>
              </a:spcAft>
              <a:buFont typeface="Wingdings" panose="05000000000000000000" pitchFamily="2" charset="2"/>
              <a:buChar char="v"/>
            </a:pPr>
            <a:r>
              <a:rPr lang="en-US" sz="1600" dirty="0">
                <a:solidFill>
                  <a:srgbClr val="FFFF00"/>
                </a:solidFill>
                <a:latin typeface="Arial" pitchFamily="34" charset="0"/>
                <a:ea typeface="MS Mincho" pitchFamily="49" charset="-128"/>
                <a:cs typeface="Comic Sans MS" pitchFamily="66" charset="0"/>
              </a:rPr>
              <a:t>Evaluation criteria </a:t>
            </a:r>
          </a:p>
          <a:p>
            <a:pPr marL="285750" indent="-285750" fontAlgn="base">
              <a:spcBef>
                <a:spcPct val="0"/>
              </a:spcBef>
              <a:spcAft>
                <a:spcPct val="0"/>
              </a:spcAft>
              <a:buFont typeface="Wingdings" panose="05000000000000000000" pitchFamily="2" charset="2"/>
              <a:buChar char="v"/>
            </a:pPr>
            <a:r>
              <a:rPr lang="en-US" sz="1600" dirty="0">
                <a:solidFill>
                  <a:srgbClr val="FFFF00"/>
                </a:solidFill>
                <a:latin typeface="Arial" pitchFamily="34" charset="0"/>
                <a:ea typeface="MS Mincho" pitchFamily="49" charset="-128"/>
                <a:cs typeface="Comic Sans MS" pitchFamily="66" charset="0"/>
              </a:rPr>
              <a:t>Invitation for proposals</a:t>
            </a:r>
          </a:p>
          <a:p>
            <a:pPr marL="285750" indent="-285750" fontAlgn="base">
              <a:spcBef>
                <a:spcPct val="0"/>
              </a:spcBef>
              <a:spcAft>
                <a:spcPct val="0"/>
              </a:spcAft>
              <a:buFont typeface="Wingdings" panose="05000000000000000000" pitchFamily="2" charset="2"/>
              <a:buChar char="v"/>
            </a:pPr>
            <a:r>
              <a:rPr lang="en-US" sz="1600" dirty="0">
                <a:solidFill>
                  <a:srgbClr val="FFFF00"/>
                </a:solidFill>
                <a:latin typeface="Arial" pitchFamily="34" charset="0"/>
                <a:ea typeface="MS Mincho" pitchFamily="49" charset="-128"/>
                <a:cs typeface="Comic Sans MS" pitchFamily="66" charset="0"/>
              </a:rPr>
              <a:t>Sharing study parameters (IMT-2020)</a:t>
            </a:r>
          </a:p>
          <a:p>
            <a:pPr marL="285750" indent="-285750" fontAlgn="base">
              <a:spcBef>
                <a:spcPct val="0"/>
              </a:spcBef>
              <a:spcAft>
                <a:spcPct val="0"/>
              </a:spcAft>
              <a:buFont typeface="Wingdings" panose="05000000000000000000" pitchFamily="2" charset="2"/>
              <a:buChar char="v"/>
            </a:pPr>
            <a:r>
              <a:rPr lang="en-US" sz="1600" dirty="0">
                <a:solidFill>
                  <a:srgbClr val="FFFF00"/>
                </a:solidFill>
                <a:latin typeface="Arial" pitchFamily="34" charset="0"/>
                <a:ea typeface="MS Mincho" pitchFamily="49" charset="-128"/>
                <a:cs typeface="Comic Sans MS" pitchFamily="66" charset="0"/>
              </a:rPr>
              <a:t>Sharing studies in preparation for WRC-19</a:t>
            </a:r>
          </a:p>
        </p:txBody>
      </p:sp>
      <p:sp>
        <p:nvSpPr>
          <p:cNvPr id="20486" name="Text Box 332"/>
          <p:cNvSpPr txBox="1">
            <a:spLocks noChangeArrowheads="1"/>
          </p:cNvSpPr>
          <p:nvPr/>
        </p:nvSpPr>
        <p:spPr bwMode="auto">
          <a:xfrm>
            <a:off x="1331988" y="5475398"/>
            <a:ext cx="1555750" cy="303212"/>
          </a:xfrm>
          <a:prstGeom prst="rect">
            <a:avLst/>
          </a:prstGeom>
          <a:noFill/>
          <a:ln w="9525">
            <a:noFill/>
            <a:miter lim="800000"/>
            <a:headEnd/>
            <a:tailEnd/>
          </a:ln>
        </p:spPr>
        <p:txBody>
          <a:bodyPr lIns="56693" tIns="28346" rIns="56693" bIns="28346">
            <a:spAutoFit/>
          </a:bodyPr>
          <a:lstStyle/>
          <a:p>
            <a:pPr fontAlgn="base">
              <a:spcBef>
                <a:spcPct val="0"/>
              </a:spcBef>
              <a:spcAft>
                <a:spcPct val="0"/>
              </a:spcAft>
            </a:pPr>
            <a:r>
              <a:rPr lang="sv-SE" sz="1600" dirty="0">
                <a:solidFill>
                  <a:srgbClr val="211412"/>
                </a:solidFill>
                <a:latin typeface="Arial" pitchFamily="34" charset="0"/>
                <a:ea typeface="MS Mincho" pitchFamily="49" charset="-128"/>
              </a:rPr>
              <a:t>2012-2015</a:t>
            </a:r>
            <a:endParaRPr lang="sv-SE" sz="1600" dirty="0">
              <a:solidFill>
                <a:srgbClr val="5C5C5C"/>
              </a:solidFill>
              <a:latin typeface="Arial" pitchFamily="34" charset="0"/>
              <a:ea typeface="MS Mincho" pitchFamily="49" charset="-128"/>
            </a:endParaRPr>
          </a:p>
        </p:txBody>
      </p:sp>
      <p:sp>
        <p:nvSpPr>
          <p:cNvPr id="20487" name="Text Box 333"/>
          <p:cNvSpPr txBox="1">
            <a:spLocks noChangeArrowheads="1"/>
          </p:cNvSpPr>
          <p:nvPr/>
        </p:nvSpPr>
        <p:spPr bwMode="auto">
          <a:xfrm>
            <a:off x="4062595" y="5477963"/>
            <a:ext cx="1093929" cy="303467"/>
          </a:xfrm>
          <a:prstGeom prst="rect">
            <a:avLst/>
          </a:prstGeom>
          <a:noFill/>
          <a:ln w="9525">
            <a:noFill/>
            <a:miter lim="800000"/>
            <a:headEnd/>
            <a:tailEnd/>
          </a:ln>
        </p:spPr>
        <p:txBody>
          <a:bodyPr wrap="none" lIns="56693" tIns="28346" rIns="56693" bIns="28346">
            <a:spAutoFit/>
          </a:bodyPr>
          <a:lstStyle/>
          <a:p>
            <a:pPr fontAlgn="base">
              <a:spcBef>
                <a:spcPct val="0"/>
              </a:spcBef>
              <a:spcAft>
                <a:spcPct val="0"/>
              </a:spcAft>
            </a:pPr>
            <a:r>
              <a:rPr lang="sv-SE" sz="1600" dirty="0">
                <a:solidFill>
                  <a:srgbClr val="211412"/>
                </a:solidFill>
                <a:latin typeface="Arial" pitchFamily="34" charset="0"/>
                <a:ea typeface="MS Mincho" pitchFamily="49" charset="-128"/>
              </a:rPr>
              <a:t>2016-2017</a:t>
            </a:r>
            <a:endParaRPr lang="sv-SE" sz="1600" dirty="0">
              <a:solidFill>
                <a:srgbClr val="5C5C5C"/>
              </a:solidFill>
              <a:latin typeface="Arial" pitchFamily="34" charset="0"/>
              <a:ea typeface="MS Mincho" pitchFamily="49" charset="-128"/>
            </a:endParaRPr>
          </a:p>
        </p:txBody>
      </p:sp>
      <p:sp>
        <p:nvSpPr>
          <p:cNvPr id="20488" name="Text Box 334"/>
          <p:cNvSpPr txBox="1">
            <a:spLocks noChangeArrowheads="1"/>
          </p:cNvSpPr>
          <p:nvPr/>
        </p:nvSpPr>
        <p:spPr bwMode="auto">
          <a:xfrm>
            <a:off x="6635527" y="5454938"/>
            <a:ext cx="1093929" cy="303467"/>
          </a:xfrm>
          <a:prstGeom prst="rect">
            <a:avLst/>
          </a:prstGeom>
          <a:noFill/>
          <a:ln w="9525">
            <a:noFill/>
            <a:miter lim="800000"/>
            <a:headEnd/>
            <a:tailEnd/>
          </a:ln>
        </p:spPr>
        <p:txBody>
          <a:bodyPr wrap="none" lIns="56693" tIns="28346" rIns="56693" bIns="28346">
            <a:spAutoFit/>
          </a:bodyPr>
          <a:lstStyle/>
          <a:p>
            <a:pPr fontAlgn="base">
              <a:spcBef>
                <a:spcPct val="0"/>
              </a:spcBef>
              <a:spcAft>
                <a:spcPct val="0"/>
              </a:spcAft>
            </a:pPr>
            <a:r>
              <a:rPr lang="sv-SE" sz="1600" dirty="0">
                <a:solidFill>
                  <a:srgbClr val="211412"/>
                </a:solidFill>
                <a:latin typeface="Arial" pitchFamily="34" charset="0"/>
                <a:ea typeface="MS Mincho" pitchFamily="49" charset="-128"/>
              </a:rPr>
              <a:t>2018-2019</a:t>
            </a:r>
            <a:endParaRPr lang="sv-SE" sz="1600" dirty="0">
              <a:solidFill>
                <a:srgbClr val="5C5C5C"/>
              </a:solidFill>
              <a:latin typeface="Arial" pitchFamily="34" charset="0"/>
              <a:ea typeface="MS Mincho" pitchFamily="49" charset="-128"/>
            </a:endParaRPr>
          </a:p>
        </p:txBody>
      </p:sp>
      <p:sp>
        <p:nvSpPr>
          <p:cNvPr id="20490" name="Text Box 336"/>
          <p:cNvSpPr txBox="1">
            <a:spLocks noChangeArrowheads="1"/>
          </p:cNvSpPr>
          <p:nvPr/>
        </p:nvSpPr>
        <p:spPr bwMode="auto">
          <a:xfrm>
            <a:off x="9389467" y="5459066"/>
            <a:ext cx="1151637" cy="303467"/>
          </a:xfrm>
          <a:prstGeom prst="rect">
            <a:avLst/>
          </a:prstGeom>
          <a:noFill/>
          <a:ln w="9525">
            <a:noFill/>
            <a:miter lim="800000"/>
            <a:headEnd/>
            <a:tailEnd/>
          </a:ln>
        </p:spPr>
        <p:txBody>
          <a:bodyPr wrap="none" lIns="56693" tIns="28346" rIns="56693" bIns="28346">
            <a:spAutoFit/>
          </a:bodyPr>
          <a:lstStyle/>
          <a:p>
            <a:pPr fontAlgn="base">
              <a:spcBef>
                <a:spcPct val="0"/>
              </a:spcBef>
              <a:spcAft>
                <a:spcPct val="0"/>
              </a:spcAft>
            </a:pPr>
            <a:r>
              <a:rPr lang="sv-SE" sz="1600" dirty="0">
                <a:solidFill>
                  <a:srgbClr val="211412"/>
                </a:solidFill>
                <a:latin typeface="Arial" pitchFamily="34" charset="0"/>
                <a:ea typeface="MS Mincho" pitchFamily="49" charset="-128"/>
              </a:rPr>
              <a:t> 2019-2020</a:t>
            </a:r>
            <a:endParaRPr lang="sv-SE" sz="1600" dirty="0">
              <a:solidFill>
                <a:srgbClr val="5C5C5C"/>
              </a:solidFill>
              <a:latin typeface="Arial" pitchFamily="34" charset="0"/>
              <a:ea typeface="MS Mincho" pitchFamily="49" charset="-128"/>
            </a:endParaRPr>
          </a:p>
        </p:txBody>
      </p:sp>
      <p:sp>
        <p:nvSpPr>
          <p:cNvPr id="20491" name="Text Box 337"/>
          <p:cNvSpPr txBox="1">
            <a:spLocks noChangeArrowheads="1"/>
          </p:cNvSpPr>
          <p:nvPr/>
        </p:nvSpPr>
        <p:spPr bwMode="auto">
          <a:xfrm>
            <a:off x="1160585" y="6090708"/>
            <a:ext cx="4863408" cy="672799"/>
          </a:xfrm>
          <a:prstGeom prst="rect">
            <a:avLst/>
          </a:prstGeom>
          <a:noFill/>
          <a:ln w="9525">
            <a:noFill/>
            <a:miter lim="800000"/>
            <a:headEnd/>
            <a:tailEnd/>
          </a:ln>
        </p:spPr>
        <p:txBody>
          <a:bodyPr wrap="square" lIns="56693" tIns="28346" rIns="56693" bIns="28346">
            <a:spAutoFit/>
          </a:bodyPr>
          <a:lstStyle/>
          <a:p>
            <a:pPr algn="ctr" fontAlgn="base">
              <a:spcBef>
                <a:spcPct val="0"/>
              </a:spcBef>
              <a:spcAft>
                <a:spcPct val="0"/>
              </a:spcAft>
            </a:pPr>
            <a:r>
              <a:rPr lang="en-US" sz="2000" dirty="0">
                <a:solidFill>
                  <a:srgbClr val="211412"/>
                </a:solidFill>
                <a:latin typeface="Arial" pitchFamily="34" charset="0"/>
                <a:ea typeface="MS Mincho" pitchFamily="49" charset="-128"/>
              </a:rPr>
              <a:t>Setting the stage for the future: </a:t>
            </a:r>
            <a:endParaRPr lang="en-US" sz="2000" dirty="0">
              <a:solidFill>
                <a:srgbClr val="5C5C5C"/>
              </a:solidFill>
              <a:latin typeface="Arial" pitchFamily="34" charset="0"/>
              <a:ea typeface="MS Mincho" pitchFamily="49" charset="-128"/>
            </a:endParaRPr>
          </a:p>
          <a:p>
            <a:pPr algn="ctr" fontAlgn="base">
              <a:spcBef>
                <a:spcPct val="0"/>
              </a:spcBef>
              <a:spcAft>
                <a:spcPct val="0"/>
              </a:spcAft>
            </a:pPr>
            <a:r>
              <a:rPr lang="en-US" sz="2000" dirty="0">
                <a:solidFill>
                  <a:srgbClr val="211412"/>
                </a:solidFill>
                <a:latin typeface="Arial" pitchFamily="34" charset="0"/>
                <a:ea typeface="MS Mincho" pitchFamily="49" charset="-128"/>
              </a:rPr>
              <a:t>vision, spectrum, and technology views</a:t>
            </a:r>
            <a:endParaRPr lang="en-US" sz="2000" dirty="0">
              <a:solidFill>
                <a:srgbClr val="5C5C5C"/>
              </a:solidFill>
              <a:latin typeface="Arial" pitchFamily="34" charset="0"/>
              <a:ea typeface="MS Mincho" pitchFamily="49" charset="-128"/>
            </a:endParaRPr>
          </a:p>
        </p:txBody>
      </p:sp>
      <p:sp>
        <p:nvSpPr>
          <p:cNvPr id="20492" name="Text Box 338"/>
          <p:cNvSpPr txBox="1">
            <a:spLocks noChangeArrowheads="1"/>
          </p:cNvSpPr>
          <p:nvPr/>
        </p:nvSpPr>
        <p:spPr bwMode="auto">
          <a:xfrm>
            <a:off x="7092706" y="6090707"/>
            <a:ext cx="3130061" cy="672799"/>
          </a:xfrm>
          <a:prstGeom prst="rect">
            <a:avLst/>
          </a:prstGeom>
          <a:noFill/>
          <a:ln w="9525">
            <a:noFill/>
            <a:miter lim="800000"/>
            <a:headEnd/>
            <a:tailEnd/>
          </a:ln>
        </p:spPr>
        <p:txBody>
          <a:bodyPr wrap="square" lIns="56693" tIns="28346" rIns="56693" bIns="28346">
            <a:spAutoFit/>
          </a:bodyPr>
          <a:lstStyle/>
          <a:p>
            <a:pPr algn="ctr" fontAlgn="base">
              <a:spcBef>
                <a:spcPct val="0"/>
              </a:spcBef>
              <a:spcAft>
                <a:spcPct val="0"/>
              </a:spcAft>
            </a:pPr>
            <a:r>
              <a:rPr lang="sv-SE" sz="2000" dirty="0">
                <a:solidFill>
                  <a:srgbClr val="211412"/>
                </a:solidFill>
                <a:latin typeface="Arial" pitchFamily="34" charset="0"/>
                <a:ea typeface="MS Mincho" pitchFamily="49" charset="-128"/>
              </a:rPr>
              <a:t>Defining the technology</a:t>
            </a:r>
          </a:p>
          <a:p>
            <a:pPr algn="ctr" fontAlgn="base">
              <a:spcBef>
                <a:spcPct val="0"/>
              </a:spcBef>
              <a:spcAft>
                <a:spcPct val="0"/>
              </a:spcAft>
            </a:pPr>
            <a:r>
              <a:rPr lang="sv-SE" sz="2000" dirty="0">
                <a:solidFill>
                  <a:srgbClr val="211412"/>
                </a:solidFill>
                <a:latin typeface="Arial" pitchFamily="34" charset="0"/>
                <a:ea typeface="MS Mincho" pitchFamily="49" charset="-128"/>
              </a:rPr>
              <a:t>Allocate the spectrum</a:t>
            </a:r>
            <a:endParaRPr lang="sv-SE" sz="2000" dirty="0">
              <a:solidFill>
                <a:srgbClr val="5C5C5C"/>
              </a:solidFill>
              <a:latin typeface="Arial" pitchFamily="34" charset="0"/>
              <a:ea typeface="MS Mincho" pitchFamily="49" charset="-128"/>
            </a:endParaRPr>
          </a:p>
        </p:txBody>
      </p:sp>
      <p:sp>
        <p:nvSpPr>
          <p:cNvPr id="20498" name="Rectangle 348"/>
          <p:cNvSpPr>
            <a:spLocks noChangeArrowheads="1"/>
          </p:cNvSpPr>
          <p:nvPr/>
        </p:nvSpPr>
        <p:spPr bwMode="auto">
          <a:xfrm>
            <a:off x="6153120" y="887264"/>
            <a:ext cx="2438702" cy="2758613"/>
          </a:xfrm>
          <a:prstGeom prst="rect">
            <a:avLst/>
          </a:prstGeom>
          <a:gradFill>
            <a:gsLst>
              <a:gs pos="93000">
                <a:srgbClr val="00B050"/>
              </a:gs>
              <a:gs pos="0">
                <a:srgbClr val="00B088"/>
              </a:gs>
              <a:gs pos="99000">
                <a:srgbClr val="00B050"/>
              </a:gs>
              <a:gs pos="0">
                <a:srgbClr val="00B0F0">
                  <a:alpha val="47000"/>
                  <a:lumMod val="100000"/>
                </a:srgbClr>
              </a:gs>
              <a:gs pos="84000">
                <a:srgbClr val="00B050"/>
              </a:gs>
              <a:gs pos="0">
                <a:srgbClr val="00B0F0"/>
              </a:gs>
            </a:gsLst>
            <a:lin ang="10800000" scaled="1"/>
          </a:gradFill>
          <a:ln w="9525">
            <a:noFill/>
            <a:miter lim="800000"/>
            <a:headEnd/>
            <a:tailEnd/>
          </a:ln>
        </p:spPr>
        <p:txBody>
          <a:bodyPr wrap="square" lIns="56693" tIns="28346" rIns="56693" bIns="28346" anchor="ctr"/>
          <a:lstStyle/>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rPr>
              <a:t>Technical proposals</a:t>
            </a:r>
            <a:endParaRPr lang="en-US" sz="1600" dirty="0">
              <a:solidFill>
                <a:srgbClr val="FFFF00"/>
              </a:solidFill>
              <a:latin typeface="Arial" pitchFamily="34" charset="0"/>
            </a:endParaRPr>
          </a:p>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rPr>
              <a:t>Evaluation Groups</a:t>
            </a:r>
          </a:p>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rPr>
              <a:t>Methodology </a:t>
            </a:r>
            <a:endParaRPr lang="en-US" sz="1600" dirty="0">
              <a:solidFill>
                <a:srgbClr val="FFFF00"/>
              </a:solidFill>
              <a:latin typeface="Arial" pitchFamily="34" charset="0"/>
            </a:endParaRPr>
          </a:p>
          <a:p>
            <a:pPr marL="285750" indent="-285750" fontAlgn="base">
              <a:spcBef>
                <a:spcPct val="0"/>
              </a:spcBef>
              <a:spcAft>
                <a:spcPct val="0"/>
              </a:spcAft>
              <a:buFont typeface="Wingdings" panose="05000000000000000000" pitchFamily="2" charset="2"/>
              <a:buChar char="v"/>
            </a:pPr>
            <a:r>
              <a:rPr lang="sv-SE" sz="1600" dirty="0">
                <a:solidFill>
                  <a:srgbClr val="FFFF00"/>
                </a:solidFill>
                <a:latin typeface="Arial" pitchFamily="34" charset="0"/>
              </a:rPr>
              <a:t>Consensus building</a:t>
            </a:r>
          </a:p>
          <a:p>
            <a:pPr marL="285750" indent="-285750" fontAlgn="base">
              <a:spcBef>
                <a:spcPct val="0"/>
              </a:spcBef>
              <a:spcAft>
                <a:spcPct val="0"/>
              </a:spcAft>
              <a:buFont typeface="Wingdings" panose="05000000000000000000" pitchFamily="2" charset="2"/>
              <a:buChar char="v"/>
            </a:pPr>
            <a:endParaRPr lang="en-US" sz="1600" dirty="0">
              <a:solidFill>
                <a:srgbClr val="211412"/>
              </a:solidFill>
              <a:latin typeface="Arial" pitchFamily="34" charset="0"/>
            </a:endParaRPr>
          </a:p>
          <a:p>
            <a:pPr fontAlgn="base">
              <a:spcBef>
                <a:spcPct val="0"/>
              </a:spcBef>
              <a:spcAft>
                <a:spcPct val="0"/>
              </a:spcAft>
            </a:pPr>
            <a:endParaRPr lang="en-US" sz="1600" dirty="0">
              <a:solidFill>
                <a:srgbClr val="211412"/>
              </a:solidFill>
              <a:latin typeface="Arial" pitchFamily="34" charset="0"/>
            </a:endParaRPr>
          </a:p>
        </p:txBody>
      </p:sp>
      <p:sp>
        <p:nvSpPr>
          <p:cNvPr id="20" name="Freeform 341"/>
          <p:cNvSpPr>
            <a:spLocks/>
          </p:cNvSpPr>
          <p:nvPr/>
        </p:nvSpPr>
        <p:spPr bwMode="auto">
          <a:xfrm>
            <a:off x="2639417" y="404664"/>
            <a:ext cx="336550" cy="482600"/>
          </a:xfrm>
          <a:custGeom>
            <a:avLst/>
            <a:gdLst>
              <a:gd name="T0" fmla="*/ 36938 w 246"/>
              <a:gd name="T1" fmla="*/ 223366 h 296"/>
              <a:gd name="T2" fmla="*/ 0 w 246"/>
              <a:gd name="T3" fmla="*/ 353798 h 296"/>
              <a:gd name="T4" fmla="*/ 128600 w 246"/>
              <a:gd name="T5" fmla="*/ 480970 h 296"/>
              <a:gd name="T6" fmla="*/ 335182 w 246"/>
              <a:gd name="T7" fmla="*/ 55434 h 296"/>
              <a:gd name="T8" fmla="*/ 335182 w 246"/>
              <a:gd name="T9" fmla="*/ 0 h 296"/>
              <a:gd name="T10" fmla="*/ 105343 w 246"/>
              <a:gd name="T11" fmla="*/ 357059 h 296"/>
              <a:gd name="T12" fmla="*/ 36938 w 246"/>
              <a:gd name="T13" fmla="*/ 223366 h 296"/>
              <a:gd name="T14" fmla="*/ 0 60000 65536"/>
              <a:gd name="T15" fmla="*/ 0 60000 65536"/>
              <a:gd name="T16" fmla="*/ 0 60000 65536"/>
              <a:gd name="T17" fmla="*/ 0 60000 65536"/>
              <a:gd name="T18" fmla="*/ 0 60000 65536"/>
              <a:gd name="T19" fmla="*/ 0 60000 65536"/>
              <a:gd name="T20" fmla="*/ 0 60000 65536"/>
              <a:gd name="T21" fmla="*/ 0 w 246"/>
              <a:gd name="T22" fmla="*/ 0 h 296"/>
              <a:gd name="T23" fmla="*/ 246 w 246"/>
              <a:gd name="T24" fmla="*/ 296 h 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 h="296">
                <a:moveTo>
                  <a:pt x="27" y="137"/>
                </a:moveTo>
                <a:lnTo>
                  <a:pt x="0" y="217"/>
                </a:lnTo>
                <a:lnTo>
                  <a:pt x="94" y="295"/>
                </a:lnTo>
                <a:lnTo>
                  <a:pt x="245" y="34"/>
                </a:lnTo>
                <a:lnTo>
                  <a:pt x="245" y="0"/>
                </a:lnTo>
                <a:lnTo>
                  <a:pt x="77" y="219"/>
                </a:lnTo>
                <a:lnTo>
                  <a:pt x="27" y="137"/>
                </a:lnTo>
              </a:path>
            </a:pathLst>
          </a:custGeom>
          <a:gradFill rotWithShape="1">
            <a:gsLst>
              <a:gs pos="100000">
                <a:srgbClr val="07BF21"/>
              </a:gs>
              <a:gs pos="100000">
                <a:srgbClr val="3366FF"/>
              </a:gs>
              <a:gs pos="100000">
                <a:srgbClr val="00CC00"/>
              </a:gs>
            </a:gsLst>
            <a:lin ang="5400000" scaled="1"/>
          </a:gradFill>
          <a:ln w="12700" cap="rnd">
            <a:noFill/>
            <a:round/>
            <a:headEnd/>
            <a:tailEnd/>
          </a:ln>
        </p:spPr>
        <p:txBody>
          <a:bodyPr/>
          <a:lstStyle/>
          <a:p>
            <a:pPr fontAlgn="base">
              <a:spcBef>
                <a:spcPct val="0"/>
              </a:spcBef>
              <a:spcAft>
                <a:spcPct val="0"/>
              </a:spcAft>
            </a:pPr>
            <a:endParaRPr lang="en-US" sz="2000">
              <a:solidFill>
                <a:srgbClr val="5C5C5C"/>
              </a:solidFill>
              <a:latin typeface="Calibri" pitchFamily="34" charset="0"/>
            </a:endParaRPr>
          </a:p>
        </p:txBody>
      </p:sp>
      <p:sp>
        <p:nvSpPr>
          <p:cNvPr id="22" name="Right Brace 21"/>
          <p:cNvSpPr/>
          <p:nvPr/>
        </p:nvSpPr>
        <p:spPr bwMode="auto">
          <a:xfrm rot="5400000">
            <a:off x="3105799" y="3215315"/>
            <a:ext cx="504056" cy="5332330"/>
          </a:xfrm>
          <a:prstGeom prst="rightBrace">
            <a:avLst>
              <a:gd name="adj1" fmla="val 12319"/>
              <a:gd name="adj2" fmla="val 50000"/>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buClr>
                <a:srgbClr val="5C5C5C"/>
              </a:buClr>
              <a:buFont typeface="Arial" pitchFamily="34" charset="0"/>
              <a:buNone/>
            </a:pPr>
            <a:endParaRPr lang="en-US" sz="2400">
              <a:solidFill>
                <a:srgbClr val="000066"/>
              </a:solidFill>
              <a:latin typeface="Trebuchet MS" pitchFamily="34" charset="0"/>
            </a:endParaRPr>
          </a:p>
        </p:txBody>
      </p:sp>
      <p:sp>
        <p:nvSpPr>
          <p:cNvPr id="23" name="Right Brace 22"/>
          <p:cNvSpPr/>
          <p:nvPr/>
        </p:nvSpPr>
        <p:spPr bwMode="auto">
          <a:xfrm rot="5400000">
            <a:off x="8438348" y="3344224"/>
            <a:ext cx="504056" cy="5074512"/>
          </a:xfrm>
          <a:prstGeom prst="righ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buClr>
                <a:srgbClr val="5C5C5C"/>
              </a:buClr>
              <a:buFont typeface="Arial" pitchFamily="34" charset="0"/>
              <a:buNone/>
            </a:pPr>
            <a:endParaRPr lang="en-US" sz="2400">
              <a:solidFill>
                <a:srgbClr val="000066"/>
              </a:solidFill>
              <a:latin typeface="Trebuchet MS" pitchFamily="34" charset="0"/>
            </a:endParaRPr>
          </a:p>
        </p:txBody>
      </p:sp>
      <p:sp>
        <p:nvSpPr>
          <p:cNvPr id="25" name="Title 2"/>
          <p:cNvSpPr txBox="1">
            <a:spLocks/>
          </p:cNvSpPr>
          <p:nvPr/>
        </p:nvSpPr>
        <p:spPr bwMode="auto">
          <a:xfrm>
            <a:off x="1841772" y="135201"/>
            <a:ext cx="7494588" cy="40008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p:spPr>
        <p:txBody>
          <a:bodyPr vert="horz" wrap="square" lIns="91417" tIns="45709" rIns="91417" bIns="45709" numCol="1" anchor="ctr" anchorCtr="0" compatLnSpc="1">
            <a:prstTxWarp prst="textNoShape">
              <a:avLst/>
            </a:prstTxWarp>
            <a:spAutoFit/>
          </a:bodyPr>
          <a:lstStyle>
            <a:lvl1pPr algn="ctr" rtl="0" eaLnBrk="0" fontAlgn="base" hangingPunct="0">
              <a:spcBef>
                <a:spcPct val="0"/>
              </a:spcBef>
              <a:spcAft>
                <a:spcPct val="0"/>
              </a:spcAft>
              <a:defRPr sz="3600" b="1">
                <a:solidFill>
                  <a:srgbClr val="1B5BA2"/>
                </a:solidFill>
                <a:latin typeface="+mj-lt"/>
                <a:ea typeface="+mj-ea"/>
                <a:cs typeface="+mj-cs"/>
              </a:defRPr>
            </a:lvl1pPr>
            <a:lvl2pPr algn="ctr" rtl="0" eaLnBrk="0" fontAlgn="base" hangingPunct="0">
              <a:spcBef>
                <a:spcPct val="0"/>
              </a:spcBef>
              <a:spcAft>
                <a:spcPct val="0"/>
              </a:spcAft>
              <a:defRPr sz="3600" b="1">
                <a:solidFill>
                  <a:srgbClr val="1B5BA2"/>
                </a:solidFill>
                <a:latin typeface="Verdana" pitchFamily="34" charset="0"/>
                <a:cs typeface="Arial" pitchFamily="34" charset="0"/>
              </a:defRPr>
            </a:lvl2pPr>
            <a:lvl3pPr algn="ctr" rtl="0" eaLnBrk="0" fontAlgn="base" hangingPunct="0">
              <a:spcBef>
                <a:spcPct val="0"/>
              </a:spcBef>
              <a:spcAft>
                <a:spcPct val="0"/>
              </a:spcAft>
              <a:defRPr sz="3600" b="1">
                <a:solidFill>
                  <a:srgbClr val="1B5BA2"/>
                </a:solidFill>
                <a:latin typeface="Verdana" pitchFamily="34" charset="0"/>
                <a:cs typeface="Arial" pitchFamily="34" charset="0"/>
              </a:defRPr>
            </a:lvl3pPr>
            <a:lvl4pPr algn="ctr" rtl="0" eaLnBrk="0" fontAlgn="base" hangingPunct="0">
              <a:spcBef>
                <a:spcPct val="0"/>
              </a:spcBef>
              <a:spcAft>
                <a:spcPct val="0"/>
              </a:spcAft>
              <a:defRPr sz="3600" b="1">
                <a:solidFill>
                  <a:srgbClr val="1B5BA2"/>
                </a:solidFill>
                <a:latin typeface="Verdana" pitchFamily="34" charset="0"/>
                <a:cs typeface="Arial" pitchFamily="34" charset="0"/>
              </a:defRPr>
            </a:lvl4pPr>
            <a:lvl5pPr algn="ctr" rtl="0" eaLnBrk="0" fontAlgn="base" hangingPunct="0">
              <a:spcBef>
                <a:spcPct val="0"/>
              </a:spcBef>
              <a:spcAft>
                <a:spcPct val="0"/>
              </a:spcAft>
              <a:defRPr sz="3600" b="1">
                <a:solidFill>
                  <a:srgbClr val="1B5BA2"/>
                </a:solidFill>
                <a:latin typeface="Verdana" pitchFamily="34" charset="0"/>
                <a:cs typeface="Arial" pitchFamily="34" charset="0"/>
              </a:defRPr>
            </a:lvl5pPr>
            <a:lvl6pPr marL="457086" algn="ctr" rtl="0" fontAlgn="base">
              <a:spcBef>
                <a:spcPct val="0"/>
              </a:spcBef>
              <a:spcAft>
                <a:spcPct val="0"/>
              </a:spcAft>
              <a:defRPr sz="3600" b="1">
                <a:solidFill>
                  <a:srgbClr val="1B5BA2"/>
                </a:solidFill>
                <a:latin typeface="Verdana" pitchFamily="34" charset="0"/>
                <a:cs typeface="Arial" pitchFamily="34" charset="0"/>
              </a:defRPr>
            </a:lvl6pPr>
            <a:lvl7pPr marL="914172" algn="ctr" rtl="0" fontAlgn="base">
              <a:spcBef>
                <a:spcPct val="0"/>
              </a:spcBef>
              <a:spcAft>
                <a:spcPct val="0"/>
              </a:spcAft>
              <a:defRPr sz="3600" b="1">
                <a:solidFill>
                  <a:srgbClr val="1B5BA2"/>
                </a:solidFill>
                <a:latin typeface="Verdana" pitchFamily="34" charset="0"/>
                <a:cs typeface="Arial" pitchFamily="34" charset="0"/>
              </a:defRPr>
            </a:lvl7pPr>
            <a:lvl8pPr marL="1371258" algn="ctr" rtl="0" fontAlgn="base">
              <a:spcBef>
                <a:spcPct val="0"/>
              </a:spcBef>
              <a:spcAft>
                <a:spcPct val="0"/>
              </a:spcAft>
              <a:defRPr sz="3600" b="1">
                <a:solidFill>
                  <a:srgbClr val="1B5BA2"/>
                </a:solidFill>
                <a:latin typeface="Verdana" pitchFamily="34" charset="0"/>
                <a:cs typeface="Arial" pitchFamily="34" charset="0"/>
              </a:defRPr>
            </a:lvl8pPr>
            <a:lvl9pPr marL="1828344" algn="ctr" rtl="0" fontAlgn="base">
              <a:spcBef>
                <a:spcPct val="0"/>
              </a:spcBef>
              <a:spcAft>
                <a:spcPct val="0"/>
              </a:spcAft>
              <a:defRPr sz="3600" b="1">
                <a:solidFill>
                  <a:srgbClr val="1B5BA2"/>
                </a:solidFill>
                <a:latin typeface="Verdana" pitchFamily="34" charset="0"/>
                <a:cs typeface="Arial" pitchFamily="34" charset="0"/>
              </a:defRPr>
            </a:lvl9pPr>
          </a:lstStyle>
          <a:p>
            <a:r>
              <a:rPr lang="en-US" sz="2000" dirty="0"/>
              <a:t>IMT-2020 radio interface standardization process</a:t>
            </a:r>
            <a:endParaRPr lang="en-US" sz="2000" kern="0" dirty="0"/>
          </a:p>
        </p:txBody>
      </p:sp>
      <p:sp>
        <p:nvSpPr>
          <p:cNvPr id="17" name="Freeform 341"/>
          <p:cNvSpPr>
            <a:spLocks/>
          </p:cNvSpPr>
          <p:nvPr/>
        </p:nvSpPr>
        <p:spPr bwMode="auto">
          <a:xfrm>
            <a:off x="4742537" y="404664"/>
            <a:ext cx="336550" cy="482600"/>
          </a:xfrm>
          <a:custGeom>
            <a:avLst/>
            <a:gdLst>
              <a:gd name="T0" fmla="*/ 36938 w 246"/>
              <a:gd name="T1" fmla="*/ 223366 h 296"/>
              <a:gd name="T2" fmla="*/ 0 w 246"/>
              <a:gd name="T3" fmla="*/ 353798 h 296"/>
              <a:gd name="T4" fmla="*/ 128600 w 246"/>
              <a:gd name="T5" fmla="*/ 480970 h 296"/>
              <a:gd name="T6" fmla="*/ 335182 w 246"/>
              <a:gd name="T7" fmla="*/ 55434 h 296"/>
              <a:gd name="T8" fmla="*/ 335182 w 246"/>
              <a:gd name="T9" fmla="*/ 0 h 296"/>
              <a:gd name="T10" fmla="*/ 105343 w 246"/>
              <a:gd name="T11" fmla="*/ 357059 h 296"/>
              <a:gd name="T12" fmla="*/ 36938 w 246"/>
              <a:gd name="T13" fmla="*/ 223366 h 296"/>
              <a:gd name="T14" fmla="*/ 0 60000 65536"/>
              <a:gd name="T15" fmla="*/ 0 60000 65536"/>
              <a:gd name="T16" fmla="*/ 0 60000 65536"/>
              <a:gd name="T17" fmla="*/ 0 60000 65536"/>
              <a:gd name="T18" fmla="*/ 0 60000 65536"/>
              <a:gd name="T19" fmla="*/ 0 60000 65536"/>
              <a:gd name="T20" fmla="*/ 0 60000 65536"/>
              <a:gd name="T21" fmla="*/ 0 w 246"/>
              <a:gd name="T22" fmla="*/ 0 h 296"/>
              <a:gd name="T23" fmla="*/ 246 w 246"/>
              <a:gd name="T24" fmla="*/ 296 h 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 h="296">
                <a:moveTo>
                  <a:pt x="27" y="137"/>
                </a:moveTo>
                <a:lnTo>
                  <a:pt x="0" y="217"/>
                </a:lnTo>
                <a:lnTo>
                  <a:pt x="94" y="295"/>
                </a:lnTo>
                <a:lnTo>
                  <a:pt x="245" y="34"/>
                </a:lnTo>
                <a:lnTo>
                  <a:pt x="245" y="0"/>
                </a:lnTo>
                <a:lnTo>
                  <a:pt x="77" y="219"/>
                </a:lnTo>
                <a:lnTo>
                  <a:pt x="27" y="137"/>
                </a:lnTo>
              </a:path>
            </a:pathLst>
          </a:custGeom>
          <a:gradFill rotWithShape="1">
            <a:gsLst>
              <a:gs pos="87100">
                <a:srgbClr val="07BF21"/>
              </a:gs>
              <a:gs pos="0">
                <a:srgbClr val="3366FF"/>
              </a:gs>
              <a:gs pos="100000">
                <a:srgbClr val="00CC00"/>
              </a:gs>
            </a:gsLst>
            <a:lin ang="5400000" scaled="1"/>
          </a:gradFill>
          <a:ln w="12700" cap="rnd">
            <a:noFill/>
            <a:round/>
            <a:headEnd/>
            <a:tailEnd/>
          </a:ln>
        </p:spPr>
        <p:txBody>
          <a:bodyPr/>
          <a:lstStyle/>
          <a:p>
            <a:pPr fontAlgn="base">
              <a:spcBef>
                <a:spcPct val="0"/>
              </a:spcBef>
              <a:spcAft>
                <a:spcPct val="0"/>
              </a:spcAft>
            </a:pPr>
            <a:endParaRPr lang="en-US" sz="2000">
              <a:solidFill>
                <a:srgbClr val="5C5C5C"/>
              </a:solidFill>
              <a:latin typeface="Calibri" pitchFamily="34" charset="0"/>
            </a:endParaRPr>
          </a:p>
        </p:txBody>
      </p:sp>
      <p:sp>
        <p:nvSpPr>
          <p:cNvPr id="2" name="TextBox 1"/>
          <p:cNvSpPr txBox="1"/>
          <p:nvPr/>
        </p:nvSpPr>
        <p:spPr>
          <a:xfrm>
            <a:off x="697524" y="4249132"/>
            <a:ext cx="5332330" cy="1200329"/>
          </a:xfrm>
          <a:prstGeom prst="rect">
            <a:avLst/>
          </a:prstGeom>
          <a:solidFill>
            <a:srgbClr val="00B050"/>
          </a:solidFill>
        </p:spPr>
        <p:txBody>
          <a:bodyPr wrap="square" rtlCol="0">
            <a:spAutoFit/>
          </a:bodyPr>
          <a:lstStyle/>
          <a:p>
            <a:pPr marL="285750" indent="-285750" fontAlgn="base">
              <a:spcBef>
                <a:spcPct val="0"/>
              </a:spcBef>
              <a:spcAft>
                <a:spcPct val="0"/>
              </a:spcAft>
              <a:buFont typeface="Wingdings" panose="05000000000000000000" pitchFamily="2" charset="2"/>
              <a:buChar char="v"/>
            </a:pPr>
            <a:r>
              <a:rPr lang="en-US" dirty="0">
                <a:solidFill>
                  <a:srgbClr val="FFFF00"/>
                </a:solidFill>
                <a:latin typeface="Arial" pitchFamily="34" charset="0"/>
                <a:ea typeface="MS Mincho" pitchFamily="49" charset="-128"/>
                <a:cs typeface="Comic Sans MS" pitchFamily="66" charset="0"/>
              </a:rPr>
              <a:t>&lt; 6 GHz Spectrum view</a:t>
            </a:r>
          </a:p>
          <a:p>
            <a:pPr marL="285750" indent="-285750" fontAlgn="base">
              <a:spcBef>
                <a:spcPct val="0"/>
              </a:spcBef>
              <a:spcAft>
                <a:spcPct val="0"/>
              </a:spcAft>
              <a:buFont typeface="Wingdings" panose="05000000000000000000" pitchFamily="2" charset="2"/>
              <a:buChar char="v"/>
            </a:pPr>
            <a:r>
              <a:rPr lang="sv-SE" dirty="0">
                <a:solidFill>
                  <a:srgbClr val="FFFF00"/>
                </a:solidFill>
                <a:latin typeface="Arial" pitchFamily="34" charset="0"/>
                <a:ea typeface="MS Mincho" pitchFamily="49" charset="-128"/>
                <a:cs typeface="Comic Sans MS" pitchFamily="66" charset="0"/>
              </a:rPr>
              <a:t>ITU-R Study Group activities/studies</a:t>
            </a:r>
          </a:p>
          <a:p>
            <a:pPr marL="285750" indent="-285750" fontAlgn="base">
              <a:spcBef>
                <a:spcPct val="0"/>
              </a:spcBef>
              <a:spcAft>
                <a:spcPct val="0"/>
              </a:spcAft>
              <a:buFont typeface="Wingdings" panose="05000000000000000000" pitchFamily="2" charset="2"/>
              <a:buChar char="v"/>
            </a:pPr>
            <a:r>
              <a:rPr lang="en-US" dirty="0">
                <a:solidFill>
                  <a:srgbClr val="FFFF00"/>
                </a:solidFill>
                <a:latin typeface="Arial" pitchFamily="34" charset="0"/>
                <a:ea typeface="MS Mincho" pitchFamily="49" charset="-128"/>
                <a:cs typeface="Comic Sans MS" pitchFamily="66" charset="0"/>
              </a:rPr>
              <a:t>Spectrum/band arrangements (post WRC-15)</a:t>
            </a:r>
          </a:p>
          <a:p>
            <a:pPr marL="285750" indent="-285750" fontAlgn="base">
              <a:spcBef>
                <a:spcPct val="0"/>
              </a:spcBef>
              <a:spcAft>
                <a:spcPct val="0"/>
              </a:spcAft>
              <a:buFont typeface="Wingdings" panose="05000000000000000000" pitchFamily="2" charset="2"/>
              <a:buChar char="v"/>
            </a:pPr>
            <a:endParaRPr lang="sv-SE" dirty="0">
              <a:solidFill>
                <a:srgbClr val="FFFF00"/>
              </a:solidFill>
              <a:latin typeface="Arial" pitchFamily="34" charset="0"/>
              <a:ea typeface="MS Mincho" pitchFamily="49" charset="-128"/>
              <a:cs typeface="Comic Sans MS" pitchFamily="66" charset="0"/>
            </a:endParaRPr>
          </a:p>
        </p:txBody>
      </p:sp>
      <p:sp>
        <p:nvSpPr>
          <p:cNvPr id="3" name="TextBox 2"/>
          <p:cNvSpPr txBox="1"/>
          <p:nvPr/>
        </p:nvSpPr>
        <p:spPr>
          <a:xfrm>
            <a:off x="6153119" y="4249132"/>
            <a:ext cx="5074513" cy="1200329"/>
          </a:xfrm>
          <a:prstGeom prst="rect">
            <a:avLst/>
          </a:prstGeom>
          <a:gradFill flip="none" rotWithShape="1">
            <a:gsLst>
              <a:gs pos="0">
                <a:srgbClr val="00B050"/>
              </a:gs>
              <a:gs pos="32000">
                <a:srgbClr val="3399FF"/>
              </a:gs>
            </a:gsLst>
            <a:lin ang="0" scaled="1"/>
            <a:tileRect/>
          </a:gradFill>
        </p:spPr>
        <p:txBody>
          <a:bodyPr wrap="square" rtlCol="0">
            <a:spAutoFit/>
          </a:bodyPr>
          <a:lstStyle/>
          <a:p>
            <a:pPr marL="285750" indent="-285750" fontAlgn="base">
              <a:spcBef>
                <a:spcPct val="0"/>
              </a:spcBef>
              <a:spcAft>
                <a:spcPct val="0"/>
              </a:spcAft>
              <a:buFont typeface="Wingdings" panose="05000000000000000000" pitchFamily="2" charset="2"/>
              <a:buChar char="v"/>
            </a:pPr>
            <a:r>
              <a:rPr lang="sv-SE" dirty="0">
                <a:solidFill>
                  <a:srgbClr val="FFFF00"/>
                </a:solidFill>
                <a:latin typeface="Arial" pitchFamily="34" charset="0"/>
              </a:rPr>
              <a:t>CPM Report (IMT- WRC-19)</a:t>
            </a:r>
          </a:p>
          <a:p>
            <a:pPr marL="285750" indent="-285750" fontAlgn="base">
              <a:spcBef>
                <a:spcPct val="0"/>
              </a:spcBef>
              <a:spcAft>
                <a:spcPct val="0"/>
              </a:spcAft>
              <a:buFont typeface="Wingdings" panose="05000000000000000000" pitchFamily="2" charset="2"/>
              <a:buChar char="v"/>
            </a:pPr>
            <a:r>
              <a:rPr lang="sv-SE" dirty="0">
                <a:solidFill>
                  <a:srgbClr val="FFFF00"/>
                </a:solidFill>
                <a:latin typeface="Arial" pitchFamily="34" charset="0"/>
              </a:rPr>
              <a:t>Sharing study reports</a:t>
            </a:r>
          </a:p>
          <a:p>
            <a:pPr marL="285750" indent="-285750" fontAlgn="base">
              <a:spcBef>
                <a:spcPct val="0"/>
              </a:spcBef>
              <a:spcAft>
                <a:spcPct val="0"/>
              </a:spcAft>
              <a:buFont typeface="Wingdings" panose="05000000000000000000" pitchFamily="2" charset="2"/>
              <a:buChar char="v"/>
            </a:pPr>
            <a:r>
              <a:rPr lang="en-US" dirty="0">
                <a:solidFill>
                  <a:srgbClr val="FFFF00"/>
                </a:solidFill>
                <a:latin typeface="Arial" pitchFamily="34" charset="0"/>
                <a:ea typeface="MS Mincho" pitchFamily="49" charset="-128"/>
                <a:cs typeface="Comic Sans MS" pitchFamily="66" charset="0"/>
              </a:rPr>
              <a:t>Spectrum/band arrangements (WRC-19)</a:t>
            </a:r>
          </a:p>
          <a:p>
            <a:pPr marL="285750" indent="-285750" fontAlgn="base">
              <a:spcBef>
                <a:spcPct val="0"/>
              </a:spcBef>
              <a:spcAft>
                <a:spcPct val="0"/>
              </a:spcAft>
              <a:buFont typeface="Wingdings" panose="05000000000000000000" pitchFamily="2" charset="2"/>
              <a:buChar char="v"/>
            </a:pPr>
            <a:endParaRPr lang="en-US" dirty="0">
              <a:solidFill>
                <a:srgbClr val="FFFF00"/>
              </a:solidFill>
              <a:latin typeface="Arial" pitchFamily="34" charset="0"/>
            </a:endParaRPr>
          </a:p>
        </p:txBody>
      </p:sp>
      <p:sp>
        <p:nvSpPr>
          <p:cNvPr id="21" name="Title 2"/>
          <p:cNvSpPr txBox="1">
            <a:spLocks/>
          </p:cNvSpPr>
          <p:nvPr/>
        </p:nvSpPr>
        <p:spPr bwMode="auto">
          <a:xfrm>
            <a:off x="1841772" y="3755111"/>
            <a:ext cx="7494588" cy="40008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p:spPr>
        <p:txBody>
          <a:bodyPr vert="horz" wrap="square" lIns="91417" tIns="45709" rIns="91417" bIns="45709" numCol="1" anchor="ctr" anchorCtr="0" compatLnSpc="1">
            <a:prstTxWarp prst="textNoShape">
              <a:avLst/>
            </a:prstTxWarp>
            <a:spAutoFit/>
          </a:bodyPr>
          <a:lstStyle>
            <a:lvl1pPr algn="ctr" rtl="0" eaLnBrk="0" fontAlgn="base" hangingPunct="0">
              <a:spcBef>
                <a:spcPct val="0"/>
              </a:spcBef>
              <a:spcAft>
                <a:spcPct val="0"/>
              </a:spcAft>
              <a:defRPr sz="3600" b="1">
                <a:solidFill>
                  <a:srgbClr val="1B5BA2"/>
                </a:solidFill>
                <a:latin typeface="+mj-lt"/>
                <a:ea typeface="+mj-ea"/>
                <a:cs typeface="+mj-cs"/>
              </a:defRPr>
            </a:lvl1pPr>
            <a:lvl2pPr algn="ctr" rtl="0" eaLnBrk="0" fontAlgn="base" hangingPunct="0">
              <a:spcBef>
                <a:spcPct val="0"/>
              </a:spcBef>
              <a:spcAft>
                <a:spcPct val="0"/>
              </a:spcAft>
              <a:defRPr sz="3600" b="1">
                <a:solidFill>
                  <a:srgbClr val="1B5BA2"/>
                </a:solidFill>
                <a:latin typeface="Verdana" pitchFamily="34" charset="0"/>
                <a:cs typeface="Arial" pitchFamily="34" charset="0"/>
              </a:defRPr>
            </a:lvl2pPr>
            <a:lvl3pPr algn="ctr" rtl="0" eaLnBrk="0" fontAlgn="base" hangingPunct="0">
              <a:spcBef>
                <a:spcPct val="0"/>
              </a:spcBef>
              <a:spcAft>
                <a:spcPct val="0"/>
              </a:spcAft>
              <a:defRPr sz="3600" b="1">
                <a:solidFill>
                  <a:srgbClr val="1B5BA2"/>
                </a:solidFill>
                <a:latin typeface="Verdana" pitchFamily="34" charset="0"/>
                <a:cs typeface="Arial" pitchFamily="34" charset="0"/>
              </a:defRPr>
            </a:lvl3pPr>
            <a:lvl4pPr algn="ctr" rtl="0" eaLnBrk="0" fontAlgn="base" hangingPunct="0">
              <a:spcBef>
                <a:spcPct val="0"/>
              </a:spcBef>
              <a:spcAft>
                <a:spcPct val="0"/>
              </a:spcAft>
              <a:defRPr sz="3600" b="1">
                <a:solidFill>
                  <a:srgbClr val="1B5BA2"/>
                </a:solidFill>
                <a:latin typeface="Verdana" pitchFamily="34" charset="0"/>
                <a:cs typeface="Arial" pitchFamily="34" charset="0"/>
              </a:defRPr>
            </a:lvl4pPr>
            <a:lvl5pPr algn="ctr" rtl="0" eaLnBrk="0" fontAlgn="base" hangingPunct="0">
              <a:spcBef>
                <a:spcPct val="0"/>
              </a:spcBef>
              <a:spcAft>
                <a:spcPct val="0"/>
              </a:spcAft>
              <a:defRPr sz="3600" b="1">
                <a:solidFill>
                  <a:srgbClr val="1B5BA2"/>
                </a:solidFill>
                <a:latin typeface="Verdana" pitchFamily="34" charset="0"/>
                <a:cs typeface="Arial" pitchFamily="34" charset="0"/>
              </a:defRPr>
            </a:lvl5pPr>
            <a:lvl6pPr marL="457086" algn="ctr" rtl="0" fontAlgn="base">
              <a:spcBef>
                <a:spcPct val="0"/>
              </a:spcBef>
              <a:spcAft>
                <a:spcPct val="0"/>
              </a:spcAft>
              <a:defRPr sz="3600" b="1">
                <a:solidFill>
                  <a:srgbClr val="1B5BA2"/>
                </a:solidFill>
                <a:latin typeface="Verdana" pitchFamily="34" charset="0"/>
                <a:cs typeface="Arial" pitchFamily="34" charset="0"/>
              </a:defRPr>
            </a:lvl6pPr>
            <a:lvl7pPr marL="914172" algn="ctr" rtl="0" fontAlgn="base">
              <a:spcBef>
                <a:spcPct val="0"/>
              </a:spcBef>
              <a:spcAft>
                <a:spcPct val="0"/>
              </a:spcAft>
              <a:defRPr sz="3600" b="1">
                <a:solidFill>
                  <a:srgbClr val="1B5BA2"/>
                </a:solidFill>
                <a:latin typeface="Verdana" pitchFamily="34" charset="0"/>
                <a:cs typeface="Arial" pitchFamily="34" charset="0"/>
              </a:defRPr>
            </a:lvl7pPr>
            <a:lvl8pPr marL="1371258" algn="ctr" rtl="0" fontAlgn="base">
              <a:spcBef>
                <a:spcPct val="0"/>
              </a:spcBef>
              <a:spcAft>
                <a:spcPct val="0"/>
              </a:spcAft>
              <a:defRPr sz="3600" b="1">
                <a:solidFill>
                  <a:srgbClr val="1B5BA2"/>
                </a:solidFill>
                <a:latin typeface="Verdana" pitchFamily="34" charset="0"/>
                <a:cs typeface="Arial" pitchFamily="34" charset="0"/>
              </a:defRPr>
            </a:lvl8pPr>
            <a:lvl9pPr marL="1828344" algn="ctr" rtl="0" fontAlgn="base">
              <a:spcBef>
                <a:spcPct val="0"/>
              </a:spcBef>
              <a:spcAft>
                <a:spcPct val="0"/>
              </a:spcAft>
              <a:defRPr sz="3600" b="1">
                <a:solidFill>
                  <a:srgbClr val="1B5BA2"/>
                </a:solidFill>
                <a:latin typeface="Verdana" pitchFamily="34" charset="0"/>
                <a:cs typeface="Arial" pitchFamily="34" charset="0"/>
              </a:defRPr>
            </a:lvl9pPr>
          </a:lstStyle>
          <a:p>
            <a:r>
              <a:rPr lang="en-US" sz="2000" dirty="0"/>
              <a:t>IMT-2020 spectrum allocation process</a:t>
            </a:r>
            <a:endParaRPr lang="en-US" sz="2000" kern="0" dirty="0"/>
          </a:p>
        </p:txBody>
      </p:sp>
      <p:sp>
        <p:nvSpPr>
          <p:cNvPr id="24" name="Freeform 341"/>
          <p:cNvSpPr>
            <a:spLocks/>
          </p:cNvSpPr>
          <p:nvPr/>
        </p:nvSpPr>
        <p:spPr bwMode="auto">
          <a:xfrm>
            <a:off x="2581442" y="3754062"/>
            <a:ext cx="336550" cy="482600"/>
          </a:xfrm>
          <a:custGeom>
            <a:avLst/>
            <a:gdLst>
              <a:gd name="T0" fmla="*/ 36938 w 246"/>
              <a:gd name="T1" fmla="*/ 223366 h 296"/>
              <a:gd name="T2" fmla="*/ 0 w 246"/>
              <a:gd name="T3" fmla="*/ 353798 h 296"/>
              <a:gd name="T4" fmla="*/ 128600 w 246"/>
              <a:gd name="T5" fmla="*/ 480970 h 296"/>
              <a:gd name="T6" fmla="*/ 335182 w 246"/>
              <a:gd name="T7" fmla="*/ 55434 h 296"/>
              <a:gd name="T8" fmla="*/ 335182 w 246"/>
              <a:gd name="T9" fmla="*/ 0 h 296"/>
              <a:gd name="T10" fmla="*/ 105343 w 246"/>
              <a:gd name="T11" fmla="*/ 357059 h 296"/>
              <a:gd name="T12" fmla="*/ 36938 w 246"/>
              <a:gd name="T13" fmla="*/ 223366 h 296"/>
              <a:gd name="T14" fmla="*/ 0 60000 65536"/>
              <a:gd name="T15" fmla="*/ 0 60000 65536"/>
              <a:gd name="T16" fmla="*/ 0 60000 65536"/>
              <a:gd name="T17" fmla="*/ 0 60000 65536"/>
              <a:gd name="T18" fmla="*/ 0 60000 65536"/>
              <a:gd name="T19" fmla="*/ 0 60000 65536"/>
              <a:gd name="T20" fmla="*/ 0 60000 65536"/>
              <a:gd name="T21" fmla="*/ 0 w 246"/>
              <a:gd name="T22" fmla="*/ 0 h 296"/>
              <a:gd name="T23" fmla="*/ 246 w 246"/>
              <a:gd name="T24" fmla="*/ 296 h 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 h="296">
                <a:moveTo>
                  <a:pt x="27" y="137"/>
                </a:moveTo>
                <a:lnTo>
                  <a:pt x="0" y="217"/>
                </a:lnTo>
                <a:lnTo>
                  <a:pt x="94" y="295"/>
                </a:lnTo>
                <a:lnTo>
                  <a:pt x="245" y="34"/>
                </a:lnTo>
                <a:lnTo>
                  <a:pt x="245" y="0"/>
                </a:lnTo>
                <a:lnTo>
                  <a:pt x="77" y="219"/>
                </a:lnTo>
                <a:lnTo>
                  <a:pt x="27" y="137"/>
                </a:lnTo>
              </a:path>
            </a:pathLst>
          </a:custGeom>
          <a:gradFill rotWithShape="1">
            <a:gsLst>
              <a:gs pos="100000">
                <a:srgbClr val="07BF21"/>
              </a:gs>
              <a:gs pos="100000">
                <a:srgbClr val="3366FF"/>
              </a:gs>
              <a:gs pos="100000">
                <a:srgbClr val="00CC00"/>
              </a:gs>
            </a:gsLst>
            <a:lin ang="5400000" scaled="1"/>
          </a:gradFill>
          <a:ln w="12700" cap="rnd">
            <a:noFill/>
            <a:round/>
            <a:headEnd/>
            <a:tailEnd/>
          </a:ln>
        </p:spPr>
        <p:txBody>
          <a:bodyPr/>
          <a:lstStyle/>
          <a:p>
            <a:pPr fontAlgn="base">
              <a:spcBef>
                <a:spcPct val="0"/>
              </a:spcBef>
              <a:spcAft>
                <a:spcPct val="0"/>
              </a:spcAft>
            </a:pPr>
            <a:endParaRPr lang="en-US" sz="2000">
              <a:solidFill>
                <a:srgbClr val="5C5C5C"/>
              </a:solidFill>
              <a:latin typeface="Calibri" pitchFamily="34" charset="0"/>
            </a:endParaRPr>
          </a:p>
        </p:txBody>
      </p:sp>
      <p:pic>
        <p:nvPicPr>
          <p:cNvPr id="2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73" y="34740"/>
            <a:ext cx="7747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C29F63E-8B6A-41FF-BEAF-DA564AC729E2}" type="slidenum">
              <a:rPr lang="en-US" smtClean="0"/>
              <a:t>3</a:t>
            </a:fld>
            <a:endParaRPr lang="en-US" dirty="0"/>
          </a:p>
        </p:txBody>
      </p:sp>
    </p:spTree>
    <p:extLst>
      <p:ext uri="{BB962C8B-B14F-4D97-AF65-F5344CB8AC3E}">
        <p14:creationId xmlns:p14="http://schemas.microsoft.com/office/powerpoint/2010/main" val="151876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0F4D260-918A-4170-9C14-4C760204C179}"/>
              </a:ext>
            </a:extLst>
          </p:cNvPr>
          <p:cNvPicPr>
            <a:picLocks noGrp="1" noChangeAspect="1"/>
          </p:cNvPicPr>
          <p:nvPr>
            <p:ph sz="quarter" idx="13"/>
          </p:nvPr>
        </p:nvPicPr>
        <p:blipFill>
          <a:blip r:embed="rId2"/>
          <a:stretch>
            <a:fillRect/>
          </a:stretch>
        </p:blipFill>
        <p:spPr>
          <a:xfrm>
            <a:off x="6239224" y="1842243"/>
            <a:ext cx="5792097" cy="4098182"/>
          </a:xfrm>
          <a:prstGeom prst="rect">
            <a:avLst/>
          </a:prstGeom>
        </p:spPr>
      </p:pic>
      <p:sp>
        <p:nvSpPr>
          <p:cNvPr id="2" name="Slide Number Placeholder 1">
            <a:extLst>
              <a:ext uri="{FF2B5EF4-FFF2-40B4-BE49-F238E27FC236}">
                <a16:creationId xmlns:a16="http://schemas.microsoft.com/office/drawing/2014/main" id="{341DBB44-61B7-4347-860F-6E48FA111966}"/>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CB907E-C602-C34B-93F7-CA9E40714286}"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4817D58-EF63-4C6D-A34D-41C1CB5C9236}"/>
              </a:ext>
            </a:extLst>
          </p:cNvPr>
          <p:cNvSpPr>
            <a:spLocks noGrp="1"/>
          </p:cNvSpPr>
          <p:nvPr>
            <p:ph type="title"/>
          </p:nvPr>
        </p:nvSpPr>
        <p:spPr>
          <a:xfrm>
            <a:off x="492527" y="339783"/>
            <a:ext cx="11209064" cy="577792"/>
          </a:xfrm>
        </p:spPr>
        <p:txBody>
          <a:bodyPr/>
          <a:lstStyle/>
          <a:p>
            <a:r>
              <a:rPr lang="en-US" sz="2800" dirty="0"/>
              <a:t>ITU Perspective – IMT 2020 (International Mobile Telecommunication) </a:t>
            </a:r>
          </a:p>
        </p:txBody>
      </p:sp>
      <p:sp>
        <p:nvSpPr>
          <p:cNvPr id="4" name="Content Placeholder 3">
            <a:extLst>
              <a:ext uri="{FF2B5EF4-FFF2-40B4-BE49-F238E27FC236}">
                <a16:creationId xmlns:a16="http://schemas.microsoft.com/office/drawing/2014/main" id="{81C760B7-D2D5-4F93-B28B-3AEAE67F8A06}"/>
              </a:ext>
            </a:extLst>
          </p:cNvPr>
          <p:cNvSpPr>
            <a:spLocks noGrp="1"/>
          </p:cNvSpPr>
          <p:nvPr>
            <p:ph sz="quarter" idx="12"/>
          </p:nvPr>
        </p:nvSpPr>
        <p:spPr>
          <a:xfrm>
            <a:off x="491067" y="1139825"/>
            <a:ext cx="5461674" cy="5581652"/>
          </a:xfrm>
        </p:spPr>
        <p:txBody>
          <a:bodyPr>
            <a:normAutofit fontScale="92500"/>
          </a:bodyPr>
          <a:lstStyle/>
          <a:p>
            <a:r>
              <a:rPr lang="en-US" sz="2200" dirty="0"/>
              <a:t>Early 2012, ITU-R embarked on a global program to develop “IMT for 2020 and beyond”</a:t>
            </a:r>
          </a:p>
          <a:p>
            <a:pPr marL="685800" lvl="1" indent="-342900"/>
            <a:r>
              <a:rPr lang="en-US" sz="2000" dirty="0"/>
              <a:t>Setting the stage for 5G research activities that are emerging around the world</a:t>
            </a:r>
          </a:p>
          <a:p>
            <a:pPr marL="685800" lvl="1" indent="-342900"/>
            <a:r>
              <a:rPr lang="en-US" sz="2000" dirty="0">
                <a:hlinkClick r:id="rId3"/>
              </a:rPr>
              <a:t>Report ITU-R M.2320 </a:t>
            </a:r>
            <a:r>
              <a:rPr lang="en-US" sz="2000" dirty="0"/>
              <a:t>– “Future technology trends of terrestrial IMT systems” (Nov 2014)</a:t>
            </a:r>
          </a:p>
          <a:p>
            <a:endParaRPr lang="en-US" dirty="0"/>
          </a:p>
          <a:p>
            <a:r>
              <a:rPr lang="en-US" sz="2200" dirty="0"/>
              <a:t>September 2015, ITU-R finalized  “Vision” of the 5G mobile broadband connected society</a:t>
            </a:r>
          </a:p>
          <a:p>
            <a:pPr marL="342900" indent="-342900"/>
            <a:r>
              <a:rPr lang="en-US" dirty="0">
                <a:hlinkClick r:id="rId4"/>
              </a:rPr>
              <a:t>Recommendation ITU-R M.2083 </a:t>
            </a:r>
            <a:r>
              <a:rPr lang="en-US" dirty="0"/>
              <a:t>– “Framework and overall objectives of the future development of IMT for 2020 and beyond”  (Sep 2015) </a:t>
            </a:r>
          </a:p>
          <a:p>
            <a:pPr marL="1028700" lvl="2" indent="-342900"/>
            <a:r>
              <a:rPr lang="en-US" sz="2000" dirty="0"/>
              <a:t>Defined the “usage scenarios” for IMT 2020 and beyond</a:t>
            </a:r>
          </a:p>
          <a:p>
            <a:pPr marL="1028700" lvl="2" indent="-342900"/>
            <a:r>
              <a:rPr lang="en-US" sz="2000" dirty="0"/>
              <a:t>Instrumental in setting the agenda for the World Radiocommunication Conference 2019</a:t>
            </a:r>
          </a:p>
        </p:txBody>
      </p:sp>
      <p:sp>
        <p:nvSpPr>
          <p:cNvPr id="7" name="Arrow: Right 6">
            <a:extLst>
              <a:ext uri="{FF2B5EF4-FFF2-40B4-BE49-F238E27FC236}">
                <a16:creationId xmlns:a16="http://schemas.microsoft.com/office/drawing/2014/main" id="{6787CF97-2ADF-455F-BA24-45123F6BC6E4}"/>
              </a:ext>
            </a:extLst>
          </p:cNvPr>
          <p:cNvSpPr/>
          <p:nvPr/>
        </p:nvSpPr>
        <p:spPr>
          <a:xfrm>
            <a:off x="5952779" y="4572000"/>
            <a:ext cx="662969" cy="259080"/>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334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BF41D95-CC0A-40C9-88EC-AD47B8773448}"/>
              </a:ext>
            </a:extLst>
          </p:cNvPr>
          <p:cNvPicPr>
            <a:picLocks noGrp="1" noChangeAspect="1"/>
          </p:cNvPicPr>
          <p:nvPr>
            <p:ph sz="quarter" idx="13"/>
          </p:nvPr>
        </p:nvPicPr>
        <p:blipFill>
          <a:blip r:embed="rId3"/>
          <a:stretch>
            <a:fillRect/>
          </a:stretch>
        </p:blipFill>
        <p:spPr>
          <a:xfrm>
            <a:off x="6239223" y="1139825"/>
            <a:ext cx="5300004" cy="4567238"/>
          </a:xfrm>
          <a:prstGeom prst="rect">
            <a:avLst/>
          </a:prstGeom>
        </p:spPr>
      </p:pic>
      <p:sp>
        <p:nvSpPr>
          <p:cNvPr id="2" name="Slide Number Placeholder 1">
            <a:extLst>
              <a:ext uri="{FF2B5EF4-FFF2-40B4-BE49-F238E27FC236}">
                <a16:creationId xmlns:a16="http://schemas.microsoft.com/office/drawing/2014/main" id="{341DBB44-61B7-4347-860F-6E48FA111966}"/>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CB907E-C602-C34B-93F7-CA9E40714286}"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A4817D58-EF63-4C6D-A34D-41C1CB5C9236}"/>
              </a:ext>
            </a:extLst>
          </p:cNvPr>
          <p:cNvSpPr>
            <a:spLocks noGrp="1"/>
          </p:cNvSpPr>
          <p:nvPr>
            <p:ph type="title"/>
          </p:nvPr>
        </p:nvSpPr>
        <p:spPr>
          <a:xfrm>
            <a:off x="492527" y="339783"/>
            <a:ext cx="11209064" cy="577792"/>
          </a:xfrm>
        </p:spPr>
        <p:txBody>
          <a:bodyPr/>
          <a:lstStyle/>
          <a:p>
            <a:r>
              <a:rPr lang="en-US" sz="2800" dirty="0"/>
              <a:t>ITU Perspective – IMT 2020 (continued)</a:t>
            </a:r>
          </a:p>
        </p:txBody>
      </p:sp>
      <p:sp>
        <p:nvSpPr>
          <p:cNvPr id="4" name="Content Placeholder 3">
            <a:extLst>
              <a:ext uri="{FF2B5EF4-FFF2-40B4-BE49-F238E27FC236}">
                <a16:creationId xmlns:a16="http://schemas.microsoft.com/office/drawing/2014/main" id="{81C760B7-D2D5-4F93-B28B-3AEAE67F8A06}"/>
              </a:ext>
            </a:extLst>
          </p:cNvPr>
          <p:cNvSpPr>
            <a:spLocks noGrp="1"/>
          </p:cNvSpPr>
          <p:nvPr>
            <p:ph sz="quarter" idx="12"/>
          </p:nvPr>
        </p:nvSpPr>
        <p:spPr>
          <a:xfrm>
            <a:off x="492527" y="1139825"/>
            <a:ext cx="5879381" cy="5581652"/>
          </a:xfrm>
        </p:spPr>
        <p:txBody>
          <a:bodyPr>
            <a:normAutofit fontScale="92500" lnSpcReduction="20000"/>
          </a:bodyPr>
          <a:lstStyle/>
          <a:p>
            <a:r>
              <a:rPr lang="en-US" dirty="0"/>
              <a:t>February 2017 –  ITU completed a cycle of studies on the key performance requirements of 5G technologies for IMT-2020</a:t>
            </a:r>
          </a:p>
          <a:p>
            <a:endParaRPr lang="en-US" dirty="0"/>
          </a:p>
          <a:p>
            <a:r>
              <a:rPr lang="en-US" dirty="0"/>
              <a:t>November 2017 – adopted Report </a:t>
            </a:r>
            <a:r>
              <a:rPr lang="en-US" dirty="0">
                <a:hlinkClick r:id="rId4"/>
              </a:rPr>
              <a:t>ITU-R M.2410</a:t>
            </a:r>
            <a:r>
              <a:rPr lang="en-US" dirty="0"/>
              <a:t>, “Minimum requirements related to technical performance for IMT-2020 radio interface(s)”</a:t>
            </a:r>
          </a:p>
          <a:p>
            <a:pPr marL="685800" lvl="1" indent="-342900"/>
            <a:r>
              <a:rPr lang="en-US" sz="1900" dirty="0"/>
              <a:t>describes those key requirements for the minimum technical performance of IMT-2020 candidate </a:t>
            </a:r>
            <a:r>
              <a:rPr lang="en-US" sz="1900" i="1" dirty="0"/>
              <a:t>radio interface technologies</a:t>
            </a:r>
          </a:p>
          <a:p>
            <a:pPr marL="342900" indent="-342900"/>
            <a:endParaRPr lang="en-US" dirty="0"/>
          </a:p>
          <a:p>
            <a:r>
              <a:rPr lang="en-US" dirty="0"/>
              <a:t>Candidate radio technologies – including 3GPP NR and a combination of LTE +NR  -  </a:t>
            </a:r>
            <a:r>
              <a:rPr lang="en-US" i="1" dirty="0"/>
              <a:t>will be evaluated </a:t>
            </a:r>
            <a:r>
              <a:rPr lang="en-US" dirty="0"/>
              <a:t>against these performance requirements utilizing </a:t>
            </a:r>
            <a:r>
              <a:rPr lang="en-US" dirty="0">
                <a:hlinkClick r:id="rId5"/>
              </a:rPr>
              <a:t>Report ITU-R M.2412</a:t>
            </a:r>
            <a:r>
              <a:rPr lang="en-US" dirty="0"/>
              <a:t>, (Nov 2017) “Guidelines for evaluation of radio interface technologies for IMT-2020”,  which establishes defined evaluation criteria &amp; scenarios</a:t>
            </a:r>
          </a:p>
          <a:p>
            <a:endParaRPr lang="en-US" dirty="0"/>
          </a:p>
          <a:p>
            <a:pPr marL="685800" lvl="1" indent="-342900"/>
            <a:r>
              <a:rPr lang="en-US" sz="1900" dirty="0"/>
              <a:t>See next slides for timelines</a:t>
            </a:r>
          </a:p>
          <a:p>
            <a:endParaRPr lang="en-US" dirty="0"/>
          </a:p>
          <a:p>
            <a:r>
              <a:rPr lang="en-US" b="1" dirty="0"/>
              <a:t>Those meeting the requirements and the evaluation guidelines will be an “IMT-2020” technology. </a:t>
            </a:r>
          </a:p>
        </p:txBody>
      </p:sp>
    </p:spTree>
    <p:extLst>
      <p:ext uri="{BB962C8B-B14F-4D97-AF65-F5344CB8AC3E}">
        <p14:creationId xmlns:p14="http://schemas.microsoft.com/office/powerpoint/2010/main" val="225536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46276" y="57150"/>
            <a:ext cx="8423275" cy="1085850"/>
          </a:xfrm>
        </p:spPr>
        <p:txBody>
          <a:bodyPr/>
          <a:lstStyle/>
          <a:p>
            <a:pPr eaLnBrk="1" hangingPunct="1"/>
            <a:r>
              <a:rPr lang="en-US" altLang="en-US" sz="2800" dirty="0">
                <a:latin typeface="Ericsson Capital TT" panose="02000503000000020004" pitchFamily="2" charset="0"/>
              </a:rPr>
              <a:t>Detailed</a:t>
            </a:r>
            <a:br>
              <a:rPr lang="en-US" altLang="en-US" sz="2800" dirty="0">
                <a:latin typeface="Ericsson Capital TT" panose="02000503000000020004" pitchFamily="2" charset="0"/>
              </a:rPr>
            </a:br>
            <a:r>
              <a:rPr lang="en-US" altLang="en-US" sz="2800" dirty="0">
                <a:latin typeface="Ericsson Capital TT" panose="02000503000000020004" pitchFamily="2" charset="0"/>
              </a:rPr>
              <a:t>Timeline &amp; Process For IMT-2020 in ITU-R</a:t>
            </a:r>
          </a:p>
        </p:txBody>
      </p:sp>
      <p:sp>
        <p:nvSpPr>
          <p:cNvPr id="4099" name="Freeform 4"/>
          <p:cNvSpPr>
            <a:spLocks noChangeAspect="1"/>
          </p:cNvSpPr>
          <p:nvPr/>
        </p:nvSpPr>
        <p:spPr bwMode="auto">
          <a:xfrm>
            <a:off x="1763714" y="2290764"/>
            <a:ext cx="8848725" cy="3957637"/>
          </a:xfrm>
          <a:custGeom>
            <a:avLst/>
            <a:gdLst>
              <a:gd name="T0" fmla="*/ 2147483646 w 2224"/>
              <a:gd name="T1" fmla="*/ 2147483646 h 439"/>
              <a:gd name="T2" fmla="*/ 2147483646 w 2224"/>
              <a:gd name="T3" fmla="*/ 2147483646 h 439"/>
              <a:gd name="T4" fmla="*/ 2147483646 w 2224"/>
              <a:gd name="T5" fmla="*/ 0 h 439"/>
              <a:gd name="T6" fmla="*/ 2147483646 w 2224"/>
              <a:gd name="T7" fmla="*/ 0 h 439"/>
              <a:gd name="T8" fmla="*/ 0 w 2224"/>
              <a:gd name="T9" fmla="*/ 2147483646 h 439"/>
              <a:gd name="T10" fmla="*/ 0 w 2224"/>
              <a:gd name="T11" fmla="*/ 2147483646 h 439"/>
              <a:gd name="T12" fmla="*/ 2147483646 w 2224"/>
              <a:gd name="T13" fmla="*/ 2147483646 h 439"/>
              <a:gd name="T14" fmla="*/ 2147483646 w 2224"/>
              <a:gd name="T15" fmla="*/ 2147483646 h 439"/>
              <a:gd name="T16" fmla="*/ 2147483646 w 2224"/>
              <a:gd name="T17" fmla="*/ 2147483646 h 439"/>
              <a:gd name="T18" fmla="*/ 2147483646 w 2224"/>
              <a:gd name="T19" fmla="*/ 2147483646 h 439"/>
              <a:gd name="T20" fmla="*/ 2147483646 w 2224"/>
              <a:gd name="T21" fmla="*/ 2147483646 h 4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24"/>
              <a:gd name="T34" fmla="*/ 0 h 439"/>
              <a:gd name="T35" fmla="*/ 2224 w 2224"/>
              <a:gd name="T36" fmla="*/ 439 h 4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24" h="439">
                <a:moveTo>
                  <a:pt x="2213" y="197"/>
                </a:moveTo>
                <a:cubicBezTo>
                  <a:pt x="2128" y="21"/>
                  <a:pt x="2128" y="21"/>
                  <a:pt x="2128" y="21"/>
                </a:cubicBezTo>
                <a:cubicBezTo>
                  <a:pt x="2128" y="21"/>
                  <a:pt x="2118" y="0"/>
                  <a:pt x="2101" y="0"/>
                </a:cubicBezTo>
                <a:cubicBezTo>
                  <a:pt x="2097" y="0"/>
                  <a:pt x="21" y="0"/>
                  <a:pt x="21" y="0"/>
                </a:cubicBezTo>
                <a:cubicBezTo>
                  <a:pt x="9" y="0"/>
                  <a:pt x="0" y="9"/>
                  <a:pt x="0" y="21"/>
                </a:cubicBezTo>
                <a:cubicBezTo>
                  <a:pt x="0" y="418"/>
                  <a:pt x="0" y="418"/>
                  <a:pt x="0" y="418"/>
                </a:cubicBezTo>
                <a:cubicBezTo>
                  <a:pt x="0" y="430"/>
                  <a:pt x="9" y="439"/>
                  <a:pt x="21" y="439"/>
                </a:cubicBezTo>
                <a:cubicBezTo>
                  <a:pt x="21" y="439"/>
                  <a:pt x="2097" y="439"/>
                  <a:pt x="2101" y="439"/>
                </a:cubicBezTo>
                <a:cubicBezTo>
                  <a:pt x="2117" y="439"/>
                  <a:pt x="2128" y="418"/>
                  <a:pt x="2128" y="418"/>
                </a:cubicBezTo>
                <a:cubicBezTo>
                  <a:pt x="2128" y="418"/>
                  <a:pt x="2201" y="266"/>
                  <a:pt x="2213" y="242"/>
                </a:cubicBezTo>
                <a:cubicBezTo>
                  <a:pt x="2224" y="218"/>
                  <a:pt x="2213" y="197"/>
                  <a:pt x="2213" y="197"/>
                </a:cubicBezTo>
                <a:close/>
              </a:path>
            </a:pathLst>
          </a:custGeom>
          <a:solidFill>
            <a:srgbClr val="E1E2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a:solidFill>
                <a:prstClr val="black"/>
              </a:solidFill>
              <a:latin typeface="Calibri" panose="020F0502020204030204" pitchFamily="34" charset="0"/>
              <a:cs typeface="Arial" panose="020B0604020202020204" pitchFamily="34" charset="0"/>
            </a:endParaRPr>
          </a:p>
        </p:txBody>
      </p:sp>
      <p:sp>
        <p:nvSpPr>
          <p:cNvPr id="4100" name="Text Box 5"/>
          <p:cNvSpPr txBox="1">
            <a:spLocks noChangeArrowheads="1"/>
          </p:cNvSpPr>
          <p:nvPr/>
        </p:nvSpPr>
        <p:spPr bwMode="auto">
          <a:xfrm>
            <a:off x="1751013" y="1462089"/>
            <a:ext cx="14398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800">
                <a:solidFill>
                  <a:prstClr val="black"/>
                </a:solidFill>
                <a:latin typeface="Arial" panose="020B0604020202020204" pitchFamily="34" charset="0"/>
                <a:ea typeface="MS PGothic" panose="020B0600070205080204" pitchFamily="34" charset="-128"/>
                <a:cs typeface="Arial" panose="020B0604020202020204" pitchFamily="34" charset="0"/>
              </a:rPr>
              <a:t>2014</a:t>
            </a:r>
          </a:p>
        </p:txBody>
      </p:sp>
      <p:sp>
        <p:nvSpPr>
          <p:cNvPr id="4101" name="Text Box 6"/>
          <p:cNvSpPr txBox="1">
            <a:spLocks noChangeArrowheads="1"/>
          </p:cNvSpPr>
          <p:nvPr/>
        </p:nvSpPr>
        <p:spPr bwMode="auto">
          <a:xfrm>
            <a:off x="3074988" y="1462089"/>
            <a:ext cx="13192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800">
                <a:solidFill>
                  <a:prstClr val="black"/>
                </a:solidFill>
                <a:latin typeface="Arial" panose="020B0604020202020204" pitchFamily="34" charset="0"/>
                <a:ea typeface="MS PGothic" panose="020B0600070205080204" pitchFamily="34" charset="-128"/>
                <a:cs typeface="Arial" panose="020B0604020202020204" pitchFamily="34" charset="0"/>
              </a:rPr>
              <a:t>2015</a:t>
            </a:r>
          </a:p>
        </p:txBody>
      </p:sp>
      <p:sp>
        <p:nvSpPr>
          <p:cNvPr id="4102" name="Text Box 22"/>
          <p:cNvSpPr txBox="1">
            <a:spLocks noChangeArrowheads="1"/>
          </p:cNvSpPr>
          <p:nvPr/>
        </p:nvSpPr>
        <p:spPr bwMode="auto">
          <a:xfrm>
            <a:off x="4278314" y="1447801"/>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800">
                <a:solidFill>
                  <a:prstClr val="black"/>
                </a:solidFill>
                <a:latin typeface="Arial" panose="020B0604020202020204" pitchFamily="34" charset="0"/>
                <a:ea typeface="MS PGothic" panose="020B0600070205080204" pitchFamily="34" charset="-128"/>
                <a:cs typeface="Arial" panose="020B0604020202020204" pitchFamily="34" charset="0"/>
              </a:rPr>
              <a:t>2016</a:t>
            </a:r>
          </a:p>
        </p:txBody>
      </p:sp>
      <p:sp>
        <p:nvSpPr>
          <p:cNvPr id="4103" name="Text Box 23"/>
          <p:cNvSpPr txBox="1">
            <a:spLocks noChangeArrowheads="1"/>
          </p:cNvSpPr>
          <p:nvPr/>
        </p:nvSpPr>
        <p:spPr bwMode="auto">
          <a:xfrm>
            <a:off x="5468939" y="1447801"/>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800">
                <a:solidFill>
                  <a:prstClr val="black"/>
                </a:solidFill>
                <a:latin typeface="Arial" panose="020B0604020202020204" pitchFamily="34" charset="0"/>
                <a:ea typeface="MS PGothic" panose="020B0600070205080204" pitchFamily="34" charset="-128"/>
                <a:cs typeface="Arial" panose="020B0604020202020204" pitchFamily="34" charset="0"/>
              </a:rPr>
              <a:t>2017</a:t>
            </a:r>
          </a:p>
        </p:txBody>
      </p:sp>
      <p:sp>
        <p:nvSpPr>
          <p:cNvPr id="4104" name="Text Box 23"/>
          <p:cNvSpPr txBox="1">
            <a:spLocks noChangeArrowheads="1"/>
          </p:cNvSpPr>
          <p:nvPr/>
        </p:nvSpPr>
        <p:spPr bwMode="auto">
          <a:xfrm>
            <a:off x="6659564" y="1447801"/>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800">
                <a:solidFill>
                  <a:prstClr val="black"/>
                </a:solidFill>
                <a:latin typeface="Arial" panose="020B0604020202020204" pitchFamily="34" charset="0"/>
                <a:ea typeface="MS PGothic" panose="020B0600070205080204" pitchFamily="34" charset="-128"/>
                <a:cs typeface="Arial" panose="020B0604020202020204" pitchFamily="34" charset="0"/>
              </a:rPr>
              <a:t>2018</a:t>
            </a:r>
          </a:p>
        </p:txBody>
      </p:sp>
      <p:sp>
        <p:nvSpPr>
          <p:cNvPr id="4105" name="Text Box 23"/>
          <p:cNvSpPr txBox="1">
            <a:spLocks noChangeArrowheads="1"/>
          </p:cNvSpPr>
          <p:nvPr/>
        </p:nvSpPr>
        <p:spPr bwMode="auto">
          <a:xfrm>
            <a:off x="7848601" y="1462089"/>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800">
                <a:solidFill>
                  <a:prstClr val="black"/>
                </a:solidFill>
                <a:latin typeface="Arial" panose="020B0604020202020204" pitchFamily="34" charset="0"/>
                <a:ea typeface="MS PGothic" panose="020B0600070205080204" pitchFamily="34" charset="-128"/>
                <a:cs typeface="Arial" panose="020B0604020202020204" pitchFamily="34" charset="0"/>
              </a:rPr>
              <a:t>2019</a:t>
            </a:r>
          </a:p>
        </p:txBody>
      </p:sp>
      <p:sp>
        <p:nvSpPr>
          <p:cNvPr id="4106" name="Text Box 23"/>
          <p:cNvSpPr txBox="1">
            <a:spLocks noChangeArrowheads="1"/>
          </p:cNvSpPr>
          <p:nvPr/>
        </p:nvSpPr>
        <p:spPr bwMode="auto">
          <a:xfrm>
            <a:off x="9037639" y="1470026"/>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800">
                <a:solidFill>
                  <a:prstClr val="black"/>
                </a:solidFill>
                <a:latin typeface="Arial" panose="020B0604020202020204" pitchFamily="34" charset="0"/>
                <a:ea typeface="MS PGothic" panose="020B0600070205080204" pitchFamily="34" charset="-128"/>
                <a:cs typeface="Arial" panose="020B0604020202020204" pitchFamily="34" charset="0"/>
              </a:rPr>
              <a:t>2020</a:t>
            </a:r>
          </a:p>
        </p:txBody>
      </p:sp>
      <p:grpSp>
        <p:nvGrpSpPr>
          <p:cNvPr id="4107" name="Group 7"/>
          <p:cNvGrpSpPr>
            <a:grpSpLocks/>
          </p:cNvGrpSpPr>
          <p:nvPr/>
        </p:nvGrpSpPr>
        <p:grpSpPr bwMode="auto">
          <a:xfrm>
            <a:off x="3830639" y="1905001"/>
            <a:ext cx="725487" cy="627063"/>
            <a:chOff x="3319770" y="1411071"/>
            <a:chExt cx="725209" cy="627725"/>
          </a:xfrm>
        </p:grpSpPr>
        <p:sp>
          <p:nvSpPr>
            <p:cNvPr id="4196" name="TextBox 5"/>
            <p:cNvSpPr txBox="1">
              <a:spLocks noChangeArrowheads="1"/>
            </p:cNvSpPr>
            <p:nvPr/>
          </p:nvSpPr>
          <p:spPr bwMode="auto">
            <a:xfrm>
              <a:off x="3319770" y="1411071"/>
              <a:ext cx="725209" cy="2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b="1">
                  <a:solidFill>
                    <a:prstClr val="black"/>
                  </a:solidFill>
                  <a:latin typeface="Arial" panose="020B0604020202020204" pitchFamily="34" charset="0"/>
                  <a:ea typeface="MS PGothic" panose="020B0600070205080204" pitchFamily="34" charset="-128"/>
                  <a:cs typeface="Arial" panose="020B0604020202020204" pitchFamily="34" charset="0"/>
                </a:rPr>
                <a:t>WRC-15</a:t>
              </a:r>
            </a:p>
          </p:txBody>
        </p:sp>
        <p:pic>
          <p:nvPicPr>
            <p:cNvPr id="4197"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620" y="1809034"/>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8" name="Group 7"/>
          <p:cNvGrpSpPr>
            <a:grpSpLocks/>
          </p:cNvGrpSpPr>
          <p:nvPr/>
        </p:nvGrpSpPr>
        <p:grpSpPr bwMode="auto">
          <a:xfrm>
            <a:off x="1944689" y="2565401"/>
            <a:ext cx="420687" cy="600075"/>
            <a:chOff x="3284100" y="1614487"/>
            <a:chExt cx="419537" cy="600885"/>
          </a:xfrm>
        </p:grpSpPr>
        <p:sp>
          <p:nvSpPr>
            <p:cNvPr id="4194"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#18</a:t>
              </a:r>
            </a:p>
          </p:txBody>
        </p:sp>
        <p:pic>
          <p:nvPicPr>
            <p:cNvPr id="4195"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9" name="Group 7"/>
          <p:cNvGrpSpPr>
            <a:grpSpLocks/>
          </p:cNvGrpSpPr>
          <p:nvPr/>
        </p:nvGrpSpPr>
        <p:grpSpPr bwMode="auto">
          <a:xfrm>
            <a:off x="2332039" y="2565401"/>
            <a:ext cx="420687" cy="600075"/>
            <a:chOff x="3284100" y="1614487"/>
            <a:chExt cx="419538" cy="600885"/>
          </a:xfrm>
        </p:grpSpPr>
        <p:sp>
          <p:nvSpPr>
            <p:cNvPr id="4192"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#19</a:t>
              </a:r>
            </a:p>
          </p:txBody>
        </p:sp>
        <p:pic>
          <p:nvPicPr>
            <p:cNvPr id="4193"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0" name="Group 7"/>
          <p:cNvGrpSpPr>
            <a:grpSpLocks/>
          </p:cNvGrpSpPr>
          <p:nvPr/>
        </p:nvGrpSpPr>
        <p:grpSpPr bwMode="auto">
          <a:xfrm>
            <a:off x="2741614" y="2565401"/>
            <a:ext cx="420687" cy="600075"/>
            <a:chOff x="3284100" y="1614487"/>
            <a:chExt cx="419538" cy="600885"/>
          </a:xfrm>
        </p:grpSpPr>
        <p:sp>
          <p:nvSpPr>
            <p:cNvPr id="4190"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#20</a:t>
              </a:r>
            </a:p>
          </p:txBody>
        </p:sp>
        <p:pic>
          <p:nvPicPr>
            <p:cNvPr id="4191"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1" name="Group 7"/>
          <p:cNvGrpSpPr>
            <a:grpSpLocks/>
          </p:cNvGrpSpPr>
          <p:nvPr/>
        </p:nvGrpSpPr>
        <p:grpSpPr bwMode="auto">
          <a:xfrm>
            <a:off x="3146425" y="2565401"/>
            <a:ext cx="420688" cy="600075"/>
            <a:chOff x="3284100" y="1614487"/>
            <a:chExt cx="419538" cy="600885"/>
          </a:xfrm>
        </p:grpSpPr>
        <p:sp>
          <p:nvSpPr>
            <p:cNvPr id="4188"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#21</a:t>
              </a:r>
            </a:p>
          </p:txBody>
        </p:sp>
        <p:pic>
          <p:nvPicPr>
            <p:cNvPr id="4189"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2" name="Group 7"/>
          <p:cNvGrpSpPr>
            <a:grpSpLocks/>
          </p:cNvGrpSpPr>
          <p:nvPr/>
        </p:nvGrpSpPr>
        <p:grpSpPr bwMode="auto">
          <a:xfrm>
            <a:off x="3543300" y="2565401"/>
            <a:ext cx="420688" cy="600075"/>
            <a:chOff x="3284100" y="1614487"/>
            <a:chExt cx="419537" cy="600885"/>
          </a:xfrm>
        </p:grpSpPr>
        <p:sp>
          <p:nvSpPr>
            <p:cNvPr id="4186"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#22</a:t>
              </a:r>
            </a:p>
          </p:txBody>
        </p:sp>
        <p:pic>
          <p:nvPicPr>
            <p:cNvPr id="4187"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3" name="Group 7"/>
          <p:cNvGrpSpPr>
            <a:grpSpLocks/>
          </p:cNvGrpSpPr>
          <p:nvPr/>
        </p:nvGrpSpPr>
        <p:grpSpPr bwMode="auto">
          <a:xfrm>
            <a:off x="4357689" y="2573339"/>
            <a:ext cx="420687" cy="600075"/>
            <a:chOff x="3284100" y="1614487"/>
            <a:chExt cx="421126" cy="600885"/>
          </a:xfrm>
        </p:grpSpPr>
        <p:sp>
          <p:nvSpPr>
            <p:cNvPr id="4184" name="TextBox 5"/>
            <p:cNvSpPr txBox="1">
              <a:spLocks noChangeArrowheads="1"/>
            </p:cNvSpPr>
            <p:nvPr/>
          </p:nvSpPr>
          <p:spPr bwMode="auto">
            <a:xfrm>
              <a:off x="3284100" y="1614487"/>
              <a:ext cx="421126"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#23</a:t>
              </a:r>
            </a:p>
          </p:txBody>
        </p:sp>
        <p:pic>
          <p:nvPicPr>
            <p:cNvPr id="4185"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4" name="Group 7"/>
          <p:cNvGrpSpPr>
            <a:grpSpLocks/>
          </p:cNvGrpSpPr>
          <p:nvPr/>
        </p:nvGrpSpPr>
        <p:grpSpPr bwMode="auto">
          <a:xfrm>
            <a:off x="4743450" y="2573339"/>
            <a:ext cx="420688" cy="600075"/>
            <a:chOff x="3284100" y="1614487"/>
            <a:chExt cx="419537" cy="600885"/>
          </a:xfrm>
        </p:grpSpPr>
        <p:sp>
          <p:nvSpPr>
            <p:cNvPr id="4182"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#24</a:t>
              </a:r>
            </a:p>
          </p:txBody>
        </p:sp>
        <p:pic>
          <p:nvPicPr>
            <p:cNvPr id="4183"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5" name="Group 7"/>
          <p:cNvGrpSpPr>
            <a:grpSpLocks/>
          </p:cNvGrpSpPr>
          <p:nvPr/>
        </p:nvGrpSpPr>
        <p:grpSpPr bwMode="auto">
          <a:xfrm>
            <a:off x="5153025" y="2573339"/>
            <a:ext cx="420688" cy="600075"/>
            <a:chOff x="3284100" y="1614487"/>
            <a:chExt cx="419537" cy="600885"/>
          </a:xfrm>
        </p:grpSpPr>
        <p:sp>
          <p:nvSpPr>
            <p:cNvPr id="4180"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#25</a:t>
              </a:r>
            </a:p>
          </p:txBody>
        </p:sp>
        <p:pic>
          <p:nvPicPr>
            <p:cNvPr id="4181"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6" name="Group 7"/>
          <p:cNvGrpSpPr>
            <a:grpSpLocks/>
          </p:cNvGrpSpPr>
          <p:nvPr/>
        </p:nvGrpSpPr>
        <p:grpSpPr bwMode="auto">
          <a:xfrm>
            <a:off x="5559425" y="2573339"/>
            <a:ext cx="420688" cy="600075"/>
            <a:chOff x="3284100" y="1614487"/>
            <a:chExt cx="421126" cy="600885"/>
          </a:xfrm>
        </p:grpSpPr>
        <p:sp>
          <p:nvSpPr>
            <p:cNvPr id="4178" name="TextBox 5"/>
            <p:cNvSpPr txBox="1">
              <a:spLocks noChangeArrowheads="1"/>
            </p:cNvSpPr>
            <p:nvPr/>
          </p:nvSpPr>
          <p:spPr bwMode="auto">
            <a:xfrm>
              <a:off x="3284100" y="1614487"/>
              <a:ext cx="421126"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#26</a:t>
              </a:r>
            </a:p>
          </p:txBody>
        </p:sp>
        <p:pic>
          <p:nvPicPr>
            <p:cNvPr id="4179"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7" name="Group 7"/>
          <p:cNvGrpSpPr>
            <a:grpSpLocks/>
          </p:cNvGrpSpPr>
          <p:nvPr/>
        </p:nvGrpSpPr>
        <p:grpSpPr bwMode="auto">
          <a:xfrm>
            <a:off x="5954714" y="2573339"/>
            <a:ext cx="420687" cy="600075"/>
            <a:chOff x="3284100" y="1614487"/>
            <a:chExt cx="419538" cy="600885"/>
          </a:xfrm>
        </p:grpSpPr>
        <p:sp>
          <p:nvSpPr>
            <p:cNvPr id="4176"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#27</a:t>
              </a:r>
            </a:p>
          </p:txBody>
        </p:sp>
        <p:pic>
          <p:nvPicPr>
            <p:cNvPr id="4177"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8" name="Group 7"/>
          <p:cNvGrpSpPr>
            <a:grpSpLocks/>
          </p:cNvGrpSpPr>
          <p:nvPr/>
        </p:nvGrpSpPr>
        <p:grpSpPr bwMode="auto">
          <a:xfrm>
            <a:off x="6359525" y="2573339"/>
            <a:ext cx="420688" cy="600075"/>
            <a:chOff x="3284100" y="1614487"/>
            <a:chExt cx="419537" cy="600885"/>
          </a:xfrm>
        </p:grpSpPr>
        <p:sp>
          <p:nvSpPr>
            <p:cNvPr id="4174"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#28</a:t>
              </a:r>
            </a:p>
          </p:txBody>
        </p:sp>
        <p:pic>
          <p:nvPicPr>
            <p:cNvPr id="4175"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9" name="Group 7"/>
          <p:cNvGrpSpPr>
            <a:grpSpLocks/>
          </p:cNvGrpSpPr>
          <p:nvPr/>
        </p:nvGrpSpPr>
        <p:grpSpPr bwMode="auto">
          <a:xfrm>
            <a:off x="6745289" y="2573339"/>
            <a:ext cx="420687" cy="600075"/>
            <a:chOff x="3284100" y="1614487"/>
            <a:chExt cx="419537" cy="600885"/>
          </a:xfrm>
        </p:grpSpPr>
        <p:sp>
          <p:nvSpPr>
            <p:cNvPr id="4172"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#29</a:t>
              </a:r>
            </a:p>
          </p:txBody>
        </p:sp>
        <p:pic>
          <p:nvPicPr>
            <p:cNvPr id="4173"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0" name="Group 7"/>
          <p:cNvGrpSpPr>
            <a:grpSpLocks/>
          </p:cNvGrpSpPr>
          <p:nvPr/>
        </p:nvGrpSpPr>
        <p:grpSpPr bwMode="auto">
          <a:xfrm>
            <a:off x="7156450" y="2573339"/>
            <a:ext cx="420688" cy="600075"/>
            <a:chOff x="3284100" y="1614487"/>
            <a:chExt cx="421126" cy="600885"/>
          </a:xfrm>
        </p:grpSpPr>
        <p:sp>
          <p:nvSpPr>
            <p:cNvPr id="4170" name="TextBox 5"/>
            <p:cNvSpPr txBox="1">
              <a:spLocks noChangeArrowheads="1"/>
            </p:cNvSpPr>
            <p:nvPr/>
          </p:nvSpPr>
          <p:spPr bwMode="auto">
            <a:xfrm>
              <a:off x="3284100" y="1614487"/>
              <a:ext cx="421126"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#30</a:t>
              </a:r>
            </a:p>
          </p:txBody>
        </p:sp>
        <p:pic>
          <p:nvPicPr>
            <p:cNvPr id="4171"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1" name="Group 7"/>
          <p:cNvGrpSpPr>
            <a:grpSpLocks/>
          </p:cNvGrpSpPr>
          <p:nvPr/>
        </p:nvGrpSpPr>
        <p:grpSpPr bwMode="auto">
          <a:xfrm>
            <a:off x="7561264" y="2573339"/>
            <a:ext cx="420687" cy="600075"/>
            <a:chOff x="3284100" y="1614487"/>
            <a:chExt cx="419538" cy="600885"/>
          </a:xfrm>
        </p:grpSpPr>
        <p:sp>
          <p:nvSpPr>
            <p:cNvPr id="4168"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#31</a:t>
              </a:r>
            </a:p>
          </p:txBody>
        </p:sp>
        <p:pic>
          <p:nvPicPr>
            <p:cNvPr id="4169"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2" name="Group 7"/>
          <p:cNvGrpSpPr>
            <a:grpSpLocks/>
          </p:cNvGrpSpPr>
          <p:nvPr/>
        </p:nvGrpSpPr>
        <p:grpSpPr bwMode="auto">
          <a:xfrm>
            <a:off x="8351839" y="2573339"/>
            <a:ext cx="420687" cy="600075"/>
            <a:chOff x="3284100" y="1614487"/>
            <a:chExt cx="419538" cy="600885"/>
          </a:xfrm>
        </p:grpSpPr>
        <p:sp>
          <p:nvSpPr>
            <p:cNvPr id="4166"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#32</a:t>
              </a:r>
            </a:p>
          </p:txBody>
        </p:sp>
        <p:pic>
          <p:nvPicPr>
            <p:cNvPr id="4167"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3" name="Group 7"/>
          <p:cNvGrpSpPr>
            <a:grpSpLocks/>
          </p:cNvGrpSpPr>
          <p:nvPr/>
        </p:nvGrpSpPr>
        <p:grpSpPr bwMode="auto">
          <a:xfrm>
            <a:off x="8728075" y="2573339"/>
            <a:ext cx="439738" cy="600075"/>
            <a:chOff x="3273899" y="1614487"/>
            <a:chExt cx="439940" cy="600974"/>
          </a:xfrm>
        </p:grpSpPr>
        <p:sp>
          <p:nvSpPr>
            <p:cNvPr id="4164" name="TextBox 5"/>
            <p:cNvSpPr txBox="1">
              <a:spLocks noChangeArrowheads="1"/>
            </p:cNvSpPr>
            <p:nvPr/>
          </p:nvSpPr>
          <p:spPr bwMode="auto">
            <a:xfrm>
              <a:off x="3273899" y="1614487"/>
              <a:ext cx="439940" cy="60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r>
                <a:rPr lang="en-US" altLang="en-US" sz="1600" baseline="30000">
                  <a:solidFill>
                    <a:prstClr val="black"/>
                  </a:solidFill>
                  <a:latin typeface="Arial" panose="020B0604020202020204" pitchFamily="34" charset="0"/>
                  <a:ea typeface="MS PGothic" panose="020B0600070205080204" pitchFamily="34" charset="-128"/>
                  <a:cs typeface="Arial" panose="020B0604020202020204" pitchFamily="34" charset="0"/>
                </a:rPr>
                <a:t>b</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#33</a:t>
              </a:r>
            </a:p>
          </p:txBody>
        </p:sp>
        <p:pic>
          <p:nvPicPr>
            <p:cNvPr id="4165"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4" name="Group 7"/>
          <p:cNvGrpSpPr>
            <a:grpSpLocks/>
          </p:cNvGrpSpPr>
          <p:nvPr/>
        </p:nvGrpSpPr>
        <p:grpSpPr bwMode="auto">
          <a:xfrm>
            <a:off x="9148764" y="2573339"/>
            <a:ext cx="420687" cy="600075"/>
            <a:chOff x="3284100" y="1614487"/>
            <a:chExt cx="419537" cy="600885"/>
          </a:xfrm>
        </p:grpSpPr>
        <p:sp>
          <p:nvSpPr>
            <p:cNvPr id="4162"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#34</a:t>
              </a:r>
            </a:p>
          </p:txBody>
        </p:sp>
        <p:pic>
          <p:nvPicPr>
            <p:cNvPr id="4163"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5" name="Group 7"/>
          <p:cNvGrpSpPr>
            <a:grpSpLocks/>
          </p:cNvGrpSpPr>
          <p:nvPr/>
        </p:nvGrpSpPr>
        <p:grpSpPr bwMode="auto">
          <a:xfrm>
            <a:off x="9553575" y="2573339"/>
            <a:ext cx="420688" cy="600075"/>
            <a:chOff x="3284100" y="1614487"/>
            <a:chExt cx="419537" cy="600885"/>
          </a:xfrm>
        </p:grpSpPr>
        <p:sp>
          <p:nvSpPr>
            <p:cNvPr id="4160"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#35</a:t>
              </a:r>
            </a:p>
          </p:txBody>
        </p:sp>
        <p:pic>
          <p:nvPicPr>
            <p:cNvPr id="4161"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6" name="Group 7"/>
          <p:cNvGrpSpPr>
            <a:grpSpLocks/>
          </p:cNvGrpSpPr>
          <p:nvPr/>
        </p:nvGrpSpPr>
        <p:grpSpPr bwMode="auto">
          <a:xfrm>
            <a:off x="9948864" y="2573339"/>
            <a:ext cx="420687" cy="600075"/>
            <a:chOff x="3284100" y="1614487"/>
            <a:chExt cx="419537" cy="600885"/>
          </a:xfrm>
        </p:grpSpPr>
        <p:sp>
          <p:nvSpPr>
            <p:cNvPr id="4158"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5D</a:t>
              </a:r>
            </a:p>
            <a:p>
              <a:pPr fontAlgn="base">
                <a:spcBef>
                  <a:spcPct val="0"/>
                </a:spcBef>
                <a:spcAft>
                  <a:spcPct val="0"/>
                </a:spcAft>
                <a:buNone/>
              </a:pPr>
              <a:endPar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endParaRPr>
            </a:p>
            <a:p>
              <a:pPr fontAlgn="base">
                <a:spcBef>
                  <a:spcPct val="0"/>
                </a:spcBef>
                <a:spcAft>
                  <a:spcPct val="0"/>
                </a:spcAft>
                <a:buNone/>
              </a:pPr>
              <a:r>
                <a:rPr lang="en-US" altLang="en-US" sz="1100">
                  <a:solidFill>
                    <a:prstClr val="black"/>
                  </a:solidFill>
                  <a:latin typeface="Arial" panose="020B0604020202020204" pitchFamily="34" charset="0"/>
                  <a:ea typeface="MS PGothic" panose="020B0600070205080204" pitchFamily="34" charset="-128"/>
                  <a:cs typeface="Arial" panose="020B0604020202020204" pitchFamily="34" charset="0"/>
                </a:rPr>
                <a:t>#36</a:t>
              </a:r>
            </a:p>
          </p:txBody>
        </p:sp>
        <p:pic>
          <p:nvPicPr>
            <p:cNvPr id="4159"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7" name="Straight Connector 96"/>
          <p:cNvCxnSpPr>
            <a:cxnSpLocks/>
          </p:cNvCxnSpPr>
          <p:nvPr/>
        </p:nvCxnSpPr>
        <p:spPr bwMode="auto">
          <a:xfrm>
            <a:off x="9085263" y="2108200"/>
            <a:ext cx="0" cy="414020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1" name="Straight Connector 100"/>
          <p:cNvCxnSpPr>
            <a:cxnSpLocks/>
          </p:cNvCxnSpPr>
          <p:nvPr/>
        </p:nvCxnSpPr>
        <p:spPr bwMode="auto">
          <a:xfrm>
            <a:off x="1931988" y="2120900"/>
            <a:ext cx="0" cy="412750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2" name="Straight Connector 101"/>
          <p:cNvCxnSpPr>
            <a:cxnSpLocks/>
          </p:cNvCxnSpPr>
          <p:nvPr/>
        </p:nvCxnSpPr>
        <p:spPr bwMode="auto">
          <a:xfrm>
            <a:off x="3122613" y="2120900"/>
            <a:ext cx="0" cy="412750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3" name="Straight Connector 102"/>
          <p:cNvCxnSpPr>
            <a:cxnSpLocks/>
          </p:cNvCxnSpPr>
          <p:nvPr/>
        </p:nvCxnSpPr>
        <p:spPr bwMode="auto">
          <a:xfrm>
            <a:off x="4316413" y="2108200"/>
            <a:ext cx="0" cy="414020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4" name="Straight Connector 103"/>
          <p:cNvCxnSpPr>
            <a:cxnSpLocks/>
          </p:cNvCxnSpPr>
          <p:nvPr/>
        </p:nvCxnSpPr>
        <p:spPr bwMode="auto">
          <a:xfrm>
            <a:off x="5507038" y="2112964"/>
            <a:ext cx="0" cy="4135437"/>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5" name="Straight Connector 104"/>
          <p:cNvCxnSpPr>
            <a:cxnSpLocks/>
          </p:cNvCxnSpPr>
          <p:nvPr/>
        </p:nvCxnSpPr>
        <p:spPr bwMode="auto">
          <a:xfrm>
            <a:off x="6700838" y="2120900"/>
            <a:ext cx="0" cy="412750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06" name="Straight Connector 105"/>
          <p:cNvCxnSpPr>
            <a:cxnSpLocks/>
          </p:cNvCxnSpPr>
          <p:nvPr/>
        </p:nvCxnSpPr>
        <p:spPr bwMode="auto">
          <a:xfrm>
            <a:off x="7893050" y="2112964"/>
            <a:ext cx="0" cy="4135437"/>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grpSp>
        <p:nvGrpSpPr>
          <p:cNvPr id="4134" name="Group 58"/>
          <p:cNvGrpSpPr>
            <a:grpSpLocks/>
          </p:cNvGrpSpPr>
          <p:nvPr/>
        </p:nvGrpSpPr>
        <p:grpSpPr bwMode="auto">
          <a:xfrm>
            <a:off x="8458201" y="1905001"/>
            <a:ext cx="727075" cy="627063"/>
            <a:chOff x="3284100" y="1411382"/>
            <a:chExt cx="725367" cy="627414"/>
          </a:xfrm>
        </p:grpSpPr>
        <p:sp>
          <p:nvSpPr>
            <p:cNvPr id="4156" name="TextBox 59"/>
            <p:cNvSpPr txBox="1">
              <a:spLocks noChangeArrowheads="1"/>
            </p:cNvSpPr>
            <p:nvPr/>
          </p:nvSpPr>
          <p:spPr bwMode="auto">
            <a:xfrm>
              <a:off x="3284100" y="1411382"/>
              <a:ext cx="725367" cy="26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US" altLang="en-US" sz="1100" b="1">
                  <a:solidFill>
                    <a:prstClr val="black"/>
                  </a:solidFill>
                  <a:latin typeface="Arial" panose="020B0604020202020204" pitchFamily="34" charset="0"/>
                  <a:ea typeface="MS PGothic" panose="020B0600070205080204" pitchFamily="34" charset="-128"/>
                  <a:cs typeface="Arial" panose="020B0604020202020204" pitchFamily="34" charset="0"/>
                </a:rPr>
                <a:t>WRC-19</a:t>
              </a:r>
            </a:p>
          </p:txBody>
        </p:sp>
        <p:pic>
          <p:nvPicPr>
            <p:cNvPr id="4157"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620" y="1809034"/>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35" name="Text Box 25"/>
          <p:cNvSpPr txBox="1">
            <a:spLocks noChangeArrowheads="1"/>
          </p:cNvSpPr>
          <p:nvPr/>
        </p:nvSpPr>
        <p:spPr bwMode="auto">
          <a:xfrm>
            <a:off x="1577976" y="4419600"/>
            <a:ext cx="2220913" cy="4635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Recommendation Vision of IMT beyond 2020 (M.2083)</a:t>
            </a:r>
          </a:p>
        </p:txBody>
      </p:sp>
      <p:sp>
        <p:nvSpPr>
          <p:cNvPr id="4136" name="Text Box 25"/>
          <p:cNvSpPr txBox="1">
            <a:spLocks noChangeArrowheads="1"/>
          </p:cNvSpPr>
          <p:nvPr/>
        </p:nvSpPr>
        <p:spPr bwMode="auto">
          <a:xfrm>
            <a:off x="1600201" y="3819525"/>
            <a:ext cx="2200275" cy="4635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Report  IMT feasibility  above 6 GHz (M.2376)</a:t>
            </a:r>
          </a:p>
        </p:txBody>
      </p:sp>
      <p:sp>
        <p:nvSpPr>
          <p:cNvPr id="4137" name="Text Box 25"/>
          <p:cNvSpPr txBox="1">
            <a:spLocks noChangeArrowheads="1"/>
          </p:cNvSpPr>
          <p:nvPr/>
        </p:nvSpPr>
        <p:spPr bwMode="auto">
          <a:xfrm>
            <a:off x="4397375" y="5257800"/>
            <a:ext cx="1835150" cy="4635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Circular Letters &amp; Addendum </a:t>
            </a:r>
          </a:p>
        </p:txBody>
      </p:sp>
      <p:sp>
        <p:nvSpPr>
          <p:cNvPr id="4138" name="Text Box 25"/>
          <p:cNvSpPr txBox="1">
            <a:spLocks noChangeArrowheads="1"/>
          </p:cNvSpPr>
          <p:nvPr/>
        </p:nvSpPr>
        <p:spPr bwMode="auto">
          <a:xfrm>
            <a:off x="4394201" y="3200400"/>
            <a:ext cx="1420813" cy="6492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Technical Performance Requirements</a:t>
            </a:r>
          </a:p>
        </p:txBody>
      </p:sp>
      <p:sp>
        <p:nvSpPr>
          <p:cNvPr id="4139" name="Text Box 25"/>
          <p:cNvSpPr txBox="1">
            <a:spLocks noChangeArrowheads="1"/>
          </p:cNvSpPr>
          <p:nvPr/>
        </p:nvSpPr>
        <p:spPr bwMode="auto">
          <a:xfrm>
            <a:off x="2368551" y="4978400"/>
            <a:ext cx="1425575" cy="6492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Modifications of Res. 56/57 and new Res. 65</a:t>
            </a:r>
          </a:p>
        </p:txBody>
      </p:sp>
      <p:sp>
        <p:nvSpPr>
          <p:cNvPr id="4140" name="Text Box 25"/>
          <p:cNvSpPr txBox="1">
            <a:spLocks noChangeArrowheads="1"/>
          </p:cNvSpPr>
          <p:nvPr/>
        </p:nvSpPr>
        <p:spPr bwMode="auto">
          <a:xfrm>
            <a:off x="4397375" y="3956050"/>
            <a:ext cx="1835150" cy="4635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Evaluation criteria &amp; method   </a:t>
            </a:r>
          </a:p>
        </p:txBody>
      </p:sp>
      <p:sp>
        <p:nvSpPr>
          <p:cNvPr id="4141" name="Text Box 25"/>
          <p:cNvSpPr txBox="1">
            <a:spLocks noChangeArrowheads="1"/>
          </p:cNvSpPr>
          <p:nvPr/>
        </p:nvSpPr>
        <p:spPr bwMode="auto">
          <a:xfrm rot="5400000">
            <a:off x="5240338" y="4840288"/>
            <a:ext cx="2527300" cy="288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Workshop </a:t>
            </a:r>
          </a:p>
        </p:txBody>
      </p:sp>
      <p:sp>
        <p:nvSpPr>
          <p:cNvPr id="4142" name="Text Box 25"/>
          <p:cNvSpPr txBox="1">
            <a:spLocks noChangeArrowheads="1"/>
          </p:cNvSpPr>
          <p:nvPr/>
        </p:nvSpPr>
        <p:spPr bwMode="auto">
          <a:xfrm>
            <a:off x="6396039" y="3352800"/>
            <a:ext cx="2212975" cy="2794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Proposals IMT-2020  </a:t>
            </a:r>
          </a:p>
        </p:txBody>
      </p:sp>
      <p:sp>
        <p:nvSpPr>
          <p:cNvPr id="4143" name="Text Box 25"/>
          <p:cNvSpPr txBox="1">
            <a:spLocks noChangeArrowheads="1"/>
          </p:cNvSpPr>
          <p:nvPr/>
        </p:nvSpPr>
        <p:spPr bwMode="auto">
          <a:xfrm>
            <a:off x="7642226" y="3733800"/>
            <a:ext cx="1763713" cy="2794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Evaluation  </a:t>
            </a:r>
          </a:p>
        </p:txBody>
      </p:sp>
      <p:sp>
        <p:nvSpPr>
          <p:cNvPr id="4144" name="Text Box 25"/>
          <p:cNvSpPr txBox="1">
            <a:spLocks noChangeArrowheads="1"/>
          </p:cNvSpPr>
          <p:nvPr/>
        </p:nvSpPr>
        <p:spPr bwMode="auto">
          <a:xfrm>
            <a:off x="6773864" y="4114800"/>
            <a:ext cx="3036887" cy="2794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Consensus building  </a:t>
            </a:r>
          </a:p>
        </p:txBody>
      </p:sp>
      <p:sp>
        <p:nvSpPr>
          <p:cNvPr id="4145" name="Text Box 25"/>
          <p:cNvSpPr txBox="1">
            <a:spLocks noChangeArrowheads="1"/>
          </p:cNvSpPr>
          <p:nvPr/>
        </p:nvSpPr>
        <p:spPr bwMode="auto">
          <a:xfrm>
            <a:off x="8772526" y="4495800"/>
            <a:ext cx="1057275" cy="4635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Outcome &amp; Decision </a:t>
            </a:r>
          </a:p>
        </p:txBody>
      </p:sp>
      <p:sp>
        <p:nvSpPr>
          <p:cNvPr id="4146" name="Text Box 25"/>
          <p:cNvSpPr txBox="1">
            <a:spLocks noChangeArrowheads="1"/>
          </p:cNvSpPr>
          <p:nvPr/>
        </p:nvSpPr>
        <p:spPr bwMode="auto">
          <a:xfrm>
            <a:off x="8772526" y="5099050"/>
            <a:ext cx="1433513" cy="4635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IMT-2020 Specifications</a:t>
            </a:r>
          </a:p>
        </p:txBody>
      </p:sp>
      <p:sp>
        <p:nvSpPr>
          <p:cNvPr id="4147" name="Text Box 25"/>
          <p:cNvSpPr txBox="1">
            <a:spLocks noChangeArrowheads="1"/>
          </p:cNvSpPr>
          <p:nvPr/>
        </p:nvSpPr>
        <p:spPr bwMode="auto">
          <a:xfrm>
            <a:off x="4397375" y="4532314"/>
            <a:ext cx="1830388" cy="64928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Requirements, Evaluation Criteria, &amp; Submission Templates </a:t>
            </a:r>
          </a:p>
        </p:txBody>
      </p:sp>
      <p:sp>
        <p:nvSpPr>
          <p:cNvPr id="4148" name="Text Box 25"/>
          <p:cNvSpPr txBox="1">
            <a:spLocks noChangeArrowheads="1"/>
          </p:cNvSpPr>
          <p:nvPr/>
        </p:nvSpPr>
        <p:spPr bwMode="auto">
          <a:xfrm>
            <a:off x="1600200" y="3200400"/>
            <a:ext cx="1474788" cy="4635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fontAlgn="base" hangingPunct="0">
              <a:spcBef>
                <a:spcPct val="50000"/>
              </a:spcBef>
              <a:spcAft>
                <a:spcPct val="0"/>
              </a:spcAft>
              <a:buNone/>
            </a:pPr>
            <a:r>
              <a:rPr lang="en-US" altLang="en-US" sz="1200">
                <a:solidFill>
                  <a:prstClr val="black"/>
                </a:solidFill>
                <a:latin typeface="Arial" panose="020B0604020202020204" pitchFamily="34" charset="0"/>
                <a:ea typeface="MS PGothic" panose="020B0600070205080204" pitchFamily="34" charset="-128"/>
                <a:cs typeface="Arial" panose="020B0604020202020204" pitchFamily="34" charset="0"/>
              </a:rPr>
              <a:t>Report Technology trends (M.2320) </a:t>
            </a:r>
          </a:p>
        </p:txBody>
      </p:sp>
      <p:sp>
        <p:nvSpPr>
          <p:cNvPr id="95" name="Text Box 25"/>
          <p:cNvSpPr txBox="1">
            <a:spLocks noChangeArrowheads="1"/>
          </p:cNvSpPr>
          <p:nvPr/>
        </p:nvSpPr>
        <p:spPr bwMode="auto">
          <a:xfrm>
            <a:off x="3597275" y="5815014"/>
            <a:ext cx="2217738" cy="43338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ea typeface="ＭＳ Ｐゴシック" pitchFamily="50" charset="-128"/>
              </a:defRPr>
            </a:lvl1pPr>
            <a:lvl2pPr marL="742950" indent="-285750" eaLnBrk="0" hangingPunct="0">
              <a:defRPr sz="2000">
                <a:solidFill>
                  <a:schemeClr val="tx1"/>
                </a:solidFill>
                <a:latin typeface="Arial" charset="0"/>
                <a:ea typeface="ＭＳ Ｐゴシック" pitchFamily="50" charset="-128"/>
              </a:defRPr>
            </a:lvl2pPr>
            <a:lvl3pPr marL="1143000" indent="-228600" eaLnBrk="0" hangingPunct="0">
              <a:defRPr sz="2000">
                <a:solidFill>
                  <a:schemeClr val="tx1"/>
                </a:solidFill>
                <a:latin typeface="Arial" charset="0"/>
                <a:ea typeface="ＭＳ Ｐゴシック" pitchFamily="50" charset="-128"/>
              </a:defRPr>
            </a:lvl3pPr>
            <a:lvl4pPr marL="1600200" indent="-228600" eaLnBrk="0" hangingPunct="0">
              <a:defRPr sz="2000">
                <a:solidFill>
                  <a:schemeClr val="tx1"/>
                </a:solidFill>
                <a:latin typeface="Arial" charset="0"/>
                <a:ea typeface="ＭＳ Ｐゴシック" pitchFamily="50" charset="-128"/>
              </a:defRPr>
            </a:lvl4pPr>
            <a:lvl5pPr marL="2057400" indent="-228600" eaLnBrk="0" hangingPunct="0">
              <a:defRPr sz="20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50" charset="-128"/>
              </a:defRPr>
            </a:lvl9pPr>
          </a:lstStyle>
          <a:p>
            <a:pPr algn="ctr">
              <a:defRPr/>
            </a:pPr>
            <a:r>
              <a:rPr lang="en-US" sz="1100" dirty="0">
                <a:solidFill>
                  <a:prstClr val="black"/>
                </a:solidFill>
                <a:cs typeface="Arial" panose="020B0604020202020204" pitchFamily="34" charset="0"/>
              </a:rPr>
              <a:t>Background &amp; Process </a:t>
            </a:r>
          </a:p>
          <a:p>
            <a:pPr algn="ctr">
              <a:defRPr/>
            </a:pPr>
            <a:r>
              <a:rPr lang="en-US" sz="1100" dirty="0">
                <a:solidFill>
                  <a:prstClr val="black"/>
                </a:solidFill>
                <a:cs typeface="Arial" panose="020B0604020202020204" pitchFamily="34" charset="0"/>
              </a:rPr>
              <a:t>(IMT-2020/1,2)  </a:t>
            </a:r>
          </a:p>
        </p:txBody>
      </p:sp>
      <p:sp>
        <p:nvSpPr>
          <p:cNvPr id="4151" name="Rectangle 9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endParaRPr lang="en-US" altLang="en-US" sz="1800">
              <a:solidFill>
                <a:prstClr val="black"/>
              </a:solidFill>
              <a:cs typeface="Arial" panose="020B0604020202020204" pitchFamily="34" charset="0"/>
            </a:endParaRPr>
          </a:p>
        </p:txBody>
      </p:sp>
      <p:grpSp>
        <p:nvGrpSpPr>
          <p:cNvPr id="4152" name="Group 7"/>
          <p:cNvGrpSpPr>
            <a:grpSpLocks/>
          </p:cNvGrpSpPr>
          <p:nvPr/>
        </p:nvGrpSpPr>
        <p:grpSpPr bwMode="auto">
          <a:xfrm>
            <a:off x="7772401" y="2582863"/>
            <a:ext cx="773113" cy="769441"/>
            <a:chOff x="3147611" y="1614487"/>
            <a:chExt cx="578430" cy="769985"/>
          </a:xfrm>
        </p:grpSpPr>
        <p:sp>
          <p:nvSpPr>
            <p:cNvPr id="4154" name="TextBox 5"/>
            <p:cNvSpPr txBox="1">
              <a:spLocks noChangeArrowheads="1"/>
            </p:cNvSpPr>
            <p:nvPr/>
          </p:nvSpPr>
          <p:spPr bwMode="auto">
            <a:xfrm>
              <a:off x="3147611" y="1614487"/>
              <a:ext cx="578430" cy="76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en-US" altLang="en-US" sz="1100" dirty="0">
                  <a:solidFill>
                    <a:prstClr val="black"/>
                  </a:solidFill>
                  <a:latin typeface="Arial" panose="020B0604020202020204" pitchFamily="34" charset="0"/>
                  <a:ea typeface="MS PGothic" panose="020B0600070205080204" pitchFamily="34" charset="-128"/>
                  <a:cs typeface="Arial" panose="020B0604020202020204" pitchFamily="34" charset="0"/>
                </a:rPr>
                <a:t>5D</a:t>
              </a:r>
              <a:r>
                <a:rPr lang="en-US" altLang="en-US" sz="1600" baseline="30000" dirty="0">
                  <a:solidFill>
                    <a:prstClr val="black"/>
                  </a:solidFill>
                  <a:latin typeface="Arial" panose="020B0604020202020204" pitchFamily="34" charset="0"/>
                  <a:ea typeface="MS PGothic" panose="020B0600070205080204" pitchFamily="34" charset="-128"/>
                  <a:cs typeface="Arial" panose="020B0604020202020204" pitchFamily="34" charset="0"/>
                </a:rPr>
                <a:t>a</a:t>
              </a:r>
            </a:p>
            <a:p>
              <a:pPr algn="ctr" fontAlgn="base">
                <a:spcBef>
                  <a:spcPct val="0"/>
                </a:spcBef>
                <a:spcAft>
                  <a:spcPct val="0"/>
                </a:spcAft>
                <a:buNone/>
              </a:pPr>
              <a:endParaRPr lang="en-US" altLang="en-US" sz="1100" dirty="0">
                <a:solidFill>
                  <a:prstClr val="black"/>
                </a:solidFill>
                <a:latin typeface="Arial" panose="020B0604020202020204" pitchFamily="34" charset="0"/>
                <a:ea typeface="MS PGothic" panose="020B0600070205080204" pitchFamily="34" charset="-128"/>
                <a:cs typeface="Arial" panose="020B0604020202020204" pitchFamily="34" charset="0"/>
              </a:endParaRPr>
            </a:p>
            <a:p>
              <a:pPr algn="ctr" fontAlgn="base">
                <a:spcBef>
                  <a:spcPct val="0"/>
                </a:spcBef>
                <a:spcAft>
                  <a:spcPct val="0"/>
                </a:spcAft>
                <a:buNone/>
              </a:pPr>
              <a:r>
                <a:rPr lang="en-US" altLang="en-US" sz="1100" dirty="0">
                  <a:solidFill>
                    <a:prstClr val="black"/>
                  </a:solidFill>
                  <a:latin typeface="Arial" panose="020B0604020202020204" pitchFamily="34" charset="0"/>
                  <a:ea typeface="MS PGothic" panose="020B0600070205080204" pitchFamily="34" charset="-128"/>
                  <a:cs typeface="Arial" panose="020B0604020202020204" pitchFamily="34" charset="0"/>
                </a:rPr>
                <a:t>#31</a:t>
              </a:r>
            </a:p>
            <a:p>
              <a:pPr algn="ctr" fontAlgn="base">
                <a:spcBef>
                  <a:spcPct val="0"/>
                </a:spcBef>
                <a:spcAft>
                  <a:spcPct val="0"/>
                </a:spcAft>
                <a:buNone/>
              </a:pPr>
              <a:r>
                <a:rPr lang="en-US" altLang="en-US" sz="1100" dirty="0">
                  <a:solidFill>
                    <a:prstClr val="black"/>
                  </a:solidFill>
                  <a:latin typeface="Arial" panose="020B0604020202020204" pitchFamily="34" charset="0"/>
                  <a:ea typeface="MS PGothic" panose="020B0600070205080204" pitchFamily="34" charset="-128"/>
                  <a:cs typeface="Arial" panose="020B0604020202020204" pitchFamily="34" charset="0"/>
                </a:rPr>
                <a:t>‘</a:t>
              </a:r>
              <a:r>
                <a:rPr lang="en-US" altLang="en-US" sz="1100" dirty="0" err="1">
                  <a:solidFill>
                    <a:prstClr val="black"/>
                  </a:solidFill>
                  <a:latin typeface="Arial" panose="020B0604020202020204" pitchFamily="34" charset="0"/>
                  <a:ea typeface="MS PGothic" panose="020B0600070205080204" pitchFamily="34" charset="-128"/>
                  <a:cs typeface="Arial" panose="020B0604020202020204" pitchFamily="34" charset="0"/>
                </a:rPr>
                <a:t>bis</a:t>
              </a:r>
              <a:r>
                <a:rPr lang="en-US" altLang="en-US" sz="1100" dirty="0">
                  <a:solidFill>
                    <a:prstClr val="black"/>
                  </a:solidFill>
                  <a:latin typeface="Arial" panose="020B0604020202020204" pitchFamily="34" charset="0"/>
                  <a:ea typeface="MS PGothic" panose="020B0600070205080204" pitchFamily="34" charset="-128"/>
                  <a:cs typeface="Arial" panose="020B0604020202020204" pitchFamily="34" charset="0"/>
                </a:rPr>
                <a:t>’</a:t>
              </a:r>
            </a:p>
          </p:txBody>
        </p:sp>
        <p:pic>
          <p:nvPicPr>
            <p:cNvPr id="4155" name="Picture 3" descr="C:\Users\erajoab\Documents\Pictures_\Logos\itu-international_telecommunication_union-logo_transparent backgrou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53" name="TextBox 1"/>
          <p:cNvSpPr txBox="1">
            <a:spLocks noChangeArrowheads="1"/>
          </p:cNvSpPr>
          <p:nvPr/>
        </p:nvSpPr>
        <p:spPr bwMode="auto">
          <a:xfrm>
            <a:off x="3810001" y="6324601"/>
            <a:ext cx="46161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r>
              <a:rPr lang="en-GB" altLang="en-US" sz="1200" i="1" dirty="0">
                <a:solidFill>
                  <a:srgbClr val="0070C0"/>
                </a:solidFill>
                <a:cs typeface="Arial" panose="020B0604020202020204" pitchFamily="34" charset="0"/>
              </a:rPr>
              <a:t>(a) – five day meeting,   (b) – focus meeting on Evaluation (Technology) </a:t>
            </a:r>
            <a:endParaRPr lang="en-US" altLang="en-US" sz="1200" dirty="0">
              <a:solidFill>
                <a:prstClr val="black"/>
              </a:solidFill>
              <a:cs typeface="Arial" panose="020B0604020202020204" pitchFamily="34" charset="0"/>
            </a:endParaRPr>
          </a:p>
        </p:txBody>
      </p:sp>
      <p:pic>
        <p:nvPicPr>
          <p:cNvPr id="107" name="Picture 106">
            <a:extLst>
              <a:ext uri="{FF2B5EF4-FFF2-40B4-BE49-F238E27FC236}">
                <a16:creationId xmlns:a16="http://schemas.microsoft.com/office/drawing/2014/main" id="{1634C375-5CD3-4C1C-97B0-EA54093CD82F}"/>
              </a:ext>
            </a:extLst>
          </p:cNvPr>
          <p:cNvPicPr>
            <a:picLocks noChangeAspect="1"/>
          </p:cNvPicPr>
          <p:nvPr/>
        </p:nvPicPr>
        <p:blipFill>
          <a:blip r:embed="rId4"/>
          <a:stretch>
            <a:fillRect/>
          </a:stretch>
        </p:blipFill>
        <p:spPr>
          <a:xfrm>
            <a:off x="11466229" y="155324"/>
            <a:ext cx="585267" cy="652329"/>
          </a:xfrm>
          <a:prstGeom prst="rect">
            <a:avLst/>
          </a:prstGeom>
        </p:spPr>
      </p:pic>
      <p:sp>
        <p:nvSpPr>
          <p:cNvPr id="108" name="Down Arrow 11">
            <a:extLst>
              <a:ext uri="{FF2B5EF4-FFF2-40B4-BE49-F238E27FC236}">
                <a16:creationId xmlns:a16="http://schemas.microsoft.com/office/drawing/2014/main" id="{01FB2B31-1DEA-42AC-AB28-D23596FB0BCF}"/>
              </a:ext>
            </a:extLst>
          </p:cNvPr>
          <p:cNvSpPr/>
          <p:nvPr/>
        </p:nvSpPr>
        <p:spPr>
          <a:xfrm>
            <a:off x="7655386" y="1826544"/>
            <a:ext cx="198474" cy="62753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29"/>
            <a:ext cx="10515600" cy="1139868"/>
          </a:xfrm>
        </p:spPr>
        <p:txBody>
          <a:bodyPr>
            <a:normAutofit fontScale="90000"/>
          </a:bodyPr>
          <a:lstStyle/>
          <a:p>
            <a:pPr algn="ctr">
              <a:lnSpc>
                <a:spcPct val="100000"/>
              </a:lnSpc>
            </a:pPr>
            <a:r>
              <a:rPr lang="en-US" sz="4000" b="1" dirty="0"/>
              <a:t>KEY ITU-R IMT-2020 Documents for the Evaluation  </a:t>
            </a:r>
            <a:br>
              <a:rPr lang="en-US" b="1" dirty="0"/>
            </a:br>
            <a:r>
              <a:rPr lang="en-US" altLang="ja-JP" sz="3100" b="1" dirty="0">
                <a:solidFill>
                  <a:srgbClr val="0070C0"/>
                </a:solidFill>
              </a:rPr>
              <a:t>(Technology Submission Focus)</a:t>
            </a:r>
            <a:endParaRPr lang="en-US" sz="4000" b="1" dirty="0"/>
          </a:p>
        </p:txBody>
      </p:sp>
      <p:sp>
        <p:nvSpPr>
          <p:cNvPr id="3" name="Content Placeholder 2"/>
          <p:cNvSpPr>
            <a:spLocks noGrp="1"/>
          </p:cNvSpPr>
          <p:nvPr>
            <p:ph idx="1"/>
          </p:nvPr>
        </p:nvSpPr>
        <p:spPr>
          <a:xfrm>
            <a:off x="722088" y="1226249"/>
            <a:ext cx="10923740" cy="5581607"/>
          </a:xfrm>
        </p:spPr>
        <p:txBody>
          <a:bodyPr>
            <a:normAutofit fontScale="92500" lnSpcReduction="20000"/>
          </a:bodyPr>
          <a:lstStyle/>
          <a:p>
            <a:pPr marL="457200" lvl="1" indent="0">
              <a:buNone/>
            </a:pPr>
            <a:r>
              <a:rPr lang="en-US" altLang="ja-JP" dirty="0"/>
              <a:t>			</a:t>
            </a:r>
          </a:p>
          <a:p>
            <a:pPr marL="457200" lvl="1" indent="0">
              <a:buNone/>
            </a:pPr>
            <a:r>
              <a:rPr lang="en-US" altLang="ja-JP" dirty="0"/>
              <a:t>(</a:t>
            </a:r>
            <a:r>
              <a:rPr lang="en-US" altLang="ja-JP" i="1" dirty="0"/>
              <a:t>Source WP 5D)</a:t>
            </a:r>
          </a:p>
          <a:p>
            <a:pPr marL="457200" lvl="1" indent="0">
              <a:buNone/>
            </a:pPr>
            <a:endParaRPr lang="en-US" altLang="ja-JP" i="1" dirty="0"/>
          </a:p>
          <a:p>
            <a:pPr lvl="2"/>
            <a:r>
              <a:rPr lang="en-US" sz="2800" dirty="0">
                <a:hlinkClick r:id="rId3"/>
              </a:rPr>
              <a:t>Document IMT-2020/2 Rev1 </a:t>
            </a:r>
            <a:r>
              <a:rPr lang="en-US" sz="2800" dirty="0"/>
              <a:t>– “Submission, evaluation process and consensus building for IMT-2020”</a:t>
            </a:r>
          </a:p>
          <a:p>
            <a:pPr marL="914400" lvl="2" indent="0">
              <a:buNone/>
            </a:pPr>
            <a:endParaRPr lang="en-US" sz="2800" dirty="0"/>
          </a:p>
          <a:p>
            <a:pPr lvl="2"/>
            <a:r>
              <a:rPr lang="en-US" sz="2800" dirty="0">
                <a:hlinkClick r:id="rId4"/>
              </a:rPr>
              <a:t>Report ITU-R M.2410 </a:t>
            </a:r>
            <a:r>
              <a:rPr lang="en-US" sz="2800" dirty="0"/>
              <a:t>– “Minimum requirements related to technical performance for IMT-2020 radio interface(s)”</a:t>
            </a:r>
          </a:p>
          <a:p>
            <a:pPr marL="1371600" lvl="3" indent="0">
              <a:buNone/>
            </a:pPr>
            <a:r>
              <a:rPr lang="en-US" sz="2100" dirty="0"/>
              <a:t>	</a:t>
            </a:r>
          </a:p>
          <a:p>
            <a:pPr lvl="2"/>
            <a:r>
              <a:rPr lang="en-US" altLang="ja-JP" sz="2800" dirty="0">
                <a:hlinkClick r:id="rId5"/>
              </a:rPr>
              <a:t>Report ITU-R M.2411</a:t>
            </a:r>
            <a:r>
              <a:rPr lang="en-US" altLang="ja-JP" sz="2800" dirty="0"/>
              <a:t>– “Requirements, evaluation criteria and submission templates for the development of IMT-2020”</a:t>
            </a:r>
            <a:r>
              <a:rPr lang="en-US" sz="3200" dirty="0"/>
              <a:t> </a:t>
            </a:r>
          </a:p>
          <a:p>
            <a:pPr marL="914400" lvl="2" indent="0">
              <a:buNone/>
            </a:pPr>
            <a:endParaRPr lang="en-US" dirty="0"/>
          </a:p>
          <a:p>
            <a:pPr lvl="2"/>
            <a:r>
              <a:rPr lang="en-US" altLang="ja-JP" sz="2800" dirty="0">
                <a:hlinkClick r:id="rId6"/>
              </a:rPr>
              <a:t>Report ITU-R M.2412 </a:t>
            </a:r>
            <a:r>
              <a:rPr lang="en-US" altLang="ja-JP" sz="2800" dirty="0"/>
              <a:t>– “Guidelines for evaluation of radio interface technologies for IMT-2020”</a:t>
            </a:r>
            <a:endParaRPr lang="en-US" sz="2800" dirty="0"/>
          </a:p>
          <a:p>
            <a:pPr marL="1371600" lvl="3" indent="0">
              <a:buNone/>
            </a:pPr>
            <a:endParaRPr lang="en-US" sz="2400" dirty="0"/>
          </a:p>
          <a:p>
            <a:pPr lvl="2"/>
            <a:endParaRPr lang="en-US" sz="2800" dirty="0"/>
          </a:p>
          <a:p>
            <a:pPr lvl="3"/>
            <a:endParaRPr lang="en-US" altLang="ja-JP" sz="2400" dirty="0"/>
          </a:p>
          <a:p>
            <a:pPr lvl="1">
              <a:buFont typeface="Wingdings" panose="05000000000000000000" pitchFamily="2" charset="2"/>
              <a:buChar char="§"/>
            </a:pPr>
            <a:endParaRPr lang="en-US" altLang="ja-JP" sz="2800" dirty="0"/>
          </a:p>
        </p:txBody>
      </p:sp>
      <p:sp>
        <p:nvSpPr>
          <p:cNvPr id="6" name="Slide Number Placeholder 5"/>
          <p:cNvSpPr>
            <a:spLocks noGrp="1"/>
          </p:cNvSpPr>
          <p:nvPr>
            <p:ph type="sldNum" sz="quarter" idx="12"/>
          </p:nvPr>
        </p:nvSpPr>
        <p:spPr/>
        <p:txBody>
          <a:bodyPr/>
          <a:lstStyle/>
          <a:p>
            <a:fld id="{66776BA1-1099-4098-9E55-5F61EC0A9D5C}"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170389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150126" y="436729"/>
          <a:ext cx="11865396" cy="6239186"/>
        </p:xfrm>
        <a:graphic>
          <a:graphicData uri="http://schemas.openxmlformats.org/drawingml/2006/table">
            <a:tbl>
              <a:tblPr firstRow="1" firstCol="1" bandRow="1">
                <a:tableStyleId>{5C22544A-7EE6-4342-B048-85BDC9FD1C3A}</a:tableStyleId>
              </a:tblPr>
              <a:tblGrid>
                <a:gridCol w="2270174">
                  <a:extLst>
                    <a:ext uri="{9D8B030D-6E8A-4147-A177-3AD203B41FA5}">
                      <a16:colId xmlns:a16="http://schemas.microsoft.com/office/drawing/2014/main" val="20000"/>
                    </a:ext>
                  </a:extLst>
                </a:gridCol>
                <a:gridCol w="387887">
                  <a:extLst>
                    <a:ext uri="{9D8B030D-6E8A-4147-A177-3AD203B41FA5}">
                      <a16:colId xmlns:a16="http://schemas.microsoft.com/office/drawing/2014/main" val="20001"/>
                    </a:ext>
                  </a:extLst>
                </a:gridCol>
                <a:gridCol w="2272475">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2645018">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3964722">
                  <a:extLst>
                    <a:ext uri="{9D8B030D-6E8A-4147-A177-3AD203B41FA5}">
                      <a16:colId xmlns:a16="http://schemas.microsoft.com/office/drawing/2014/main" val="20006"/>
                    </a:ext>
                  </a:extLst>
                </a:gridCol>
              </a:tblGrid>
              <a:tr h="111797">
                <a:tc>
                  <a:txBody>
                    <a:bodyPr/>
                    <a:lstStyle/>
                    <a:p>
                      <a:pPr marL="0" marR="0" algn="ctr">
                        <a:lnSpc>
                          <a:spcPct val="107000"/>
                        </a:lnSpc>
                        <a:spcBef>
                          <a:spcPts val="0"/>
                        </a:spcBef>
                        <a:spcAft>
                          <a:spcPts val="0"/>
                        </a:spcAft>
                      </a:pPr>
                      <a:r>
                        <a:rPr lang="en-US" sz="2400" dirty="0">
                          <a:solidFill>
                            <a:srgbClr val="FFFF00"/>
                          </a:solidFill>
                          <a:effectLst/>
                        </a:rPr>
                        <a:t>ITEM</a:t>
                      </a:r>
                      <a:endPar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solidFill>
                            <a:srgbClr val="FFFF00"/>
                          </a:solidFill>
                          <a:effectLst/>
                        </a:rPr>
                        <a:t> </a:t>
                      </a:r>
                      <a:endPar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solidFill>
                            <a:srgbClr val="FFFF00"/>
                          </a:solidFill>
                          <a:effectLst/>
                        </a:rPr>
                        <a:t>IMT-2000</a:t>
                      </a:r>
                      <a:endPar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solidFill>
                            <a:srgbClr val="FFFF00"/>
                          </a:solidFill>
                          <a:effectLst/>
                        </a:rPr>
                        <a:t> </a:t>
                      </a:r>
                      <a:endPar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solidFill>
                            <a:srgbClr val="FFFF00"/>
                          </a:solidFill>
                          <a:effectLst/>
                        </a:rPr>
                        <a:t>IMT-Advanced</a:t>
                      </a:r>
                      <a:endPar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solidFill>
                            <a:srgbClr val="FFFF00"/>
                          </a:solidFill>
                          <a:effectLst/>
                        </a:rPr>
                        <a:t> </a:t>
                      </a:r>
                      <a:endPar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solidFill>
                            <a:srgbClr val="FFFF00"/>
                          </a:solidFill>
                          <a:effectLst/>
                        </a:rPr>
                        <a:t>IMT-2020</a:t>
                      </a:r>
                      <a:endPar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2940">
                <a:tc>
                  <a:txBody>
                    <a:bodyPr/>
                    <a:lstStyle/>
                    <a:p>
                      <a:pPr marL="0" marR="0" algn="ctr">
                        <a:lnSpc>
                          <a:spcPct val="107000"/>
                        </a:lnSpc>
                        <a:spcBef>
                          <a:spcPts val="0"/>
                        </a:spcBef>
                        <a:spcAft>
                          <a:spcPts val="0"/>
                        </a:spcAft>
                      </a:pPr>
                      <a:r>
                        <a:rPr lang="en-US" sz="2000" b="1" dirty="0">
                          <a:solidFill>
                            <a:schemeClr val="tx1"/>
                          </a:solidFill>
                          <a:effectLst/>
                        </a:rPr>
                        <a:t>VISION</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M.687 &amp; M.816</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M.1645</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M.2083</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2940">
                <a:tc>
                  <a:txBody>
                    <a:bodyPr/>
                    <a:lstStyle/>
                    <a:p>
                      <a:pPr marL="0" marR="0" algn="ctr">
                        <a:lnSpc>
                          <a:spcPct val="107000"/>
                        </a:lnSpc>
                        <a:spcBef>
                          <a:spcPts val="0"/>
                        </a:spcBef>
                        <a:spcAft>
                          <a:spcPts val="0"/>
                        </a:spcAft>
                      </a:pPr>
                      <a:r>
                        <a:rPr lang="en-US" sz="2000" dirty="0">
                          <a:solidFill>
                            <a:srgbClr val="FFFF00"/>
                          </a:solidFill>
                          <a:effectLst/>
                        </a:rPr>
                        <a:t>Year</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1992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2940">
                <a:tc>
                  <a:txBody>
                    <a:bodyPr/>
                    <a:lstStyle/>
                    <a:p>
                      <a:pPr marL="0" marR="0" algn="ctr">
                        <a:lnSpc>
                          <a:spcPct val="107000"/>
                        </a:lnSpc>
                        <a:spcBef>
                          <a:spcPts val="0"/>
                        </a:spcBef>
                        <a:spcAft>
                          <a:spcPts val="0"/>
                        </a:spcAft>
                      </a:pPr>
                      <a:r>
                        <a:rPr lang="en-US" sz="2000" dirty="0">
                          <a:solidFill>
                            <a:srgbClr val="FFFF00"/>
                          </a:solidFill>
                          <a:effectLst/>
                        </a:rPr>
                        <a:t>Pages</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29</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 </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24</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 </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19</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98477">
                <a:tc>
                  <a:txBody>
                    <a:bodyPr/>
                    <a:lstStyle/>
                    <a:p>
                      <a:pPr marL="0" marR="0" algn="ctr">
                        <a:lnSpc>
                          <a:spcPct val="107000"/>
                        </a:lnSpc>
                        <a:spcBef>
                          <a:spcPts val="0"/>
                        </a:spcBef>
                        <a:spcAft>
                          <a:spcPts val="0"/>
                        </a:spcAft>
                      </a:pPr>
                      <a:r>
                        <a:rPr lang="en-US" sz="2000" b="1" dirty="0">
                          <a:solidFill>
                            <a:schemeClr val="tx1"/>
                          </a:solidFill>
                          <a:effectLst/>
                        </a:rPr>
                        <a:t>REQUIREMENTS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M.1034</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M.2134</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M.2410</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2940">
                <a:tc>
                  <a:txBody>
                    <a:bodyPr/>
                    <a:lstStyle/>
                    <a:p>
                      <a:pPr marL="0" marR="0" algn="ctr">
                        <a:lnSpc>
                          <a:spcPct val="107000"/>
                        </a:lnSpc>
                        <a:spcBef>
                          <a:spcPts val="0"/>
                        </a:spcBef>
                        <a:spcAft>
                          <a:spcPts val="0"/>
                        </a:spcAft>
                      </a:pPr>
                      <a:r>
                        <a:rPr lang="en-US" sz="2000" dirty="0">
                          <a:solidFill>
                            <a:srgbClr val="FFFF00"/>
                          </a:solidFill>
                          <a:effectLst/>
                        </a:rPr>
                        <a:t>Year</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1997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62940">
                <a:tc>
                  <a:txBody>
                    <a:bodyPr/>
                    <a:lstStyle/>
                    <a:p>
                      <a:pPr marL="0" marR="0" algn="ctr">
                        <a:lnSpc>
                          <a:spcPct val="107000"/>
                        </a:lnSpc>
                        <a:spcBef>
                          <a:spcPts val="0"/>
                        </a:spcBef>
                        <a:spcAft>
                          <a:spcPts val="0"/>
                        </a:spcAft>
                      </a:pPr>
                      <a:r>
                        <a:rPr lang="en-US" sz="2000">
                          <a:solidFill>
                            <a:srgbClr val="FFFF00"/>
                          </a:solidFill>
                          <a:effectLst/>
                        </a:rPr>
                        <a:t>Pages</a:t>
                      </a:r>
                      <a:endParaRPr lang="en-US" sz="200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28</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 </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8</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 </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9</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85534">
                <a:tc>
                  <a:txBody>
                    <a:bodyPr/>
                    <a:lstStyle/>
                    <a:p>
                      <a:pPr marL="0" marR="0" algn="ctr">
                        <a:lnSpc>
                          <a:spcPct val="107000"/>
                        </a:lnSpc>
                        <a:spcBef>
                          <a:spcPts val="0"/>
                        </a:spcBef>
                        <a:spcAft>
                          <a:spcPts val="0"/>
                        </a:spcAft>
                      </a:pPr>
                      <a:r>
                        <a:rPr lang="en-US" sz="2000" b="1" dirty="0">
                          <a:solidFill>
                            <a:schemeClr val="tx1"/>
                          </a:solidFill>
                          <a:effectLst/>
                        </a:rPr>
                        <a:t>SUBMISSION</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8/LCCE/47 + Add</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M.2133</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M.2411</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62940">
                <a:tc>
                  <a:txBody>
                    <a:bodyPr/>
                    <a:lstStyle/>
                    <a:p>
                      <a:pPr marL="0" marR="0" algn="ctr">
                        <a:lnSpc>
                          <a:spcPct val="107000"/>
                        </a:lnSpc>
                        <a:spcBef>
                          <a:spcPts val="0"/>
                        </a:spcBef>
                        <a:spcAft>
                          <a:spcPts val="0"/>
                        </a:spcAft>
                      </a:pPr>
                      <a:r>
                        <a:rPr lang="en-US" sz="2000" dirty="0">
                          <a:solidFill>
                            <a:srgbClr val="FFFF00"/>
                          </a:solidFill>
                          <a:effectLst/>
                        </a:rPr>
                        <a:t>Year</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1998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2008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62940">
                <a:tc>
                  <a:txBody>
                    <a:bodyPr/>
                    <a:lstStyle/>
                    <a:p>
                      <a:pPr marL="0" marR="0" algn="ctr">
                        <a:lnSpc>
                          <a:spcPct val="107000"/>
                        </a:lnSpc>
                        <a:spcBef>
                          <a:spcPts val="0"/>
                        </a:spcBef>
                        <a:spcAft>
                          <a:spcPts val="0"/>
                        </a:spcAft>
                      </a:pPr>
                      <a:r>
                        <a:rPr lang="en-US" sz="2000" dirty="0">
                          <a:solidFill>
                            <a:srgbClr val="FFFF00"/>
                          </a:solidFill>
                          <a:effectLst/>
                        </a:rPr>
                        <a:t>Pages</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10</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 </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29</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 </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28</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62940">
                <a:tc>
                  <a:txBody>
                    <a:bodyPr/>
                    <a:lstStyle/>
                    <a:p>
                      <a:pPr marL="0" marR="0" algn="ctr">
                        <a:lnSpc>
                          <a:spcPct val="107000"/>
                        </a:lnSpc>
                        <a:spcBef>
                          <a:spcPts val="0"/>
                        </a:spcBef>
                        <a:spcAft>
                          <a:spcPts val="0"/>
                        </a:spcAft>
                      </a:pPr>
                      <a:r>
                        <a:rPr lang="en-US" sz="2000" b="1" dirty="0">
                          <a:solidFill>
                            <a:schemeClr val="tx1"/>
                          </a:solidFill>
                          <a:effectLst/>
                        </a:rPr>
                        <a:t>EVALUATION</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M.1225</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M.2135</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rPr>
                        <a:t>M.2412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362940">
                <a:tc>
                  <a:txBody>
                    <a:bodyPr/>
                    <a:lstStyle/>
                    <a:p>
                      <a:pPr marL="0" marR="0" algn="ctr">
                        <a:lnSpc>
                          <a:spcPct val="107000"/>
                        </a:lnSpc>
                        <a:spcBef>
                          <a:spcPts val="0"/>
                        </a:spcBef>
                        <a:spcAft>
                          <a:spcPts val="0"/>
                        </a:spcAft>
                      </a:pPr>
                      <a:r>
                        <a:rPr lang="en-US" sz="2000">
                          <a:solidFill>
                            <a:srgbClr val="FFFF00"/>
                          </a:solidFill>
                          <a:effectLst/>
                        </a:rPr>
                        <a:t>Year</a:t>
                      </a:r>
                      <a:endParaRPr lang="en-US" sz="200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1997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2009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2017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362940">
                <a:tc>
                  <a:txBody>
                    <a:bodyPr/>
                    <a:lstStyle/>
                    <a:p>
                      <a:pPr marL="0" marR="0" algn="ctr">
                        <a:lnSpc>
                          <a:spcPct val="107000"/>
                        </a:lnSpc>
                        <a:spcBef>
                          <a:spcPts val="0"/>
                        </a:spcBef>
                        <a:spcAft>
                          <a:spcPts val="0"/>
                        </a:spcAft>
                      </a:pPr>
                      <a:r>
                        <a:rPr lang="en-US" sz="2000" dirty="0">
                          <a:solidFill>
                            <a:srgbClr val="FFFF00"/>
                          </a:solidFill>
                          <a:effectLst/>
                        </a:rPr>
                        <a:t>Pages</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61</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 </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70</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 </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solidFill>
                            <a:srgbClr val="FF0000"/>
                          </a:solidFill>
                          <a:effectLst/>
                        </a:rPr>
                        <a:t>137</a:t>
                      </a:r>
                      <a:endParaRPr lang="en-US" sz="2000" b="1"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362940">
                <a:tc>
                  <a:txBody>
                    <a:bodyPr/>
                    <a:lstStyle/>
                    <a:p>
                      <a:pPr marL="0" marR="0" algn="ctr">
                        <a:lnSpc>
                          <a:spcPct val="107000"/>
                        </a:lnSpc>
                        <a:spcBef>
                          <a:spcPts val="0"/>
                        </a:spcBef>
                        <a:spcAft>
                          <a:spcPts val="0"/>
                        </a:spcAft>
                      </a:pPr>
                      <a:r>
                        <a:rPr lang="en-US" sz="2000" b="1" dirty="0">
                          <a:solidFill>
                            <a:schemeClr val="tx1"/>
                          </a:solidFill>
                          <a:effectLst/>
                        </a:rPr>
                        <a:t>SPECIFICATIONS</a:t>
                      </a:r>
                      <a:endPar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effectLst/>
                        </a:rPr>
                        <a:t>M.1457-0</a:t>
                      </a: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effectLst/>
                        </a:rPr>
                        <a:t> </a:t>
                      </a: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effectLst/>
                        </a:rPr>
                        <a:t>M.2012-0</a:t>
                      </a: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effectLst/>
                        </a:rPr>
                        <a:t> </a:t>
                      </a: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i="1" dirty="0">
                          <a:effectLst/>
                        </a:rPr>
                        <a:t>M.[IMT-2020.SPECS]</a:t>
                      </a:r>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362940">
                <a:tc>
                  <a:txBody>
                    <a:bodyPr/>
                    <a:lstStyle/>
                    <a:p>
                      <a:pPr marL="0" marR="0" algn="ctr">
                        <a:lnSpc>
                          <a:spcPct val="107000"/>
                        </a:lnSpc>
                        <a:spcBef>
                          <a:spcPts val="0"/>
                        </a:spcBef>
                        <a:spcAft>
                          <a:spcPts val="0"/>
                        </a:spcAft>
                      </a:pPr>
                      <a:r>
                        <a:rPr lang="en-US" sz="2000" dirty="0">
                          <a:solidFill>
                            <a:srgbClr val="FFFF00"/>
                          </a:solidFill>
                          <a:effectLst/>
                        </a:rPr>
                        <a:t>Year</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2000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Anticipated published 2020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362940">
                <a:tc>
                  <a:txBody>
                    <a:bodyPr/>
                    <a:lstStyle/>
                    <a:p>
                      <a:pPr marL="0" marR="0" algn="ctr">
                        <a:lnSpc>
                          <a:spcPct val="107000"/>
                        </a:lnSpc>
                        <a:spcBef>
                          <a:spcPts val="0"/>
                        </a:spcBef>
                        <a:spcAft>
                          <a:spcPts val="0"/>
                        </a:spcAft>
                      </a:pPr>
                      <a:r>
                        <a:rPr lang="en-US" sz="2000" dirty="0">
                          <a:solidFill>
                            <a:srgbClr val="FFFF00"/>
                          </a:solidFill>
                          <a:effectLst/>
                        </a:rPr>
                        <a:t> </a:t>
                      </a:r>
                      <a:r>
                        <a:rPr lang="en-US" sz="1800" dirty="0">
                          <a:solidFill>
                            <a:srgbClr val="FFFF00"/>
                          </a:solidFill>
                          <a:effectLst/>
                        </a:rPr>
                        <a:t>Current Version</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i="1" dirty="0">
                          <a:effectLst/>
                        </a:rPr>
                        <a:t>M.1457-13</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i="1" dirty="0">
                          <a:effectLst/>
                        </a:rPr>
                        <a:t> </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i="1" dirty="0">
                          <a:effectLst/>
                        </a:rPr>
                        <a:t>M.2012-3</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5"/>
                  </a:ext>
                </a:extLst>
              </a:tr>
              <a:tr h="362940">
                <a:tc>
                  <a:txBody>
                    <a:bodyPr/>
                    <a:lstStyle/>
                    <a:p>
                      <a:pPr marL="0" marR="0" algn="ctr">
                        <a:lnSpc>
                          <a:spcPct val="107000"/>
                        </a:lnSpc>
                        <a:spcBef>
                          <a:spcPts val="0"/>
                        </a:spcBef>
                        <a:spcAft>
                          <a:spcPts val="0"/>
                        </a:spcAft>
                      </a:pPr>
                      <a:r>
                        <a:rPr lang="en-US" sz="2000" dirty="0">
                          <a:solidFill>
                            <a:srgbClr val="FFFF00"/>
                          </a:solidFill>
                          <a:effectLst/>
                        </a:rPr>
                        <a:t>Year</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2017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Published early 2018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6"/>
                  </a:ext>
                </a:extLst>
              </a:tr>
            </a:tbl>
          </a:graphicData>
        </a:graphic>
      </p:graphicFrame>
      <p:pic>
        <p:nvPicPr>
          <p:cNvPr id="2" name="Picture 1"/>
          <p:cNvPicPr>
            <a:picLocks noChangeAspect="1"/>
          </p:cNvPicPr>
          <p:nvPr/>
        </p:nvPicPr>
        <p:blipFill>
          <a:blip r:embed="rId3"/>
          <a:stretch>
            <a:fillRect/>
          </a:stretch>
        </p:blipFill>
        <p:spPr>
          <a:xfrm>
            <a:off x="2405769" y="436729"/>
            <a:ext cx="438555" cy="368490"/>
          </a:xfrm>
          <a:prstGeom prst="rect">
            <a:avLst/>
          </a:prstGeom>
        </p:spPr>
      </p:pic>
      <p:sp>
        <p:nvSpPr>
          <p:cNvPr id="4" name="TextBox 3"/>
          <p:cNvSpPr txBox="1"/>
          <p:nvPr/>
        </p:nvSpPr>
        <p:spPr>
          <a:xfrm>
            <a:off x="1095939" y="2"/>
            <a:ext cx="967351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Comparison of IMT Technology Developments in ITU-R</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7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81957" y="921929"/>
          <a:ext cx="10272979" cy="5666634"/>
        </p:xfrm>
        <a:graphic>
          <a:graphicData uri="http://schemas.openxmlformats.org/drawingml/2006/table">
            <a:tbl>
              <a:tblPr/>
              <a:tblGrid>
                <a:gridCol w="2143176">
                  <a:extLst>
                    <a:ext uri="{9D8B030D-6E8A-4147-A177-3AD203B41FA5}">
                      <a16:colId xmlns:a16="http://schemas.microsoft.com/office/drawing/2014/main" val="20000"/>
                    </a:ext>
                  </a:extLst>
                </a:gridCol>
                <a:gridCol w="1255781">
                  <a:extLst>
                    <a:ext uri="{9D8B030D-6E8A-4147-A177-3AD203B41FA5}">
                      <a16:colId xmlns:a16="http://schemas.microsoft.com/office/drawing/2014/main" val="20001"/>
                    </a:ext>
                  </a:extLst>
                </a:gridCol>
                <a:gridCol w="2234648">
                  <a:extLst>
                    <a:ext uri="{9D8B030D-6E8A-4147-A177-3AD203B41FA5}">
                      <a16:colId xmlns:a16="http://schemas.microsoft.com/office/drawing/2014/main" val="20002"/>
                    </a:ext>
                  </a:extLst>
                </a:gridCol>
                <a:gridCol w="2382246">
                  <a:extLst>
                    <a:ext uri="{9D8B030D-6E8A-4147-A177-3AD203B41FA5}">
                      <a16:colId xmlns:a16="http://schemas.microsoft.com/office/drawing/2014/main" val="20003"/>
                    </a:ext>
                  </a:extLst>
                </a:gridCol>
                <a:gridCol w="2257128">
                  <a:extLst>
                    <a:ext uri="{9D8B030D-6E8A-4147-A177-3AD203B41FA5}">
                      <a16:colId xmlns:a16="http://schemas.microsoft.com/office/drawing/2014/main" val="20004"/>
                    </a:ext>
                  </a:extLst>
                </a:gridCol>
              </a:tblGrid>
              <a:tr h="394143">
                <a:tc>
                  <a:txBody>
                    <a:bodyPr/>
                    <a:lstStyle/>
                    <a:p>
                      <a:pPr marL="0" marR="0" algn="ctr" hangingPunct="0">
                        <a:spcBef>
                          <a:spcPts val="400"/>
                        </a:spcBef>
                        <a:spcAft>
                          <a:spcPts val="400"/>
                        </a:spcAft>
                        <a:tabLst>
                          <a:tab pos="720090" algn="l"/>
                          <a:tab pos="1188085" algn="l"/>
                          <a:tab pos="1440180" algn="l"/>
                        </a:tabLst>
                      </a:pPr>
                      <a:r>
                        <a:rPr lang="en-US" sz="1000" b="1" dirty="0">
                          <a:solidFill>
                            <a:srgbClr val="000000"/>
                          </a:solidFill>
                          <a:effectLst/>
                          <a:latin typeface="+mj-lt"/>
                          <a:ea typeface="SimSun" panose="02010600030101010101" pitchFamily="2" charset="-122"/>
                          <a:cs typeface="Times New Roman" panose="02020603050405020304" pitchFamily="18" charset="0"/>
                        </a:rPr>
                        <a:t>GROUP</a:t>
                      </a:r>
                      <a:endParaRPr lang="en-US" sz="1200"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hangingPunct="0">
                        <a:spcBef>
                          <a:spcPts val="400"/>
                        </a:spcBef>
                        <a:spcAft>
                          <a:spcPts val="400"/>
                        </a:spcAft>
                        <a:tabLst>
                          <a:tab pos="720090" algn="l"/>
                          <a:tab pos="1188085" algn="l"/>
                          <a:tab pos="1440180" algn="l"/>
                        </a:tabLst>
                      </a:pPr>
                      <a:r>
                        <a:rPr lang="en-US" sz="1000" b="1">
                          <a:solidFill>
                            <a:srgbClr val="000000"/>
                          </a:solidFill>
                          <a:effectLst/>
                          <a:latin typeface="+mj-lt"/>
                          <a:ea typeface="SimSun" panose="02010600030101010101" pitchFamily="2" charset="-122"/>
                          <a:cs typeface="Times New Roman" panose="02020603050405020304" pitchFamily="18" charset="0"/>
                        </a:rPr>
                        <a:t>No.</a:t>
                      </a:r>
                      <a:endParaRPr lang="en-US" sz="120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hangingPunct="0">
                        <a:spcBef>
                          <a:spcPts val="400"/>
                        </a:spcBef>
                        <a:spcAft>
                          <a:spcPts val="400"/>
                        </a:spcAft>
                        <a:tabLst>
                          <a:tab pos="720090" algn="l"/>
                          <a:tab pos="1188085" algn="l"/>
                          <a:tab pos="1440180" algn="l"/>
                        </a:tabLst>
                      </a:pPr>
                      <a:r>
                        <a:rPr lang="en-US" sz="1000" b="1">
                          <a:solidFill>
                            <a:srgbClr val="000000"/>
                          </a:solidFill>
                          <a:effectLst/>
                          <a:latin typeface="+mj-lt"/>
                          <a:ea typeface="SimSun" panose="02010600030101010101" pitchFamily="2" charset="-122"/>
                          <a:cs typeface="Times New Roman" panose="02020603050405020304" pitchFamily="18" charset="0"/>
                        </a:rPr>
                        <a:t>FROM</a:t>
                      </a:r>
                      <a:endParaRPr lang="en-US" sz="120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hangingPunct="0">
                        <a:spcBef>
                          <a:spcPts val="400"/>
                        </a:spcBef>
                        <a:spcAft>
                          <a:spcPts val="400"/>
                        </a:spcAft>
                        <a:tabLst>
                          <a:tab pos="720090" algn="l"/>
                          <a:tab pos="1188085" algn="l"/>
                          <a:tab pos="1440180" algn="l"/>
                        </a:tabLst>
                      </a:pPr>
                      <a:r>
                        <a:rPr lang="en-US" sz="1000" b="1" dirty="0">
                          <a:solidFill>
                            <a:srgbClr val="000000"/>
                          </a:solidFill>
                          <a:effectLst/>
                          <a:latin typeface="+mj-lt"/>
                          <a:ea typeface="SimSun" panose="02010600030101010101" pitchFamily="2" charset="-122"/>
                          <a:cs typeface="Times New Roman" panose="02020603050405020304" pitchFamily="18" charset="0"/>
                        </a:rPr>
                        <a:t>TO</a:t>
                      </a:r>
                      <a:endParaRPr lang="en-US" sz="1200"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hangingPunct="0">
                        <a:spcBef>
                          <a:spcPts val="400"/>
                        </a:spcBef>
                        <a:spcAft>
                          <a:spcPts val="400"/>
                        </a:spcAft>
                        <a:tabLst>
                          <a:tab pos="720090" algn="l"/>
                          <a:tab pos="1188085" algn="l"/>
                          <a:tab pos="1440180" algn="l"/>
                        </a:tabLst>
                      </a:pPr>
                      <a:r>
                        <a:rPr lang="en-US" sz="1000" b="1">
                          <a:solidFill>
                            <a:srgbClr val="000000"/>
                          </a:solidFill>
                          <a:effectLst/>
                          <a:latin typeface="+mj-lt"/>
                          <a:ea typeface="SimSun" panose="02010600030101010101" pitchFamily="2" charset="-122"/>
                          <a:cs typeface="Times New Roman" panose="02020603050405020304" pitchFamily="18" charset="0"/>
                        </a:rPr>
                        <a:t>PLACE</a:t>
                      </a:r>
                      <a:endParaRPr lang="en-US" sz="120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260792">
                <a:tc>
                  <a:txBody>
                    <a:bodyPr/>
                    <a:lstStyle/>
                    <a:p>
                      <a:pPr marL="0" marR="0" algn="ctr" hangingPunct="0">
                        <a:spcBef>
                          <a:spcPts val="200"/>
                        </a:spcBef>
                        <a:spcAft>
                          <a:spcPts val="200"/>
                        </a:spcAft>
                        <a:tabLst>
                          <a:tab pos="720090" algn="l"/>
                          <a:tab pos="1188085" algn="l"/>
                          <a:tab pos="1440180" algn="l"/>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WP 5D</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23</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23 February 16</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2 March 16</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China</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0792">
                <a:tc>
                  <a:txBody>
                    <a:bodyPr/>
                    <a:lstStyle/>
                    <a:p>
                      <a:pPr marL="0" marR="0" algn="ctr" hangingPunct="0">
                        <a:spcBef>
                          <a:spcPts val="200"/>
                        </a:spcBef>
                        <a:spcAft>
                          <a:spcPts val="200"/>
                        </a:spcAft>
                        <a:tabLst>
                          <a:tab pos="720090" algn="l"/>
                          <a:tab pos="1188085" algn="l"/>
                          <a:tab pos="1440180" algn="l"/>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WP 5D</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24</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14 June 16</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22 June 16</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Geneva</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0792">
                <a:tc>
                  <a:txBody>
                    <a:bodyPr/>
                    <a:lstStyle/>
                    <a:p>
                      <a:pPr marL="0" marR="0" algn="ctr" hangingPunct="0">
                        <a:spcBef>
                          <a:spcPts val="200"/>
                        </a:spcBef>
                        <a:spcAft>
                          <a:spcPts val="200"/>
                        </a:spcAft>
                        <a:tabLst>
                          <a:tab pos="720090" algn="l"/>
                          <a:tab pos="1188085" algn="l"/>
                          <a:tab pos="1440180" algn="l"/>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WP 5D</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25</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5 October 16</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13 October 16</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Geneva</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0792">
                <a:tc>
                  <a:txBody>
                    <a:bodyPr/>
                    <a:lstStyle/>
                    <a:p>
                      <a:pPr marL="0" marR="0" algn="ctr" hangingPunct="0">
                        <a:spcBef>
                          <a:spcPts val="200"/>
                        </a:spcBef>
                        <a:spcAft>
                          <a:spcPts val="200"/>
                        </a:spcAft>
                        <a:tabLst>
                          <a:tab pos="720090" algn="l"/>
                          <a:tab pos="1188085" algn="l"/>
                          <a:tab pos="1440180" algn="l"/>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WP 5D</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26</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14 February 17</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22 February 17</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Geneva</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0792">
                <a:tc>
                  <a:txBody>
                    <a:bodyPr/>
                    <a:lstStyle/>
                    <a:p>
                      <a:pPr marL="0" marR="0" algn="ctr" hangingPunct="0">
                        <a:spcBef>
                          <a:spcPts val="200"/>
                        </a:spcBef>
                        <a:spcAft>
                          <a:spcPts val="200"/>
                        </a:spcAft>
                        <a:tabLst>
                          <a:tab pos="720090" algn="l"/>
                          <a:tab pos="1188085" algn="l"/>
                          <a:tab pos="1440180" algn="l"/>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WP 5D</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27</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13 June 17</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21 June 17</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Canada</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2277">
                <a:tc>
                  <a:txBody>
                    <a:bodyPr/>
                    <a:lstStyle/>
                    <a:p>
                      <a:pPr marL="0" marR="0" algn="ctr" hangingPunct="0">
                        <a:spcBef>
                          <a:spcPts val="200"/>
                        </a:spcBef>
                        <a:spcAft>
                          <a:spcPts val="200"/>
                        </a:spcAft>
                        <a:tabLst>
                          <a:tab pos="720090" algn="l"/>
                          <a:tab pos="1188085" algn="l"/>
                          <a:tab pos="1440180" algn="l"/>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WP 5D</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28</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3 October 17</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11 October 17</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Germany</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0792">
                <a:tc>
                  <a:txBody>
                    <a:bodyPr/>
                    <a:lstStyle/>
                    <a:p>
                      <a:pPr marL="0" marR="0" algn="ctr" hangingPunct="0">
                        <a:spcBef>
                          <a:spcPts val="200"/>
                        </a:spcBef>
                        <a:spcAft>
                          <a:spcPts val="200"/>
                        </a:spcAft>
                        <a:tabLst>
                          <a:tab pos="720090" algn="l"/>
                          <a:tab pos="1188085" algn="l"/>
                          <a:tab pos="1440180" algn="l"/>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WP 5D</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29</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31 January 18</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7 February 18</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Korea</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0792">
                <a:tc>
                  <a:txBody>
                    <a:bodyPr/>
                    <a:lstStyle/>
                    <a:p>
                      <a:pPr marL="0" marR="0" algn="ctr" hangingPunct="0">
                        <a:spcBef>
                          <a:spcPts val="200"/>
                        </a:spcBef>
                        <a:spcAft>
                          <a:spcPts val="200"/>
                        </a:spcAft>
                        <a:tabLst>
                          <a:tab pos="720090" algn="l"/>
                          <a:tab pos="1188085" algn="l"/>
                          <a:tab pos="1440180" algn="l"/>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WP 5D</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30</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13 June 18</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chemeClr val="bg2">
                              <a:lumMod val="75000"/>
                            </a:schemeClr>
                          </a:solidFill>
                          <a:effectLst/>
                          <a:latin typeface="+mj-lt"/>
                          <a:ea typeface="SimSun" panose="02010600030101010101" pitchFamily="2" charset="-122"/>
                          <a:cs typeface="Times New Roman" panose="02020603050405020304" pitchFamily="18" charset="0"/>
                        </a:rPr>
                        <a:t>20 June 18</a:t>
                      </a:r>
                      <a:endParaRPr lang="en-US" sz="240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chemeClr val="bg2">
                              <a:lumMod val="75000"/>
                            </a:schemeClr>
                          </a:solidFill>
                          <a:effectLst/>
                          <a:latin typeface="+mj-lt"/>
                          <a:ea typeface="SimSun" panose="02010600030101010101" pitchFamily="2" charset="-122"/>
                          <a:cs typeface="Times New Roman" panose="02020603050405020304" pitchFamily="18" charset="0"/>
                        </a:rPr>
                        <a:t>Mexico</a:t>
                      </a:r>
                      <a:endParaRPr lang="en-US" sz="2400" dirty="0">
                        <a:solidFill>
                          <a:schemeClr val="bg2">
                            <a:lumMod val="75000"/>
                          </a:schemeClr>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0792">
                <a:tc>
                  <a:txBody>
                    <a:bodyPr/>
                    <a:lstStyle/>
                    <a:p>
                      <a:pPr marL="0" marR="0" algn="ctr" hangingPunct="0">
                        <a:spcBef>
                          <a:spcPts val="200"/>
                        </a:spcBef>
                        <a:spcAft>
                          <a:spcPts val="200"/>
                        </a:spcAft>
                        <a:tabLst>
                          <a:tab pos="720090" algn="l"/>
                          <a:tab pos="1188085" algn="l"/>
                          <a:tab pos="1440180" algn="l"/>
                        </a:tabLst>
                      </a:pPr>
                      <a:r>
                        <a:rPr lang="en-US" sz="1600" b="1" dirty="0">
                          <a:effectLst/>
                          <a:latin typeface="+mj-lt"/>
                          <a:ea typeface="SimSun" panose="02010600030101010101" pitchFamily="2" charset="-122"/>
                          <a:cs typeface="Times New Roman" panose="02020603050405020304" pitchFamily="18" charset="0"/>
                        </a:rPr>
                        <a:t>WP 5D</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31</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9 October 18</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16 October 18</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Japan</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0776">
                <a:tc>
                  <a:txBody>
                    <a:bodyPr/>
                    <a:lstStyle/>
                    <a:p>
                      <a:pPr marL="0" marR="0" algn="ctr" hangingPunct="0">
                        <a:spcBef>
                          <a:spcPts val="200"/>
                        </a:spcBef>
                        <a:spcAft>
                          <a:spcPts val="200"/>
                        </a:spcAft>
                        <a:tabLst>
                          <a:tab pos="720090" algn="l"/>
                          <a:tab pos="1188085" algn="l"/>
                          <a:tab pos="1440180" algn="l"/>
                        </a:tabLst>
                      </a:pPr>
                      <a:r>
                        <a:rPr lang="en-US" sz="1600" b="1" dirty="0">
                          <a:effectLst/>
                          <a:latin typeface="+mj-lt"/>
                          <a:ea typeface="SimSun" panose="02010600030101010101" pitchFamily="2" charset="-122"/>
                          <a:cs typeface="Times New Roman" panose="02020603050405020304" pitchFamily="18" charset="0"/>
                        </a:rPr>
                        <a:t>WP 5D </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31</a:t>
                      </a:r>
                      <a:r>
                        <a:rPr lang="en-US" sz="1600" b="1" i="1" dirty="0">
                          <a:effectLst/>
                          <a:latin typeface="+mj-lt"/>
                          <a:ea typeface="SimSun" panose="02010600030101010101" pitchFamily="2" charset="-122"/>
                          <a:cs typeface="Times New Roman" panose="02020603050405020304" pitchFamily="18" charset="0"/>
                        </a:rPr>
                        <a:t>bis</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11 February 19</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15 February 19</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Geneva</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marR="0" algn="ctr" hangingPunct="0">
                        <a:spcBef>
                          <a:spcPts val="200"/>
                        </a:spcBef>
                        <a:spcAft>
                          <a:spcPts val="200"/>
                        </a:spcAft>
                        <a:tabLst>
                          <a:tab pos="720090" algn="l"/>
                          <a:tab pos="1188085" algn="l"/>
                          <a:tab pos="1440180" algn="l"/>
                        </a:tabLst>
                      </a:pPr>
                      <a:r>
                        <a:rPr lang="en-US" sz="1600" dirty="0">
                          <a:solidFill>
                            <a:srgbClr val="FF0000"/>
                          </a:solidFill>
                          <a:effectLst/>
                          <a:latin typeface="+mj-lt"/>
                          <a:ea typeface="SimSun" panose="02010600030101010101" pitchFamily="2" charset="-122"/>
                          <a:cs typeface="Times New Roman" panose="02020603050405020304" pitchFamily="18" charset="0"/>
                        </a:rPr>
                        <a:t>CPM19-2</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rgbClr val="FF0000"/>
                          </a:solidFill>
                          <a:effectLst/>
                          <a:latin typeface="+mj-lt"/>
                          <a:ea typeface="SimSun" panose="02010600030101010101" pitchFamily="2" charset="-122"/>
                          <a:cs typeface="Times New Roman" panose="02020603050405020304" pitchFamily="18" charset="0"/>
                        </a:rPr>
                        <a:t>–</a:t>
                      </a:r>
                      <a:endParaRPr lang="en-US" sz="240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18 February 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28 February 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Geneva</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0792">
                <a:tc>
                  <a:txBody>
                    <a:bodyPr/>
                    <a:lstStyle/>
                    <a:p>
                      <a:pPr marL="0" marR="0" algn="ctr" hangingPunct="0">
                        <a:spcBef>
                          <a:spcPts val="200"/>
                        </a:spcBef>
                        <a:spcAft>
                          <a:spcPts val="200"/>
                        </a:spcAft>
                        <a:tabLst>
                          <a:tab pos="720090" algn="l"/>
                          <a:tab pos="1188085" algn="l"/>
                          <a:tab pos="1440180" algn="l"/>
                        </a:tabLst>
                      </a:pPr>
                      <a:r>
                        <a:rPr lang="en-US" sz="1600" b="1" dirty="0">
                          <a:solidFill>
                            <a:schemeClr val="tx1"/>
                          </a:solidFill>
                          <a:effectLst/>
                          <a:latin typeface="+mj-lt"/>
                          <a:ea typeface="SimSun" panose="02010600030101010101" pitchFamily="2" charset="-122"/>
                          <a:cs typeface="Times New Roman" panose="02020603050405020304" pitchFamily="18" charset="0"/>
                        </a:rPr>
                        <a:t>WP 5D</a:t>
                      </a:r>
                      <a:endParaRPr lang="en-US" sz="2400" b="1" dirty="0">
                        <a:solidFill>
                          <a:schemeClr val="tx1"/>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solidFill>
                            <a:schemeClr val="tx1"/>
                          </a:solidFill>
                          <a:effectLst/>
                          <a:latin typeface="+mj-lt"/>
                          <a:ea typeface="SimSun" panose="02010600030101010101" pitchFamily="2" charset="-122"/>
                          <a:cs typeface="Times New Roman" panose="02020603050405020304" pitchFamily="18" charset="0"/>
                        </a:rPr>
                        <a:t>32</a:t>
                      </a:r>
                      <a:endParaRPr lang="en-US" sz="2400" b="1" dirty="0">
                        <a:solidFill>
                          <a:schemeClr val="tx1"/>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solidFill>
                            <a:schemeClr val="tx1"/>
                          </a:solidFill>
                          <a:effectLst/>
                          <a:latin typeface="+mj-lt"/>
                          <a:ea typeface="SimSun" panose="02010600030101010101" pitchFamily="2" charset="-122"/>
                          <a:cs typeface="Times New Roman" panose="02020603050405020304" pitchFamily="18" charset="0"/>
                        </a:rPr>
                        <a:t>9 July 19</a:t>
                      </a:r>
                      <a:endParaRPr lang="en-US" sz="2400" b="1" dirty="0">
                        <a:solidFill>
                          <a:schemeClr val="tx1"/>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solidFill>
                            <a:schemeClr val="tx1"/>
                          </a:solidFill>
                          <a:effectLst/>
                          <a:latin typeface="+mj-lt"/>
                          <a:ea typeface="SimSun" panose="02010600030101010101" pitchFamily="2" charset="-122"/>
                          <a:cs typeface="Times New Roman" panose="02020603050405020304" pitchFamily="18" charset="0"/>
                        </a:rPr>
                        <a:t>17 July 19</a:t>
                      </a:r>
                      <a:endParaRPr lang="en-US" sz="2400" b="1" dirty="0">
                        <a:solidFill>
                          <a:schemeClr val="tx1"/>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solidFill>
                            <a:schemeClr val="tx1"/>
                          </a:solidFill>
                          <a:effectLst/>
                          <a:latin typeface="+mj-lt"/>
                          <a:ea typeface="SimSun" panose="02010600030101010101" pitchFamily="2" charset="-122"/>
                          <a:cs typeface="Times New Roman" panose="02020603050405020304" pitchFamily="18" charset="0"/>
                        </a:rPr>
                        <a:t>[Geneva]</a:t>
                      </a:r>
                      <a:endParaRPr lang="en-US" sz="2400" b="1" dirty="0">
                        <a:solidFill>
                          <a:schemeClr val="tx1"/>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0792">
                <a:tc>
                  <a:txBody>
                    <a:bodyPr/>
                    <a:lstStyle/>
                    <a:p>
                      <a:pPr marL="0" marR="0" algn="ctr" hangingPunct="0">
                        <a:spcBef>
                          <a:spcPts val="200"/>
                        </a:spcBef>
                        <a:spcAft>
                          <a:spcPts val="200"/>
                        </a:spcAft>
                        <a:tabLst>
                          <a:tab pos="720090" algn="l"/>
                          <a:tab pos="1188085" algn="l"/>
                          <a:tab pos="1440180" algn="l"/>
                        </a:tabLst>
                      </a:pPr>
                      <a:r>
                        <a:rPr lang="en-US" sz="1600" dirty="0">
                          <a:solidFill>
                            <a:srgbClr val="FF0000"/>
                          </a:solidFill>
                          <a:effectLst/>
                          <a:latin typeface="+mj-lt"/>
                          <a:ea typeface="SimSun" panose="02010600030101010101" pitchFamily="2" charset="-122"/>
                          <a:cs typeface="Times New Roman" panose="02020603050405020304" pitchFamily="18" charset="0"/>
                        </a:rPr>
                        <a:t>SG 5</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2 September 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3 September 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Geneva</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0792">
                <a:tc>
                  <a:txBody>
                    <a:bodyPr/>
                    <a:lstStyle/>
                    <a:p>
                      <a:pPr marL="0" marR="0" algn="ctr" hangingPunct="0">
                        <a:spcBef>
                          <a:spcPts val="200"/>
                        </a:spcBef>
                        <a:spcAft>
                          <a:spcPts val="200"/>
                        </a:spcAft>
                        <a:tabLst>
                          <a:tab pos="720090" algn="l"/>
                          <a:tab pos="1188085" algn="l"/>
                          <a:tab pos="1440180" algn="l"/>
                        </a:tabLst>
                      </a:pPr>
                      <a:r>
                        <a:rPr lang="en-US" sz="1600" dirty="0">
                          <a:solidFill>
                            <a:srgbClr val="FF0000"/>
                          </a:solidFill>
                          <a:effectLst/>
                          <a:latin typeface="+mj-lt"/>
                          <a:ea typeface="SimSun" panose="02010600030101010101" pitchFamily="2" charset="-122"/>
                          <a:cs typeface="Times New Roman" panose="02020603050405020304" pitchFamily="18" charset="0"/>
                        </a:rPr>
                        <a:t>RA-19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21 October 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25 October 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Egypt</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0792">
                <a:tc>
                  <a:txBody>
                    <a:bodyPr/>
                    <a:lstStyle/>
                    <a:p>
                      <a:pPr marL="0" marR="0" algn="ctr" hangingPunct="0">
                        <a:spcBef>
                          <a:spcPts val="200"/>
                        </a:spcBef>
                        <a:spcAft>
                          <a:spcPts val="200"/>
                        </a:spcAft>
                        <a:tabLst>
                          <a:tab pos="720090" algn="l"/>
                          <a:tab pos="1188085" algn="l"/>
                          <a:tab pos="1440180" algn="l"/>
                        </a:tabLst>
                      </a:pPr>
                      <a:r>
                        <a:rPr lang="en-US" sz="1600" dirty="0">
                          <a:solidFill>
                            <a:srgbClr val="FF0000"/>
                          </a:solidFill>
                          <a:effectLst/>
                          <a:latin typeface="+mj-lt"/>
                          <a:ea typeface="SimSun" panose="02010600030101010101" pitchFamily="2" charset="-122"/>
                          <a:cs typeface="Times New Roman" panose="02020603050405020304" pitchFamily="18" charset="0"/>
                        </a:rPr>
                        <a:t>WRC-19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a:solidFill>
                            <a:srgbClr val="FF0000"/>
                          </a:solidFill>
                          <a:effectLst/>
                          <a:latin typeface="+mj-lt"/>
                          <a:ea typeface="SimSun" panose="02010600030101010101" pitchFamily="2" charset="-122"/>
                          <a:cs typeface="Times New Roman" panose="02020603050405020304" pitchFamily="18" charset="0"/>
                        </a:rPr>
                        <a:t>28 October 19</a:t>
                      </a:r>
                      <a:endParaRPr lang="en-US" sz="240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22 November 19</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Egypt</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2926">
                <a:tc>
                  <a:txBody>
                    <a:bodyPr/>
                    <a:lstStyle/>
                    <a:p>
                      <a:pPr marL="0" marR="0" algn="ctr" hangingPunct="0">
                        <a:spcBef>
                          <a:spcPts val="200"/>
                        </a:spcBef>
                        <a:spcAft>
                          <a:spcPts val="200"/>
                        </a:spcAft>
                        <a:tabLst>
                          <a:tab pos="720090" algn="l"/>
                          <a:tab pos="1188085" algn="l"/>
                          <a:tab pos="1440180" algn="l"/>
                        </a:tabLst>
                      </a:pPr>
                      <a:r>
                        <a:rPr lang="en-US" sz="1600" b="1" dirty="0">
                          <a:effectLst/>
                          <a:latin typeface="+mj-lt"/>
                          <a:ea typeface="SimSun" panose="02010600030101010101" pitchFamily="2" charset="-122"/>
                          <a:cs typeface="Times New Roman" panose="02020603050405020304" pitchFamily="18" charset="0"/>
                        </a:rPr>
                        <a:t>WP 5D</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33</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[9 December] 19</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[13 December] 19</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[Geneva]</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60792">
                <a:tc>
                  <a:txBody>
                    <a:bodyPr/>
                    <a:lstStyle/>
                    <a:p>
                      <a:pPr marL="0" marR="0" algn="ctr" hangingPunct="0">
                        <a:spcBef>
                          <a:spcPts val="200"/>
                        </a:spcBef>
                        <a:spcAft>
                          <a:spcPts val="200"/>
                        </a:spcAft>
                        <a:tabLst>
                          <a:tab pos="720090" algn="l"/>
                          <a:tab pos="1188085" algn="l"/>
                          <a:tab pos="1440180" algn="l"/>
                        </a:tabLst>
                      </a:pPr>
                      <a:r>
                        <a:rPr lang="en-US" sz="1600" b="1">
                          <a:effectLst/>
                          <a:latin typeface="+mj-lt"/>
                          <a:ea typeface="SimSun" panose="02010600030101010101" pitchFamily="2" charset="-122"/>
                          <a:cs typeface="Times New Roman" panose="02020603050405020304" pitchFamily="18" charset="0"/>
                        </a:rPr>
                        <a:t>WP 5D</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34</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19 February 20</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26 February 20</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[TBD]</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60792">
                <a:tc>
                  <a:txBody>
                    <a:bodyPr/>
                    <a:lstStyle/>
                    <a:p>
                      <a:pPr marL="0" marR="0" algn="ctr" hangingPunct="0">
                        <a:spcBef>
                          <a:spcPts val="200"/>
                        </a:spcBef>
                        <a:spcAft>
                          <a:spcPts val="200"/>
                        </a:spcAft>
                        <a:tabLst>
                          <a:tab pos="720090" algn="l"/>
                          <a:tab pos="1188085" algn="l"/>
                          <a:tab pos="1440180" algn="l"/>
                        </a:tabLst>
                      </a:pPr>
                      <a:r>
                        <a:rPr lang="en-US" sz="1600" b="1">
                          <a:effectLst/>
                          <a:latin typeface="+mj-lt"/>
                          <a:ea typeface="SimSun" panose="02010600030101010101" pitchFamily="2" charset="-122"/>
                          <a:cs typeface="Times New Roman" panose="02020603050405020304" pitchFamily="18" charset="0"/>
                        </a:rPr>
                        <a:t>WP 5D</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35</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24 June 20</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1 July 20</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[TBD]</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60792">
                <a:tc>
                  <a:txBody>
                    <a:bodyPr/>
                    <a:lstStyle/>
                    <a:p>
                      <a:pPr marL="0" marR="0" algn="ctr" hangingPunct="0">
                        <a:spcBef>
                          <a:spcPts val="200"/>
                        </a:spcBef>
                        <a:spcAft>
                          <a:spcPts val="200"/>
                        </a:spcAft>
                        <a:tabLst>
                          <a:tab pos="720090" algn="l"/>
                          <a:tab pos="1188085" algn="l"/>
                          <a:tab pos="1440180" algn="l"/>
                        </a:tabLst>
                      </a:pPr>
                      <a:r>
                        <a:rPr lang="en-US" sz="1600" b="1">
                          <a:effectLst/>
                          <a:latin typeface="+mj-lt"/>
                          <a:ea typeface="SimSun" panose="02010600030101010101" pitchFamily="2" charset="-122"/>
                          <a:cs typeface="Times New Roman" panose="02020603050405020304" pitchFamily="18" charset="0"/>
                        </a:rPr>
                        <a:t>WP 5D</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36</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7 October 20</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a:effectLst/>
                          <a:latin typeface="+mj-lt"/>
                          <a:ea typeface="SimSun" panose="02010600030101010101" pitchFamily="2" charset="-122"/>
                          <a:cs typeface="Times New Roman" panose="02020603050405020304" pitchFamily="18" charset="0"/>
                        </a:rPr>
                        <a:t>14 October 20</a:t>
                      </a:r>
                      <a:endParaRPr lang="en-US" sz="2400" b="1">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b="1" dirty="0">
                          <a:effectLst/>
                          <a:latin typeface="+mj-lt"/>
                          <a:ea typeface="SimSun" panose="02010600030101010101" pitchFamily="2" charset="-122"/>
                          <a:cs typeface="Times New Roman" panose="02020603050405020304" pitchFamily="18" charset="0"/>
                        </a:rPr>
                        <a:t>[TBD]</a:t>
                      </a:r>
                      <a:endParaRPr lang="en-US" sz="2400" b="1" dirty="0">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60792">
                <a:tc>
                  <a:txBody>
                    <a:bodyPr/>
                    <a:lstStyle/>
                    <a:p>
                      <a:pPr marL="0" marR="0" algn="ctr" hangingPunct="0">
                        <a:spcBef>
                          <a:spcPts val="200"/>
                        </a:spcBef>
                        <a:spcAft>
                          <a:spcPts val="200"/>
                        </a:spcAft>
                        <a:tabLst>
                          <a:tab pos="720090" algn="l"/>
                          <a:tab pos="1188085" algn="l"/>
                          <a:tab pos="1440180" algn="l"/>
                        </a:tabLst>
                      </a:pPr>
                      <a:r>
                        <a:rPr lang="en-US" sz="1600" dirty="0">
                          <a:solidFill>
                            <a:srgbClr val="FF0000"/>
                          </a:solidFill>
                          <a:effectLst/>
                          <a:latin typeface="+mj-lt"/>
                          <a:ea typeface="SimSun" panose="02010600030101010101" pitchFamily="2" charset="-122"/>
                          <a:cs typeface="Times New Roman" panose="02020603050405020304" pitchFamily="18" charset="0"/>
                        </a:rPr>
                        <a:t>SG 5</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 </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23 November 20</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24 November 20</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0045" marR="0" indent="-360045" algn="ctr" hangingPunct="0">
                        <a:spcBef>
                          <a:spcPts val="200"/>
                        </a:spcBef>
                        <a:spcAft>
                          <a:spcPts val="200"/>
                        </a:spcAft>
                        <a:tabLst>
                          <a:tab pos="720090" algn="l"/>
                          <a:tab pos="1188085" algn="l"/>
                          <a:tab pos="1440180" algn="l"/>
                          <a:tab pos="360045" algn="l"/>
                          <a:tab pos="720090" algn="l"/>
                          <a:tab pos="1188085" algn="l"/>
                          <a:tab pos="1440180" algn="l"/>
                          <a:tab pos="5040630" algn="l"/>
                          <a:tab pos="6049010" algn="ctr"/>
                        </a:tabLst>
                      </a:pPr>
                      <a:r>
                        <a:rPr lang="en-US" sz="1600" dirty="0">
                          <a:solidFill>
                            <a:srgbClr val="FF0000"/>
                          </a:solidFill>
                          <a:effectLst/>
                          <a:latin typeface="+mj-lt"/>
                          <a:ea typeface="SimSun" panose="02010600030101010101" pitchFamily="2" charset="-122"/>
                          <a:cs typeface="Times New Roman" panose="02020603050405020304" pitchFamily="18" charset="0"/>
                        </a:rPr>
                        <a:t>Geneva</a:t>
                      </a:r>
                      <a:endParaRPr lang="en-US" sz="2400" dirty="0">
                        <a:solidFill>
                          <a:srgbClr val="FF0000"/>
                        </a:solidFill>
                        <a:effectLst/>
                        <a:latin typeface="+mj-lt"/>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3" name="TextBox 2"/>
          <p:cNvSpPr txBox="1"/>
          <p:nvPr/>
        </p:nvSpPr>
        <p:spPr>
          <a:xfrm>
            <a:off x="946645" y="97746"/>
            <a:ext cx="10576100" cy="646331"/>
          </a:xfrm>
          <a:prstGeom prst="rect">
            <a:avLst/>
          </a:prstGeom>
          <a:noFill/>
        </p:spPr>
        <p:txBody>
          <a:bodyPr wrap="none" rtlCol="0">
            <a:spAutoFit/>
          </a:bodyPr>
          <a:lstStyle/>
          <a:p>
            <a:pPr algn="ctr"/>
            <a:r>
              <a:rPr lang="en-US" sz="2000" b="1" dirty="0">
                <a:solidFill>
                  <a:prstClr val="black"/>
                </a:solidFill>
              </a:rPr>
              <a:t>Future Planned Meeting Dates for Working Party 5D Following WRC‑15. </a:t>
            </a:r>
          </a:p>
          <a:p>
            <a:pPr algn="ctr"/>
            <a:r>
              <a:rPr lang="en-US" sz="1600" dirty="0">
                <a:solidFill>
                  <a:prstClr val="black"/>
                </a:solidFill>
              </a:rPr>
              <a:t>Please check the ITU website in case meeting details have changed (</a:t>
            </a:r>
            <a:r>
              <a:rPr lang="en-US" sz="1600" u="sng" dirty="0">
                <a:solidFill>
                  <a:prstClr val="black"/>
                </a:solidFill>
                <a:hlinkClick r:id="rId3"/>
              </a:rPr>
              <a:t>http://www.itu.int/events/monthlyagenda.asp?lang=en</a:t>
            </a:r>
            <a:r>
              <a:rPr lang="en-US" sz="1600" dirty="0">
                <a:solidFill>
                  <a:prstClr val="black"/>
                </a:solidFill>
              </a:rPr>
              <a:t>).</a:t>
            </a:r>
          </a:p>
        </p:txBody>
      </p:sp>
      <p:sp>
        <p:nvSpPr>
          <p:cNvPr id="4" name="Slide Number Placeholder 3"/>
          <p:cNvSpPr>
            <a:spLocks noGrp="1"/>
          </p:cNvSpPr>
          <p:nvPr>
            <p:ph type="sldNum" sz="quarter" idx="12"/>
          </p:nvPr>
        </p:nvSpPr>
        <p:spPr/>
        <p:txBody>
          <a:bodyPr/>
          <a:lstStyle/>
          <a:p>
            <a:fld id="{EC29F63E-8B6A-41FF-BEAF-DA564AC729E2}" type="slidenum">
              <a:rPr lang="en-US" smtClean="0"/>
              <a:t>9</a:t>
            </a:fld>
            <a:endParaRPr lang="en-US" dirty="0"/>
          </a:p>
        </p:txBody>
      </p:sp>
      <p:sp>
        <p:nvSpPr>
          <p:cNvPr id="5" name="Oval 4">
            <a:extLst>
              <a:ext uri="{FF2B5EF4-FFF2-40B4-BE49-F238E27FC236}">
                <a16:creationId xmlns:a16="http://schemas.microsoft.com/office/drawing/2014/main" id="{4B7876B1-805F-4E76-94CB-6503CE38AE46}"/>
              </a:ext>
            </a:extLst>
          </p:cNvPr>
          <p:cNvSpPr/>
          <p:nvPr/>
        </p:nvSpPr>
        <p:spPr>
          <a:xfrm>
            <a:off x="355603" y="4097867"/>
            <a:ext cx="11599333" cy="524933"/>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A237C03-D981-4C5E-B003-DE1B930F6901}"/>
              </a:ext>
            </a:extLst>
          </p:cNvPr>
          <p:cNvSpPr/>
          <p:nvPr/>
        </p:nvSpPr>
        <p:spPr>
          <a:xfrm>
            <a:off x="338671" y="5164670"/>
            <a:ext cx="11599333" cy="703669"/>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7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TU-e">
  <a:themeElements>
    <a:clrScheme name="Custom 1">
      <a:dk1>
        <a:srgbClr val="5C5C5C"/>
      </a:dk1>
      <a:lt1>
        <a:srgbClr val="FFFFFF"/>
      </a:lt1>
      <a:dk2>
        <a:srgbClr val="1B5BA2"/>
      </a:dk2>
      <a:lt2>
        <a:srgbClr val="808080"/>
      </a:lt2>
      <a:accent1>
        <a:srgbClr val="FFFFFF"/>
      </a:accent1>
      <a:accent2>
        <a:srgbClr val="3333CC"/>
      </a:accent2>
      <a:accent3>
        <a:srgbClr val="FFFFFF"/>
      </a:accent3>
      <a:accent4>
        <a:srgbClr val="4D4D4D"/>
      </a:accent4>
      <a:accent5>
        <a:srgbClr val="FFFFFF"/>
      </a:accent5>
      <a:accent6>
        <a:srgbClr val="2D2DB9"/>
      </a:accent6>
      <a:hlink>
        <a:srgbClr val="1B5BA2"/>
      </a:hlink>
      <a:folHlink>
        <a:srgbClr val="B2B2B2"/>
      </a:folHlink>
    </a:clrScheme>
    <a:fontScheme name="ITU-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TU-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TU-e 2">
        <a:dk1>
          <a:srgbClr val="5C5C5C"/>
        </a:dk1>
        <a:lt1>
          <a:srgbClr val="FFFFFF"/>
        </a:lt1>
        <a:dk2>
          <a:srgbClr val="000000"/>
        </a:dk2>
        <a:lt2>
          <a:srgbClr val="808080"/>
        </a:lt2>
        <a:accent1>
          <a:srgbClr val="00CC99"/>
        </a:accent1>
        <a:accent2>
          <a:srgbClr val="3333CC"/>
        </a:accent2>
        <a:accent3>
          <a:srgbClr val="FFFFFF"/>
        </a:accent3>
        <a:accent4>
          <a:srgbClr val="4D4D4D"/>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TU-e 3">
        <a:dk1>
          <a:srgbClr val="5C5C5C"/>
        </a:dk1>
        <a:lt1>
          <a:srgbClr val="FFFFFF"/>
        </a:lt1>
        <a:dk2>
          <a:srgbClr val="1B5BA2"/>
        </a:dk2>
        <a:lt2>
          <a:srgbClr val="808080"/>
        </a:lt2>
        <a:accent1>
          <a:srgbClr val="FFFFFF"/>
        </a:accent1>
        <a:accent2>
          <a:srgbClr val="3333CC"/>
        </a:accent2>
        <a:accent3>
          <a:srgbClr val="FFFFFF"/>
        </a:accent3>
        <a:accent4>
          <a:srgbClr val="4D4D4D"/>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TU-e 4">
        <a:dk1>
          <a:srgbClr val="5C5C5C"/>
        </a:dk1>
        <a:lt1>
          <a:srgbClr val="FFFFFF"/>
        </a:lt1>
        <a:dk2>
          <a:srgbClr val="1B5BA2"/>
        </a:dk2>
        <a:lt2>
          <a:srgbClr val="808080"/>
        </a:lt2>
        <a:accent1>
          <a:srgbClr val="FFFFFF"/>
        </a:accent1>
        <a:accent2>
          <a:srgbClr val="3333CC"/>
        </a:accent2>
        <a:accent3>
          <a:srgbClr val="FFFFFF"/>
        </a:accent3>
        <a:accent4>
          <a:srgbClr val="4D4D4D"/>
        </a:accent4>
        <a:accent5>
          <a:srgbClr val="FFFFFF"/>
        </a:accent5>
        <a:accent6>
          <a:srgbClr val="2D2DB9"/>
        </a:accent6>
        <a:hlink>
          <a:srgbClr val="1B5BA2"/>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ctr">
          <a:defRPr sz="1400" b="1" dirty="0" smtClean="0">
            <a:solidFill>
              <a:srgbClr val="00B05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Words>
  <Application>Microsoft Office PowerPoint</Application>
  <PresentationFormat>Widescreen</PresentationFormat>
  <Paragraphs>517</Paragraphs>
  <Slides>14</Slides>
  <Notes>9</Notes>
  <HiddenSlides>0</HiddenSlides>
  <MMClips>0</MMClips>
  <ScaleCrop>false</ScaleCrop>
  <HeadingPairs>
    <vt:vector size="6" baseType="variant">
      <vt:variant>
        <vt:lpstr>Fonts Used</vt:lpstr>
      </vt:variant>
      <vt:variant>
        <vt:i4>18</vt:i4>
      </vt:variant>
      <vt:variant>
        <vt:lpstr>Theme</vt:lpstr>
      </vt:variant>
      <vt:variant>
        <vt:i4>5</vt:i4>
      </vt:variant>
      <vt:variant>
        <vt:lpstr>Slide Titles</vt:lpstr>
      </vt:variant>
      <vt:variant>
        <vt:i4>14</vt:i4>
      </vt:variant>
    </vt:vector>
  </HeadingPairs>
  <TitlesOfParts>
    <vt:vector size="37" baseType="lpstr">
      <vt:lpstr>MS Mincho</vt:lpstr>
      <vt:lpstr>MS PGothic</vt:lpstr>
      <vt:lpstr>MS PGothic</vt:lpstr>
      <vt:lpstr>SimSun</vt:lpstr>
      <vt:lpstr>Aparajita</vt:lpstr>
      <vt:lpstr>Arial</vt:lpstr>
      <vt:lpstr>Calibri</vt:lpstr>
      <vt:lpstr>Calibri Light</vt:lpstr>
      <vt:lpstr>Comic Sans MS</vt:lpstr>
      <vt:lpstr>Courier New</vt:lpstr>
      <vt:lpstr>Ericsson Capital TT</vt:lpstr>
      <vt:lpstr>High Tower Text</vt:lpstr>
      <vt:lpstr>Times New Roman</vt:lpstr>
      <vt:lpstr>Trebuchet MS</vt:lpstr>
      <vt:lpstr>Univers</vt:lpstr>
      <vt:lpstr>Verdana</vt:lpstr>
      <vt:lpstr>Wingdings</vt:lpstr>
      <vt:lpstr>Zurich BT</vt:lpstr>
      <vt:lpstr>Office Theme</vt:lpstr>
      <vt:lpstr>ITU-e</vt:lpstr>
      <vt:lpstr>4_Office Theme</vt:lpstr>
      <vt:lpstr>3_Office Theme</vt:lpstr>
      <vt:lpstr>2_Office Theme</vt:lpstr>
      <vt:lpstr>PowerPoint Presentation</vt:lpstr>
      <vt:lpstr>PowerPoint Presentation</vt:lpstr>
      <vt:lpstr>PowerPoint Presentation</vt:lpstr>
      <vt:lpstr>ITU Perspective – IMT 2020 (International Mobile Telecommunication) </vt:lpstr>
      <vt:lpstr>ITU Perspective – IMT 2020 (continued)</vt:lpstr>
      <vt:lpstr>Detailed Timeline &amp; Process For IMT-2020 in ITU-R</vt:lpstr>
      <vt:lpstr>KEY ITU-R IMT-2020 Documents for the Evaluation   (Technology Submission Focus)</vt:lpstr>
      <vt:lpstr>PowerPoint Presentation</vt:lpstr>
      <vt:lpstr>PowerPoint Presentation</vt:lpstr>
      <vt:lpstr>WP 5D Workshop on IMT-2020 Terrestrial Radio Interfaces Evaluation</vt:lpstr>
      <vt:lpstr>IMT-2020 ‘In-Progress’ Candidate Radio Interface Technology  “Initial Submissions”  to WP 5D as of Meeting #31 October 2018  </vt:lpstr>
      <vt:lpstr>PowerPoint Presentation</vt:lpstr>
      <vt:lpstr>Conclusions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2018-08-02T00:13:26Z</dcterms:created>
  <dcterms:modified xsi:type="dcterms:W3CDTF">2018-10-23T07:24:51Z</dcterms:modified>
  <cp:category/>
</cp:coreProperties>
</file>