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9"/>
  </p:notesMasterIdLst>
  <p:handoutMasterIdLst>
    <p:handoutMasterId r:id="rId30"/>
  </p:handoutMasterIdLst>
  <p:sldIdLst>
    <p:sldId id="303" r:id="rId2"/>
    <p:sldId id="769" r:id="rId3"/>
    <p:sldId id="777" r:id="rId4"/>
    <p:sldId id="779" r:id="rId5"/>
    <p:sldId id="780" r:id="rId6"/>
    <p:sldId id="799" r:id="rId7"/>
    <p:sldId id="796" r:id="rId8"/>
    <p:sldId id="797" r:id="rId9"/>
    <p:sldId id="802" r:id="rId10"/>
    <p:sldId id="800" r:id="rId11"/>
    <p:sldId id="801" r:id="rId12"/>
    <p:sldId id="803" r:id="rId13"/>
    <p:sldId id="781" r:id="rId14"/>
    <p:sldId id="775" r:id="rId15"/>
    <p:sldId id="782" r:id="rId16"/>
    <p:sldId id="783" r:id="rId17"/>
    <p:sldId id="784" r:id="rId18"/>
    <p:sldId id="785" r:id="rId19"/>
    <p:sldId id="786" r:id="rId20"/>
    <p:sldId id="798" r:id="rId21"/>
    <p:sldId id="787" r:id="rId22"/>
    <p:sldId id="774" r:id="rId23"/>
    <p:sldId id="793" r:id="rId24"/>
    <p:sldId id="794" r:id="rId25"/>
    <p:sldId id="795" r:id="rId26"/>
    <p:sldId id="614" r:id="rId27"/>
    <p:sldId id="788" r:id="rId28"/>
  </p:sldIdLst>
  <p:sldSz cx="9144000" cy="5143500" type="screen16x9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2732F"/>
    <a:srgbClr val="C6D254"/>
    <a:srgbClr val="FFCC99"/>
    <a:srgbClr val="72AF2F"/>
    <a:srgbClr val="000000"/>
    <a:srgbClr val="5C88D0"/>
    <a:srgbClr val="2A6EA8"/>
    <a:srgbClr val="B1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18" autoAdjust="0"/>
    <p:restoredTop sz="83619" autoAdjust="0"/>
  </p:normalViewPr>
  <p:slideViewPr>
    <p:cSldViewPr snapToGrid="0">
      <p:cViewPr varScale="1">
        <p:scale>
          <a:sx n="119" d="100"/>
          <a:sy n="119" d="100"/>
        </p:scale>
        <p:origin x="-250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8B58C3-883E-4142-BA68-7F4195BAC6CA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E4454D-4B41-854D-8D97-36F1A8A2A1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12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2D0B697-2BBB-414C-8152-3C49174F3F9B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68643D-031E-014D-8736-BD328A8471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22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45D58EA-A470-5745-AB49-9DA79FB050F1}" type="slidenum">
              <a:rPr lang="en-GB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8643D-031E-014D-8736-BD328A8471F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460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8643D-031E-014D-8736-BD328A8471F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097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0"/>
            <a:ext cx="385921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532" y="2879481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33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09650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257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/>
          <p:cNvSpPr>
            <a:spLocks noChangeArrowheads="1"/>
          </p:cNvSpPr>
          <p:nvPr userDrawn="1"/>
        </p:nvSpPr>
        <p:spPr bwMode="auto">
          <a:xfrm>
            <a:off x="7938" y="4779963"/>
            <a:ext cx="6169025" cy="242887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8950" y="171450"/>
            <a:ext cx="6827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5" y="1090613"/>
            <a:ext cx="838835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4773612"/>
            <a:ext cx="6890883" cy="255587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Workshop on 3GPP Submission towards IMT-2020, 23-24 October, 2018, Brussels, BE</a:t>
            </a:r>
            <a:endParaRPr lang="en-GB" sz="10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4086225" y="2478088"/>
            <a:ext cx="971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mtClean="0">
                <a:solidFill>
                  <a:schemeClr val="bg1"/>
                </a:solidFill>
                <a:ea typeface="+mn-ea"/>
              </a:rPr>
              <a:t>© 3GPP 2012</a:t>
            </a:r>
            <a:endParaRPr lang="en-GB" altLang="en-US" smtClean="0">
              <a:ea typeface="+mn-ea"/>
            </a:endParaRPr>
          </a:p>
        </p:txBody>
      </p:sp>
      <p:pic>
        <p:nvPicPr>
          <p:cNvPr id="1031" name="Picture 10" descr="3GPP_TM_RD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30188"/>
            <a:ext cx="11874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485062" y="4846638"/>
            <a:ext cx="823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 smtClean="0">
                <a:ea typeface="+mn-ea"/>
              </a:rPr>
              <a:t>© 3GPP 2018</a:t>
            </a:r>
          </a:p>
        </p:txBody>
      </p:sp>
      <p:sp>
        <p:nvSpPr>
          <p:cNvPr id="12" name="Oval 11"/>
          <p:cNvSpPr/>
          <p:nvPr userDrawn="1"/>
        </p:nvSpPr>
        <p:spPr bwMode="auto">
          <a:xfrm>
            <a:off x="8308975" y="4773613"/>
            <a:ext cx="609600" cy="314325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9A936CBE-D515-3C44-87FD-1C1CD2D9BB58}" type="slidenum">
              <a:rPr lang="en-GB" altLang="en-US" b="1" smtClean="0">
                <a:ea typeface="+mn-ea"/>
              </a:rPr>
              <a:pPr algn="ctr">
                <a:defRPr/>
              </a:pPr>
              <a:t>‹#›</a:t>
            </a:fld>
            <a:endParaRPr lang="en-GB" altLang="en-US" b="1" smtClean="0">
              <a:ea typeface="+mn-ea"/>
            </a:endParaRPr>
          </a:p>
          <a:p>
            <a:pPr>
              <a:defRPr/>
            </a:pPr>
            <a:endParaRPr lang="en-GB" altLang="en-US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1" r:id="rId2"/>
    <p:sldLayoutId id="2147483912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e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mailto:Erik.Guttman@samsung.com" TargetMode="External"/><Relationship Id="rId7" Type="http://schemas.openxmlformats.org/officeDocument/2006/relationships/hyperlink" Target="http://www.3gpp.org/ftp/Information/WORK_PLAN/" TargetMode="External"/><Relationship Id="rId2" Type="http://schemas.openxmlformats.org/officeDocument/2006/relationships/hyperlink" Target="mailto:info@3gpp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3gpp.org/specifications/work-plan" TargetMode="External"/><Relationship Id="rId5" Type="http://schemas.openxmlformats.org/officeDocument/2006/relationships/image" Target="../media/image42.png"/><Relationship Id="rId4" Type="http://schemas.openxmlformats.org/officeDocument/2006/relationships/hyperlink" Target="mailto:you-nakano@kddi.co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393" y="1976438"/>
            <a:ext cx="7803714" cy="1101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/>
              <a:t>System and Core Network Aspects </a:t>
            </a:r>
            <a:endParaRPr lang="en-GB" sz="1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Subtitle 6"/>
          <p:cNvSpPr>
            <a:spLocks noGrp="1"/>
          </p:cNvSpPr>
          <p:nvPr>
            <p:ph type="subTitle" idx="1"/>
          </p:nvPr>
        </p:nvSpPr>
        <p:spPr>
          <a:xfrm>
            <a:off x="1388135" y="3028576"/>
            <a:ext cx="6400800" cy="841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Erik Guttman</a:t>
            </a:r>
            <a:br>
              <a:rPr lang="en-US" altLang="en-US" sz="2000" dirty="0" smtClean="0"/>
            </a:br>
            <a:r>
              <a:rPr lang="en-US" altLang="en-US" sz="2000" dirty="0" smtClean="0"/>
              <a:t>3GPP TSG SA Chairman</a:t>
            </a:r>
            <a:br>
              <a:rPr lang="en-US" altLang="en-US" sz="2000" dirty="0" smtClean="0"/>
            </a:br>
            <a:r>
              <a:rPr lang="en-US" altLang="en-US" sz="2000" dirty="0" smtClean="0"/>
              <a:t>Samsung R&amp;D Institute UK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System Service Perspective</a:t>
            </a:r>
            <a:endParaRPr lang="en-GB" dirty="0"/>
          </a:p>
        </p:txBody>
      </p:sp>
      <p:grpSp>
        <p:nvGrpSpPr>
          <p:cNvPr id="483" name="Group 482"/>
          <p:cNvGrpSpPr/>
          <p:nvPr/>
        </p:nvGrpSpPr>
        <p:grpSpPr>
          <a:xfrm>
            <a:off x="792965" y="955213"/>
            <a:ext cx="7116764" cy="3696416"/>
            <a:chOff x="328613" y="987425"/>
            <a:chExt cx="11441112" cy="5227638"/>
          </a:xfrm>
        </p:grpSpPr>
        <p:grpSp>
          <p:nvGrpSpPr>
            <p:cNvPr id="484" name="Group 483"/>
            <p:cNvGrpSpPr>
              <a:grpSpLocks/>
            </p:cNvGrpSpPr>
            <p:nvPr/>
          </p:nvGrpSpPr>
          <p:grpSpPr bwMode="auto">
            <a:xfrm>
              <a:off x="8945563" y="2357438"/>
              <a:ext cx="2824162" cy="1500187"/>
              <a:chOff x="9012654" y="2413648"/>
              <a:chExt cx="2892047" cy="1535954"/>
            </a:xfrm>
          </p:grpSpPr>
          <p:sp>
            <p:nvSpPr>
              <p:cNvPr id="960" name="Cloud 959"/>
              <p:cNvSpPr/>
              <p:nvPr/>
            </p:nvSpPr>
            <p:spPr bwMode="auto">
              <a:xfrm>
                <a:off x="9619024" y="2413648"/>
                <a:ext cx="2285677" cy="731407"/>
              </a:xfrm>
              <a:prstGeom prst="clou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dirty="0">
                    <a:solidFill>
                      <a:schemeClr val="tx1"/>
                    </a:solidFill>
                  </a:rPr>
                  <a:t>Internet</a:t>
                </a:r>
              </a:p>
            </p:txBody>
          </p:sp>
          <p:cxnSp>
            <p:nvCxnSpPr>
              <p:cNvPr id="961" name="Straight Connector 960"/>
              <p:cNvCxnSpPr/>
              <p:nvPr/>
            </p:nvCxnSpPr>
            <p:spPr bwMode="auto">
              <a:xfrm flipV="1">
                <a:off x="9142707" y="2852492"/>
                <a:ext cx="572232" cy="292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2" name="Cloud 961"/>
              <p:cNvSpPr/>
              <p:nvPr/>
            </p:nvSpPr>
            <p:spPr bwMode="auto">
              <a:xfrm>
                <a:off x="9584886" y="3218195"/>
                <a:ext cx="2285677" cy="731407"/>
              </a:xfrm>
              <a:prstGeom prst="cloud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0323" rIns="70323" anchor="ctr"/>
              <a:lstStyle/>
              <a:p>
                <a:pPr algn="ctr">
                  <a:defRPr/>
                </a:pPr>
                <a:r>
                  <a:rPr lang="en-US" sz="1270" dirty="0">
                    <a:solidFill>
                      <a:schemeClr val="tx1"/>
                    </a:solidFill>
                  </a:rPr>
                  <a:t>Enterprise</a:t>
                </a:r>
              </a:p>
            </p:txBody>
          </p:sp>
          <p:cxnSp>
            <p:nvCxnSpPr>
              <p:cNvPr id="963" name="Straight Connector 962"/>
              <p:cNvCxnSpPr>
                <a:endCxn id="962" idx="2"/>
              </p:cNvCxnSpPr>
              <p:nvPr/>
            </p:nvCxnSpPr>
            <p:spPr bwMode="auto">
              <a:xfrm>
                <a:off x="9012654" y="3583899"/>
                <a:ext cx="577108" cy="1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 745"/>
            <p:cNvGrpSpPr>
              <a:grpSpLocks/>
            </p:cNvGrpSpPr>
            <p:nvPr/>
          </p:nvGrpSpPr>
          <p:grpSpPr bwMode="auto">
            <a:xfrm>
              <a:off x="1909763" y="1893888"/>
              <a:ext cx="7348537" cy="2000250"/>
              <a:chOff x="1357290" y="2000240"/>
              <a:chExt cx="5643570" cy="2000264"/>
            </a:xfrm>
          </p:grpSpPr>
          <p:grpSp>
            <p:nvGrpSpPr>
              <p:cNvPr id="875" name="Group 1311"/>
              <p:cNvGrpSpPr>
                <a:grpSpLocks/>
              </p:cNvGrpSpPr>
              <p:nvPr/>
            </p:nvGrpSpPr>
            <p:grpSpPr bwMode="auto">
              <a:xfrm>
                <a:off x="3143240" y="2364987"/>
                <a:ext cx="3857620" cy="1635517"/>
                <a:chOff x="71406" y="3143248"/>
                <a:chExt cx="2571768" cy="785818"/>
              </a:xfrm>
            </p:grpSpPr>
            <p:grpSp>
              <p:nvGrpSpPr>
                <p:cNvPr id="882" name="Group 992"/>
                <p:cNvGrpSpPr>
                  <a:grpSpLocks/>
                </p:cNvGrpSpPr>
                <p:nvPr/>
              </p:nvGrpSpPr>
              <p:grpSpPr bwMode="auto">
                <a:xfrm>
                  <a:off x="71406" y="3143248"/>
                  <a:ext cx="2571768" cy="785818"/>
                  <a:chOff x="428596" y="4929198"/>
                  <a:chExt cx="2571768" cy="785818"/>
                </a:xfrm>
              </p:grpSpPr>
              <p:sp>
                <p:nvSpPr>
                  <p:cNvPr id="902" name="Parallelogram 901"/>
                  <p:cNvSpPr/>
                  <p:nvPr/>
                </p:nvSpPr>
                <p:spPr>
                  <a:xfrm>
                    <a:off x="428692" y="5001080"/>
                    <a:ext cx="2571672" cy="713936"/>
                  </a:xfrm>
                  <a:prstGeom prst="parallelogram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grpSp>
                <p:nvGrpSpPr>
                  <p:cNvPr id="903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642384" y="4929198"/>
                    <a:ext cx="301356" cy="545633"/>
                    <a:chOff x="5500168" y="1643050"/>
                    <a:chExt cx="301356" cy="545633"/>
                  </a:xfrm>
                </p:grpSpPr>
                <p:pic>
                  <p:nvPicPr>
                    <p:cNvPr id="933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57054" y="1643050"/>
                      <a:ext cx="244470" cy="244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934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0168" y="1831493"/>
                      <a:ext cx="285725" cy="357190"/>
                      <a:chOff x="2428860" y="3586164"/>
                      <a:chExt cx="124640" cy="261940"/>
                    </a:xfrm>
                  </p:grpSpPr>
                  <p:sp>
                    <p:nvSpPr>
                      <p:cNvPr id="93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5" y="3586267"/>
                        <a:ext cx="1418" cy="26177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6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28891" y="3586267"/>
                        <a:ext cx="50347" cy="21591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7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3349" y="3586267"/>
                        <a:ext cx="50702" cy="2175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8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0237" y="3754632"/>
                        <a:ext cx="50347" cy="3468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9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5" y="3754632"/>
                        <a:ext cx="52120" cy="3468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0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7683" y="3722749"/>
                        <a:ext cx="42902" cy="2349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1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5" y="3722749"/>
                        <a:ext cx="44320" cy="2349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2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6192" y="3688069"/>
                        <a:ext cx="71621" cy="21815"/>
                      </a:xfrm>
                      <a:custGeom>
                        <a:avLst/>
                        <a:gdLst>
                          <a:gd name="T0" fmla="*/ 2147483647 w 50"/>
                          <a:gd name="T1" fmla="*/ 0 h 14"/>
                          <a:gd name="T2" fmla="*/ 2147483647 w 50"/>
                          <a:gd name="T3" fmla="*/ 2147483647 h 14"/>
                          <a:gd name="T4" fmla="*/ 0 w 50"/>
                          <a:gd name="T5" fmla="*/ 0 h 14"/>
                          <a:gd name="T6" fmla="*/ 0 60000 65536"/>
                          <a:gd name="T7" fmla="*/ 0 60000 65536"/>
                          <a:gd name="T8" fmla="*/ 0 60000 65536"/>
                          <a:gd name="T9" fmla="*/ 0 w 50"/>
                          <a:gd name="T10" fmla="*/ 0 h 14"/>
                          <a:gd name="T11" fmla="*/ 50 w 50"/>
                          <a:gd name="T12" fmla="*/ 14 h 1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50" h="14">
                            <a:moveTo>
                              <a:pt x="50" y="0"/>
                            </a:moveTo>
                            <a:lnTo>
                              <a:pt x="24" y="1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3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284" y="3657864"/>
                        <a:ext cx="57439" cy="15662"/>
                      </a:xfrm>
                      <a:custGeom>
                        <a:avLst/>
                        <a:gdLst>
                          <a:gd name="T0" fmla="*/ 0 w 40"/>
                          <a:gd name="T1" fmla="*/ 0 h 10"/>
                          <a:gd name="T2" fmla="*/ 2147483647 w 40"/>
                          <a:gd name="T3" fmla="*/ 2147483647 h 10"/>
                          <a:gd name="T4" fmla="*/ 2147483647 w 40"/>
                          <a:gd name="T5" fmla="*/ 0 h 10"/>
                          <a:gd name="T6" fmla="*/ 0 60000 65536"/>
                          <a:gd name="T7" fmla="*/ 0 60000 65536"/>
                          <a:gd name="T8" fmla="*/ 0 60000 65536"/>
                          <a:gd name="T9" fmla="*/ 0 w 40"/>
                          <a:gd name="T10" fmla="*/ 0 h 10"/>
                          <a:gd name="T11" fmla="*/ 40 w 40"/>
                          <a:gd name="T12" fmla="*/ 10 h 1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0" h="10">
                            <a:moveTo>
                              <a:pt x="0" y="0"/>
                            </a:moveTo>
                            <a:lnTo>
                              <a:pt x="19" y="10"/>
                            </a:lnTo>
                            <a:lnTo>
                              <a:pt x="4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4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0375" y="3629337"/>
                        <a:ext cx="43256" cy="10628"/>
                      </a:xfrm>
                      <a:custGeom>
                        <a:avLst/>
                        <a:gdLst>
                          <a:gd name="T0" fmla="*/ 2147483647 w 30"/>
                          <a:gd name="T1" fmla="*/ 0 h 7"/>
                          <a:gd name="T2" fmla="*/ 2147483647 w 30"/>
                          <a:gd name="T3" fmla="*/ 2147483647 h 7"/>
                          <a:gd name="T4" fmla="*/ 0 w 30"/>
                          <a:gd name="T5" fmla="*/ 0 h 7"/>
                          <a:gd name="T6" fmla="*/ 0 60000 65536"/>
                          <a:gd name="T7" fmla="*/ 0 60000 65536"/>
                          <a:gd name="T8" fmla="*/ 0 60000 65536"/>
                          <a:gd name="T9" fmla="*/ 0 w 30"/>
                          <a:gd name="T10" fmla="*/ 0 h 7"/>
                          <a:gd name="T11" fmla="*/ 30 w 30"/>
                          <a:gd name="T12" fmla="*/ 7 h 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0" h="7">
                            <a:moveTo>
                              <a:pt x="30" y="0"/>
                            </a:moveTo>
                            <a:lnTo>
                              <a:pt x="14" y="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5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90585" y="3746241"/>
                        <a:ext cx="52120" cy="839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6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683" y="3722749"/>
                        <a:ext cx="87222" cy="66563"/>
                      </a:xfrm>
                      <a:custGeom>
                        <a:avLst/>
                        <a:gdLst>
                          <a:gd name="T0" fmla="*/ 2147483647 w 61"/>
                          <a:gd name="T1" fmla="*/ 0 h 42"/>
                          <a:gd name="T2" fmla="*/ 2147483647 w 61"/>
                          <a:gd name="T3" fmla="*/ 2147483647 h 42"/>
                          <a:gd name="T4" fmla="*/ 0 w 61"/>
                          <a:gd name="T5" fmla="*/ 0 h 42"/>
                          <a:gd name="T6" fmla="*/ 0 60000 65536"/>
                          <a:gd name="T7" fmla="*/ 0 60000 65536"/>
                          <a:gd name="T8" fmla="*/ 0 60000 65536"/>
                          <a:gd name="T9" fmla="*/ 0 w 61"/>
                          <a:gd name="T10" fmla="*/ 0 h 42"/>
                          <a:gd name="T11" fmla="*/ 61 w 61"/>
                          <a:gd name="T12" fmla="*/ 42 h 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61" h="42">
                            <a:moveTo>
                              <a:pt x="61" y="0"/>
                            </a:moveTo>
                            <a:lnTo>
                              <a:pt x="30" y="4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7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0237" y="3746241"/>
                        <a:ext cx="50347" cy="839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8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5" y="3688069"/>
                        <a:ext cx="37229" cy="5817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49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5" y="3709884"/>
                        <a:ext cx="44320" cy="12865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0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6192" y="3688069"/>
                        <a:ext cx="34392" cy="5817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1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47683" y="3709884"/>
                        <a:ext cx="42902" cy="12865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2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585" y="3657864"/>
                        <a:ext cx="30137" cy="5202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3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5" y="3673526"/>
                        <a:ext cx="37229" cy="1454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4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3284" y="3657864"/>
                        <a:ext cx="27301" cy="5202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5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56192" y="3673526"/>
                        <a:ext cx="34392" cy="1454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6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585" y="3629337"/>
                        <a:ext cx="23046" cy="441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7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5" y="3639964"/>
                        <a:ext cx="30137" cy="1789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8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0375" y="3629337"/>
                        <a:ext cx="20210" cy="441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59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63284" y="3639964"/>
                        <a:ext cx="27301" cy="1789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</p:grpSp>
              </p:grpSp>
              <p:grpSp>
                <p:nvGrpSpPr>
                  <p:cNvPr id="904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428334" y="4929198"/>
                    <a:ext cx="301356" cy="545633"/>
                    <a:chOff x="5500168" y="1643050"/>
                    <a:chExt cx="301356" cy="545633"/>
                  </a:xfrm>
                </p:grpSpPr>
                <p:pic>
                  <p:nvPicPr>
                    <p:cNvPr id="906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57054" y="1643050"/>
                      <a:ext cx="244470" cy="244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907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0168" y="1831493"/>
                      <a:ext cx="285725" cy="357190"/>
                      <a:chOff x="2428860" y="3586164"/>
                      <a:chExt cx="124640" cy="261940"/>
                    </a:xfrm>
                  </p:grpSpPr>
                  <p:sp>
                    <p:nvSpPr>
                      <p:cNvPr id="908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586267"/>
                        <a:ext cx="1418" cy="26177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0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28784" y="3586267"/>
                        <a:ext cx="50347" cy="21591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0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3241" y="3586267"/>
                        <a:ext cx="50347" cy="2175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1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0130" y="3754632"/>
                        <a:ext cx="50347" cy="3468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2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754632"/>
                        <a:ext cx="51766" cy="3468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3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7575" y="3722749"/>
                        <a:ext cx="42902" cy="2349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4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722749"/>
                        <a:ext cx="44320" cy="2349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5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6085" y="3688069"/>
                        <a:ext cx="71621" cy="21815"/>
                      </a:xfrm>
                      <a:custGeom>
                        <a:avLst/>
                        <a:gdLst>
                          <a:gd name="T0" fmla="*/ 2147483647 w 50"/>
                          <a:gd name="T1" fmla="*/ 0 h 14"/>
                          <a:gd name="T2" fmla="*/ 2147483647 w 50"/>
                          <a:gd name="T3" fmla="*/ 2147483647 h 14"/>
                          <a:gd name="T4" fmla="*/ 0 w 50"/>
                          <a:gd name="T5" fmla="*/ 0 h 14"/>
                          <a:gd name="T6" fmla="*/ 0 60000 65536"/>
                          <a:gd name="T7" fmla="*/ 0 60000 65536"/>
                          <a:gd name="T8" fmla="*/ 0 60000 65536"/>
                          <a:gd name="T9" fmla="*/ 0 w 50"/>
                          <a:gd name="T10" fmla="*/ 0 h 14"/>
                          <a:gd name="T11" fmla="*/ 50 w 50"/>
                          <a:gd name="T12" fmla="*/ 14 h 1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50" h="14">
                            <a:moveTo>
                              <a:pt x="50" y="0"/>
                            </a:moveTo>
                            <a:lnTo>
                              <a:pt x="24" y="1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6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176" y="3657864"/>
                        <a:ext cx="57439" cy="15662"/>
                      </a:xfrm>
                      <a:custGeom>
                        <a:avLst/>
                        <a:gdLst>
                          <a:gd name="T0" fmla="*/ 0 w 40"/>
                          <a:gd name="T1" fmla="*/ 0 h 10"/>
                          <a:gd name="T2" fmla="*/ 2147483647 w 40"/>
                          <a:gd name="T3" fmla="*/ 2147483647 h 10"/>
                          <a:gd name="T4" fmla="*/ 2147483647 w 40"/>
                          <a:gd name="T5" fmla="*/ 0 h 10"/>
                          <a:gd name="T6" fmla="*/ 0 60000 65536"/>
                          <a:gd name="T7" fmla="*/ 0 60000 65536"/>
                          <a:gd name="T8" fmla="*/ 0 60000 65536"/>
                          <a:gd name="T9" fmla="*/ 0 w 40"/>
                          <a:gd name="T10" fmla="*/ 0 h 10"/>
                          <a:gd name="T11" fmla="*/ 40 w 40"/>
                          <a:gd name="T12" fmla="*/ 10 h 1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0" h="10">
                            <a:moveTo>
                              <a:pt x="0" y="0"/>
                            </a:moveTo>
                            <a:lnTo>
                              <a:pt x="19" y="10"/>
                            </a:lnTo>
                            <a:lnTo>
                              <a:pt x="4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7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0267" y="3629337"/>
                        <a:ext cx="43256" cy="10628"/>
                      </a:xfrm>
                      <a:custGeom>
                        <a:avLst/>
                        <a:gdLst>
                          <a:gd name="T0" fmla="*/ 2147483647 w 30"/>
                          <a:gd name="T1" fmla="*/ 0 h 7"/>
                          <a:gd name="T2" fmla="*/ 2147483647 w 30"/>
                          <a:gd name="T3" fmla="*/ 2147483647 h 7"/>
                          <a:gd name="T4" fmla="*/ 0 w 30"/>
                          <a:gd name="T5" fmla="*/ 0 h 7"/>
                          <a:gd name="T6" fmla="*/ 0 60000 65536"/>
                          <a:gd name="T7" fmla="*/ 0 60000 65536"/>
                          <a:gd name="T8" fmla="*/ 0 60000 65536"/>
                          <a:gd name="T9" fmla="*/ 0 w 30"/>
                          <a:gd name="T10" fmla="*/ 0 h 7"/>
                          <a:gd name="T11" fmla="*/ 30 w 30"/>
                          <a:gd name="T12" fmla="*/ 7 h 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0" h="7">
                            <a:moveTo>
                              <a:pt x="30" y="0"/>
                            </a:moveTo>
                            <a:lnTo>
                              <a:pt x="14" y="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8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90477" y="3746241"/>
                        <a:ext cx="51766" cy="839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19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575" y="3722749"/>
                        <a:ext cx="87222" cy="66563"/>
                      </a:xfrm>
                      <a:custGeom>
                        <a:avLst/>
                        <a:gdLst>
                          <a:gd name="T0" fmla="*/ 2147483647 w 61"/>
                          <a:gd name="T1" fmla="*/ 0 h 42"/>
                          <a:gd name="T2" fmla="*/ 2147483647 w 61"/>
                          <a:gd name="T3" fmla="*/ 2147483647 h 42"/>
                          <a:gd name="T4" fmla="*/ 0 w 61"/>
                          <a:gd name="T5" fmla="*/ 0 h 42"/>
                          <a:gd name="T6" fmla="*/ 0 60000 65536"/>
                          <a:gd name="T7" fmla="*/ 0 60000 65536"/>
                          <a:gd name="T8" fmla="*/ 0 60000 65536"/>
                          <a:gd name="T9" fmla="*/ 0 w 61"/>
                          <a:gd name="T10" fmla="*/ 0 h 42"/>
                          <a:gd name="T11" fmla="*/ 61 w 61"/>
                          <a:gd name="T12" fmla="*/ 42 h 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61" h="42">
                            <a:moveTo>
                              <a:pt x="61" y="0"/>
                            </a:moveTo>
                            <a:lnTo>
                              <a:pt x="30" y="4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0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0130" y="3746241"/>
                        <a:ext cx="50347" cy="839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1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688069"/>
                        <a:ext cx="37229" cy="5817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2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709884"/>
                        <a:ext cx="44320" cy="12865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3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6085" y="3688069"/>
                        <a:ext cx="34392" cy="5817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4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47575" y="3709884"/>
                        <a:ext cx="42902" cy="12865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5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477" y="3657864"/>
                        <a:ext cx="30138" cy="5202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6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673526"/>
                        <a:ext cx="37229" cy="1454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7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3176" y="3657864"/>
                        <a:ext cx="27301" cy="5202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8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56085" y="3673526"/>
                        <a:ext cx="34392" cy="1454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29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477" y="3629337"/>
                        <a:ext cx="23046" cy="441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0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639964"/>
                        <a:ext cx="30138" cy="1789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1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0267" y="3629337"/>
                        <a:ext cx="20210" cy="4418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932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63176" y="3639964"/>
                        <a:ext cx="27301" cy="17899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</p:grpSp>
              </p:grpSp>
              <p:sp>
                <p:nvSpPr>
                  <p:cNvPr id="905" name="Cloud 904"/>
                  <p:cNvSpPr/>
                  <p:nvPr/>
                </p:nvSpPr>
                <p:spPr>
                  <a:xfrm>
                    <a:off x="1143136" y="5041505"/>
                    <a:ext cx="1071259" cy="601812"/>
                  </a:xfrm>
                  <a:prstGeom prst="cloud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</p:grpSp>
            <p:grpSp>
              <p:nvGrpSpPr>
                <p:cNvPr id="883" name="Group 207"/>
                <p:cNvGrpSpPr>
                  <a:grpSpLocks/>
                </p:cNvGrpSpPr>
                <p:nvPr/>
              </p:nvGrpSpPr>
              <p:grpSpPr bwMode="auto">
                <a:xfrm>
                  <a:off x="1000100" y="3357562"/>
                  <a:ext cx="642942" cy="357370"/>
                  <a:chOff x="3286116" y="4071942"/>
                  <a:chExt cx="1071570" cy="57150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>
                    <a:off x="3288175" y="4357696"/>
                    <a:ext cx="1070176" cy="12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7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335755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900" name="Rectangle 899"/>
                    <p:cNvSpPr/>
                    <p:nvPr/>
                  </p:nvSpPr>
                  <p:spPr>
                    <a:xfrm>
                      <a:off x="3359972" y="4072265"/>
                      <a:ext cx="69087" cy="719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901" name="Straight Connector 900"/>
                    <p:cNvCxnSpPr/>
                    <p:nvPr/>
                  </p:nvCxnSpPr>
                  <p:spPr>
                    <a:xfrm rot="16200000" flipH="1">
                      <a:off x="3287107" y="4250965"/>
                      <a:ext cx="213463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8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371474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898" name="Rectangle 897"/>
                    <p:cNvSpPr/>
                    <p:nvPr/>
                  </p:nvSpPr>
                  <p:spPr>
                    <a:xfrm>
                      <a:off x="3357701" y="4072265"/>
                      <a:ext cx="71796" cy="719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899" name="Straight Connector 898"/>
                    <p:cNvCxnSpPr/>
                    <p:nvPr/>
                  </p:nvCxnSpPr>
                  <p:spPr>
                    <a:xfrm rot="16200000" flipH="1">
                      <a:off x="3286190" y="4250965"/>
                      <a:ext cx="213463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9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407193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896" name="Rectangle 895"/>
                    <p:cNvSpPr/>
                    <p:nvPr/>
                  </p:nvSpPr>
                  <p:spPr>
                    <a:xfrm>
                      <a:off x="3358139" y="4072265"/>
                      <a:ext cx="73151" cy="719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897" name="Straight Connector 896"/>
                    <p:cNvCxnSpPr/>
                    <p:nvPr/>
                  </p:nvCxnSpPr>
                  <p:spPr>
                    <a:xfrm rot="16200000" flipH="1">
                      <a:off x="3287983" y="4250965"/>
                      <a:ext cx="213463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0" name="Group 169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3509954" y="4357694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894" name="Rectangle 893"/>
                    <p:cNvSpPr/>
                    <p:nvPr/>
                  </p:nvSpPr>
                  <p:spPr>
                    <a:xfrm>
                      <a:off x="3369003" y="4085678"/>
                      <a:ext cx="73151" cy="719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895" name="Straight Connector 894"/>
                    <p:cNvCxnSpPr/>
                    <p:nvPr/>
                  </p:nvCxnSpPr>
                  <p:spPr>
                    <a:xfrm rot="16200000" flipH="1">
                      <a:off x="3298847" y="4264378"/>
                      <a:ext cx="213463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1" name="Group 172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929058" y="4357694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892" name="Rectangle 891"/>
                    <p:cNvSpPr/>
                    <p:nvPr/>
                  </p:nvSpPr>
                  <p:spPr>
                    <a:xfrm>
                      <a:off x="3357327" y="4072261"/>
                      <a:ext cx="69087" cy="7074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893" name="Straight Connector 892"/>
                    <p:cNvCxnSpPr/>
                    <p:nvPr/>
                  </p:nvCxnSpPr>
                  <p:spPr>
                    <a:xfrm rot="16200000" flipH="1">
                      <a:off x="3283852" y="4250350"/>
                      <a:ext cx="214683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84" name="Straight Connector 883"/>
                <p:cNvCxnSpPr/>
                <p:nvPr/>
              </p:nvCxnSpPr>
              <p:spPr>
                <a:xfrm rot="16200000" flipH="1">
                  <a:off x="607520" y="3375166"/>
                  <a:ext cx="86191" cy="2771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 flipV="1">
                  <a:off x="1856392" y="3470652"/>
                  <a:ext cx="277162" cy="86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6" name="Group 743"/>
              <p:cNvGrpSpPr>
                <a:grpSpLocks/>
              </p:cNvGrpSpPr>
              <p:nvPr/>
            </p:nvGrpSpPr>
            <p:grpSpPr bwMode="auto">
              <a:xfrm>
                <a:off x="1357290" y="2000240"/>
                <a:ext cx="595835" cy="1058752"/>
                <a:chOff x="1357290" y="2000240"/>
                <a:chExt cx="595835" cy="1058752"/>
              </a:xfrm>
            </p:grpSpPr>
            <p:grpSp>
              <p:nvGrpSpPr>
                <p:cNvPr id="877" name="Group 599"/>
                <p:cNvGrpSpPr>
                  <a:grpSpLocks/>
                </p:cNvGrpSpPr>
                <p:nvPr/>
              </p:nvGrpSpPr>
              <p:grpSpPr bwMode="auto">
                <a:xfrm>
                  <a:off x="1357290" y="2000240"/>
                  <a:ext cx="595835" cy="571504"/>
                  <a:chOff x="4000496" y="4429132"/>
                  <a:chExt cx="1101726" cy="1030288"/>
                </a:xfrm>
              </p:grpSpPr>
              <p:pic>
                <p:nvPicPr>
                  <p:cNvPr id="879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71934" y="4429132"/>
                    <a:ext cx="1030288" cy="1030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36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80" name="Rectangle 879"/>
                  <p:cNvSpPr/>
                  <p:nvPr/>
                </p:nvSpPr>
                <p:spPr>
                  <a:xfrm>
                    <a:off x="4000496" y="4929966"/>
                    <a:ext cx="714617" cy="3577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sp>
                <p:nvSpPr>
                  <p:cNvPr id="881" name="Rectangle 880"/>
                  <p:cNvSpPr/>
                  <p:nvPr/>
                </p:nvSpPr>
                <p:spPr>
                  <a:xfrm>
                    <a:off x="4214655" y="4786870"/>
                    <a:ext cx="286299" cy="2861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</p:grpSp>
            <p:pic>
              <p:nvPicPr>
                <p:cNvPr id="878" name="Picture 598" descr="huawei-p9-1.jp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163"/>
                <a:stretch>
                  <a:fillRect/>
                </a:stretch>
              </p:blipFill>
              <p:spPr bwMode="auto">
                <a:xfrm>
                  <a:off x="1357290" y="2285992"/>
                  <a:ext cx="384251" cy="773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6" name="Group 662"/>
            <p:cNvGrpSpPr>
              <a:grpSpLocks/>
            </p:cNvGrpSpPr>
            <p:nvPr/>
          </p:nvGrpSpPr>
          <p:grpSpPr bwMode="auto">
            <a:xfrm>
              <a:off x="1073150" y="4929188"/>
              <a:ext cx="7813675" cy="785812"/>
              <a:chOff x="714348" y="4929198"/>
              <a:chExt cx="6000792" cy="785818"/>
            </a:xfrm>
          </p:grpSpPr>
          <p:cxnSp>
            <p:nvCxnSpPr>
              <p:cNvPr id="873" name="Straight Connector 872"/>
              <p:cNvCxnSpPr/>
              <p:nvPr/>
            </p:nvCxnSpPr>
            <p:spPr>
              <a:xfrm flipV="1">
                <a:off x="2143224" y="4929198"/>
                <a:ext cx="4571916" cy="7937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>
              <a:xfrm flipH="1">
                <a:off x="714348" y="4929198"/>
                <a:ext cx="1428876" cy="785818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1390"/>
            <p:cNvGrpSpPr>
              <a:grpSpLocks/>
            </p:cNvGrpSpPr>
            <p:nvPr/>
          </p:nvGrpSpPr>
          <p:grpSpPr bwMode="auto">
            <a:xfrm>
              <a:off x="2654300" y="5072063"/>
              <a:ext cx="5022850" cy="1143000"/>
              <a:chOff x="285720" y="5429264"/>
              <a:chExt cx="2928958" cy="857256"/>
            </a:xfrm>
          </p:grpSpPr>
          <p:sp>
            <p:nvSpPr>
              <p:cNvPr id="856" name="Parallelogram 855"/>
              <p:cNvSpPr/>
              <p:nvPr/>
            </p:nvSpPr>
            <p:spPr>
              <a:xfrm>
                <a:off x="285720" y="5429264"/>
                <a:ext cx="2928958" cy="857256"/>
              </a:xfrm>
              <a:prstGeom prst="parallelogram">
                <a:avLst>
                  <a:gd name="adj" fmla="val 42977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57" name="Rectangle 856"/>
              <p:cNvSpPr/>
              <p:nvPr/>
            </p:nvSpPr>
            <p:spPr>
              <a:xfrm flipV="1">
                <a:off x="571766" y="6000768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724508" y="5848367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859" name="Rectangle 858"/>
              <p:cNvSpPr/>
              <p:nvPr/>
            </p:nvSpPr>
            <p:spPr>
              <a:xfrm flipV="1">
                <a:off x="876325" y="5695966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60" name="Rectangle 859"/>
              <p:cNvSpPr/>
              <p:nvPr/>
            </p:nvSpPr>
            <p:spPr>
              <a:xfrm flipV="1">
                <a:off x="1029068" y="5543565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861" name="Rectangle 860"/>
              <p:cNvSpPr/>
              <p:nvPr/>
            </p:nvSpPr>
            <p:spPr>
              <a:xfrm flipV="1">
                <a:off x="1118862" y="6000768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1271605" y="5848367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63" name="Rectangle 862"/>
              <p:cNvSpPr/>
              <p:nvPr/>
            </p:nvSpPr>
            <p:spPr>
              <a:xfrm flipV="1">
                <a:off x="1423422" y="5695966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577091" y="5543565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65" name="Rectangle 864"/>
              <p:cNvSpPr/>
              <p:nvPr/>
            </p:nvSpPr>
            <p:spPr>
              <a:xfrm flipV="1">
                <a:off x="1666885" y="6000768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818702" y="5848367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867" name="Rectangle 866"/>
              <p:cNvSpPr/>
              <p:nvPr/>
            </p:nvSpPr>
            <p:spPr>
              <a:xfrm flipV="1">
                <a:off x="1971445" y="5695966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2124187" y="5543565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869" name="Rectangle 868"/>
              <p:cNvSpPr/>
              <p:nvPr/>
            </p:nvSpPr>
            <p:spPr>
              <a:xfrm flipV="1">
                <a:off x="2214907" y="6000768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2366724" y="5848367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71" name="Rectangle 870"/>
              <p:cNvSpPr/>
              <p:nvPr/>
            </p:nvSpPr>
            <p:spPr>
              <a:xfrm flipV="1">
                <a:off x="2519467" y="5695966"/>
                <a:ext cx="213840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2671284" y="5543565"/>
                <a:ext cx="214766" cy="21431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7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488" name="Group 487"/>
            <p:cNvGrpSpPr>
              <a:grpSpLocks/>
            </p:cNvGrpSpPr>
            <p:nvPr/>
          </p:nvGrpSpPr>
          <p:grpSpPr bwMode="auto">
            <a:xfrm>
              <a:off x="774700" y="1824038"/>
              <a:ext cx="7921625" cy="2551112"/>
              <a:chOff x="647119" y="1867682"/>
              <a:chExt cx="8110822" cy="2611939"/>
            </a:xfrm>
          </p:grpSpPr>
          <p:grpSp>
            <p:nvGrpSpPr>
              <p:cNvPr id="756" name="Group 532"/>
              <p:cNvGrpSpPr>
                <a:grpSpLocks/>
              </p:cNvGrpSpPr>
              <p:nvPr/>
            </p:nvGrpSpPr>
            <p:grpSpPr bwMode="auto">
              <a:xfrm rot="1216540">
                <a:off x="983476" y="2886547"/>
                <a:ext cx="571504" cy="285752"/>
                <a:chOff x="6809586" y="1796244"/>
                <a:chExt cx="1522616" cy="714380"/>
              </a:xfrm>
            </p:grpSpPr>
            <p:pic>
              <p:nvPicPr>
                <p:cNvPr id="852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602" t="18520" b="44444"/>
                <a:stretch>
                  <a:fillRect/>
                </a:stretch>
              </p:blipFill>
              <p:spPr bwMode="auto">
                <a:xfrm>
                  <a:off x="6881024" y="1796244"/>
                  <a:ext cx="1451178" cy="714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3" name="Rectangle 852"/>
                <p:cNvSpPr/>
                <p:nvPr/>
              </p:nvSpPr>
              <p:spPr>
                <a:xfrm>
                  <a:off x="6801913" y="2370199"/>
                  <a:ext cx="645239" cy="142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  <p:sp>
              <p:nvSpPr>
                <p:cNvPr id="854" name="Rectangle 853"/>
                <p:cNvSpPr/>
                <p:nvPr/>
              </p:nvSpPr>
              <p:spPr>
                <a:xfrm>
                  <a:off x="6881697" y="2152135"/>
                  <a:ext cx="69288" cy="142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  <p:sp>
              <p:nvSpPr>
                <p:cNvPr id="855" name="Rectangle 854"/>
                <p:cNvSpPr/>
                <p:nvPr/>
              </p:nvSpPr>
              <p:spPr>
                <a:xfrm>
                  <a:off x="7594720" y="2368474"/>
                  <a:ext cx="69288" cy="142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</p:grpSp>
          <p:grpSp>
            <p:nvGrpSpPr>
              <p:cNvPr id="757" name="Group 527"/>
              <p:cNvGrpSpPr>
                <a:grpSpLocks/>
              </p:cNvGrpSpPr>
              <p:nvPr/>
            </p:nvGrpSpPr>
            <p:grpSpPr bwMode="auto">
              <a:xfrm rot="1216540">
                <a:off x="2269360" y="3243736"/>
                <a:ext cx="571504" cy="285752"/>
                <a:chOff x="6809586" y="1796244"/>
                <a:chExt cx="1522616" cy="714380"/>
              </a:xfrm>
            </p:grpSpPr>
            <p:pic>
              <p:nvPicPr>
                <p:cNvPr id="848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602" t="18520" b="44444"/>
                <a:stretch>
                  <a:fillRect/>
                </a:stretch>
              </p:blipFill>
              <p:spPr bwMode="auto">
                <a:xfrm>
                  <a:off x="6881024" y="1796244"/>
                  <a:ext cx="1451178" cy="714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49" name="Rectangle 848"/>
                <p:cNvSpPr/>
                <p:nvPr/>
              </p:nvSpPr>
              <p:spPr>
                <a:xfrm>
                  <a:off x="6806942" y="2360828"/>
                  <a:ext cx="645242" cy="142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  <p:sp>
              <p:nvSpPr>
                <p:cNvPr id="850" name="Rectangle 849"/>
                <p:cNvSpPr/>
                <p:nvPr/>
              </p:nvSpPr>
              <p:spPr>
                <a:xfrm>
                  <a:off x="6880103" y="2149394"/>
                  <a:ext cx="69288" cy="142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  <p:sp>
              <p:nvSpPr>
                <p:cNvPr id="851" name="Rectangle 850"/>
                <p:cNvSpPr/>
                <p:nvPr/>
              </p:nvSpPr>
              <p:spPr>
                <a:xfrm>
                  <a:off x="7592375" y="2365857"/>
                  <a:ext cx="69288" cy="1381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</p:grpSp>
          <p:grpSp>
            <p:nvGrpSpPr>
              <p:cNvPr id="758" name="Group 526"/>
              <p:cNvGrpSpPr>
                <a:grpSpLocks/>
              </p:cNvGrpSpPr>
              <p:nvPr/>
            </p:nvGrpSpPr>
            <p:grpSpPr bwMode="auto">
              <a:xfrm>
                <a:off x="647119" y="1867682"/>
                <a:ext cx="8110822" cy="2611939"/>
                <a:chOff x="647119" y="1867682"/>
                <a:chExt cx="8110822" cy="2611939"/>
              </a:xfrm>
            </p:grpSpPr>
            <p:grpSp>
              <p:nvGrpSpPr>
                <p:cNvPr id="759" name="Group 525"/>
                <p:cNvGrpSpPr>
                  <a:grpSpLocks/>
                </p:cNvGrpSpPr>
                <p:nvPr/>
              </p:nvGrpSpPr>
              <p:grpSpPr bwMode="auto">
                <a:xfrm>
                  <a:off x="647119" y="1867682"/>
                  <a:ext cx="8110822" cy="2611939"/>
                  <a:chOff x="647119" y="1939120"/>
                  <a:chExt cx="8110822" cy="2611939"/>
                </a:xfrm>
              </p:grpSpPr>
              <p:grpSp>
                <p:nvGrpSpPr>
                  <p:cNvPr id="761" name="Group 481"/>
                  <p:cNvGrpSpPr>
                    <a:grpSpLocks/>
                  </p:cNvGrpSpPr>
                  <p:nvPr/>
                </p:nvGrpSpPr>
                <p:grpSpPr bwMode="auto">
                  <a:xfrm>
                    <a:off x="647119" y="1939120"/>
                    <a:ext cx="8110822" cy="2611939"/>
                    <a:chOff x="651039" y="1898949"/>
                    <a:chExt cx="8110822" cy="2611939"/>
                  </a:xfrm>
                </p:grpSpPr>
                <p:grpSp>
                  <p:nvGrpSpPr>
                    <p:cNvPr id="764" name="Group 1517"/>
                    <p:cNvGrpSpPr>
                      <a:grpSpLocks/>
                    </p:cNvGrpSpPr>
                    <p:nvPr/>
                  </p:nvGrpSpPr>
                  <p:grpSpPr bwMode="auto">
                    <a:xfrm rot="1052461">
                      <a:off x="651039" y="2951948"/>
                      <a:ext cx="514283" cy="282741"/>
                      <a:chOff x="3983252" y="4782578"/>
                      <a:chExt cx="712415" cy="497849"/>
                    </a:xfrm>
                  </p:grpSpPr>
                  <p:sp>
                    <p:nvSpPr>
                      <p:cNvPr id="846" name="Rectangle 845"/>
                      <p:cNvSpPr/>
                      <p:nvPr/>
                    </p:nvSpPr>
                    <p:spPr>
                      <a:xfrm>
                        <a:off x="3979330" y="4922409"/>
                        <a:ext cx="711512" cy="3577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847" name="Rectangle 846"/>
                      <p:cNvSpPr/>
                      <p:nvPr/>
                    </p:nvSpPr>
                    <p:spPr>
                      <a:xfrm>
                        <a:off x="4201393" y="4781868"/>
                        <a:ext cx="285956" cy="2861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</p:grpSp>
                <p:grpSp>
                  <p:nvGrpSpPr>
                    <p:cNvPr id="765" name="Group 1517"/>
                    <p:cNvGrpSpPr>
                      <a:grpSpLocks/>
                    </p:cNvGrpSpPr>
                    <p:nvPr/>
                  </p:nvGrpSpPr>
                  <p:grpSpPr bwMode="auto">
                    <a:xfrm rot="1052461">
                      <a:off x="742854" y="1898949"/>
                      <a:ext cx="796822" cy="585126"/>
                      <a:chOff x="3998413" y="4429131"/>
                      <a:chExt cx="1103804" cy="1030288"/>
                    </a:xfrm>
                  </p:grpSpPr>
                  <p:pic>
                    <p:nvPicPr>
                      <p:cNvPr id="843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0" y="4429131"/>
                        <a:ext cx="1030287" cy="1030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36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844" name="Rectangle 843"/>
                      <p:cNvSpPr/>
                      <p:nvPr/>
                    </p:nvSpPr>
                    <p:spPr>
                      <a:xfrm>
                        <a:off x="3976620" y="4920046"/>
                        <a:ext cx="713763" cy="357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845" name="Rectangle 844"/>
                      <p:cNvSpPr/>
                      <p:nvPr/>
                    </p:nvSpPr>
                    <p:spPr>
                      <a:xfrm>
                        <a:off x="4201561" y="4781802"/>
                        <a:ext cx="285955" cy="2861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</p:grpSp>
                <p:sp>
                  <p:nvSpPr>
                    <p:cNvPr id="766" name="Rectangle 765"/>
                    <p:cNvSpPr/>
                    <p:nvPr/>
                  </p:nvSpPr>
                  <p:spPr bwMode="auto">
                    <a:xfrm rot="1052461">
                      <a:off x="1915612" y="3319506"/>
                      <a:ext cx="414481" cy="271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grpSp>
                  <p:nvGrpSpPr>
                    <p:cNvPr id="767" name="Group 9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19031" y="2836777"/>
                      <a:ext cx="5142830" cy="1674111"/>
                      <a:chOff x="428596" y="4929198"/>
                      <a:chExt cx="2571768" cy="785818"/>
                    </a:xfrm>
                  </p:grpSpPr>
                  <p:sp>
                    <p:nvSpPr>
                      <p:cNvPr id="787" name="Parallelogram 786"/>
                      <p:cNvSpPr/>
                      <p:nvPr/>
                    </p:nvSpPr>
                    <p:spPr>
                      <a:xfrm>
                        <a:off x="428604" y="5000913"/>
                        <a:ext cx="2571760" cy="714103"/>
                      </a:xfrm>
                      <a:prstGeom prst="parallelogram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grpSp>
                    <p:nvGrpSpPr>
                      <p:cNvPr id="788" name="Group 3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2384" y="5117641"/>
                        <a:ext cx="285725" cy="357190"/>
                        <a:chOff x="2428860" y="3586164"/>
                        <a:chExt cx="124640" cy="261940"/>
                      </a:xfrm>
                    </p:grpSpPr>
                    <p:sp>
                      <p:nvSpPr>
                        <p:cNvPr id="818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0552" y="3586164"/>
                          <a:ext cx="1418" cy="26183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19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28856" y="3586164"/>
                          <a:ext cx="50349" cy="215961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0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03316" y="3586164"/>
                          <a:ext cx="50349" cy="217639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1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440203" y="3754569"/>
                          <a:ext cx="50349" cy="3468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2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0552" y="3754569"/>
                          <a:ext cx="51767" cy="3468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3" name="Line 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447649" y="3722678"/>
                          <a:ext cx="42903" cy="2349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4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0552" y="3722678"/>
                          <a:ext cx="44321" cy="2349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5" name="Freeform 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56158" y="3687990"/>
                          <a:ext cx="71623" cy="21820"/>
                        </a:xfrm>
                        <a:custGeom>
                          <a:avLst/>
                          <a:gdLst>
                            <a:gd name="T0" fmla="*/ 2147483647 w 50"/>
                            <a:gd name="T1" fmla="*/ 0 h 14"/>
                            <a:gd name="T2" fmla="*/ 2147483647 w 50"/>
                            <a:gd name="T3" fmla="*/ 2147483647 h 14"/>
                            <a:gd name="T4" fmla="*/ 0 w 50"/>
                            <a:gd name="T5" fmla="*/ 0 h 14"/>
                            <a:gd name="T6" fmla="*/ 0 60000 65536"/>
                            <a:gd name="T7" fmla="*/ 0 60000 65536"/>
                            <a:gd name="T8" fmla="*/ 0 60000 65536"/>
                            <a:gd name="T9" fmla="*/ 0 w 50"/>
                            <a:gd name="T10" fmla="*/ 0 h 14"/>
                            <a:gd name="T11" fmla="*/ 50 w 50"/>
                            <a:gd name="T12" fmla="*/ 14 h 14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50" h="14">
                              <a:moveTo>
                                <a:pt x="50" y="0"/>
                              </a:moveTo>
                              <a:lnTo>
                                <a:pt x="24" y="14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6" name="Freeform 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63250" y="3657778"/>
                          <a:ext cx="57441" cy="15666"/>
                        </a:xfrm>
                        <a:custGeom>
                          <a:avLst/>
                          <a:gdLst>
                            <a:gd name="T0" fmla="*/ 0 w 40"/>
                            <a:gd name="T1" fmla="*/ 0 h 10"/>
                            <a:gd name="T2" fmla="*/ 2147483647 w 40"/>
                            <a:gd name="T3" fmla="*/ 2147483647 h 10"/>
                            <a:gd name="T4" fmla="*/ 2147483647 w 40"/>
                            <a:gd name="T5" fmla="*/ 0 h 10"/>
                            <a:gd name="T6" fmla="*/ 0 60000 65536"/>
                            <a:gd name="T7" fmla="*/ 0 60000 65536"/>
                            <a:gd name="T8" fmla="*/ 0 60000 65536"/>
                            <a:gd name="T9" fmla="*/ 0 w 40"/>
                            <a:gd name="T10" fmla="*/ 0 h 10"/>
                            <a:gd name="T11" fmla="*/ 40 w 40"/>
                            <a:gd name="T12" fmla="*/ 10 h 1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0" h="10">
                              <a:moveTo>
                                <a:pt x="0" y="0"/>
                              </a:moveTo>
                              <a:lnTo>
                                <a:pt x="19" y="10"/>
                              </a:lnTo>
                              <a:lnTo>
                                <a:pt x="40" y="0"/>
                              </a:lnTo>
                            </a:path>
                          </a:pathLst>
                        </a:cu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7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70341" y="3629244"/>
                          <a:ext cx="43258" cy="10630"/>
                        </a:xfrm>
                        <a:custGeom>
                          <a:avLst/>
                          <a:gdLst>
                            <a:gd name="T0" fmla="*/ 2147483647 w 30"/>
                            <a:gd name="T1" fmla="*/ 0 h 7"/>
                            <a:gd name="T2" fmla="*/ 2147483647 w 30"/>
                            <a:gd name="T3" fmla="*/ 2147483647 h 7"/>
                            <a:gd name="T4" fmla="*/ 0 w 30"/>
                            <a:gd name="T5" fmla="*/ 0 h 7"/>
                            <a:gd name="T6" fmla="*/ 0 60000 65536"/>
                            <a:gd name="T7" fmla="*/ 0 60000 65536"/>
                            <a:gd name="T8" fmla="*/ 0 60000 65536"/>
                            <a:gd name="T9" fmla="*/ 0 w 30"/>
                            <a:gd name="T10" fmla="*/ 0 h 7"/>
                            <a:gd name="T11" fmla="*/ 30 w 30"/>
                            <a:gd name="T12" fmla="*/ 7 h 7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0" h="7">
                              <a:moveTo>
                                <a:pt x="30" y="0"/>
                              </a:moveTo>
                              <a:lnTo>
                                <a:pt x="14" y="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8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490552" y="3746177"/>
                          <a:ext cx="51767" cy="8392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29" name="Freeform 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47649" y="3722678"/>
                          <a:ext cx="87225" cy="66578"/>
                        </a:xfrm>
                        <a:custGeom>
                          <a:avLst/>
                          <a:gdLst>
                            <a:gd name="T0" fmla="*/ 2147483647 w 61"/>
                            <a:gd name="T1" fmla="*/ 0 h 42"/>
                            <a:gd name="T2" fmla="*/ 2147483647 w 61"/>
                            <a:gd name="T3" fmla="*/ 2147483647 h 42"/>
                            <a:gd name="T4" fmla="*/ 0 w 61"/>
                            <a:gd name="T5" fmla="*/ 0 h 42"/>
                            <a:gd name="T6" fmla="*/ 0 60000 65536"/>
                            <a:gd name="T7" fmla="*/ 0 60000 65536"/>
                            <a:gd name="T8" fmla="*/ 0 60000 65536"/>
                            <a:gd name="T9" fmla="*/ 0 w 61"/>
                            <a:gd name="T10" fmla="*/ 0 h 42"/>
                            <a:gd name="T11" fmla="*/ 61 w 61"/>
                            <a:gd name="T12" fmla="*/ 42 h 42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61" h="42">
                              <a:moveTo>
                                <a:pt x="61" y="0"/>
                              </a:moveTo>
                              <a:lnTo>
                                <a:pt x="30" y="42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0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40203" y="3746177"/>
                          <a:ext cx="50349" cy="8392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1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0552" y="3687990"/>
                          <a:ext cx="37230" cy="58186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2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0552" y="3709810"/>
                          <a:ext cx="44321" cy="1286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3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56158" y="3687990"/>
                          <a:ext cx="34394" cy="58186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4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47649" y="3709810"/>
                          <a:ext cx="42903" cy="12868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5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90552" y="3657778"/>
                          <a:ext cx="30138" cy="52032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6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0552" y="3673444"/>
                          <a:ext cx="37230" cy="14547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7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63250" y="3657778"/>
                          <a:ext cx="27302" cy="52032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8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56158" y="3673444"/>
                          <a:ext cx="34394" cy="14547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39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90552" y="3629244"/>
                          <a:ext cx="23047" cy="44199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40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0552" y="3639875"/>
                          <a:ext cx="30138" cy="17903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41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0341" y="3629244"/>
                          <a:ext cx="20211" cy="44199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  <p:sp>
                      <p:nvSpPr>
                        <p:cNvPr id="842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63250" y="3639875"/>
                          <a:ext cx="27302" cy="17903"/>
                        </a:xfrm>
                        <a:prstGeom prst="line">
                          <a:avLst/>
                        </a:prstGeom>
                        <a:noFill/>
                        <a:ln w="3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sz="1270"/>
                        </a:p>
                      </p:txBody>
                    </p:sp>
                  </p:grpSp>
                  <p:grpSp>
                    <p:nvGrpSpPr>
                      <p:cNvPr id="789" name="Group 4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8334" y="4929198"/>
                        <a:ext cx="301356" cy="545633"/>
                        <a:chOff x="5500168" y="1643050"/>
                        <a:chExt cx="301356" cy="545633"/>
                      </a:xfrm>
                    </p:grpSpPr>
                    <p:pic>
                      <p:nvPicPr>
                        <p:cNvPr id="791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054" y="1643050"/>
                          <a:ext cx="244470" cy="244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36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grpSp>
                      <p:nvGrpSpPr>
                        <p:cNvPr id="792" name="Group 3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500168" y="1831493"/>
                          <a:ext cx="285725" cy="357190"/>
                          <a:chOff x="2428860" y="3586164"/>
                          <a:chExt cx="124640" cy="261940"/>
                        </a:xfrm>
                      </p:grpSpPr>
                      <p:sp>
                        <p:nvSpPr>
                          <p:cNvPr id="793" name="Line 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90471" y="3586164"/>
                            <a:ext cx="1418" cy="26183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4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28775" y="3586164"/>
                            <a:ext cx="50349" cy="215961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5" name="Line 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03235" y="3586164"/>
                            <a:ext cx="50349" cy="217639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6" name="Line 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440121" y="3754569"/>
                            <a:ext cx="50349" cy="3468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7" name="Line 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90471" y="3754569"/>
                            <a:ext cx="51767" cy="3468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8" name="Line 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447568" y="3722678"/>
                            <a:ext cx="42903" cy="2349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799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90471" y="3722678"/>
                            <a:ext cx="44322" cy="2349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0" name="Freeform 9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56077" y="3687990"/>
                            <a:ext cx="71623" cy="21820"/>
                          </a:xfrm>
                          <a:custGeom>
                            <a:avLst/>
                            <a:gdLst>
                              <a:gd name="T0" fmla="*/ 2147483647 w 50"/>
                              <a:gd name="T1" fmla="*/ 0 h 14"/>
                              <a:gd name="T2" fmla="*/ 2147483647 w 50"/>
                              <a:gd name="T3" fmla="*/ 2147483647 h 14"/>
                              <a:gd name="T4" fmla="*/ 0 w 50"/>
                              <a:gd name="T5" fmla="*/ 0 h 14"/>
                              <a:gd name="T6" fmla="*/ 0 60000 65536"/>
                              <a:gd name="T7" fmla="*/ 0 60000 65536"/>
                              <a:gd name="T8" fmla="*/ 0 60000 65536"/>
                              <a:gd name="T9" fmla="*/ 0 w 50"/>
                              <a:gd name="T10" fmla="*/ 0 h 14"/>
                              <a:gd name="T11" fmla="*/ 50 w 50"/>
                              <a:gd name="T12" fmla="*/ 14 h 14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50" h="14">
                                <a:moveTo>
                                  <a:pt x="50" y="0"/>
                                </a:moveTo>
                                <a:lnTo>
                                  <a:pt x="24" y="14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1" name="Freeform 9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63169" y="3657778"/>
                            <a:ext cx="57441" cy="15666"/>
                          </a:xfrm>
                          <a:custGeom>
                            <a:avLst/>
                            <a:gdLst>
                              <a:gd name="T0" fmla="*/ 0 w 40"/>
                              <a:gd name="T1" fmla="*/ 0 h 10"/>
                              <a:gd name="T2" fmla="*/ 2147483647 w 40"/>
                              <a:gd name="T3" fmla="*/ 2147483647 h 10"/>
                              <a:gd name="T4" fmla="*/ 2147483647 w 40"/>
                              <a:gd name="T5" fmla="*/ 0 h 1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40"/>
                              <a:gd name="T10" fmla="*/ 0 h 10"/>
                              <a:gd name="T11" fmla="*/ 40 w 40"/>
                              <a:gd name="T12" fmla="*/ 10 h 1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40" h="10">
                                <a:moveTo>
                                  <a:pt x="0" y="0"/>
                                </a:moveTo>
                                <a:lnTo>
                                  <a:pt x="19" y="10"/>
                                </a:lnTo>
                                <a:lnTo>
                                  <a:pt x="40" y="0"/>
                                </a:lnTo>
                              </a:path>
                            </a:pathLst>
                          </a:cu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2" name="Freeform 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70260" y="3629244"/>
                            <a:ext cx="43258" cy="10630"/>
                          </a:xfrm>
                          <a:custGeom>
                            <a:avLst/>
                            <a:gdLst>
                              <a:gd name="T0" fmla="*/ 2147483647 w 30"/>
                              <a:gd name="T1" fmla="*/ 0 h 7"/>
                              <a:gd name="T2" fmla="*/ 2147483647 w 30"/>
                              <a:gd name="T3" fmla="*/ 2147483647 h 7"/>
                              <a:gd name="T4" fmla="*/ 0 w 30"/>
                              <a:gd name="T5" fmla="*/ 0 h 7"/>
                              <a:gd name="T6" fmla="*/ 0 60000 65536"/>
                              <a:gd name="T7" fmla="*/ 0 60000 65536"/>
                              <a:gd name="T8" fmla="*/ 0 60000 65536"/>
                              <a:gd name="T9" fmla="*/ 0 w 30"/>
                              <a:gd name="T10" fmla="*/ 0 h 7"/>
                              <a:gd name="T11" fmla="*/ 30 w 30"/>
                              <a:gd name="T12" fmla="*/ 7 h 7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30" h="7">
                                <a:moveTo>
                                  <a:pt x="30" y="0"/>
                                </a:moveTo>
                                <a:lnTo>
                                  <a:pt x="14" y="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3" name="Line 10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490471" y="3746177"/>
                            <a:ext cx="51767" cy="8392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4" name="Freeform 10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47568" y="3722678"/>
                            <a:ext cx="87225" cy="66578"/>
                          </a:xfrm>
                          <a:custGeom>
                            <a:avLst/>
                            <a:gdLst>
                              <a:gd name="T0" fmla="*/ 2147483647 w 61"/>
                              <a:gd name="T1" fmla="*/ 0 h 42"/>
                              <a:gd name="T2" fmla="*/ 2147483647 w 61"/>
                              <a:gd name="T3" fmla="*/ 2147483647 h 42"/>
                              <a:gd name="T4" fmla="*/ 0 w 61"/>
                              <a:gd name="T5" fmla="*/ 0 h 42"/>
                              <a:gd name="T6" fmla="*/ 0 60000 65536"/>
                              <a:gd name="T7" fmla="*/ 0 60000 65536"/>
                              <a:gd name="T8" fmla="*/ 0 60000 65536"/>
                              <a:gd name="T9" fmla="*/ 0 w 61"/>
                              <a:gd name="T10" fmla="*/ 0 h 42"/>
                              <a:gd name="T11" fmla="*/ 61 w 61"/>
                              <a:gd name="T12" fmla="*/ 42 h 42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61" h="42">
                                <a:moveTo>
                                  <a:pt x="61" y="0"/>
                                </a:moveTo>
                                <a:lnTo>
                                  <a:pt x="30" y="42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5" name="Line 1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40121" y="3746177"/>
                            <a:ext cx="50349" cy="8392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6" name="Line 10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90471" y="3687990"/>
                            <a:ext cx="37230" cy="58186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7" name="Line 1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90471" y="3709810"/>
                            <a:ext cx="44322" cy="1286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8" name="Line 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56077" y="3687990"/>
                            <a:ext cx="34393" cy="58186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09" name="Line 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47568" y="3709810"/>
                            <a:ext cx="42903" cy="12868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0" name="Line 1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90471" y="3657778"/>
                            <a:ext cx="30139" cy="52032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1" name="Line 1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90471" y="3673444"/>
                            <a:ext cx="37230" cy="14547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2" name="Line 11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63169" y="3657778"/>
                            <a:ext cx="27302" cy="52032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3" name="Line 1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56077" y="3673444"/>
                            <a:ext cx="34393" cy="14547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4" name="Line 1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90471" y="3629244"/>
                            <a:ext cx="23047" cy="44199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5" name="Line 1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90471" y="3639875"/>
                            <a:ext cx="30139" cy="17903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6" name="Line 1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70260" y="3629244"/>
                            <a:ext cx="20210" cy="44199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  <p:sp>
                        <p:nvSpPr>
                          <p:cNvPr id="817" name="Line 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463169" y="3639875"/>
                            <a:ext cx="27302" cy="17903"/>
                          </a:xfrm>
                          <a:prstGeom prst="line">
                            <a:avLst/>
                          </a:prstGeom>
                          <a:noFill/>
                          <a:ln w="3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 sz="1270"/>
                          </a:p>
                        </p:txBody>
                      </p:sp>
                    </p:grpSp>
                  </p:grpSp>
                  <p:sp>
                    <p:nvSpPr>
                      <p:cNvPr id="790" name="Cloud 789"/>
                      <p:cNvSpPr/>
                      <p:nvPr/>
                    </p:nvSpPr>
                    <p:spPr>
                      <a:xfrm>
                        <a:off x="1143072" y="5041349"/>
                        <a:ext cx="1071296" cy="601952"/>
                      </a:xfrm>
                      <a:prstGeom prst="cloud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</p:grpSp>
                <p:pic>
                  <p:nvPicPr>
                    <p:cNvPr id="768" name="图片 1365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93650" y="2142753"/>
                      <a:ext cx="617457" cy="4469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69" name="图片 91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3332" y="3101709"/>
                      <a:ext cx="393649" cy="4030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770" name="Straight Connector 769"/>
                    <p:cNvCxnSpPr/>
                    <p:nvPr/>
                  </p:nvCxnSpPr>
                  <p:spPr bwMode="auto">
                    <a:xfrm>
                      <a:off x="5476897" y="3673833"/>
                      <a:ext cx="1285703" cy="16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71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61877" y="3293499"/>
                      <a:ext cx="85714" cy="380333"/>
                      <a:chOff x="3357554" y="4071942"/>
                      <a:chExt cx="71438" cy="285752"/>
                    </a:xfrm>
                  </p:grpSpPr>
                  <p:sp>
                    <p:nvSpPr>
                      <p:cNvPr id="785" name="Rectangle 784"/>
                      <p:cNvSpPr/>
                      <p:nvPr/>
                    </p:nvSpPr>
                    <p:spPr>
                      <a:xfrm>
                        <a:off x="3357173" y="4071943"/>
                        <a:ext cx="71798" cy="7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cxnSp>
                    <p:nvCxnSpPr>
                      <p:cNvPr id="786" name="Straight Connector 785"/>
                      <p:cNvCxnSpPr/>
                      <p:nvPr/>
                    </p:nvCxnSpPr>
                    <p:spPr>
                      <a:xfrm rot="16200000" flipH="1">
                        <a:off x="3286897" y="4250843"/>
                        <a:ext cx="213703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2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90446" y="3293499"/>
                      <a:ext cx="85714" cy="380333"/>
                      <a:chOff x="3357554" y="4071942"/>
                      <a:chExt cx="71438" cy="285752"/>
                    </a:xfrm>
                  </p:grpSpPr>
                  <p:sp>
                    <p:nvSpPr>
                      <p:cNvPr id="783" name="Rectangle 782"/>
                      <p:cNvSpPr/>
                      <p:nvPr/>
                    </p:nvSpPr>
                    <p:spPr>
                      <a:xfrm>
                        <a:off x="3357623" y="4071943"/>
                        <a:ext cx="71798" cy="7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cxnSp>
                    <p:nvCxnSpPr>
                      <p:cNvPr id="784" name="Straight Connector 783"/>
                      <p:cNvCxnSpPr/>
                      <p:nvPr/>
                    </p:nvCxnSpPr>
                    <p:spPr>
                      <a:xfrm rot="16200000" flipH="1">
                        <a:off x="3287347" y="4250843"/>
                        <a:ext cx="213703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3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9015" y="3293499"/>
                      <a:ext cx="85714" cy="380333"/>
                      <a:chOff x="3357554" y="4071942"/>
                      <a:chExt cx="71438" cy="285752"/>
                    </a:xfrm>
                  </p:grpSpPr>
                  <p:sp>
                    <p:nvSpPr>
                      <p:cNvPr id="781" name="Rectangle 780"/>
                      <p:cNvSpPr/>
                      <p:nvPr/>
                    </p:nvSpPr>
                    <p:spPr>
                      <a:xfrm>
                        <a:off x="3358074" y="4071943"/>
                        <a:ext cx="70444" cy="7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cxnSp>
                    <p:nvCxnSpPr>
                      <p:cNvPr id="782" name="Straight Connector 781"/>
                      <p:cNvCxnSpPr/>
                      <p:nvPr/>
                    </p:nvCxnSpPr>
                    <p:spPr>
                      <a:xfrm rot="16200000" flipH="1">
                        <a:off x="3286444" y="4250843"/>
                        <a:ext cx="213703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4" name="Group 169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5744732" y="3673832"/>
                      <a:ext cx="85714" cy="380333"/>
                      <a:chOff x="3357554" y="4071942"/>
                      <a:chExt cx="71438" cy="285752"/>
                    </a:xfrm>
                  </p:grpSpPr>
                  <p:sp>
                    <p:nvSpPr>
                      <p:cNvPr id="779" name="Rectangle 778"/>
                      <p:cNvSpPr/>
                      <p:nvPr/>
                    </p:nvSpPr>
                    <p:spPr>
                      <a:xfrm>
                        <a:off x="3371796" y="4085375"/>
                        <a:ext cx="71798" cy="7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cxnSp>
                    <p:nvCxnSpPr>
                      <p:cNvPr id="780" name="Straight Connector 779"/>
                      <p:cNvCxnSpPr/>
                      <p:nvPr/>
                    </p:nvCxnSpPr>
                    <p:spPr>
                      <a:xfrm rot="16200000" flipH="1">
                        <a:off x="3298812" y="4264274"/>
                        <a:ext cx="213703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5" name="Group 172"/>
                    <p:cNvGrpSpPr>
                      <a:grpSpLocks/>
                    </p:cNvGrpSpPr>
                    <p:nvPr/>
                  </p:nvGrpSpPr>
                  <p:grpSpPr bwMode="auto">
                    <a:xfrm flipH="1" flipV="1">
                      <a:off x="6247587" y="3673832"/>
                      <a:ext cx="85714" cy="380333"/>
                      <a:chOff x="3357554" y="4071942"/>
                      <a:chExt cx="71438" cy="285752"/>
                    </a:xfrm>
                  </p:grpSpPr>
                  <p:sp>
                    <p:nvSpPr>
                      <p:cNvPr id="777" name="Rectangle 776"/>
                      <p:cNvSpPr/>
                      <p:nvPr/>
                    </p:nvSpPr>
                    <p:spPr>
                      <a:xfrm>
                        <a:off x="3357396" y="4071942"/>
                        <a:ext cx="71798" cy="708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270"/>
                      </a:p>
                    </p:txBody>
                  </p:sp>
                  <p:cxnSp>
                    <p:nvCxnSpPr>
                      <p:cNvPr id="778" name="Straight Connector 777"/>
                      <p:cNvCxnSpPr/>
                      <p:nvPr/>
                    </p:nvCxnSpPr>
                    <p:spPr>
                      <a:xfrm rot="16200000" flipH="1">
                        <a:off x="3285156" y="4250231"/>
                        <a:ext cx="214924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776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27218" y="3482040"/>
                      <a:ext cx="228570" cy="4225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cxnSp>
                <p:nvCxnSpPr>
                  <p:cNvPr id="762" name="Straight Connector 761"/>
                  <p:cNvCxnSpPr/>
                  <p:nvPr/>
                </p:nvCxnSpPr>
                <p:spPr bwMode="auto">
                  <a:xfrm rot="16200000" flipH="1">
                    <a:off x="4684654" y="3364542"/>
                    <a:ext cx="183665" cy="554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 bwMode="auto">
                  <a:xfrm flipV="1">
                    <a:off x="7189416" y="3549843"/>
                    <a:ext cx="552641" cy="1836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0" name="TextBox 759"/>
                <p:cNvSpPr txBox="1"/>
                <p:nvPr/>
              </p:nvSpPr>
              <p:spPr bwMode="auto">
                <a:xfrm>
                  <a:off x="4023107" y="3010303"/>
                  <a:ext cx="588400" cy="216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367" b="1" dirty="0">
                      <a:solidFill>
                        <a:srgbClr val="0AA620"/>
                      </a:solidFill>
                    </a:rPr>
                    <a:t>NB-</a:t>
                  </a:r>
                  <a:r>
                    <a:rPr lang="en-US" sz="1367" b="1" dirty="0" err="1">
                      <a:solidFill>
                        <a:srgbClr val="0AA620"/>
                      </a:solidFill>
                    </a:rPr>
                    <a:t>IoT</a:t>
                  </a:r>
                  <a:endParaRPr lang="en-US" sz="1074" b="1" dirty="0">
                    <a:solidFill>
                      <a:srgbClr val="0AA620"/>
                    </a:solidFill>
                  </a:endParaRPr>
                </a:p>
              </p:txBody>
            </p:sp>
          </p:grpSp>
        </p:grpSp>
        <p:grpSp>
          <p:nvGrpSpPr>
            <p:cNvPr id="489" name="Group 488"/>
            <p:cNvGrpSpPr>
              <a:grpSpLocks/>
            </p:cNvGrpSpPr>
            <p:nvPr/>
          </p:nvGrpSpPr>
          <p:grpSpPr bwMode="auto">
            <a:xfrm>
              <a:off x="7770813" y="4000500"/>
              <a:ext cx="3487737" cy="1714500"/>
              <a:chOff x="7809485" y="4095885"/>
              <a:chExt cx="3571410" cy="1755376"/>
            </a:xfrm>
          </p:grpSpPr>
          <p:cxnSp>
            <p:nvCxnSpPr>
              <p:cNvPr id="681" name="Straight Connector 680"/>
              <p:cNvCxnSpPr/>
              <p:nvPr/>
            </p:nvCxnSpPr>
            <p:spPr bwMode="auto">
              <a:xfrm>
                <a:off x="7809485" y="4681010"/>
                <a:ext cx="2095379" cy="58512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2" name="Group 630"/>
              <p:cNvGrpSpPr>
                <a:grpSpLocks/>
              </p:cNvGrpSpPr>
              <p:nvPr/>
            </p:nvGrpSpPr>
            <p:grpSpPr bwMode="auto">
              <a:xfrm>
                <a:off x="9666618" y="5046713"/>
                <a:ext cx="1714277" cy="804548"/>
                <a:chOff x="7286644" y="2285992"/>
                <a:chExt cx="1285884" cy="785818"/>
              </a:xfrm>
            </p:grpSpPr>
            <p:cxnSp>
              <p:nvCxnSpPr>
                <p:cNvPr id="711" name="Straight Connector 710"/>
                <p:cNvCxnSpPr/>
                <p:nvPr/>
              </p:nvCxnSpPr>
              <p:spPr>
                <a:xfrm rot="16200000" flipH="1">
                  <a:off x="8260395" y="2668977"/>
                  <a:ext cx="52388" cy="286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Parallelogram 711"/>
                <p:cNvSpPr/>
                <p:nvPr/>
              </p:nvSpPr>
              <p:spPr>
                <a:xfrm>
                  <a:off x="7286108" y="2285993"/>
                  <a:ext cx="1001091" cy="785817"/>
                </a:xfrm>
                <a:prstGeom prst="parallelogram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70"/>
                </a:p>
              </p:txBody>
            </p:sp>
            <p:grpSp>
              <p:nvGrpSpPr>
                <p:cNvPr id="713" name="Group 427"/>
                <p:cNvGrpSpPr>
                  <a:grpSpLocks/>
                </p:cNvGrpSpPr>
                <p:nvPr/>
              </p:nvGrpSpPr>
              <p:grpSpPr bwMode="auto">
                <a:xfrm>
                  <a:off x="7500958" y="2357430"/>
                  <a:ext cx="500066" cy="642942"/>
                  <a:chOff x="3571868" y="3571876"/>
                  <a:chExt cx="1000132" cy="1143008"/>
                </a:xfrm>
              </p:grpSpPr>
              <p:sp>
                <p:nvSpPr>
                  <p:cNvPr id="748" name="Rectangle 747"/>
                  <p:cNvSpPr/>
                  <p:nvPr/>
                </p:nvSpPr>
                <p:spPr>
                  <a:xfrm>
                    <a:off x="3571381" y="3930301"/>
                    <a:ext cx="214607" cy="28504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9" name="Rectangle 748"/>
                  <p:cNvSpPr/>
                  <p:nvPr/>
                </p:nvSpPr>
                <p:spPr>
                  <a:xfrm>
                    <a:off x="4142040" y="3571876"/>
                    <a:ext cx="214607" cy="28504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sp>
                <p:nvSpPr>
                  <p:cNvPr id="750" name="Rectangle 749"/>
                  <p:cNvSpPr/>
                  <p:nvPr/>
                </p:nvSpPr>
                <p:spPr>
                  <a:xfrm>
                    <a:off x="4356647" y="4144792"/>
                    <a:ext cx="214607" cy="28504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sp>
                <p:nvSpPr>
                  <p:cNvPr id="751" name="Rectangle 750"/>
                  <p:cNvSpPr/>
                  <p:nvPr/>
                </p:nvSpPr>
                <p:spPr>
                  <a:xfrm>
                    <a:off x="4000595" y="4429837"/>
                    <a:ext cx="214607" cy="28504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cxnSp>
                <p:nvCxnSpPr>
                  <p:cNvPr id="752" name="Straight Connector 751"/>
                  <p:cNvCxnSpPr>
                    <a:stCxn id="748" idx="3"/>
                    <a:endCxn id="751" idx="1"/>
                  </p:cNvCxnSpPr>
                  <p:nvPr/>
                </p:nvCxnSpPr>
                <p:spPr>
                  <a:xfrm>
                    <a:off x="3785988" y="4071413"/>
                    <a:ext cx="214607" cy="49953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>
                    <a:stCxn id="748" idx="3"/>
                  </p:cNvCxnSpPr>
                  <p:nvPr/>
                </p:nvCxnSpPr>
                <p:spPr>
                  <a:xfrm flipV="1">
                    <a:off x="3785988" y="3715811"/>
                    <a:ext cx="356052" cy="3556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>
                    <a:stCxn id="749" idx="2"/>
                    <a:endCxn id="751" idx="0"/>
                  </p:cNvCxnSpPr>
                  <p:nvPr/>
                </p:nvCxnSpPr>
                <p:spPr>
                  <a:xfrm rot="5400000">
                    <a:off x="3892164" y="4072656"/>
                    <a:ext cx="572914" cy="1414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>
                    <a:stCxn id="749" idx="2"/>
                    <a:endCxn id="750" idx="0"/>
                  </p:cNvCxnSpPr>
                  <p:nvPr/>
                </p:nvCxnSpPr>
                <p:spPr>
                  <a:xfrm rot="16200000" flipH="1">
                    <a:off x="4212712" y="3893555"/>
                    <a:ext cx="287868" cy="2146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4" name="Group 542"/>
                <p:cNvGrpSpPr>
                  <a:grpSpLocks/>
                </p:cNvGrpSpPr>
                <p:nvPr/>
              </p:nvGrpSpPr>
              <p:grpSpPr bwMode="auto">
                <a:xfrm>
                  <a:off x="8358214" y="2571744"/>
                  <a:ext cx="214314" cy="500066"/>
                  <a:chOff x="2151820" y="2857496"/>
                  <a:chExt cx="378972" cy="714380"/>
                </a:xfrm>
              </p:grpSpPr>
              <p:sp>
                <p:nvSpPr>
                  <p:cNvPr id="71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338892" y="3034391"/>
                    <a:ext cx="4312" cy="537485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1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181489" y="2961819"/>
                    <a:ext cx="319116" cy="72572"/>
                  </a:xfrm>
                  <a:prstGeom prst="ellips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17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51303" y="3034391"/>
                    <a:ext cx="153090" cy="442234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1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377703" y="3034391"/>
                    <a:ext cx="153089" cy="446770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19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85802" y="3379108"/>
                    <a:ext cx="153090" cy="72572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0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38892" y="3379108"/>
                    <a:ext cx="157401" cy="72572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1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07363" y="3313339"/>
                    <a:ext cx="131528" cy="49893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38892" y="3313339"/>
                    <a:ext cx="135839" cy="49893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3" name="Freeform 93"/>
                  <p:cNvSpPr>
                    <a:spLocks/>
                  </p:cNvSpPr>
                  <p:nvPr/>
                </p:nvSpPr>
                <p:spPr bwMode="auto">
                  <a:xfrm>
                    <a:off x="2233238" y="3243035"/>
                    <a:ext cx="219931" cy="45357"/>
                  </a:xfrm>
                  <a:custGeom>
                    <a:avLst/>
                    <a:gdLst>
                      <a:gd name="T0" fmla="*/ 2147483647 w 50"/>
                      <a:gd name="T1" fmla="*/ 0 h 14"/>
                      <a:gd name="T2" fmla="*/ 2147483647 w 50"/>
                      <a:gd name="T3" fmla="*/ 2147483647 h 14"/>
                      <a:gd name="T4" fmla="*/ 0 w 50"/>
                      <a:gd name="T5" fmla="*/ 0 h 14"/>
                      <a:gd name="T6" fmla="*/ 0 60000 65536"/>
                      <a:gd name="T7" fmla="*/ 0 60000 65536"/>
                      <a:gd name="T8" fmla="*/ 0 60000 65536"/>
                      <a:gd name="T9" fmla="*/ 0 w 50"/>
                      <a:gd name="T10" fmla="*/ 0 h 14"/>
                      <a:gd name="T11" fmla="*/ 50 w 50"/>
                      <a:gd name="T12" fmla="*/ 14 h 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0" h="14">
                        <a:moveTo>
                          <a:pt x="50" y="0"/>
                        </a:moveTo>
                        <a:lnTo>
                          <a:pt x="24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4" name="Freeform 94"/>
                  <p:cNvSpPr>
                    <a:spLocks/>
                  </p:cNvSpPr>
                  <p:nvPr/>
                </p:nvSpPr>
                <p:spPr bwMode="auto">
                  <a:xfrm>
                    <a:off x="2256957" y="3179535"/>
                    <a:ext cx="172495" cy="34017"/>
                  </a:xfrm>
                  <a:custGeom>
                    <a:avLst/>
                    <a:gdLst>
                      <a:gd name="T0" fmla="*/ 0 w 40"/>
                      <a:gd name="T1" fmla="*/ 0 h 10"/>
                      <a:gd name="T2" fmla="*/ 2147483647 w 40"/>
                      <a:gd name="T3" fmla="*/ 2147483647 h 10"/>
                      <a:gd name="T4" fmla="*/ 2147483647 w 40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40"/>
                      <a:gd name="T10" fmla="*/ 0 h 10"/>
                      <a:gd name="T11" fmla="*/ 40 w 40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" h="10">
                        <a:moveTo>
                          <a:pt x="0" y="0"/>
                        </a:moveTo>
                        <a:lnTo>
                          <a:pt x="19" y="10"/>
                        </a:lnTo>
                        <a:lnTo>
                          <a:pt x="40" y="0"/>
                        </a:lnTo>
                      </a:path>
                    </a:pathLst>
                  </a:cu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5" name="Freeform 95"/>
                  <p:cNvSpPr>
                    <a:spLocks/>
                  </p:cNvSpPr>
                  <p:nvPr/>
                </p:nvSpPr>
                <p:spPr bwMode="auto">
                  <a:xfrm>
                    <a:off x="2278518" y="3122838"/>
                    <a:ext cx="129371" cy="22679"/>
                  </a:xfrm>
                  <a:custGeom>
                    <a:avLst/>
                    <a:gdLst>
                      <a:gd name="T0" fmla="*/ 2147483647 w 30"/>
                      <a:gd name="T1" fmla="*/ 0 h 7"/>
                      <a:gd name="T2" fmla="*/ 2147483647 w 30"/>
                      <a:gd name="T3" fmla="*/ 2147483647 h 7"/>
                      <a:gd name="T4" fmla="*/ 0 w 30"/>
                      <a:gd name="T5" fmla="*/ 0 h 7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7"/>
                      <a:gd name="T11" fmla="*/ 30 w 30"/>
                      <a:gd name="T12" fmla="*/ 7 h 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7">
                        <a:moveTo>
                          <a:pt x="30" y="0"/>
                        </a:moveTo>
                        <a:lnTo>
                          <a:pt x="14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338892" y="2925534"/>
                    <a:ext cx="4312" cy="108858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7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252644" y="2923265"/>
                    <a:ext cx="4312" cy="106591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8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425139" y="2923265"/>
                    <a:ext cx="4312" cy="106591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29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207363" y="2871105"/>
                    <a:ext cx="4312" cy="10658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470419" y="2871105"/>
                    <a:ext cx="4312" cy="10658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304393" y="2857497"/>
                    <a:ext cx="4312" cy="10658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90640" y="2857497"/>
                    <a:ext cx="4312" cy="10658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3" name="Line 1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338892" y="3363232"/>
                    <a:ext cx="157401" cy="1587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4" name="Freeform 104"/>
                  <p:cNvSpPr>
                    <a:spLocks/>
                  </p:cNvSpPr>
                  <p:nvPr/>
                </p:nvSpPr>
                <p:spPr bwMode="auto">
                  <a:xfrm>
                    <a:off x="2207363" y="3313339"/>
                    <a:ext cx="267368" cy="138341"/>
                  </a:xfrm>
                  <a:custGeom>
                    <a:avLst/>
                    <a:gdLst>
                      <a:gd name="T0" fmla="*/ 2147483647 w 61"/>
                      <a:gd name="T1" fmla="*/ 0 h 42"/>
                      <a:gd name="T2" fmla="*/ 2147483647 w 61"/>
                      <a:gd name="T3" fmla="*/ 2147483647 h 42"/>
                      <a:gd name="T4" fmla="*/ 0 w 61"/>
                      <a:gd name="T5" fmla="*/ 0 h 42"/>
                      <a:gd name="T6" fmla="*/ 0 60000 65536"/>
                      <a:gd name="T7" fmla="*/ 0 60000 65536"/>
                      <a:gd name="T8" fmla="*/ 0 60000 65536"/>
                      <a:gd name="T9" fmla="*/ 0 w 61"/>
                      <a:gd name="T10" fmla="*/ 0 h 42"/>
                      <a:gd name="T11" fmla="*/ 61 w 61"/>
                      <a:gd name="T12" fmla="*/ 42 h 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1" h="42">
                        <a:moveTo>
                          <a:pt x="61" y="0"/>
                        </a:moveTo>
                        <a:lnTo>
                          <a:pt x="3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85802" y="3363232"/>
                    <a:ext cx="153090" cy="1587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6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38892" y="3243035"/>
                    <a:ext cx="114277" cy="12019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38892" y="3288393"/>
                    <a:ext cx="135839" cy="2494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33238" y="3243035"/>
                    <a:ext cx="105654" cy="12019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39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7363" y="3288393"/>
                    <a:ext cx="131528" cy="24946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0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38892" y="3179535"/>
                    <a:ext cx="90560" cy="108858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338892" y="3213552"/>
                    <a:ext cx="114277" cy="29483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2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256957" y="3179535"/>
                    <a:ext cx="81935" cy="108858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3" name="Line 1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33238" y="3213552"/>
                    <a:ext cx="105654" cy="29483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4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38892" y="3122838"/>
                    <a:ext cx="68998" cy="90715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5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338892" y="3145516"/>
                    <a:ext cx="90560" cy="3401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278518" y="3122838"/>
                    <a:ext cx="60373" cy="90715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  <p:sp>
                <p:nvSpPr>
                  <p:cNvPr id="747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56957" y="3145516"/>
                    <a:ext cx="81935" cy="34019"/>
                  </a:xfrm>
                  <a:prstGeom prst="line">
                    <a:avLst/>
                  </a:prstGeom>
                  <a:noFill/>
                  <a:ln w="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1270"/>
                  </a:p>
                </p:txBody>
              </p:sp>
            </p:grpSp>
          </p:grpSp>
          <p:grpSp>
            <p:nvGrpSpPr>
              <p:cNvPr id="683" name="Group 603"/>
              <p:cNvGrpSpPr>
                <a:grpSpLocks/>
              </p:cNvGrpSpPr>
              <p:nvPr/>
            </p:nvGrpSpPr>
            <p:grpSpPr bwMode="auto">
              <a:xfrm>
                <a:off x="9999951" y="4095885"/>
                <a:ext cx="857138" cy="731407"/>
                <a:chOff x="5429256" y="2671539"/>
                <a:chExt cx="357190" cy="471709"/>
              </a:xfrm>
            </p:grpSpPr>
            <p:sp>
              <p:nvSpPr>
                <p:cNvPr id="685" name="Line 85"/>
                <p:cNvSpPr>
                  <a:spLocks noChangeShapeType="1"/>
                </p:cNvSpPr>
                <p:nvPr/>
              </p:nvSpPr>
              <p:spPr bwMode="auto">
                <a:xfrm>
                  <a:off x="5535276" y="2766929"/>
                  <a:ext cx="2032" cy="376319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8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5428921" y="2766929"/>
                  <a:ext cx="86033" cy="310280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87" name="Line 88"/>
                <p:cNvSpPr>
                  <a:spLocks noChangeShapeType="1"/>
                </p:cNvSpPr>
                <p:nvPr/>
              </p:nvSpPr>
              <p:spPr bwMode="auto">
                <a:xfrm>
                  <a:off x="5556954" y="2766929"/>
                  <a:ext cx="86710" cy="312376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88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5448566" y="3008025"/>
                  <a:ext cx="86710" cy="50316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8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5535276" y="3008025"/>
                  <a:ext cx="88742" cy="50316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0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5460760" y="2962950"/>
                  <a:ext cx="74516" cy="3459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5535276" y="2962950"/>
                  <a:ext cx="75871" cy="3459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2" name="Freeform 93"/>
                <p:cNvSpPr>
                  <a:spLocks/>
                </p:cNvSpPr>
                <p:nvPr/>
              </p:nvSpPr>
              <p:spPr bwMode="auto">
                <a:xfrm>
                  <a:off x="5475663" y="2912635"/>
                  <a:ext cx="123291" cy="31447"/>
                </a:xfrm>
                <a:custGeom>
                  <a:avLst/>
                  <a:gdLst>
                    <a:gd name="T0" fmla="*/ 2147483647 w 50"/>
                    <a:gd name="T1" fmla="*/ 0 h 14"/>
                    <a:gd name="T2" fmla="*/ 2147483647 w 50"/>
                    <a:gd name="T3" fmla="*/ 2147483647 h 14"/>
                    <a:gd name="T4" fmla="*/ 0 w 50"/>
                    <a:gd name="T5" fmla="*/ 0 h 14"/>
                    <a:gd name="T6" fmla="*/ 0 60000 65536"/>
                    <a:gd name="T7" fmla="*/ 0 60000 65536"/>
                    <a:gd name="T8" fmla="*/ 0 60000 65536"/>
                    <a:gd name="T9" fmla="*/ 0 w 50"/>
                    <a:gd name="T10" fmla="*/ 0 h 14"/>
                    <a:gd name="T11" fmla="*/ 50 w 50"/>
                    <a:gd name="T12" fmla="*/ 14 h 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" h="14">
                      <a:moveTo>
                        <a:pt x="50" y="0"/>
                      </a:moveTo>
                      <a:lnTo>
                        <a:pt x="2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3" name="Freeform 94"/>
                <p:cNvSpPr>
                  <a:spLocks/>
                </p:cNvSpPr>
                <p:nvPr/>
              </p:nvSpPr>
              <p:spPr bwMode="auto">
                <a:xfrm>
                  <a:off x="5487857" y="2869657"/>
                  <a:ext cx="98903" cy="22013"/>
                </a:xfrm>
                <a:custGeom>
                  <a:avLst/>
                  <a:gdLst>
                    <a:gd name="T0" fmla="*/ 0 w 40"/>
                    <a:gd name="T1" fmla="*/ 0 h 10"/>
                    <a:gd name="T2" fmla="*/ 2147483647 w 40"/>
                    <a:gd name="T3" fmla="*/ 2147483647 h 10"/>
                    <a:gd name="T4" fmla="*/ 2147483647 w 40"/>
                    <a:gd name="T5" fmla="*/ 0 h 10"/>
                    <a:gd name="T6" fmla="*/ 0 60000 65536"/>
                    <a:gd name="T7" fmla="*/ 0 60000 65536"/>
                    <a:gd name="T8" fmla="*/ 0 60000 65536"/>
                    <a:gd name="T9" fmla="*/ 0 w 40"/>
                    <a:gd name="T10" fmla="*/ 0 h 10"/>
                    <a:gd name="T11" fmla="*/ 40 w 40"/>
                    <a:gd name="T12" fmla="*/ 10 h 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" h="10">
                      <a:moveTo>
                        <a:pt x="0" y="0"/>
                      </a:moveTo>
                      <a:lnTo>
                        <a:pt x="19" y="10"/>
                      </a:lnTo>
                      <a:lnTo>
                        <a:pt x="40" y="0"/>
                      </a:lnTo>
                    </a:path>
                  </a:pathLst>
                </a:cu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4" name="Freeform 95"/>
                <p:cNvSpPr>
                  <a:spLocks/>
                </p:cNvSpPr>
                <p:nvPr/>
              </p:nvSpPr>
              <p:spPr bwMode="auto">
                <a:xfrm>
                  <a:off x="5500728" y="2827727"/>
                  <a:ext cx="73839" cy="16772"/>
                </a:xfrm>
                <a:custGeom>
                  <a:avLst/>
                  <a:gdLst>
                    <a:gd name="T0" fmla="*/ 2147483647 w 30"/>
                    <a:gd name="T1" fmla="*/ 0 h 7"/>
                    <a:gd name="T2" fmla="*/ 2147483647 w 30"/>
                    <a:gd name="T3" fmla="*/ 2147483647 h 7"/>
                    <a:gd name="T4" fmla="*/ 0 w 30"/>
                    <a:gd name="T5" fmla="*/ 0 h 7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7"/>
                    <a:gd name="T11" fmla="*/ 30 w 30"/>
                    <a:gd name="T12" fmla="*/ 7 h 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7">
                      <a:moveTo>
                        <a:pt x="30" y="0"/>
                      </a:moveTo>
                      <a:lnTo>
                        <a:pt x="14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5" name="Line 103"/>
                <p:cNvSpPr>
                  <a:spLocks noChangeShapeType="1"/>
                </p:cNvSpPr>
                <p:nvPr/>
              </p:nvSpPr>
              <p:spPr bwMode="auto">
                <a:xfrm flipH="1" flipV="1">
                  <a:off x="5535276" y="2997543"/>
                  <a:ext cx="88742" cy="1048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6" name="Freeform 104"/>
                <p:cNvSpPr>
                  <a:spLocks/>
                </p:cNvSpPr>
                <p:nvPr/>
              </p:nvSpPr>
              <p:spPr bwMode="auto">
                <a:xfrm>
                  <a:off x="5460760" y="2962950"/>
                  <a:ext cx="150387" cy="95390"/>
                </a:xfrm>
                <a:custGeom>
                  <a:avLst/>
                  <a:gdLst>
                    <a:gd name="T0" fmla="*/ 2147483647 w 61"/>
                    <a:gd name="T1" fmla="*/ 0 h 42"/>
                    <a:gd name="T2" fmla="*/ 2147483647 w 61"/>
                    <a:gd name="T3" fmla="*/ 2147483647 h 42"/>
                    <a:gd name="T4" fmla="*/ 0 w 61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61"/>
                    <a:gd name="T10" fmla="*/ 0 h 42"/>
                    <a:gd name="T11" fmla="*/ 61 w 61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1" h="42">
                      <a:moveTo>
                        <a:pt x="61" y="0"/>
                      </a:moveTo>
                      <a:lnTo>
                        <a:pt x="30" y="4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5448566" y="2997543"/>
                  <a:ext cx="86710" cy="1048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8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535276" y="2912635"/>
                  <a:ext cx="63678" cy="8490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699" name="Line 107"/>
                <p:cNvSpPr>
                  <a:spLocks noChangeShapeType="1"/>
                </p:cNvSpPr>
                <p:nvPr/>
              </p:nvSpPr>
              <p:spPr bwMode="auto">
                <a:xfrm>
                  <a:off x="5535276" y="2944082"/>
                  <a:ext cx="75871" cy="1886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0" name="Line 108"/>
                <p:cNvSpPr>
                  <a:spLocks noChangeShapeType="1"/>
                </p:cNvSpPr>
                <p:nvPr/>
              </p:nvSpPr>
              <p:spPr bwMode="auto">
                <a:xfrm>
                  <a:off x="5475663" y="2912635"/>
                  <a:ext cx="59613" cy="8490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5460760" y="2944082"/>
                  <a:ext cx="74516" cy="1886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2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5535276" y="2869657"/>
                  <a:ext cx="51484" cy="74425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3" name="Line 111"/>
                <p:cNvSpPr>
                  <a:spLocks noChangeShapeType="1"/>
                </p:cNvSpPr>
                <p:nvPr/>
              </p:nvSpPr>
              <p:spPr bwMode="auto">
                <a:xfrm>
                  <a:off x="5535276" y="2891670"/>
                  <a:ext cx="63678" cy="20965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4" name="Line 112"/>
                <p:cNvSpPr>
                  <a:spLocks noChangeShapeType="1"/>
                </p:cNvSpPr>
                <p:nvPr/>
              </p:nvSpPr>
              <p:spPr bwMode="auto">
                <a:xfrm>
                  <a:off x="5487857" y="2869657"/>
                  <a:ext cx="47419" cy="74425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5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5475663" y="2891670"/>
                  <a:ext cx="59613" cy="20965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535276" y="2827727"/>
                  <a:ext cx="39290" cy="6394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7" name="Line 115"/>
                <p:cNvSpPr>
                  <a:spLocks noChangeShapeType="1"/>
                </p:cNvSpPr>
                <p:nvPr/>
              </p:nvSpPr>
              <p:spPr bwMode="auto">
                <a:xfrm>
                  <a:off x="5535276" y="2844499"/>
                  <a:ext cx="51484" cy="2515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8" name="Line 116"/>
                <p:cNvSpPr>
                  <a:spLocks noChangeShapeType="1"/>
                </p:cNvSpPr>
                <p:nvPr/>
              </p:nvSpPr>
              <p:spPr bwMode="auto">
                <a:xfrm>
                  <a:off x="5500728" y="2827727"/>
                  <a:ext cx="34549" cy="63942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09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5487857" y="2844499"/>
                  <a:ext cx="47419" cy="25158"/>
                </a:xfrm>
                <a:prstGeom prst="line">
                  <a:avLst/>
                </a:prstGeom>
                <a:noFill/>
                <a:ln w="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270"/>
                </a:p>
              </p:txBody>
            </p:sp>
            <p:sp>
              <p:nvSpPr>
                <p:cNvPr id="710" name="TextBox 629"/>
                <p:cNvSpPr txBox="1">
                  <a:spLocks noChangeArrowheads="1"/>
                </p:cNvSpPr>
                <p:nvPr/>
              </p:nvSpPr>
              <p:spPr bwMode="auto">
                <a:xfrm>
                  <a:off x="5428921" y="2671539"/>
                  <a:ext cx="357678" cy="1289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70" b="1" i="1" dirty="0">
                      <a:latin typeface="Arial Black" pitchFamily="34" charset="0"/>
                    </a:rPr>
                    <a:t>  LTE</a:t>
                  </a:r>
                </a:p>
              </p:txBody>
            </p:sp>
          </p:grpSp>
          <p:cxnSp>
            <p:nvCxnSpPr>
              <p:cNvPr id="684" name="Straight Connector 683"/>
              <p:cNvCxnSpPr/>
              <p:nvPr/>
            </p:nvCxnSpPr>
            <p:spPr bwMode="auto">
              <a:xfrm>
                <a:off x="7999678" y="4095885"/>
                <a:ext cx="2095380" cy="43884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/>
            <p:cNvGrpSpPr>
              <a:grpSpLocks/>
            </p:cNvGrpSpPr>
            <p:nvPr/>
          </p:nvGrpSpPr>
          <p:grpSpPr bwMode="auto">
            <a:xfrm>
              <a:off x="328613" y="3219450"/>
              <a:ext cx="7813675" cy="2062163"/>
              <a:chOff x="190475" y="3296442"/>
              <a:chExt cx="7999959" cy="2111330"/>
            </a:xfrm>
          </p:grpSpPr>
          <p:pic>
            <p:nvPicPr>
              <p:cNvPr id="531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2" t="18520" b="44444"/>
              <a:stretch>
                <a:fillRect/>
              </a:stretch>
            </p:blipFill>
            <p:spPr bwMode="auto">
              <a:xfrm rot="-515705">
                <a:off x="1295889" y="3896278"/>
                <a:ext cx="544690" cy="285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531"/>
              <p:cNvSpPr/>
              <p:nvPr/>
            </p:nvSpPr>
            <p:spPr>
              <a:xfrm rot="21084295">
                <a:off x="1287584" y="4149751"/>
                <a:ext cx="242177" cy="56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21084295">
                <a:off x="1303837" y="4078236"/>
                <a:ext cx="26006" cy="56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21084295">
                <a:off x="1581772" y="4122120"/>
                <a:ext cx="26006" cy="5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70"/>
              </a:p>
            </p:txBody>
          </p:sp>
          <p:grpSp>
            <p:nvGrpSpPr>
              <p:cNvPr id="535" name="Group 1311"/>
              <p:cNvGrpSpPr>
                <a:grpSpLocks/>
              </p:cNvGrpSpPr>
              <p:nvPr/>
            </p:nvGrpSpPr>
            <p:grpSpPr bwMode="auto">
              <a:xfrm>
                <a:off x="3047646" y="3296442"/>
                <a:ext cx="5142788" cy="1674179"/>
                <a:chOff x="71406" y="3143248"/>
                <a:chExt cx="2571768" cy="785818"/>
              </a:xfrm>
            </p:grpSpPr>
            <p:grpSp>
              <p:nvGrpSpPr>
                <p:cNvPr id="603" name="Group 992"/>
                <p:cNvGrpSpPr>
                  <a:grpSpLocks/>
                </p:cNvGrpSpPr>
                <p:nvPr/>
              </p:nvGrpSpPr>
              <p:grpSpPr bwMode="auto">
                <a:xfrm>
                  <a:off x="71406" y="3143248"/>
                  <a:ext cx="2571768" cy="785818"/>
                  <a:chOff x="428596" y="4929198"/>
                  <a:chExt cx="2571768" cy="785818"/>
                </a:xfrm>
              </p:grpSpPr>
              <p:sp>
                <p:nvSpPr>
                  <p:cNvPr id="623" name="Parallelogram 622"/>
                  <p:cNvSpPr/>
                  <p:nvPr/>
                </p:nvSpPr>
                <p:spPr>
                  <a:xfrm>
                    <a:off x="428691" y="5000910"/>
                    <a:ext cx="2571673" cy="714073"/>
                  </a:xfrm>
                  <a:prstGeom prst="parallelogram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grpSp>
                <p:nvGrpSpPr>
                  <p:cNvPr id="624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642384" y="4929198"/>
                    <a:ext cx="301356" cy="545633"/>
                    <a:chOff x="5500168" y="1643050"/>
                    <a:chExt cx="301356" cy="545633"/>
                  </a:xfrm>
                </p:grpSpPr>
                <p:pic>
                  <p:nvPicPr>
                    <p:cNvPr id="654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57054" y="1643050"/>
                      <a:ext cx="244470" cy="244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655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0168" y="1831493"/>
                      <a:ext cx="285725" cy="357190"/>
                      <a:chOff x="2428860" y="3586164"/>
                      <a:chExt cx="124640" cy="261940"/>
                    </a:xfrm>
                  </p:grpSpPr>
                  <p:sp>
                    <p:nvSpPr>
                      <p:cNvPr id="65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4" y="3586159"/>
                        <a:ext cx="1418" cy="26182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7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28891" y="3586159"/>
                        <a:ext cx="50347" cy="21595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8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3348" y="3586159"/>
                        <a:ext cx="50702" cy="2176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0237" y="3754557"/>
                        <a:ext cx="50347" cy="3468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4" y="3754557"/>
                        <a:ext cx="52120" cy="3468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7683" y="3722667"/>
                        <a:ext cx="42902" cy="2349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2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4" y="3722667"/>
                        <a:ext cx="44320" cy="2349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3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6192" y="3687981"/>
                        <a:ext cx="71621" cy="21819"/>
                      </a:xfrm>
                      <a:custGeom>
                        <a:avLst/>
                        <a:gdLst>
                          <a:gd name="T0" fmla="*/ 2147483647 w 50"/>
                          <a:gd name="T1" fmla="*/ 0 h 14"/>
                          <a:gd name="T2" fmla="*/ 2147483647 w 50"/>
                          <a:gd name="T3" fmla="*/ 2147483647 h 14"/>
                          <a:gd name="T4" fmla="*/ 0 w 50"/>
                          <a:gd name="T5" fmla="*/ 0 h 14"/>
                          <a:gd name="T6" fmla="*/ 0 60000 65536"/>
                          <a:gd name="T7" fmla="*/ 0 60000 65536"/>
                          <a:gd name="T8" fmla="*/ 0 60000 65536"/>
                          <a:gd name="T9" fmla="*/ 0 w 50"/>
                          <a:gd name="T10" fmla="*/ 0 h 14"/>
                          <a:gd name="T11" fmla="*/ 50 w 50"/>
                          <a:gd name="T12" fmla="*/ 14 h 1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50" h="14">
                            <a:moveTo>
                              <a:pt x="50" y="0"/>
                            </a:moveTo>
                            <a:lnTo>
                              <a:pt x="24" y="1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4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283" y="3657770"/>
                        <a:ext cx="57439" cy="15665"/>
                      </a:xfrm>
                      <a:custGeom>
                        <a:avLst/>
                        <a:gdLst>
                          <a:gd name="T0" fmla="*/ 0 w 40"/>
                          <a:gd name="T1" fmla="*/ 0 h 10"/>
                          <a:gd name="T2" fmla="*/ 2147483647 w 40"/>
                          <a:gd name="T3" fmla="*/ 2147483647 h 10"/>
                          <a:gd name="T4" fmla="*/ 2147483647 w 40"/>
                          <a:gd name="T5" fmla="*/ 0 h 10"/>
                          <a:gd name="T6" fmla="*/ 0 60000 65536"/>
                          <a:gd name="T7" fmla="*/ 0 60000 65536"/>
                          <a:gd name="T8" fmla="*/ 0 60000 65536"/>
                          <a:gd name="T9" fmla="*/ 0 w 40"/>
                          <a:gd name="T10" fmla="*/ 0 h 10"/>
                          <a:gd name="T11" fmla="*/ 40 w 40"/>
                          <a:gd name="T12" fmla="*/ 10 h 1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0" h="10">
                            <a:moveTo>
                              <a:pt x="0" y="0"/>
                            </a:moveTo>
                            <a:lnTo>
                              <a:pt x="19" y="10"/>
                            </a:lnTo>
                            <a:lnTo>
                              <a:pt x="4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5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0374" y="3629237"/>
                        <a:ext cx="43256" cy="10630"/>
                      </a:xfrm>
                      <a:custGeom>
                        <a:avLst/>
                        <a:gdLst>
                          <a:gd name="T0" fmla="*/ 2147483647 w 30"/>
                          <a:gd name="T1" fmla="*/ 0 h 7"/>
                          <a:gd name="T2" fmla="*/ 2147483647 w 30"/>
                          <a:gd name="T3" fmla="*/ 2147483647 h 7"/>
                          <a:gd name="T4" fmla="*/ 0 w 30"/>
                          <a:gd name="T5" fmla="*/ 0 h 7"/>
                          <a:gd name="T6" fmla="*/ 0 60000 65536"/>
                          <a:gd name="T7" fmla="*/ 0 60000 65536"/>
                          <a:gd name="T8" fmla="*/ 0 60000 65536"/>
                          <a:gd name="T9" fmla="*/ 0 w 30"/>
                          <a:gd name="T10" fmla="*/ 0 h 7"/>
                          <a:gd name="T11" fmla="*/ 30 w 30"/>
                          <a:gd name="T12" fmla="*/ 7 h 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0" h="7">
                            <a:moveTo>
                              <a:pt x="30" y="0"/>
                            </a:moveTo>
                            <a:lnTo>
                              <a:pt x="14" y="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6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90584" y="3746165"/>
                        <a:ext cx="52120" cy="839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7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683" y="3722667"/>
                        <a:ext cx="87222" cy="66576"/>
                      </a:xfrm>
                      <a:custGeom>
                        <a:avLst/>
                        <a:gdLst>
                          <a:gd name="T0" fmla="*/ 2147483647 w 61"/>
                          <a:gd name="T1" fmla="*/ 0 h 42"/>
                          <a:gd name="T2" fmla="*/ 2147483647 w 61"/>
                          <a:gd name="T3" fmla="*/ 2147483647 h 42"/>
                          <a:gd name="T4" fmla="*/ 0 w 61"/>
                          <a:gd name="T5" fmla="*/ 0 h 42"/>
                          <a:gd name="T6" fmla="*/ 0 60000 65536"/>
                          <a:gd name="T7" fmla="*/ 0 60000 65536"/>
                          <a:gd name="T8" fmla="*/ 0 60000 65536"/>
                          <a:gd name="T9" fmla="*/ 0 w 61"/>
                          <a:gd name="T10" fmla="*/ 0 h 42"/>
                          <a:gd name="T11" fmla="*/ 61 w 61"/>
                          <a:gd name="T12" fmla="*/ 42 h 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61" h="42">
                            <a:moveTo>
                              <a:pt x="61" y="0"/>
                            </a:moveTo>
                            <a:lnTo>
                              <a:pt x="30" y="4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8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0237" y="3746165"/>
                        <a:ext cx="50347" cy="839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69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584" y="3687981"/>
                        <a:ext cx="37229" cy="58184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4" y="3709800"/>
                        <a:ext cx="44320" cy="1286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1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6192" y="3687981"/>
                        <a:ext cx="34392" cy="58184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2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47683" y="3709800"/>
                        <a:ext cx="42902" cy="1286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3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584" y="3657770"/>
                        <a:ext cx="30138" cy="520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4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4" y="3673435"/>
                        <a:ext cx="37229" cy="14546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5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3283" y="3657770"/>
                        <a:ext cx="27301" cy="520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6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56192" y="3673435"/>
                        <a:ext cx="34392" cy="14546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7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584" y="3629237"/>
                        <a:ext cx="23046" cy="4419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8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584" y="3639867"/>
                        <a:ext cx="30138" cy="1790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79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0374" y="3629237"/>
                        <a:ext cx="20210" cy="4419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80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63283" y="3639867"/>
                        <a:ext cx="27301" cy="1790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</p:grpSp>
              </p:grpSp>
              <p:grpSp>
                <p:nvGrpSpPr>
                  <p:cNvPr id="625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428334" y="4929198"/>
                    <a:ext cx="301356" cy="545633"/>
                    <a:chOff x="5500168" y="1643050"/>
                    <a:chExt cx="301356" cy="545633"/>
                  </a:xfrm>
                </p:grpSpPr>
                <p:pic>
                  <p:nvPicPr>
                    <p:cNvPr id="62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57054" y="1643050"/>
                      <a:ext cx="244470" cy="244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628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0168" y="1831493"/>
                      <a:ext cx="285725" cy="357190"/>
                      <a:chOff x="2428860" y="3586164"/>
                      <a:chExt cx="124640" cy="261940"/>
                    </a:xfrm>
                  </p:grpSpPr>
                  <p:sp>
                    <p:nvSpPr>
                      <p:cNvPr id="62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586159"/>
                        <a:ext cx="1418" cy="26182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0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28783" y="3586159"/>
                        <a:ext cx="50347" cy="21595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1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3241" y="3586159"/>
                        <a:ext cx="50347" cy="2176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2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0129" y="3754557"/>
                        <a:ext cx="50347" cy="3468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3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754557"/>
                        <a:ext cx="51766" cy="3468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4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47575" y="3722667"/>
                        <a:ext cx="42902" cy="2349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5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722667"/>
                        <a:ext cx="44320" cy="23497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6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6084" y="3687981"/>
                        <a:ext cx="71621" cy="21819"/>
                      </a:xfrm>
                      <a:custGeom>
                        <a:avLst/>
                        <a:gdLst>
                          <a:gd name="T0" fmla="*/ 2147483647 w 50"/>
                          <a:gd name="T1" fmla="*/ 0 h 14"/>
                          <a:gd name="T2" fmla="*/ 2147483647 w 50"/>
                          <a:gd name="T3" fmla="*/ 2147483647 h 14"/>
                          <a:gd name="T4" fmla="*/ 0 w 50"/>
                          <a:gd name="T5" fmla="*/ 0 h 14"/>
                          <a:gd name="T6" fmla="*/ 0 60000 65536"/>
                          <a:gd name="T7" fmla="*/ 0 60000 65536"/>
                          <a:gd name="T8" fmla="*/ 0 60000 65536"/>
                          <a:gd name="T9" fmla="*/ 0 w 50"/>
                          <a:gd name="T10" fmla="*/ 0 h 14"/>
                          <a:gd name="T11" fmla="*/ 50 w 50"/>
                          <a:gd name="T12" fmla="*/ 14 h 1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50" h="14">
                            <a:moveTo>
                              <a:pt x="50" y="0"/>
                            </a:moveTo>
                            <a:lnTo>
                              <a:pt x="24" y="1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7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176" y="3657770"/>
                        <a:ext cx="57439" cy="15665"/>
                      </a:xfrm>
                      <a:custGeom>
                        <a:avLst/>
                        <a:gdLst>
                          <a:gd name="T0" fmla="*/ 0 w 40"/>
                          <a:gd name="T1" fmla="*/ 0 h 10"/>
                          <a:gd name="T2" fmla="*/ 2147483647 w 40"/>
                          <a:gd name="T3" fmla="*/ 2147483647 h 10"/>
                          <a:gd name="T4" fmla="*/ 2147483647 w 40"/>
                          <a:gd name="T5" fmla="*/ 0 h 10"/>
                          <a:gd name="T6" fmla="*/ 0 60000 65536"/>
                          <a:gd name="T7" fmla="*/ 0 60000 65536"/>
                          <a:gd name="T8" fmla="*/ 0 60000 65536"/>
                          <a:gd name="T9" fmla="*/ 0 w 40"/>
                          <a:gd name="T10" fmla="*/ 0 h 10"/>
                          <a:gd name="T11" fmla="*/ 40 w 40"/>
                          <a:gd name="T12" fmla="*/ 10 h 1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0" h="10">
                            <a:moveTo>
                              <a:pt x="0" y="0"/>
                            </a:moveTo>
                            <a:lnTo>
                              <a:pt x="19" y="10"/>
                            </a:lnTo>
                            <a:lnTo>
                              <a:pt x="4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8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0267" y="3629237"/>
                        <a:ext cx="43256" cy="10630"/>
                      </a:xfrm>
                      <a:custGeom>
                        <a:avLst/>
                        <a:gdLst>
                          <a:gd name="T0" fmla="*/ 2147483647 w 30"/>
                          <a:gd name="T1" fmla="*/ 0 h 7"/>
                          <a:gd name="T2" fmla="*/ 2147483647 w 30"/>
                          <a:gd name="T3" fmla="*/ 2147483647 h 7"/>
                          <a:gd name="T4" fmla="*/ 0 w 30"/>
                          <a:gd name="T5" fmla="*/ 0 h 7"/>
                          <a:gd name="T6" fmla="*/ 0 60000 65536"/>
                          <a:gd name="T7" fmla="*/ 0 60000 65536"/>
                          <a:gd name="T8" fmla="*/ 0 60000 65536"/>
                          <a:gd name="T9" fmla="*/ 0 w 30"/>
                          <a:gd name="T10" fmla="*/ 0 h 7"/>
                          <a:gd name="T11" fmla="*/ 30 w 30"/>
                          <a:gd name="T12" fmla="*/ 7 h 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0" h="7">
                            <a:moveTo>
                              <a:pt x="30" y="0"/>
                            </a:moveTo>
                            <a:lnTo>
                              <a:pt x="14" y="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39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90477" y="3746165"/>
                        <a:ext cx="51766" cy="839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0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575" y="3722667"/>
                        <a:ext cx="87222" cy="66576"/>
                      </a:xfrm>
                      <a:custGeom>
                        <a:avLst/>
                        <a:gdLst>
                          <a:gd name="T0" fmla="*/ 2147483647 w 61"/>
                          <a:gd name="T1" fmla="*/ 0 h 42"/>
                          <a:gd name="T2" fmla="*/ 2147483647 w 61"/>
                          <a:gd name="T3" fmla="*/ 2147483647 h 42"/>
                          <a:gd name="T4" fmla="*/ 0 w 61"/>
                          <a:gd name="T5" fmla="*/ 0 h 42"/>
                          <a:gd name="T6" fmla="*/ 0 60000 65536"/>
                          <a:gd name="T7" fmla="*/ 0 60000 65536"/>
                          <a:gd name="T8" fmla="*/ 0 60000 65536"/>
                          <a:gd name="T9" fmla="*/ 0 w 61"/>
                          <a:gd name="T10" fmla="*/ 0 h 42"/>
                          <a:gd name="T11" fmla="*/ 61 w 61"/>
                          <a:gd name="T12" fmla="*/ 42 h 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61" h="42">
                            <a:moveTo>
                              <a:pt x="61" y="0"/>
                            </a:moveTo>
                            <a:lnTo>
                              <a:pt x="30" y="4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1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0129" y="3746165"/>
                        <a:ext cx="50347" cy="8392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2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0477" y="3687981"/>
                        <a:ext cx="37229" cy="58184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3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709800"/>
                        <a:ext cx="44320" cy="1286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4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6084" y="3687981"/>
                        <a:ext cx="34392" cy="58184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5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47575" y="3709800"/>
                        <a:ext cx="42902" cy="1286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6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477" y="3657770"/>
                        <a:ext cx="30137" cy="520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7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673435"/>
                        <a:ext cx="37229" cy="14546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8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3176" y="3657770"/>
                        <a:ext cx="27301" cy="52030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49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56084" y="3673435"/>
                        <a:ext cx="34392" cy="14546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0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90477" y="3629237"/>
                        <a:ext cx="23046" cy="4419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1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0477" y="3639867"/>
                        <a:ext cx="30137" cy="1790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2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0267" y="3629237"/>
                        <a:ext cx="20210" cy="44198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  <p:sp>
                    <p:nvSpPr>
                      <p:cNvPr id="653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63176" y="3639867"/>
                        <a:ext cx="27301" cy="17903"/>
                      </a:xfrm>
                      <a:prstGeom prst="line">
                        <a:avLst/>
                      </a:prstGeom>
                      <a:noFill/>
                      <a:ln w="3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sz="1270"/>
                      </a:p>
                    </p:txBody>
                  </p:sp>
                </p:grpSp>
              </p:grpSp>
              <p:sp>
                <p:nvSpPr>
                  <p:cNvPr id="626" name="Cloud 625"/>
                  <p:cNvSpPr/>
                  <p:nvPr/>
                </p:nvSpPr>
                <p:spPr>
                  <a:xfrm>
                    <a:off x="1143134" y="5041344"/>
                    <a:ext cx="1071260" cy="601927"/>
                  </a:xfrm>
                  <a:prstGeom prst="cloud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</p:grpSp>
            <p:grpSp>
              <p:nvGrpSpPr>
                <p:cNvPr id="604" name="Group 207"/>
                <p:cNvGrpSpPr>
                  <a:grpSpLocks/>
                </p:cNvGrpSpPr>
                <p:nvPr/>
              </p:nvGrpSpPr>
              <p:grpSpPr bwMode="auto">
                <a:xfrm>
                  <a:off x="1000100" y="3357562"/>
                  <a:ext cx="642942" cy="357370"/>
                  <a:chOff x="3286116" y="4071942"/>
                  <a:chExt cx="1071570" cy="571504"/>
                </a:xfrm>
              </p:grpSpPr>
              <p:cxnSp>
                <p:nvCxnSpPr>
                  <p:cNvPr id="607" name="Straight Connector 606"/>
                  <p:cNvCxnSpPr/>
                  <p:nvPr/>
                </p:nvCxnSpPr>
                <p:spPr>
                  <a:xfrm>
                    <a:off x="3288173" y="4357525"/>
                    <a:ext cx="1070176" cy="12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0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335755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3359970" y="4072040"/>
                      <a:ext cx="69088" cy="719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622" name="Straight Connector 621"/>
                    <p:cNvCxnSpPr/>
                    <p:nvPr/>
                  </p:nvCxnSpPr>
                  <p:spPr>
                    <a:xfrm rot="16200000" flipH="1">
                      <a:off x="3287084" y="4250773"/>
                      <a:ext cx="213504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9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371474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3357698" y="4072040"/>
                      <a:ext cx="71797" cy="719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620" name="Straight Connector 619"/>
                    <p:cNvCxnSpPr/>
                    <p:nvPr/>
                  </p:nvCxnSpPr>
                  <p:spPr>
                    <a:xfrm rot="16200000" flipH="1">
                      <a:off x="3286167" y="4250773"/>
                      <a:ext cx="213504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0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4071934" y="4071942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3358137" y="4072040"/>
                      <a:ext cx="73151" cy="719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618" name="Straight Connector 617"/>
                    <p:cNvCxnSpPr/>
                    <p:nvPr/>
                  </p:nvCxnSpPr>
                  <p:spPr>
                    <a:xfrm rot="16200000" flipH="1">
                      <a:off x="3287960" y="4250773"/>
                      <a:ext cx="213504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1" name="Group 169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3509954" y="4357694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3371714" y="4085798"/>
                      <a:ext cx="71797" cy="719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616" name="Straight Connector 615"/>
                    <p:cNvCxnSpPr/>
                    <p:nvPr/>
                  </p:nvCxnSpPr>
                  <p:spPr>
                    <a:xfrm rot="16200000" flipH="1">
                      <a:off x="3298829" y="4264531"/>
                      <a:ext cx="213504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2" name="Group 172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929058" y="4357694"/>
                    <a:ext cx="71438" cy="285752"/>
                    <a:chOff x="3357554" y="4071942"/>
                    <a:chExt cx="71438" cy="285752"/>
                  </a:xfrm>
                </p:grpSpPr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3357329" y="4072378"/>
                      <a:ext cx="69088" cy="7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cxnSp>
                  <p:nvCxnSpPr>
                    <p:cNvPr id="614" name="Straight Connector 613"/>
                    <p:cNvCxnSpPr/>
                    <p:nvPr/>
                  </p:nvCxnSpPr>
                  <p:spPr>
                    <a:xfrm rot="16200000" flipH="1">
                      <a:off x="3283834" y="4250501"/>
                      <a:ext cx="214724" cy="0"/>
                    </a:xfrm>
                    <a:prstGeom prst="line">
                      <a:avLst/>
                    </a:prstGeom>
                    <a:ln w="127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05" name="Straight Connector 604"/>
                <p:cNvCxnSpPr/>
                <p:nvPr/>
              </p:nvCxnSpPr>
              <p:spPr>
                <a:xfrm rot="16200000" flipH="1">
                  <a:off x="607511" y="3375055"/>
                  <a:ext cx="86207" cy="2771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/>
                <p:cNvCxnSpPr/>
                <p:nvPr/>
              </p:nvCxnSpPr>
              <p:spPr>
                <a:xfrm flipV="1">
                  <a:off x="1856392" y="3470532"/>
                  <a:ext cx="277162" cy="86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741"/>
              <p:cNvGrpSpPr>
                <a:grpSpLocks/>
              </p:cNvGrpSpPr>
              <p:nvPr/>
            </p:nvGrpSpPr>
            <p:grpSpPr bwMode="auto">
              <a:xfrm>
                <a:off x="190475" y="3727467"/>
                <a:ext cx="2338581" cy="1680305"/>
                <a:chOff x="142844" y="3643314"/>
                <a:chExt cx="1754176" cy="1641502"/>
              </a:xfrm>
            </p:grpSpPr>
            <p:grpSp>
              <p:nvGrpSpPr>
                <p:cNvPr id="537" name="Group 1534"/>
                <p:cNvGrpSpPr>
                  <a:grpSpLocks/>
                </p:cNvGrpSpPr>
                <p:nvPr/>
              </p:nvGrpSpPr>
              <p:grpSpPr bwMode="auto">
                <a:xfrm>
                  <a:off x="142844" y="3643314"/>
                  <a:ext cx="595835" cy="784246"/>
                  <a:chOff x="66126" y="3216258"/>
                  <a:chExt cx="595835" cy="784246"/>
                </a:xfrm>
              </p:grpSpPr>
              <p:grpSp>
                <p:nvGrpSpPr>
                  <p:cNvPr id="598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6126" y="3216258"/>
                    <a:ext cx="595835" cy="571504"/>
                    <a:chOff x="4000496" y="4429132"/>
                    <a:chExt cx="1101726" cy="1030288"/>
                  </a:xfrm>
                </p:grpSpPr>
                <p:pic>
                  <p:nvPicPr>
                    <p:cNvPr id="600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71934" y="4429132"/>
                      <a:ext cx="1030288" cy="1030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01" name="Rectangle 600"/>
                    <p:cNvSpPr/>
                    <p:nvPr/>
                  </p:nvSpPr>
                  <p:spPr>
                    <a:xfrm>
                      <a:off x="4000496" y="4929521"/>
                      <a:ext cx="714617" cy="3578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4214655" y="4786398"/>
                      <a:ext cx="286299" cy="28624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</p:grpSp>
              <p:pic>
                <p:nvPicPr>
                  <p:cNvPr id="599" name="Picture 670" descr="r2d2.jpg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2844" y="3500438"/>
                    <a:ext cx="500066" cy="5000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538" name="Group 1529"/>
                <p:cNvGrpSpPr>
                  <a:grpSpLocks/>
                </p:cNvGrpSpPr>
                <p:nvPr/>
              </p:nvGrpSpPr>
              <p:grpSpPr bwMode="auto">
                <a:xfrm>
                  <a:off x="500034" y="4407100"/>
                  <a:ext cx="857288" cy="877716"/>
                  <a:chOff x="558316" y="3479978"/>
                  <a:chExt cx="593904" cy="734840"/>
                </a:xfrm>
              </p:grpSpPr>
              <p:grpSp>
                <p:nvGrpSpPr>
                  <p:cNvPr id="542" name="Group 1525"/>
                  <p:cNvGrpSpPr>
                    <a:grpSpLocks/>
                  </p:cNvGrpSpPr>
                  <p:nvPr/>
                </p:nvGrpSpPr>
                <p:grpSpPr bwMode="auto">
                  <a:xfrm rot="775603">
                    <a:off x="558316" y="3479978"/>
                    <a:ext cx="593904" cy="571504"/>
                    <a:chOff x="4000496" y="4413946"/>
                    <a:chExt cx="1098156" cy="1030288"/>
                  </a:xfrm>
                </p:grpSpPr>
                <p:pic>
                  <p:nvPicPr>
                    <p:cNvPr id="595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68363" y="4413946"/>
                      <a:ext cx="1030289" cy="1030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36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96" name="Rectangle 595"/>
                    <p:cNvSpPr/>
                    <p:nvPr/>
                  </p:nvSpPr>
                  <p:spPr>
                    <a:xfrm>
                      <a:off x="3984976" y="4915770"/>
                      <a:ext cx="712146" cy="357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7" name="Rectangle 596"/>
                    <p:cNvSpPr/>
                    <p:nvPr/>
                  </p:nvSpPr>
                  <p:spPr>
                    <a:xfrm>
                      <a:off x="4213733" y="4781520"/>
                      <a:ext cx="285796" cy="2875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70"/>
                    </a:p>
                  </p:txBody>
                </p:sp>
              </p:grpSp>
              <p:grpSp>
                <p:nvGrpSpPr>
                  <p:cNvPr id="543" name="Group 1433"/>
                  <p:cNvGrpSpPr>
                    <a:grpSpLocks/>
                  </p:cNvGrpSpPr>
                  <p:nvPr/>
                </p:nvGrpSpPr>
                <p:grpSpPr bwMode="auto">
                  <a:xfrm>
                    <a:off x="571472" y="3786190"/>
                    <a:ext cx="428628" cy="428628"/>
                    <a:chOff x="3528995" y="3557578"/>
                    <a:chExt cx="611188" cy="482600"/>
                  </a:xfrm>
                </p:grpSpPr>
                <p:sp>
                  <p:nvSpPr>
                    <p:cNvPr id="544" name="Freeform 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529533" y="3558229"/>
                      <a:ext cx="610603" cy="481949"/>
                    </a:xfrm>
                    <a:custGeom>
                      <a:avLst/>
                      <a:gdLst>
                        <a:gd name="T0" fmla="*/ 2147483647 w 385"/>
                        <a:gd name="T1" fmla="*/ 2147483647 h 302"/>
                        <a:gd name="T2" fmla="*/ 2147483647 w 385"/>
                        <a:gd name="T3" fmla="*/ 2147483647 h 302"/>
                        <a:gd name="T4" fmla="*/ 2147483647 w 385"/>
                        <a:gd name="T5" fmla="*/ 2147483647 h 302"/>
                        <a:gd name="T6" fmla="*/ 2147483647 w 385"/>
                        <a:gd name="T7" fmla="*/ 2147483647 h 302"/>
                        <a:gd name="T8" fmla="*/ 2147483647 w 385"/>
                        <a:gd name="T9" fmla="*/ 2147483647 h 302"/>
                        <a:gd name="T10" fmla="*/ 2147483647 w 385"/>
                        <a:gd name="T11" fmla="*/ 2147483647 h 302"/>
                        <a:gd name="T12" fmla="*/ 2147483647 w 385"/>
                        <a:gd name="T13" fmla="*/ 0 h 302"/>
                        <a:gd name="T14" fmla="*/ 2147483647 w 385"/>
                        <a:gd name="T15" fmla="*/ 2147483647 h 302"/>
                        <a:gd name="T16" fmla="*/ 2147483647 w 385"/>
                        <a:gd name="T17" fmla="*/ 2147483647 h 302"/>
                        <a:gd name="T18" fmla="*/ 2147483647 w 385"/>
                        <a:gd name="T19" fmla="*/ 2147483647 h 302"/>
                        <a:gd name="T20" fmla="*/ 2147483647 w 385"/>
                        <a:gd name="T21" fmla="*/ 2147483647 h 302"/>
                        <a:gd name="T22" fmla="*/ 2147483647 w 385"/>
                        <a:gd name="T23" fmla="*/ 2147483647 h 302"/>
                        <a:gd name="T24" fmla="*/ 2147483647 w 385"/>
                        <a:gd name="T25" fmla="*/ 2147483647 h 302"/>
                        <a:gd name="T26" fmla="*/ 2147483647 w 385"/>
                        <a:gd name="T27" fmla="*/ 2147483647 h 302"/>
                        <a:gd name="T28" fmla="*/ 2147483647 w 385"/>
                        <a:gd name="T29" fmla="*/ 2147483647 h 302"/>
                        <a:gd name="T30" fmla="*/ 2147483647 w 385"/>
                        <a:gd name="T31" fmla="*/ 2147483647 h 302"/>
                        <a:gd name="T32" fmla="*/ 2147483647 w 385"/>
                        <a:gd name="T33" fmla="*/ 2147483647 h 302"/>
                        <a:gd name="T34" fmla="*/ 2147483647 w 385"/>
                        <a:gd name="T35" fmla="*/ 2147483647 h 302"/>
                        <a:gd name="T36" fmla="*/ 2147483647 w 385"/>
                        <a:gd name="T37" fmla="*/ 2147483647 h 302"/>
                        <a:gd name="T38" fmla="*/ 2147483647 w 385"/>
                        <a:gd name="T39" fmla="*/ 2147483647 h 302"/>
                        <a:gd name="T40" fmla="*/ 2147483647 w 385"/>
                        <a:gd name="T41" fmla="*/ 2147483647 h 302"/>
                        <a:gd name="T42" fmla="*/ 0 w 385"/>
                        <a:gd name="T43" fmla="*/ 2147483647 h 302"/>
                        <a:gd name="T44" fmla="*/ 2147483647 w 385"/>
                        <a:gd name="T45" fmla="*/ 2147483647 h 302"/>
                        <a:gd name="T46" fmla="*/ 2147483647 w 385"/>
                        <a:gd name="T47" fmla="*/ 2147483647 h 302"/>
                        <a:gd name="T48" fmla="*/ 2147483647 w 385"/>
                        <a:gd name="T49" fmla="*/ 2147483647 h 302"/>
                        <a:gd name="T50" fmla="*/ 2147483647 w 385"/>
                        <a:gd name="T51" fmla="*/ 2147483647 h 302"/>
                        <a:gd name="T52" fmla="*/ 2147483647 w 385"/>
                        <a:gd name="T53" fmla="*/ 2147483647 h 302"/>
                        <a:gd name="T54" fmla="*/ 2147483647 w 385"/>
                        <a:gd name="T55" fmla="*/ 2147483647 h 302"/>
                        <a:gd name="T56" fmla="*/ 2147483647 w 385"/>
                        <a:gd name="T57" fmla="*/ 2147483647 h 302"/>
                        <a:gd name="T58" fmla="*/ 2147483647 w 385"/>
                        <a:gd name="T59" fmla="*/ 2147483647 h 302"/>
                        <a:gd name="T60" fmla="*/ 2147483647 w 385"/>
                        <a:gd name="T61" fmla="*/ 2147483647 h 302"/>
                        <a:gd name="T62" fmla="*/ 2147483647 w 385"/>
                        <a:gd name="T63" fmla="*/ 2147483647 h 302"/>
                        <a:gd name="T64" fmla="*/ 2147483647 w 385"/>
                        <a:gd name="T65" fmla="*/ 2147483647 h 302"/>
                        <a:gd name="T66" fmla="*/ 2147483647 w 385"/>
                        <a:gd name="T67" fmla="*/ 2147483647 h 302"/>
                        <a:gd name="T68" fmla="*/ 2147483647 w 385"/>
                        <a:gd name="T69" fmla="*/ 2147483647 h 302"/>
                        <a:gd name="T70" fmla="*/ 2147483647 w 385"/>
                        <a:gd name="T71" fmla="*/ 2147483647 h 302"/>
                        <a:gd name="T72" fmla="*/ 2147483647 w 385"/>
                        <a:gd name="T73" fmla="*/ 2147483647 h 302"/>
                        <a:gd name="T74" fmla="*/ 2147483647 w 385"/>
                        <a:gd name="T75" fmla="*/ 2147483647 h 302"/>
                        <a:gd name="T76" fmla="*/ 2147483647 w 385"/>
                        <a:gd name="T77" fmla="*/ 2147483647 h 302"/>
                        <a:gd name="T78" fmla="*/ 2147483647 w 385"/>
                        <a:gd name="T79" fmla="*/ 2147483647 h 302"/>
                        <a:gd name="T80" fmla="*/ 2147483647 w 385"/>
                        <a:gd name="T81" fmla="*/ 2147483647 h 302"/>
                        <a:gd name="T82" fmla="*/ 2147483647 w 385"/>
                        <a:gd name="T83" fmla="*/ 2147483647 h 302"/>
                        <a:gd name="T84" fmla="*/ 2147483647 w 385"/>
                        <a:gd name="T85" fmla="*/ 2147483647 h 302"/>
                        <a:gd name="T86" fmla="*/ 2147483647 w 385"/>
                        <a:gd name="T87" fmla="*/ 2147483647 h 302"/>
                        <a:gd name="T88" fmla="*/ 2147483647 w 385"/>
                        <a:gd name="T89" fmla="*/ 2147483647 h 302"/>
                        <a:gd name="T90" fmla="*/ 2147483647 w 385"/>
                        <a:gd name="T91" fmla="*/ 2147483647 h 302"/>
                        <a:gd name="T92" fmla="*/ 2147483647 w 385"/>
                        <a:gd name="T93" fmla="*/ 2147483647 h 302"/>
                        <a:gd name="T94" fmla="*/ 2147483647 w 385"/>
                        <a:gd name="T95" fmla="*/ 2147483647 h 302"/>
                        <a:gd name="T96" fmla="*/ 2147483647 w 385"/>
                        <a:gd name="T97" fmla="*/ 2147483647 h 302"/>
                        <a:gd name="T98" fmla="*/ 2147483647 w 385"/>
                        <a:gd name="T99" fmla="*/ 2147483647 h 302"/>
                        <a:gd name="T100" fmla="*/ 2147483647 w 385"/>
                        <a:gd name="T101" fmla="*/ 2147483647 h 302"/>
                        <a:gd name="T102" fmla="*/ 2147483647 w 385"/>
                        <a:gd name="T103" fmla="*/ 2147483647 h 302"/>
                        <a:gd name="T104" fmla="*/ 2147483647 w 385"/>
                        <a:gd name="T105" fmla="*/ 2147483647 h 302"/>
                        <a:gd name="T106" fmla="*/ 2147483647 w 385"/>
                        <a:gd name="T107" fmla="*/ 2147483647 h 302"/>
                        <a:gd name="T108" fmla="*/ 2147483647 w 385"/>
                        <a:gd name="T109" fmla="*/ 2147483647 h 302"/>
                        <a:gd name="T110" fmla="*/ 2147483647 w 385"/>
                        <a:gd name="T111" fmla="*/ 2147483647 h 302"/>
                        <a:gd name="T112" fmla="*/ 2147483647 w 385"/>
                        <a:gd name="T113" fmla="*/ 2147483647 h 302"/>
                        <a:gd name="T114" fmla="*/ 2147483647 w 385"/>
                        <a:gd name="T115" fmla="*/ 2147483647 h 302"/>
                        <a:gd name="T116" fmla="*/ 2147483647 w 385"/>
                        <a:gd name="T117" fmla="*/ 2147483647 h 302"/>
                        <a:gd name="T118" fmla="*/ 2147483647 w 385"/>
                        <a:gd name="T119" fmla="*/ 2147483647 h 302"/>
                        <a:gd name="T120" fmla="*/ 2147483647 w 385"/>
                        <a:gd name="T121" fmla="*/ 2147483647 h 302"/>
                        <a:gd name="T122" fmla="*/ 2147483647 w 385"/>
                        <a:gd name="T123" fmla="*/ 0 h 302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w 385"/>
                        <a:gd name="T187" fmla="*/ 0 h 302"/>
                        <a:gd name="T188" fmla="*/ 385 w 385"/>
                        <a:gd name="T189" fmla="*/ 302 h 302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T186" t="T187" r="T188" b="T189"/>
                      <a:pathLst>
                        <a:path w="385" h="302">
                          <a:moveTo>
                            <a:pt x="159" y="301"/>
                          </a:moveTo>
                          <a:lnTo>
                            <a:pt x="159" y="301"/>
                          </a:lnTo>
                          <a:close/>
                          <a:moveTo>
                            <a:pt x="223" y="292"/>
                          </a:moveTo>
                          <a:lnTo>
                            <a:pt x="223" y="292"/>
                          </a:lnTo>
                          <a:lnTo>
                            <a:pt x="222" y="292"/>
                          </a:lnTo>
                          <a:lnTo>
                            <a:pt x="223" y="292"/>
                          </a:lnTo>
                          <a:close/>
                          <a:moveTo>
                            <a:pt x="363" y="26"/>
                          </a:moveTo>
                          <a:lnTo>
                            <a:pt x="363" y="26"/>
                          </a:lnTo>
                          <a:lnTo>
                            <a:pt x="364" y="27"/>
                          </a:lnTo>
                          <a:lnTo>
                            <a:pt x="363" y="26"/>
                          </a:lnTo>
                          <a:close/>
                          <a:moveTo>
                            <a:pt x="244" y="0"/>
                          </a:moveTo>
                          <a:lnTo>
                            <a:pt x="244" y="0"/>
                          </a:lnTo>
                          <a:lnTo>
                            <a:pt x="242" y="0"/>
                          </a:lnTo>
                          <a:lnTo>
                            <a:pt x="229" y="1"/>
                          </a:lnTo>
                          <a:lnTo>
                            <a:pt x="216" y="3"/>
                          </a:lnTo>
                          <a:lnTo>
                            <a:pt x="202" y="6"/>
                          </a:lnTo>
                          <a:lnTo>
                            <a:pt x="190" y="10"/>
                          </a:lnTo>
                          <a:lnTo>
                            <a:pt x="178" y="16"/>
                          </a:lnTo>
                          <a:lnTo>
                            <a:pt x="168" y="21"/>
                          </a:lnTo>
                          <a:lnTo>
                            <a:pt x="157" y="27"/>
                          </a:lnTo>
                          <a:lnTo>
                            <a:pt x="147" y="33"/>
                          </a:lnTo>
                          <a:lnTo>
                            <a:pt x="137" y="41"/>
                          </a:lnTo>
                          <a:lnTo>
                            <a:pt x="128" y="49"/>
                          </a:lnTo>
                          <a:lnTo>
                            <a:pt x="119" y="57"/>
                          </a:lnTo>
                          <a:lnTo>
                            <a:pt x="111" y="65"/>
                          </a:lnTo>
                          <a:lnTo>
                            <a:pt x="95" y="81"/>
                          </a:lnTo>
                          <a:lnTo>
                            <a:pt x="79" y="98"/>
                          </a:lnTo>
                          <a:lnTo>
                            <a:pt x="63" y="117"/>
                          </a:lnTo>
                          <a:lnTo>
                            <a:pt x="51" y="125"/>
                          </a:lnTo>
                          <a:lnTo>
                            <a:pt x="43" y="131"/>
                          </a:lnTo>
                          <a:lnTo>
                            <a:pt x="34" y="138"/>
                          </a:lnTo>
                          <a:lnTo>
                            <a:pt x="25" y="146"/>
                          </a:lnTo>
                          <a:lnTo>
                            <a:pt x="18" y="154"/>
                          </a:lnTo>
                          <a:lnTo>
                            <a:pt x="14" y="159"/>
                          </a:lnTo>
                          <a:lnTo>
                            <a:pt x="11" y="164"/>
                          </a:lnTo>
                          <a:lnTo>
                            <a:pt x="8" y="169"/>
                          </a:lnTo>
                          <a:lnTo>
                            <a:pt x="6" y="175"/>
                          </a:lnTo>
                          <a:lnTo>
                            <a:pt x="4" y="180"/>
                          </a:lnTo>
                          <a:lnTo>
                            <a:pt x="2" y="186"/>
                          </a:lnTo>
                          <a:lnTo>
                            <a:pt x="1" y="193"/>
                          </a:lnTo>
                          <a:lnTo>
                            <a:pt x="0" y="200"/>
                          </a:lnTo>
                          <a:lnTo>
                            <a:pt x="0" y="202"/>
                          </a:lnTo>
                          <a:lnTo>
                            <a:pt x="0" y="203"/>
                          </a:lnTo>
                          <a:lnTo>
                            <a:pt x="1" y="215"/>
                          </a:lnTo>
                          <a:lnTo>
                            <a:pt x="2" y="227"/>
                          </a:lnTo>
                          <a:lnTo>
                            <a:pt x="5" y="238"/>
                          </a:lnTo>
                          <a:lnTo>
                            <a:pt x="8" y="248"/>
                          </a:lnTo>
                          <a:lnTo>
                            <a:pt x="8" y="250"/>
                          </a:lnTo>
                          <a:lnTo>
                            <a:pt x="11" y="253"/>
                          </a:lnTo>
                          <a:lnTo>
                            <a:pt x="13" y="257"/>
                          </a:lnTo>
                          <a:lnTo>
                            <a:pt x="20" y="265"/>
                          </a:lnTo>
                          <a:lnTo>
                            <a:pt x="27" y="271"/>
                          </a:lnTo>
                          <a:lnTo>
                            <a:pt x="36" y="276"/>
                          </a:lnTo>
                          <a:lnTo>
                            <a:pt x="46" y="282"/>
                          </a:lnTo>
                          <a:lnTo>
                            <a:pt x="57" y="287"/>
                          </a:lnTo>
                          <a:lnTo>
                            <a:pt x="68" y="290"/>
                          </a:lnTo>
                          <a:lnTo>
                            <a:pt x="79" y="294"/>
                          </a:lnTo>
                          <a:lnTo>
                            <a:pt x="90" y="297"/>
                          </a:lnTo>
                          <a:lnTo>
                            <a:pt x="102" y="299"/>
                          </a:lnTo>
                          <a:lnTo>
                            <a:pt x="113" y="301"/>
                          </a:lnTo>
                          <a:lnTo>
                            <a:pt x="124" y="301"/>
                          </a:lnTo>
                          <a:lnTo>
                            <a:pt x="134" y="302"/>
                          </a:lnTo>
                          <a:lnTo>
                            <a:pt x="143" y="302"/>
                          </a:lnTo>
                          <a:lnTo>
                            <a:pt x="152" y="302"/>
                          </a:lnTo>
                          <a:lnTo>
                            <a:pt x="159" y="301"/>
                          </a:lnTo>
                          <a:lnTo>
                            <a:pt x="166" y="301"/>
                          </a:lnTo>
                          <a:lnTo>
                            <a:pt x="173" y="298"/>
                          </a:lnTo>
                          <a:lnTo>
                            <a:pt x="184" y="295"/>
                          </a:lnTo>
                          <a:lnTo>
                            <a:pt x="189" y="296"/>
                          </a:lnTo>
                          <a:lnTo>
                            <a:pt x="196" y="296"/>
                          </a:lnTo>
                          <a:lnTo>
                            <a:pt x="207" y="296"/>
                          </a:lnTo>
                          <a:lnTo>
                            <a:pt x="216" y="294"/>
                          </a:lnTo>
                          <a:lnTo>
                            <a:pt x="223" y="292"/>
                          </a:lnTo>
                          <a:lnTo>
                            <a:pt x="229" y="289"/>
                          </a:lnTo>
                          <a:lnTo>
                            <a:pt x="235" y="285"/>
                          </a:lnTo>
                          <a:lnTo>
                            <a:pt x="241" y="279"/>
                          </a:lnTo>
                          <a:lnTo>
                            <a:pt x="246" y="273"/>
                          </a:lnTo>
                          <a:lnTo>
                            <a:pt x="251" y="265"/>
                          </a:lnTo>
                          <a:lnTo>
                            <a:pt x="254" y="257"/>
                          </a:lnTo>
                          <a:lnTo>
                            <a:pt x="257" y="248"/>
                          </a:lnTo>
                          <a:lnTo>
                            <a:pt x="258" y="238"/>
                          </a:lnTo>
                          <a:lnTo>
                            <a:pt x="336" y="170"/>
                          </a:lnTo>
                          <a:lnTo>
                            <a:pt x="343" y="170"/>
                          </a:lnTo>
                          <a:lnTo>
                            <a:pt x="348" y="170"/>
                          </a:lnTo>
                          <a:lnTo>
                            <a:pt x="354" y="169"/>
                          </a:lnTo>
                          <a:lnTo>
                            <a:pt x="354" y="168"/>
                          </a:lnTo>
                          <a:lnTo>
                            <a:pt x="358" y="167"/>
                          </a:lnTo>
                          <a:lnTo>
                            <a:pt x="361" y="166"/>
                          </a:lnTo>
                          <a:lnTo>
                            <a:pt x="365" y="163"/>
                          </a:lnTo>
                          <a:lnTo>
                            <a:pt x="367" y="161"/>
                          </a:lnTo>
                          <a:lnTo>
                            <a:pt x="372" y="156"/>
                          </a:lnTo>
                          <a:lnTo>
                            <a:pt x="375" y="149"/>
                          </a:lnTo>
                          <a:lnTo>
                            <a:pt x="379" y="141"/>
                          </a:lnTo>
                          <a:lnTo>
                            <a:pt x="381" y="133"/>
                          </a:lnTo>
                          <a:lnTo>
                            <a:pt x="381" y="125"/>
                          </a:lnTo>
                          <a:lnTo>
                            <a:pt x="382" y="117"/>
                          </a:lnTo>
                          <a:lnTo>
                            <a:pt x="383" y="112"/>
                          </a:lnTo>
                          <a:lnTo>
                            <a:pt x="385" y="108"/>
                          </a:lnTo>
                          <a:lnTo>
                            <a:pt x="385" y="104"/>
                          </a:lnTo>
                          <a:lnTo>
                            <a:pt x="385" y="98"/>
                          </a:lnTo>
                          <a:lnTo>
                            <a:pt x="385" y="92"/>
                          </a:lnTo>
                          <a:lnTo>
                            <a:pt x="385" y="88"/>
                          </a:lnTo>
                          <a:lnTo>
                            <a:pt x="385" y="78"/>
                          </a:lnTo>
                          <a:lnTo>
                            <a:pt x="384" y="66"/>
                          </a:lnTo>
                          <a:lnTo>
                            <a:pt x="383" y="58"/>
                          </a:lnTo>
                          <a:lnTo>
                            <a:pt x="382" y="51"/>
                          </a:lnTo>
                          <a:lnTo>
                            <a:pt x="379" y="44"/>
                          </a:lnTo>
                          <a:lnTo>
                            <a:pt x="378" y="40"/>
                          </a:lnTo>
                          <a:lnTo>
                            <a:pt x="376" y="37"/>
                          </a:lnTo>
                          <a:lnTo>
                            <a:pt x="373" y="34"/>
                          </a:lnTo>
                          <a:lnTo>
                            <a:pt x="370" y="31"/>
                          </a:lnTo>
                          <a:lnTo>
                            <a:pt x="367" y="29"/>
                          </a:lnTo>
                          <a:lnTo>
                            <a:pt x="363" y="26"/>
                          </a:lnTo>
                          <a:lnTo>
                            <a:pt x="354" y="21"/>
                          </a:lnTo>
                          <a:lnTo>
                            <a:pt x="342" y="17"/>
                          </a:lnTo>
                          <a:lnTo>
                            <a:pt x="328" y="12"/>
                          </a:lnTo>
                          <a:lnTo>
                            <a:pt x="312" y="9"/>
                          </a:lnTo>
                          <a:lnTo>
                            <a:pt x="296" y="5"/>
                          </a:lnTo>
                          <a:lnTo>
                            <a:pt x="279" y="2"/>
                          </a:lnTo>
                          <a:lnTo>
                            <a:pt x="261" y="0"/>
                          </a:lnTo>
                          <a:lnTo>
                            <a:pt x="244" y="0"/>
                          </a:lnTo>
                          <a:close/>
                        </a:path>
                      </a:pathLst>
                    </a:custGeom>
                    <a:solidFill>
                      <a:srgbClr val="8DD4E5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4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542781" y="3571699"/>
                      <a:ext cx="584107" cy="458002"/>
                    </a:xfrm>
                    <a:custGeom>
                      <a:avLst/>
                      <a:gdLst>
                        <a:gd name="T0" fmla="*/ 2147483647 w 369"/>
                        <a:gd name="T1" fmla="*/ 0 h 287"/>
                        <a:gd name="T2" fmla="*/ 2147483647 w 369"/>
                        <a:gd name="T3" fmla="*/ 2147483647 h 287"/>
                        <a:gd name="T4" fmla="*/ 2147483647 w 369"/>
                        <a:gd name="T5" fmla="*/ 2147483647 h 287"/>
                        <a:gd name="T6" fmla="*/ 2147483647 w 369"/>
                        <a:gd name="T7" fmla="*/ 2147483647 h 287"/>
                        <a:gd name="T8" fmla="*/ 2147483647 w 369"/>
                        <a:gd name="T9" fmla="*/ 2147483647 h 287"/>
                        <a:gd name="T10" fmla="*/ 2147483647 w 369"/>
                        <a:gd name="T11" fmla="*/ 2147483647 h 287"/>
                        <a:gd name="T12" fmla="*/ 2147483647 w 369"/>
                        <a:gd name="T13" fmla="*/ 2147483647 h 287"/>
                        <a:gd name="T14" fmla="*/ 2147483647 w 369"/>
                        <a:gd name="T15" fmla="*/ 2147483647 h 287"/>
                        <a:gd name="T16" fmla="*/ 2147483647 w 369"/>
                        <a:gd name="T17" fmla="*/ 2147483647 h 287"/>
                        <a:gd name="T18" fmla="*/ 2147483647 w 369"/>
                        <a:gd name="T19" fmla="*/ 2147483647 h 287"/>
                        <a:gd name="T20" fmla="*/ 2147483647 w 369"/>
                        <a:gd name="T21" fmla="*/ 2147483647 h 287"/>
                        <a:gd name="T22" fmla="*/ 2147483647 w 369"/>
                        <a:gd name="T23" fmla="*/ 2147483647 h 287"/>
                        <a:gd name="T24" fmla="*/ 2147483647 w 369"/>
                        <a:gd name="T25" fmla="*/ 2147483647 h 287"/>
                        <a:gd name="T26" fmla="*/ 2147483647 w 369"/>
                        <a:gd name="T27" fmla="*/ 2147483647 h 287"/>
                        <a:gd name="T28" fmla="*/ 0 w 369"/>
                        <a:gd name="T29" fmla="*/ 2147483647 h 287"/>
                        <a:gd name="T30" fmla="*/ 2147483647 w 369"/>
                        <a:gd name="T31" fmla="*/ 2147483647 h 287"/>
                        <a:gd name="T32" fmla="*/ 2147483647 w 369"/>
                        <a:gd name="T33" fmla="*/ 2147483647 h 287"/>
                        <a:gd name="T34" fmla="*/ 2147483647 w 369"/>
                        <a:gd name="T35" fmla="*/ 2147483647 h 287"/>
                        <a:gd name="T36" fmla="*/ 2147483647 w 369"/>
                        <a:gd name="T37" fmla="*/ 2147483647 h 287"/>
                        <a:gd name="T38" fmla="*/ 2147483647 w 369"/>
                        <a:gd name="T39" fmla="*/ 2147483647 h 287"/>
                        <a:gd name="T40" fmla="*/ 2147483647 w 369"/>
                        <a:gd name="T41" fmla="*/ 2147483647 h 287"/>
                        <a:gd name="T42" fmla="*/ 2147483647 w 369"/>
                        <a:gd name="T43" fmla="*/ 2147483647 h 287"/>
                        <a:gd name="T44" fmla="*/ 2147483647 w 369"/>
                        <a:gd name="T45" fmla="*/ 2147483647 h 287"/>
                        <a:gd name="T46" fmla="*/ 2147483647 w 369"/>
                        <a:gd name="T47" fmla="*/ 2147483647 h 287"/>
                        <a:gd name="T48" fmla="*/ 2147483647 w 369"/>
                        <a:gd name="T49" fmla="*/ 2147483647 h 287"/>
                        <a:gd name="T50" fmla="*/ 2147483647 w 369"/>
                        <a:gd name="T51" fmla="*/ 2147483647 h 287"/>
                        <a:gd name="T52" fmla="*/ 2147483647 w 369"/>
                        <a:gd name="T53" fmla="*/ 2147483647 h 287"/>
                        <a:gd name="T54" fmla="*/ 2147483647 w 369"/>
                        <a:gd name="T55" fmla="*/ 2147483647 h 287"/>
                        <a:gd name="T56" fmla="*/ 2147483647 w 369"/>
                        <a:gd name="T57" fmla="*/ 2147483647 h 287"/>
                        <a:gd name="T58" fmla="*/ 2147483647 w 369"/>
                        <a:gd name="T59" fmla="*/ 2147483647 h 287"/>
                        <a:gd name="T60" fmla="*/ 2147483647 w 369"/>
                        <a:gd name="T61" fmla="*/ 2147483647 h 287"/>
                        <a:gd name="T62" fmla="*/ 2147483647 w 369"/>
                        <a:gd name="T63" fmla="*/ 2147483647 h 287"/>
                        <a:gd name="T64" fmla="*/ 2147483647 w 369"/>
                        <a:gd name="T65" fmla="*/ 2147483647 h 287"/>
                        <a:gd name="T66" fmla="*/ 2147483647 w 369"/>
                        <a:gd name="T67" fmla="*/ 2147483647 h 287"/>
                        <a:gd name="T68" fmla="*/ 2147483647 w 369"/>
                        <a:gd name="T69" fmla="*/ 2147483647 h 287"/>
                        <a:gd name="T70" fmla="*/ 2147483647 w 369"/>
                        <a:gd name="T71" fmla="*/ 2147483647 h 287"/>
                        <a:gd name="T72" fmla="*/ 2147483647 w 369"/>
                        <a:gd name="T73" fmla="*/ 2147483647 h 287"/>
                        <a:gd name="T74" fmla="*/ 2147483647 w 369"/>
                        <a:gd name="T75" fmla="*/ 2147483647 h 287"/>
                        <a:gd name="T76" fmla="*/ 2147483647 w 369"/>
                        <a:gd name="T77" fmla="*/ 2147483647 h 287"/>
                        <a:gd name="T78" fmla="*/ 2147483647 w 369"/>
                        <a:gd name="T79" fmla="*/ 2147483647 h 287"/>
                        <a:gd name="T80" fmla="*/ 2147483647 w 369"/>
                        <a:gd name="T81" fmla="*/ 2147483647 h 287"/>
                        <a:gd name="T82" fmla="*/ 2147483647 w 369"/>
                        <a:gd name="T83" fmla="*/ 2147483647 h 287"/>
                        <a:gd name="T84" fmla="*/ 2147483647 w 369"/>
                        <a:gd name="T85" fmla="*/ 2147483647 h 287"/>
                        <a:gd name="T86" fmla="*/ 2147483647 w 369"/>
                        <a:gd name="T87" fmla="*/ 2147483647 h 287"/>
                        <a:gd name="T88" fmla="*/ 2147483647 w 369"/>
                        <a:gd name="T89" fmla="*/ 2147483647 h 287"/>
                        <a:gd name="T90" fmla="*/ 2147483647 w 369"/>
                        <a:gd name="T91" fmla="*/ 2147483647 h 287"/>
                        <a:gd name="T92" fmla="*/ 2147483647 w 369"/>
                        <a:gd name="T93" fmla="*/ 2147483647 h 287"/>
                        <a:gd name="T94" fmla="*/ 2147483647 w 369"/>
                        <a:gd name="T95" fmla="*/ 2147483647 h 287"/>
                        <a:gd name="T96" fmla="*/ 2147483647 w 369"/>
                        <a:gd name="T97" fmla="*/ 2147483647 h 287"/>
                        <a:gd name="T98" fmla="*/ 2147483647 w 369"/>
                        <a:gd name="T99" fmla="*/ 2147483647 h 287"/>
                        <a:gd name="T100" fmla="*/ 2147483647 w 369"/>
                        <a:gd name="T101" fmla="*/ 2147483647 h 287"/>
                        <a:gd name="T102" fmla="*/ 2147483647 w 369"/>
                        <a:gd name="T103" fmla="*/ 2147483647 h 287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369"/>
                        <a:gd name="T157" fmla="*/ 0 h 287"/>
                        <a:gd name="T158" fmla="*/ 369 w 369"/>
                        <a:gd name="T159" fmla="*/ 287 h 287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369" h="287">
                          <a:moveTo>
                            <a:pt x="235" y="0"/>
                          </a:moveTo>
                          <a:lnTo>
                            <a:pt x="235" y="0"/>
                          </a:lnTo>
                          <a:lnTo>
                            <a:pt x="222" y="1"/>
                          </a:lnTo>
                          <a:lnTo>
                            <a:pt x="209" y="3"/>
                          </a:lnTo>
                          <a:lnTo>
                            <a:pt x="196" y="7"/>
                          </a:lnTo>
                          <a:lnTo>
                            <a:pt x="185" y="10"/>
                          </a:lnTo>
                          <a:lnTo>
                            <a:pt x="173" y="14"/>
                          </a:lnTo>
                          <a:lnTo>
                            <a:pt x="162" y="20"/>
                          </a:lnTo>
                          <a:lnTo>
                            <a:pt x="153" y="26"/>
                          </a:lnTo>
                          <a:lnTo>
                            <a:pt x="143" y="32"/>
                          </a:lnTo>
                          <a:lnTo>
                            <a:pt x="134" y="39"/>
                          </a:lnTo>
                          <a:lnTo>
                            <a:pt x="125" y="46"/>
                          </a:lnTo>
                          <a:lnTo>
                            <a:pt x="117" y="54"/>
                          </a:lnTo>
                          <a:lnTo>
                            <a:pt x="108" y="62"/>
                          </a:lnTo>
                          <a:lnTo>
                            <a:pt x="92" y="79"/>
                          </a:lnTo>
                          <a:lnTo>
                            <a:pt x="76" y="96"/>
                          </a:lnTo>
                          <a:lnTo>
                            <a:pt x="59" y="114"/>
                          </a:lnTo>
                          <a:lnTo>
                            <a:pt x="48" y="123"/>
                          </a:lnTo>
                          <a:lnTo>
                            <a:pt x="40" y="130"/>
                          </a:lnTo>
                          <a:lnTo>
                            <a:pt x="31" y="136"/>
                          </a:lnTo>
                          <a:lnTo>
                            <a:pt x="23" y="143"/>
                          </a:lnTo>
                          <a:lnTo>
                            <a:pt x="16" y="151"/>
                          </a:lnTo>
                          <a:lnTo>
                            <a:pt x="9" y="160"/>
                          </a:lnTo>
                          <a:lnTo>
                            <a:pt x="7" y="165"/>
                          </a:lnTo>
                          <a:lnTo>
                            <a:pt x="5" y="169"/>
                          </a:lnTo>
                          <a:lnTo>
                            <a:pt x="3" y="174"/>
                          </a:lnTo>
                          <a:lnTo>
                            <a:pt x="2" y="179"/>
                          </a:lnTo>
                          <a:lnTo>
                            <a:pt x="1" y="186"/>
                          </a:lnTo>
                          <a:lnTo>
                            <a:pt x="0" y="192"/>
                          </a:lnTo>
                          <a:lnTo>
                            <a:pt x="0" y="194"/>
                          </a:lnTo>
                          <a:lnTo>
                            <a:pt x="0" y="195"/>
                          </a:lnTo>
                          <a:lnTo>
                            <a:pt x="1" y="207"/>
                          </a:lnTo>
                          <a:lnTo>
                            <a:pt x="2" y="218"/>
                          </a:lnTo>
                          <a:lnTo>
                            <a:pt x="4" y="229"/>
                          </a:lnTo>
                          <a:lnTo>
                            <a:pt x="6" y="236"/>
                          </a:lnTo>
                          <a:lnTo>
                            <a:pt x="7" y="237"/>
                          </a:lnTo>
                          <a:lnTo>
                            <a:pt x="11" y="244"/>
                          </a:lnTo>
                          <a:lnTo>
                            <a:pt x="17" y="250"/>
                          </a:lnTo>
                          <a:lnTo>
                            <a:pt x="24" y="257"/>
                          </a:lnTo>
                          <a:lnTo>
                            <a:pt x="32" y="262"/>
                          </a:lnTo>
                          <a:lnTo>
                            <a:pt x="41" y="266"/>
                          </a:lnTo>
                          <a:lnTo>
                            <a:pt x="51" y="271"/>
                          </a:lnTo>
                          <a:lnTo>
                            <a:pt x="61" y="275"/>
                          </a:lnTo>
                          <a:lnTo>
                            <a:pt x="71" y="278"/>
                          </a:lnTo>
                          <a:lnTo>
                            <a:pt x="82" y="281"/>
                          </a:lnTo>
                          <a:lnTo>
                            <a:pt x="93" y="283"/>
                          </a:lnTo>
                          <a:lnTo>
                            <a:pt x="104" y="285"/>
                          </a:lnTo>
                          <a:lnTo>
                            <a:pt x="114" y="285"/>
                          </a:lnTo>
                          <a:lnTo>
                            <a:pt x="124" y="286"/>
                          </a:lnTo>
                          <a:lnTo>
                            <a:pt x="134" y="287"/>
                          </a:lnTo>
                          <a:lnTo>
                            <a:pt x="142" y="286"/>
                          </a:lnTo>
                          <a:lnTo>
                            <a:pt x="150" y="285"/>
                          </a:lnTo>
                          <a:lnTo>
                            <a:pt x="157" y="284"/>
                          </a:lnTo>
                          <a:lnTo>
                            <a:pt x="164" y="282"/>
                          </a:lnTo>
                          <a:lnTo>
                            <a:pt x="175" y="278"/>
                          </a:lnTo>
                          <a:lnTo>
                            <a:pt x="180" y="280"/>
                          </a:lnTo>
                          <a:lnTo>
                            <a:pt x="185" y="280"/>
                          </a:lnTo>
                          <a:lnTo>
                            <a:pt x="196" y="280"/>
                          </a:lnTo>
                          <a:lnTo>
                            <a:pt x="205" y="278"/>
                          </a:lnTo>
                          <a:lnTo>
                            <a:pt x="211" y="276"/>
                          </a:lnTo>
                          <a:lnTo>
                            <a:pt x="217" y="274"/>
                          </a:lnTo>
                          <a:lnTo>
                            <a:pt x="223" y="269"/>
                          </a:lnTo>
                          <a:lnTo>
                            <a:pt x="228" y="265"/>
                          </a:lnTo>
                          <a:lnTo>
                            <a:pt x="232" y="259"/>
                          </a:lnTo>
                          <a:lnTo>
                            <a:pt x="237" y="252"/>
                          </a:lnTo>
                          <a:lnTo>
                            <a:pt x="239" y="244"/>
                          </a:lnTo>
                          <a:lnTo>
                            <a:pt x="241" y="236"/>
                          </a:lnTo>
                          <a:lnTo>
                            <a:pt x="242" y="227"/>
                          </a:lnTo>
                          <a:lnTo>
                            <a:pt x="325" y="154"/>
                          </a:lnTo>
                          <a:lnTo>
                            <a:pt x="332" y="154"/>
                          </a:lnTo>
                          <a:lnTo>
                            <a:pt x="338" y="154"/>
                          </a:lnTo>
                          <a:lnTo>
                            <a:pt x="344" y="153"/>
                          </a:lnTo>
                          <a:lnTo>
                            <a:pt x="346" y="152"/>
                          </a:lnTo>
                          <a:lnTo>
                            <a:pt x="349" y="151"/>
                          </a:lnTo>
                          <a:lnTo>
                            <a:pt x="352" y="149"/>
                          </a:lnTo>
                          <a:lnTo>
                            <a:pt x="354" y="146"/>
                          </a:lnTo>
                          <a:lnTo>
                            <a:pt x="358" y="141"/>
                          </a:lnTo>
                          <a:lnTo>
                            <a:pt x="361" y="135"/>
                          </a:lnTo>
                          <a:lnTo>
                            <a:pt x="363" y="128"/>
                          </a:lnTo>
                          <a:lnTo>
                            <a:pt x="365" y="121"/>
                          </a:lnTo>
                          <a:lnTo>
                            <a:pt x="365" y="114"/>
                          </a:lnTo>
                          <a:lnTo>
                            <a:pt x="365" y="106"/>
                          </a:lnTo>
                          <a:lnTo>
                            <a:pt x="367" y="102"/>
                          </a:lnTo>
                          <a:lnTo>
                            <a:pt x="369" y="98"/>
                          </a:lnTo>
                          <a:lnTo>
                            <a:pt x="369" y="90"/>
                          </a:lnTo>
                          <a:lnTo>
                            <a:pt x="369" y="84"/>
                          </a:lnTo>
                          <a:lnTo>
                            <a:pt x="369" y="81"/>
                          </a:lnTo>
                          <a:lnTo>
                            <a:pt x="369" y="70"/>
                          </a:lnTo>
                          <a:lnTo>
                            <a:pt x="367" y="57"/>
                          </a:lnTo>
                          <a:lnTo>
                            <a:pt x="367" y="50"/>
                          </a:lnTo>
                          <a:lnTo>
                            <a:pt x="365" y="44"/>
                          </a:lnTo>
                          <a:lnTo>
                            <a:pt x="363" y="38"/>
                          </a:lnTo>
                          <a:lnTo>
                            <a:pt x="360" y="33"/>
                          </a:lnTo>
                          <a:lnTo>
                            <a:pt x="356" y="29"/>
                          </a:lnTo>
                          <a:lnTo>
                            <a:pt x="354" y="27"/>
                          </a:lnTo>
                          <a:lnTo>
                            <a:pt x="352" y="26"/>
                          </a:lnTo>
                          <a:lnTo>
                            <a:pt x="342" y="21"/>
                          </a:lnTo>
                          <a:lnTo>
                            <a:pt x="331" y="16"/>
                          </a:lnTo>
                          <a:lnTo>
                            <a:pt x="318" y="12"/>
                          </a:lnTo>
                          <a:lnTo>
                            <a:pt x="303" y="9"/>
                          </a:lnTo>
                          <a:lnTo>
                            <a:pt x="287" y="5"/>
                          </a:lnTo>
                          <a:lnTo>
                            <a:pt x="269" y="3"/>
                          </a:lnTo>
                          <a:lnTo>
                            <a:pt x="253" y="1"/>
                          </a:lnTo>
                          <a:lnTo>
                            <a:pt x="23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4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820984" y="3893498"/>
                      <a:ext cx="90326" cy="110759"/>
                    </a:xfrm>
                    <a:custGeom>
                      <a:avLst/>
                      <a:gdLst>
                        <a:gd name="T0" fmla="*/ 2147483647 w 57"/>
                        <a:gd name="T1" fmla="*/ 2147483647 h 69"/>
                        <a:gd name="T2" fmla="*/ 2147483647 w 57"/>
                        <a:gd name="T3" fmla="*/ 2147483647 h 69"/>
                        <a:gd name="T4" fmla="*/ 2147483647 w 57"/>
                        <a:gd name="T5" fmla="*/ 2147483647 h 69"/>
                        <a:gd name="T6" fmla="*/ 2147483647 w 57"/>
                        <a:gd name="T7" fmla="*/ 2147483647 h 69"/>
                        <a:gd name="T8" fmla="*/ 2147483647 w 57"/>
                        <a:gd name="T9" fmla="*/ 0 h 69"/>
                        <a:gd name="T10" fmla="*/ 2147483647 w 57"/>
                        <a:gd name="T11" fmla="*/ 2147483647 h 69"/>
                        <a:gd name="T12" fmla="*/ 2147483647 w 57"/>
                        <a:gd name="T13" fmla="*/ 2147483647 h 69"/>
                        <a:gd name="T14" fmla="*/ 2147483647 w 57"/>
                        <a:gd name="T15" fmla="*/ 2147483647 h 69"/>
                        <a:gd name="T16" fmla="*/ 2147483647 w 57"/>
                        <a:gd name="T17" fmla="*/ 2147483647 h 69"/>
                        <a:gd name="T18" fmla="*/ 2147483647 w 57"/>
                        <a:gd name="T19" fmla="*/ 2147483647 h 69"/>
                        <a:gd name="T20" fmla="*/ 2147483647 w 57"/>
                        <a:gd name="T21" fmla="*/ 2147483647 h 69"/>
                        <a:gd name="T22" fmla="*/ 2147483647 w 57"/>
                        <a:gd name="T23" fmla="*/ 2147483647 h 69"/>
                        <a:gd name="T24" fmla="*/ 2147483647 w 57"/>
                        <a:gd name="T25" fmla="*/ 2147483647 h 69"/>
                        <a:gd name="T26" fmla="*/ 2147483647 w 57"/>
                        <a:gd name="T27" fmla="*/ 2147483647 h 69"/>
                        <a:gd name="T28" fmla="*/ 2147483647 w 57"/>
                        <a:gd name="T29" fmla="*/ 2147483647 h 69"/>
                        <a:gd name="T30" fmla="*/ 2147483647 w 57"/>
                        <a:gd name="T31" fmla="*/ 2147483647 h 69"/>
                        <a:gd name="T32" fmla="*/ 2147483647 w 57"/>
                        <a:gd name="T33" fmla="*/ 2147483647 h 69"/>
                        <a:gd name="T34" fmla="*/ 2147483647 w 57"/>
                        <a:gd name="T35" fmla="*/ 2147483647 h 69"/>
                        <a:gd name="T36" fmla="*/ 2147483647 w 57"/>
                        <a:gd name="T37" fmla="*/ 2147483647 h 69"/>
                        <a:gd name="T38" fmla="*/ 2147483647 w 57"/>
                        <a:gd name="T39" fmla="*/ 2147483647 h 69"/>
                        <a:gd name="T40" fmla="*/ 2147483647 w 57"/>
                        <a:gd name="T41" fmla="*/ 2147483647 h 69"/>
                        <a:gd name="T42" fmla="*/ 2147483647 w 57"/>
                        <a:gd name="T43" fmla="*/ 2147483647 h 69"/>
                        <a:gd name="T44" fmla="*/ 2147483647 w 57"/>
                        <a:gd name="T45" fmla="*/ 2147483647 h 69"/>
                        <a:gd name="T46" fmla="*/ 0 w 57"/>
                        <a:gd name="T47" fmla="*/ 2147483647 h 69"/>
                        <a:gd name="T48" fmla="*/ 2147483647 w 57"/>
                        <a:gd name="T49" fmla="*/ 2147483647 h 69"/>
                        <a:gd name="T50" fmla="*/ 2147483647 w 57"/>
                        <a:gd name="T51" fmla="*/ 2147483647 h 69"/>
                        <a:gd name="T52" fmla="*/ 2147483647 w 57"/>
                        <a:gd name="T53" fmla="*/ 2147483647 h 69"/>
                        <a:gd name="T54" fmla="*/ 2147483647 w 57"/>
                        <a:gd name="T55" fmla="*/ 2147483647 h 69"/>
                        <a:gd name="T56" fmla="*/ 2147483647 w 57"/>
                        <a:gd name="T57" fmla="*/ 2147483647 h 69"/>
                        <a:gd name="T58" fmla="*/ 2147483647 w 57"/>
                        <a:gd name="T59" fmla="*/ 2147483647 h 69"/>
                        <a:gd name="T60" fmla="*/ 2147483647 w 57"/>
                        <a:gd name="T61" fmla="*/ 2147483647 h 69"/>
                        <a:gd name="T62" fmla="*/ 2147483647 w 57"/>
                        <a:gd name="T63" fmla="*/ 2147483647 h 69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7"/>
                        <a:gd name="T97" fmla="*/ 0 h 69"/>
                        <a:gd name="T98" fmla="*/ 57 w 57"/>
                        <a:gd name="T99" fmla="*/ 69 h 69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7" h="69">
                          <a:moveTo>
                            <a:pt x="57" y="21"/>
                          </a:moveTo>
                          <a:lnTo>
                            <a:pt x="57" y="21"/>
                          </a:lnTo>
                          <a:lnTo>
                            <a:pt x="56" y="16"/>
                          </a:lnTo>
                          <a:lnTo>
                            <a:pt x="55" y="13"/>
                          </a:lnTo>
                          <a:lnTo>
                            <a:pt x="53" y="9"/>
                          </a:lnTo>
                          <a:lnTo>
                            <a:pt x="50" y="6"/>
                          </a:lnTo>
                          <a:lnTo>
                            <a:pt x="46" y="2"/>
                          </a:lnTo>
                          <a:lnTo>
                            <a:pt x="43" y="1"/>
                          </a:lnTo>
                          <a:lnTo>
                            <a:pt x="39" y="1"/>
                          </a:lnTo>
                          <a:lnTo>
                            <a:pt x="36" y="0"/>
                          </a:lnTo>
                          <a:lnTo>
                            <a:pt x="32" y="0"/>
                          </a:lnTo>
                          <a:lnTo>
                            <a:pt x="32" y="1"/>
                          </a:lnTo>
                          <a:lnTo>
                            <a:pt x="25" y="8"/>
                          </a:lnTo>
                          <a:lnTo>
                            <a:pt x="21" y="13"/>
                          </a:lnTo>
                          <a:lnTo>
                            <a:pt x="18" y="18"/>
                          </a:lnTo>
                          <a:lnTo>
                            <a:pt x="20" y="20"/>
                          </a:lnTo>
                          <a:lnTo>
                            <a:pt x="23" y="16"/>
                          </a:lnTo>
                          <a:lnTo>
                            <a:pt x="27" y="15"/>
                          </a:lnTo>
                          <a:lnTo>
                            <a:pt x="30" y="13"/>
                          </a:lnTo>
                          <a:lnTo>
                            <a:pt x="34" y="13"/>
                          </a:lnTo>
                          <a:lnTo>
                            <a:pt x="37" y="13"/>
                          </a:lnTo>
                          <a:lnTo>
                            <a:pt x="40" y="13"/>
                          </a:lnTo>
                          <a:lnTo>
                            <a:pt x="43" y="14"/>
                          </a:lnTo>
                          <a:lnTo>
                            <a:pt x="46" y="15"/>
                          </a:lnTo>
                          <a:lnTo>
                            <a:pt x="48" y="17"/>
                          </a:lnTo>
                          <a:lnTo>
                            <a:pt x="50" y="20"/>
                          </a:lnTo>
                          <a:lnTo>
                            <a:pt x="51" y="23"/>
                          </a:lnTo>
                          <a:lnTo>
                            <a:pt x="52" y="27"/>
                          </a:lnTo>
                          <a:lnTo>
                            <a:pt x="52" y="32"/>
                          </a:lnTo>
                          <a:lnTo>
                            <a:pt x="50" y="38"/>
                          </a:lnTo>
                          <a:lnTo>
                            <a:pt x="48" y="44"/>
                          </a:lnTo>
                          <a:lnTo>
                            <a:pt x="45" y="49"/>
                          </a:lnTo>
                          <a:lnTo>
                            <a:pt x="40" y="55"/>
                          </a:lnTo>
                          <a:lnTo>
                            <a:pt x="35" y="58"/>
                          </a:lnTo>
                          <a:lnTo>
                            <a:pt x="30" y="61"/>
                          </a:lnTo>
                          <a:lnTo>
                            <a:pt x="25" y="62"/>
                          </a:lnTo>
                          <a:lnTo>
                            <a:pt x="21" y="62"/>
                          </a:lnTo>
                          <a:lnTo>
                            <a:pt x="18" y="62"/>
                          </a:lnTo>
                          <a:lnTo>
                            <a:pt x="14" y="61"/>
                          </a:lnTo>
                          <a:lnTo>
                            <a:pt x="12" y="60"/>
                          </a:lnTo>
                          <a:lnTo>
                            <a:pt x="10" y="57"/>
                          </a:lnTo>
                          <a:lnTo>
                            <a:pt x="7" y="55"/>
                          </a:lnTo>
                          <a:lnTo>
                            <a:pt x="7" y="53"/>
                          </a:lnTo>
                          <a:lnTo>
                            <a:pt x="7" y="55"/>
                          </a:lnTo>
                          <a:lnTo>
                            <a:pt x="3" y="62"/>
                          </a:lnTo>
                          <a:lnTo>
                            <a:pt x="2" y="65"/>
                          </a:lnTo>
                          <a:lnTo>
                            <a:pt x="0" y="67"/>
                          </a:lnTo>
                          <a:lnTo>
                            <a:pt x="0" y="68"/>
                          </a:lnTo>
                          <a:lnTo>
                            <a:pt x="1" y="68"/>
                          </a:lnTo>
                          <a:lnTo>
                            <a:pt x="5" y="69"/>
                          </a:lnTo>
                          <a:lnTo>
                            <a:pt x="11" y="69"/>
                          </a:lnTo>
                          <a:lnTo>
                            <a:pt x="20" y="69"/>
                          </a:lnTo>
                          <a:lnTo>
                            <a:pt x="28" y="67"/>
                          </a:lnTo>
                          <a:lnTo>
                            <a:pt x="33" y="66"/>
                          </a:lnTo>
                          <a:lnTo>
                            <a:pt x="37" y="64"/>
                          </a:lnTo>
                          <a:lnTo>
                            <a:pt x="42" y="61"/>
                          </a:lnTo>
                          <a:lnTo>
                            <a:pt x="46" y="57"/>
                          </a:lnTo>
                          <a:lnTo>
                            <a:pt x="50" y="51"/>
                          </a:lnTo>
                          <a:lnTo>
                            <a:pt x="53" y="46"/>
                          </a:lnTo>
                          <a:lnTo>
                            <a:pt x="55" y="40"/>
                          </a:lnTo>
                          <a:lnTo>
                            <a:pt x="57" y="32"/>
                          </a:lnTo>
                          <a:lnTo>
                            <a:pt x="57" y="25"/>
                          </a:lnTo>
                          <a:lnTo>
                            <a:pt x="57" y="22"/>
                          </a:lnTo>
                          <a:lnTo>
                            <a:pt x="57" y="21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3706572" y="3896491"/>
                      <a:ext cx="102369" cy="46398"/>
                    </a:xfrm>
                    <a:custGeom>
                      <a:avLst/>
                      <a:gdLst>
                        <a:gd name="T0" fmla="*/ 0 w 64"/>
                        <a:gd name="T1" fmla="*/ 2147483647 h 29"/>
                        <a:gd name="T2" fmla="*/ 0 w 64"/>
                        <a:gd name="T3" fmla="*/ 2147483647 h 29"/>
                        <a:gd name="T4" fmla="*/ 2147483647 w 64"/>
                        <a:gd name="T5" fmla="*/ 2147483647 h 29"/>
                        <a:gd name="T6" fmla="*/ 2147483647 w 64"/>
                        <a:gd name="T7" fmla="*/ 2147483647 h 29"/>
                        <a:gd name="T8" fmla="*/ 2147483647 w 64"/>
                        <a:gd name="T9" fmla="*/ 2147483647 h 29"/>
                        <a:gd name="T10" fmla="*/ 2147483647 w 64"/>
                        <a:gd name="T11" fmla="*/ 2147483647 h 29"/>
                        <a:gd name="T12" fmla="*/ 2147483647 w 64"/>
                        <a:gd name="T13" fmla="*/ 2147483647 h 29"/>
                        <a:gd name="T14" fmla="*/ 2147483647 w 64"/>
                        <a:gd name="T15" fmla="*/ 2147483647 h 29"/>
                        <a:gd name="T16" fmla="*/ 2147483647 w 64"/>
                        <a:gd name="T17" fmla="*/ 2147483647 h 29"/>
                        <a:gd name="T18" fmla="*/ 2147483647 w 64"/>
                        <a:gd name="T19" fmla="*/ 2147483647 h 29"/>
                        <a:gd name="T20" fmla="*/ 2147483647 w 64"/>
                        <a:gd name="T21" fmla="*/ 2147483647 h 29"/>
                        <a:gd name="T22" fmla="*/ 2147483647 w 64"/>
                        <a:gd name="T23" fmla="*/ 2147483647 h 29"/>
                        <a:gd name="T24" fmla="*/ 2147483647 w 64"/>
                        <a:gd name="T25" fmla="*/ 0 h 29"/>
                        <a:gd name="T26" fmla="*/ 2147483647 w 64"/>
                        <a:gd name="T27" fmla="*/ 0 h 29"/>
                        <a:gd name="T28" fmla="*/ 2147483647 w 64"/>
                        <a:gd name="T29" fmla="*/ 2147483647 h 29"/>
                        <a:gd name="T30" fmla="*/ 2147483647 w 64"/>
                        <a:gd name="T31" fmla="*/ 2147483647 h 29"/>
                        <a:gd name="T32" fmla="*/ 2147483647 w 64"/>
                        <a:gd name="T33" fmla="*/ 2147483647 h 29"/>
                        <a:gd name="T34" fmla="*/ 2147483647 w 64"/>
                        <a:gd name="T35" fmla="*/ 2147483647 h 29"/>
                        <a:gd name="T36" fmla="*/ 2147483647 w 64"/>
                        <a:gd name="T37" fmla="*/ 2147483647 h 29"/>
                        <a:gd name="T38" fmla="*/ 2147483647 w 64"/>
                        <a:gd name="T39" fmla="*/ 2147483647 h 29"/>
                        <a:gd name="T40" fmla="*/ 2147483647 w 64"/>
                        <a:gd name="T41" fmla="*/ 2147483647 h 29"/>
                        <a:gd name="T42" fmla="*/ 2147483647 w 64"/>
                        <a:gd name="T43" fmla="*/ 2147483647 h 29"/>
                        <a:gd name="T44" fmla="*/ 0 w 64"/>
                        <a:gd name="T45" fmla="*/ 2147483647 h 2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4"/>
                        <a:gd name="T70" fmla="*/ 0 h 29"/>
                        <a:gd name="T71" fmla="*/ 64 w 64"/>
                        <a:gd name="T72" fmla="*/ 29 h 2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4" h="29">
                          <a:moveTo>
                            <a:pt x="0" y="27"/>
                          </a:moveTo>
                          <a:lnTo>
                            <a:pt x="0" y="28"/>
                          </a:lnTo>
                          <a:lnTo>
                            <a:pt x="1" y="28"/>
                          </a:lnTo>
                          <a:lnTo>
                            <a:pt x="20" y="29"/>
                          </a:lnTo>
                          <a:lnTo>
                            <a:pt x="34" y="29"/>
                          </a:lnTo>
                          <a:lnTo>
                            <a:pt x="44" y="27"/>
                          </a:lnTo>
                          <a:lnTo>
                            <a:pt x="50" y="27"/>
                          </a:lnTo>
                          <a:lnTo>
                            <a:pt x="52" y="20"/>
                          </a:lnTo>
                          <a:lnTo>
                            <a:pt x="55" y="14"/>
                          </a:lnTo>
                          <a:lnTo>
                            <a:pt x="58" y="7"/>
                          </a:lnTo>
                          <a:lnTo>
                            <a:pt x="62" y="2"/>
                          </a:lnTo>
                          <a:lnTo>
                            <a:pt x="64" y="0"/>
                          </a:lnTo>
                          <a:lnTo>
                            <a:pt x="62" y="0"/>
                          </a:lnTo>
                          <a:lnTo>
                            <a:pt x="47" y="4"/>
                          </a:lnTo>
                          <a:lnTo>
                            <a:pt x="32" y="6"/>
                          </a:lnTo>
                          <a:lnTo>
                            <a:pt x="25" y="8"/>
                          </a:lnTo>
                          <a:lnTo>
                            <a:pt x="19" y="11"/>
                          </a:lnTo>
                          <a:lnTo>
                            <a:pt x="13" y="13"/>
                          </a:lnTo>
                          <a:lnTo>
                            <a:pt x="7" y="18"/>
                          </a:lnTo>
                          <a:lnTo>
                            <a:pt x="3" y="22"/>
                          </a:lnTo>
                          <a:lnTo>
                            <a:pt x="2" y="24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48" name="Freeform 1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556028" y="3755798"/>
                      <a:ext cx="368529" cy="246961"/>
                    </a:xfrm>
                    <a:custGeom>
                      <a:avLst/>
                      <a:gdLst>
                        <a:gd name="T0" fmla="*/ 2147483647 w 232"/>
                        <a:gd name="T1" fmla="*/ 2147483647 h 155"/>
                        <a:gd name="T2" fmla="*/ 2147483647 w 232"/>
                        <a:gd name="T3" fmla="*/ 2147483647 h 155"/>
                        <a:gd name="T4" fmla="*/ 2147483647 w 232"/>
                        <a:gd name="T5" fmla="*/ 2147483647 h 155"/>
                        <a:gd name="T6" fmla="*/ 2147483647 w 232"/>
                        <a:gd name="T7" fmla="*/ 2147483647 h 155"/>
                        <a:gd name="T8" fmla="*/ 2147483647 w 232"/>
                        <a:gd name="T9" fmla="*/ 2147483647 h 155"/>
                        <a:gd name="T10" fmla="*/ 2147483647 w 232"/>
                        <a:gd name="T11" fmla="*/ 2147483647 h 155"/>
                        <a:gd name="T12" fmla="*/ 2147483647 w 232"/>
                        <a:gd name="T13" fmla="*/ 2147483647 h 155"/>
                        <a:gd name="T14" fmla="*/ 2147483647 w 232"/>
                        <a:gd name="T15" fmla="*/ 2147483647 h 155"/>
                        <a:gd name="T16" fmla="*/ 2147483647 w 232"/>
                        <a:gd name="T17" fmla="*/ 2147483647 h 155"/>
                        <a:gd name="T18" fmla="*/ 2147483647 w 232"/>
                        <a:gd name="T19" fmla="*/ 2147483647 h 155"/>
                        <a:gd name="T20" fmla="*/ 2147483647 w 232"/>
                        <a:gd name="T21" fmla="*/ 2147483647 h 155"/>
                        <a:gd name="T22" fmla="*/ 2147483647 w 232"/>
                        <a:gd name="T23" fmla="*/ 2147483647 h 155"/>
                        <a:gd name="T24" fmla="*/ 2147483647 w 232"/>
                        <a:gd name="T25" fmla="*/ 2147483647 h 155"/>
                        <a:gd name="T26" fmla="*/ 2147483647 w 232"/>
                        <a:gd name="T27" fmla="*/ 2147483647 h 155"/>
                        <a:gd name="T28" fmla="*/ 2147483647 w 232"/>
                        <a:gd name="T29" fmla="*/ 2147483647 h 155"/>
                        <a:gd name="T30" fmla="*/ 2147483647 w 232"/>
                        <a:gd name="T31" fmla="*/ 2147483647 h 155"/>
                        <a:gd name="T32" fmla="*/ 2147483647 w 232"/>
                        <a:gd name="T33" fmla="*/ 2147483647 h 155"/>
                        <a:gd name="T34" fmla="*/ 2147483647 w 232"/>
                        <a:gd name="T35" fmla="*/ 2147483647 h 155"/>
                        <a:gd name="T36" fmla="*/ 2147483647 w 232"/>
                        <a:gd name="T37" fmla="*/ 2147483647 h 155"/>
                        <a:gd name="T38" fmla="*/ 2147483647 w 232"/>
                        <a:gd name="T39" fmla="*/ 2147483647 h 155"/>
                        <a:gd name="T40" fmla="*/ 2147483647 w 232"/>
                        <a:gd name="T41" fmla="*/ 2147483647 h 155"/>
                        <a:gd name="T42" fmla="*/ 2147483647 w 232"/>
                        <a:gd name="T43" fmla="*/ 2147483647 h 155"/>
                        <a:gd name="T44" fmla="*/ 2147483647 w 232"/>
                        <a:gd name="T45" fmla="*/ 2147483647 h 155"/>
                        <a:gd name="T46" fmla="*/ 2147483647 w 232"/>
                        <a:gd name="T47" fmla="*/ 2147483647 h 155"/>
                        <a:gd name="T48" fmla="*/ 2147483647 w 232"/>
                        <a:gd name="T49" fmla="*/ 2147483647 h 155"/>
                        <a:gd name="T50" fmla="*/ 2147483647 w 232"/>
                        <a:gd name="T51" fmla="*/ 2147483647 h 155"/>
                        <a:gd name="T52" fmla="*/ 2147483647 w 232"/>
                        <a:gd name="T53" fmla="*/ 2147483647 h 155"/>
                        <a:gd name="T54" fmla="*/ 2147483647 w 232"/>
                        <a:gd name="T55" fmla="*/ 2147483647 h 155"/>
                        <a:gd name="T56" fmla="*/ 2147483647 w 232"/>
                        <a:gd name="T57" fmla="*/ 2147483647 h 155"/>
                        <a:gd name="T58" fmla="*/ 2147483647 w 232"/>
                        <a:gd name="T59" fmla="*/ 2147483647 h 155"/>
                        <a:gd name="T60" fmla="*/ 2147483647 w 232"/>
                        <a:gd name="T61" fmla="*/ 2147483647 h 155"/>
                        <a:gd name="T62" fmla="*/ 2147483647 w 232"/>
                        <a:gd name="T63" fmla="*/ 2147483647 h 155"/>
                        <a:gd name="T64" fmla="*/ 2147483647 w 232"/>
                        <a:gd name="T65" fmla="*/ 2147483647 h 155"/>
                        <a:gd name="T66" fmla="*/ 2147483647 w 232"/>
                        <a:gd name="T67" fmla="*/ 2147483647 h 155"/>
                        <a:gd name="T68" fmla="*/ 2147483647 w 232"/>
                        <a:gd name="T69" fmla="*/ 2147483647 h 155"/>
                        <a:gd name="T70" fmla="*/ 2147483647 w 232"/>
                        <a:gd name="T71" fmla="*/ 2147483647 h 155"/>
                        <a:gd name="T72" fmla="*/ 2147483647 w 232"/>
                        <a:gd name="T73" fmla="*/ 2147483647 h 155"/>
                        <a:gd name="T74" fmla="*/ 2147483647 w 232"/>
                        <a:gd name="T75" fmla="*/ 0 h 155"/>
                        <a:gd name="T76" fmla="*/ 2147483647 w 232"/>
                        <a:gd name="T77" fmla="*/ 2147483647 h 155"/>
                        <a:gd name="T78" fmla="*/ 2147483647 w 232"/>
                        <a:gd name="T79" fmla="*/ 2147483647 h 155"/>
                        <a:gd name="T80" fmla="*/ 2147483647 w 232"/>
                        <a:gd name="T81" fmla="*/ 2147483647 h 155"/>
                        <a:gd name="T82" fmla="*/ 2147483647 w 232"/>
                        <a:gd name="T83" fmla="*/ 2147483647 h 155"/>
                        <a:gd name="T84" fmla="*/ 2147483647 w 232"/>
                        <a:gd name="T85" fmla="*/ 2147483647 h 155"/>
                        <a:gd name="T86" fmla="*/ 0 w 232"/>
                        <a:gd name="T87" fmla="*/ 2147483647 h 155"/>
                        <a:gd name="T88" fmla="*/ 2147483647 w 232"/>
                        <a:gd name="T89" fmla="*/ 2147483647 h 155"/>
                        <a:gd name="T90" fmla="*/ 2147483647 w 232"/>
                        <a:gd name="T91" fmla="*/ 2147483647 h 155"/>
                        <a:gd name="T92" fmla="*/ 2147483647 w 232"/>
                        <a:gd name="T93" fmla="*/ 2147483647 h 155"/>
                        <a:gd name="T94" fmla="*/ 2147483647 w 232"/>
                        <a:gd name="T95" fmla="*/ 2147483647 h 155"/>
                        <a:gd name="T96" fmla="*/ 2147483647 w 232"/>
                        <a:gd name="T97" fmla="*/ 2147483647 h 155"/>
                        <a:gd name="T98" fmla="*/ 2147483647 w 232"/>
                        <a:gd name="T99" fmla="*/ 2147483647 h 155"/>
                        <a:gd name="T100" fmla="*/ 2147483647 w 232"/>
                        <a:gd name="T101" fmla="*/ 2147483647 h 155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232"/>
                        <a:gd name="T154" fmla="*/ 0 h 155"/>
                        <a:gd name="T155" fmla="*/ 232 w 232"/>
                        <a:gd name="T156" fmla="*/ 155 h 155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232" h="155">
                          <a:moveTo>
                            <a:pt x="92" y="131"/>
                          </a:moveTo>
                          <a:lnTo>
                            <a:pt x="92" y="131"/>
                          </a:lnTo>
                          <a:lnTo>
                            <a:pt x="92" y="130"/>
                          </a:lnTo>
                          <a:lnTo>
                            <a:pt x="93" y="130"/>
                          </a:lnTo>
                          <a:lnTo>
                            <a:pt x="111" y="131"/>
                          </a:lnTo>
                          <a:lnTo>
                            <a:pt x="127" y="131"/>
                          </a:lnTo>
                          <a:lnTo>
                            <a:pt x="135" y="130"/>
                          </a:lnTo>
                          <a:lnTo>
                            <a:pt x="143" y="129"/>
                          </a:lnTo>
                          <a:lnTo>
                            <a:pt x="143" y="130"/>
                          </a:lnTo>
                          <a:lnTo>
                            <a:pt x="143" y="131"/>
                          </a:lnTo>
                          <a:lnTo>
                            <a:pt x="143" y="136"/>
                          </a:lnTo>
                          <a:lnTo>
                            <a:pt x="143" y="147"/>
                          </a:lnTo>
                          <a:lnTo>
                            <a:pt x="142" y="148"/>
                          </a:lnTo>
                          <a:lnTo>
                            <a:pt x="131" y="149"/>
                          </a:lnTo>
                          <a:lnTo>
                            <a:pt x="120" y="149"/>
                          </a:lnTo>
                          <a:lnTo>
                            <a:pt x="108" y="149"/>
                          </a:lnTo>
                          <a:lnTo>
                            <a:pt x="106" y="148"/>
                          </a:lnTo>
                          <a:lnTo>
                            <a:pt x="104" y="147"/>
                          </a:lnTo>
                          <a:lnTo>
                            <a:pt x="102" y="146"/>
                          </a:lnTo>
                          <a:lnTo>
                            <a:pt x="100" y="144"/>
                          </a:lnTo>
                          <a:lnTo>
                            <a:pt x="97" y="142"/>
                          </a:lnTo>
                          <a:lnTo>
                            <a:pt x="95" y="136"/>
                          </a:lnTo>
                          <a:lnTo>
                            <a:pt x="92" y="131"/>
                          </a:lnTo>
                          <a:close/>
                          <a:moveTo>
                            <a:pt x="88" y="110"/>
                          </a:moveTo>
                          <a:lnTo>
                            <a:pt x="88" y="110"/>
                          </a:lnTo>
                          <a:lnTo>
                            <a:pt x="86" y="112"/>
                          </a:lnTo>
                          <a:lnTo>
                            <a:pt x="84" y="115"/>
                          </a:lnTo>
                          <a:lnTo>
                            <a:pt x="81" y="117"/>
                          </a:lnTo>
                          <a:lnTo>
                            <a:pt x="80" y="117"/>
                          </a:lnTo>
                          <a:lnTo>
                            <a:pt x="79" y="117"/>
                          </a:lnTo>
                          <a:lnTo>
                            <a:pt x="71" y="116"/>
                          </a:lnTo>
                          <a:lnTo>
                            <a:pt x="57" y="112"/>
                          </a:lnTo>
                          <a:lnTo>
                            <a:pt x="47" y="109"/>
                          </a:lnTo>
                          <a:lnTo>
                            <a:pt x="38" y="105"/>
                          </a:lnTo>
                          <a:lnTo>
                            <a:pt x="30" y="100"/>
                          </a:lnTo>
                          <a:lnTo>
                            <a:pt x="21" y="95"/>
                          </a:lnTo>
                          <a:lnTo>
                            <a:pt x="21" y="94"/>
                          </a:lnTo>
                          <a:lnTo>
                            <a:pt x="20" y="92"/>
                          </a:lnTo>
                          <a:lnTo>
                            <a:pt x="20" y="89"/>
                          </a:lnTo>
                          <a:lnTo>
                            <a:pt x="21" y="80"/>
                          </a:lnTo>
                          <a:lnTo>
                            <a:pt x="21" y="78"/>
                          </a:lnTo>
                          <a:lnTo>
                            <a:pt x="21" y="79"/>
                          </a:lnTo>
                          <a:lnTo>
                            <a:pt x="46" y="88"/>
                          </a:lnTo>
                          <a:lnTo>
                            <a:pt x="69" y="96"/>
                          </a:lnTo>
                          <a:lnTo>
                            <a:pt x="91" y="103"/>
                          </a:lnTo>
                          <a:lnTo>
                            <a:pt x="92" y="104"/>
                          </a:lnTo>
                          <a:lnTo>
                            <a:pt x="88" y="110"/>
                          </a:lnTo>
                          <a:close/>
                          <a:moveTo>
                            <a:pt x="74" y="138"/>
                          </a:moveTo>
                          <a:lnTo>
                            <a:pt x="74" y="138"/>
                          </a:lnTo>
                          <a:lnTo>
                            <a:pt x="73" y="138"/>
                          </a:lnTo>
                          <a:lnTo>
                            <a:pt x="62" y="135"/>
                          </a:lnTo>
                          <a:lnTo>
                            <a:pt x="52" y="131"/>
                          </a:lnTo>
                          <a:lnTo>
                            <a:pt x="36" y="124"/>
                          </a:lnTo>
                          <a:lnTo>
                            <a:pt x="26" y="119"/>
                          </a:lnTo>
                          <a:lnTo>
                            <a:pt x="22" y="117"/>
                          </a:lnTo>
                          <a:lnTo>
                            <a:pt x="21" y="110"/>
                          </a:lnTo>
                          <a:lnTo>
                            <a:pt x="22" y="104"/>
                          </a:lnTo>
                          <a:lnTo>
                            <a:pt x="22" y="103"/>
                          </a:lnTo>
                          <a:lnTo>
                            <a:pt x="26" y="105"/>
                          </a:lnTo>
                          <a:lnTo>
                            <a:pt x="35" y="110"/>
                          </a:lnTo>
                          <a:lnTo>
                            <a:pt x="51" y="116"/>
                          </a:lnTo>
                          <a:lnTo>
                            <a:pt x="61" y="119"/>
                          </a:lnTo>
                          <a:lnTo>
                            <a:pt x="72" y="122"/>
                          </a:lnTo>
                          <a:lnTo>
                            <a:pt x="73" y="124"/>
                          </a:lnTo>
                          <a:lnTo>
                            <a:pt x="73" y="131"/>
                          </a:lnTo>
                          <a:lnTo>
                            <a:pt x="74" y="135"/>
                          </a:lnTo>
                          <a:lnTo>
                            <a:pt x="74" y="137"/>
                          </a:lnTo>
                          <a:lnTo>
                            <a:pt x="74" y="138"/>
                          </a:lnTo>
                          <a:close/>
                          <a:moveTo>
                            <a:pt x="149" y="152"/>
                          </a:moveTo>
                          <a:lnTo>
                            <a:pt x="149" y="152"/>
                          </a:lnTo>
                          <a:lnTo>
                            <a:pt x="155" y="151"/>
                          </a:lnTo>
                          <a:lnTo>
                            <a:pt x="162" y="149"/>
                          </a:lnTo>
                          <a:lnTo>
                            <a:pt x="171" y="145"/>
                          </a:lnTo>
                          <a:lnTo>
                            <a:pt x="174" y="133"/>
                          </a:lnTo>
                          <a:lnTo>
                            <a:pt x="177" y="122"/>
                          </a:lnTo>
                          <a:lnTo>
                            <a:pt x="181" y="111"/>
                          </a:lnTo>
                          <a:lnTo>
                            <a:pt x="186" y="102"/>
                          </a:lnTo>
                          <a:lnTo>
                            <a:pt x="191" y="94"/>
                          </a:lnTo>
                          <a:lnTo>
                            <a:pt x="197" y="87"/>
                          </a:lnTo>
                          <a:lnTo>
                            <a:pt x="201" y="82"/>
                          </a:lnTo>
                          <a:lnTo>
                            <a:pt x="205" y="80"/>
                          </a:lnTo>
                          <a:lnTo>
                            <a:pt x="210" y="78"/>
                          </a:lnTo>
                          <a:lnTo>
                            <a:pt x="213" y="78"/>
                          </a:lnTo>
                          <a:lnTo>
                            <a:pt x="216" y="78"/>
                          </a:lnTo>
                          <a:lnTo>
                            <a:pt x="218" y="79"/>
                          </a:lnTo>
                          <a:lnTo>
                            <a:pt x="220" y="80"/>
                          </a:lnTo>
                          <a:lnTo>
                            <a:pt x="222" y="82"/>
                          </a:lnTo>
                          <a:lnTo>
                            <a:pt x="224" y="85"/>
                          </a:lnTo>
                          <a:lnTo>
                            <a:pt x="225" y="89"/>
                          </a:lnTo>
                          <a:lnTo>
                            <a:pt x="227" y="92"/>
                          </a:lnTo>
                          <a:lnTo>
                            <a:pt x="227" y="93"/>
                          </a:lnTo>
                          <a:lnTo>
                            <a:pt x="232" y="89"/>
                          </a:lnTo>
                          <a:lnTo>
                            <a:pt x="232" y="88"/>
                          </a:lnTo>
                          <a:lnTo>
                            <a:pt x="232" y="66"/>
                          </a:lnTo>
                          <a:lnTo>
                            <a:pt x="231" y="48"/>
                          </a:lnTo>
                          <a:lnTo>
                            <a:pt x="230" y="35"/>
                          </a:lnTo>
                          <a:lnTo>
                            <a:pt x="229" y="27"/>
                          </a:lnTo>
                          <a:lnTo>
                            <a:pt x="229" y="26"/>
                          </a:lnTo>
                          <a:lnTo>
                            <a:pt x="215" y="37"/>
                          </a:lnTo>
                          <a:lnTo>
                            <a:pt x="213" y="39"/>
                          </a:lnTo>
                          <a:lnTo>
                            <a:pt x="200" y="48"/>
                          </a:lnTo>
                          <a:lnTo>
                            <a:pt x="184" y="63"/>
                          </a:lnTo>
                          <a:lnTo>
                            <a:pt x="176" y="71"/>
                          </a:lnTo>
                          <a:lnTo>
                            <a:pt x="168" y="79"/>
                          </a:lnTo>
                          <a:lnTo>
                            <a:pt x="161" y="87"/>
                          </a:lnTo>
                          <a:lnTo>
                            <a:pt x="154" y="96"/>
                          </a:lnTo>
                          <a:lnTo>
                            <a:pt x="150" y="106"/>
                          </a:lnTo>
                          <a:lnTo>
                            <a:pt x="148" y="112"/>
                          </a:lnTo>
                          <a:lnTo>
                            <a:pt x="146" y="116"/>
                          </a:lnTo>
                          <a:lnTo>
                            <a:pt x="146" y="117"/>
                          </a:lnTo>
                          <a:lnTo>
                            <a:pt x="145" y="117"/>
                          </a:lnTo>
                          <a:lnTo>
                            <a:pt x="142" y="117"/>
                          </a:lnTo>
                          <a:lnTo>
                            <a:pt x="131" y="118"/>
                          </a:lnTo>
                          <a:lnTo>
                            <a:pt x="115" y="119"/>
                          </a:lnTo>
                          <a:lnTo>
                            <a:pt x="105" y="119"/>
                          </a:lnTo>
                          <a:lnTo>
                            <a:pt x="94" y="118"/>
                          </a:lnTo>
                          <a:lnTo>
                            <a:pt x="93" y="118"/>
                          </a:lnTo>
                          <a:lnTo>
                            <a:pt x="93" y="117"/>
                          </a:lnTo>
                          <a:lnTo>
                            <a:pt x="95" y="114"/>
                          </a:lnTo>
                          <a:lnTo>
                            <a:pt x="96" y="111"/>
                          </a:lnTo>
                          <a:lnTo>
                            <a:pt x="98" y="108"/>
                          </a:lnTo>
                          <a:lnTo>
                            <a:pt x="100" y="106"/>
                          </a:lnTo>
                          <a:lnTo>
                            <a:pt x="105" y="102"/>
                          </a:lnTo>
                          <a:lnTo>
                            <a:pt x="111" y="99"/>
                          </a:lnTo>
                          <a:lnTo>
                            <a:pt x="118" y="96"/>
                          </a:lnTo>
                          <a:lnTo>
                            <a:pt x="126" y="94"/>
                          </a:lnTo>
                          <a:lnTo>
                            <a:pt x="142" y="91"/>
                          </a:lnTo>
                          <a:lnTo>
                            <a:pt x="150" y="89"/>
                          </a:lnTo>
                          <a:lnTo>
                            <a:pt x="159" y="87"/>
                          </a:lnTo>
                          <a:lnTo>
                            <a:pt x="168" y="76"/>
                          </a:lnTo>
                          <a:lnTo>
                            <a:pt x="179" y="66"/>
                          </a:lnTo>
                          <a:lnTo>
                            <a:pt x="189" y="57"/>
                          </a:lnTo>
                          <a:lnTo>
                            <a:pt x="200" y="48"/>
                          </a:lnTo>
                          <a:lnTo>
                            <a:pt x="202" y="46"/>
                          </a:lnTo>
                          <a:lnTo>
                            <a:pt x="197" y="35"/>
                          </a:lnTo>
                          <a:lnTo>
                            <a:pt x="196" y="35"/>
                          </a:lnTo>
                          <a:lnTo>
                            <a:pt x="193" y="36"/>
                          </a:lnTo>
                          <a:lnTo>
                            <a:pt x="187" y="36"/>
                          </a:lnTo>
                          <a:lnTo>
                            <a:pt x="172" y="34"/>
                          </a:lnTo>
                          <a:lnTo>
                            <a:pt x="154" y="30"/>
                          </a:lnTo>
                          <a:lnTo>
                            <a:pt x="134" y="26"/>
                          </a:lnTo>
                          <a:lnTo>
                            <a:pt x="114" y="21"/>
                          </a:lnTo>
                          <a:lnTo>
                            <a:pt x="95" y="15"/>
                          </a:lnTo>
                          <a:lnTo>
                            <a:pt x="88" y="12"/>
                          </a:lnTo>
                          <a:lnTo>
                            <a:pt x="81" y="9"/>
                          </a:lnTo>
                          <a:lnTo>
                            <a:pt x="77" y="6"/>
                          </a:lnTo>
                          <a:lnTo>
                            <a:pt x="73" y="2"/>
                          </a:lnTo>
                          <a:lnTo>
                            <a:pt x="72" y="2"/>
                          </a:lnTo>
                          <a:lnTo>
                            <a:pt x="71" y="0"/>
                          </a:lnTo>
                          <a:lnTo>
                            <a:pt x="70" y="0"/>
                          </a:lnTo>
                          <a:lnTo>
                            <a:pt x="58" y="4"/>
                          </a:lnTo>
                          <a:lnTo>
                            <a:pt x="57" y="5"/>
                          </a:lnTo>
                          <a:lnTo>
                            <a:pt x="44" y="15"/>
                          </a:lnTo>
                          <a:lnTo>
                            <a:pt x="30" y="26"/>
                          </a:lnTo>
                          <a:lnTo>
                            <a:pt x="22" y="33"/>
                          </a:lnTo>
                          <a:lnTo>
                            <a:pt x="15" y="39"/>
                          </a:lnTo>
                          <a:lnTo>
                            <a:pt x="15" y="40"/>
                          </a:lnTo>
                          <a:lnTo>
                            <a:pt x="16" y="43"/>
                          </a:lnTo>
                          <a:lnTo>
                            <a:pt x="16" y="48"/>
                          </a:lnTo>
                          <a:lnTo>
                            <a:pt x="16" y="57"/>
                          </a:lnTo>
                          <a:lnTo>
                            <a:pt x="15" y="65"/>
                          </a:lnTo>
                          <a:lnTo>
                            <a:pt x="15" y="75"/>
                          </a:lnTo>
                          <a:lnTo>
                            <a:pt x="14" y="82"/>
                          </a:lnTo>
                          <a:lnTo>
                            <a:pt x="14" y="85"/>
                          </a:lnTo>
                          <a:lnTo>
                            <a:pt x="15" y="87"/>
                          </a:lnTo>
                          <a:lnTo>
                            <a:pt x="13" y="85"/>
                          </a:lnTo>
                          <a:lnTo>
                            <a:pt x="10" y="80"/>
                          </a:lnTo>
                          <a:lnTo>
                            <a:pt x="6" y="76"/>
                          </a:lnTo>
                          <a:lnTo>
                            <a:pt x="4" y="71"/>
                          </a:lnTo>
                          <a:lnTo>
                            <a:pt x="3" y="65"/>
                          </a:lnTo>
                          <a:lnTo>
                            <a:pt x="1" y="65"/>
                          </a:lnTo>
                          <a:lnTo>
                            <a:pt x="1" y="71"/>
                          </a:lnTo>
                          <a:lnTo>
                            <a:pt x="0" y="76"/>
                          </a:lnTo>
                          <a:lnTo>
                            <a:pt x="0" y="79"/>
                          </a:lnTo>
                          <a:lnTo>
                            <a:pt x="0" y="80"/>
                          </a:lnTo>
                          <a:lnTo>
                            <a:pt x="0" y="81"/>
                          </a:lnTo>
                          <a:lnTo>
                            <a:pt x="1" y="82"/>
                          </a:lnTo>
                          <a:lnTo>
                            <a:pt x="6" y="91"/>
                          </a:lnTo>
                          <a:lnTo>
                            <a:pt x="10" y="96"/>
                          </a:lnTo>
                          <a:lnTo>
                            <a:pt x="14" y="101"/>
                          </a:lnTo>
                          <a:lnTo>
                            <a:pt x="14" y="102"/>
                          </a:lnTo>
                          <a:lnTo>
                            <a:pt x="10" y="110"/>
                          </a:lnTo>
                          <a:lnTo>
                            <a:pt x="9" y="110"/>
                          </a:lnTo>
                          <a:lnTo>
                            <a:pt x="8" y="110"/>
                          </a:lnTo>
                          <a:lnTo>
                            <a:pt x="7" y="107"/>
                          </a:lnTo>
                          <a:lnTo>
                            <a:pt x="3" y="102"/>
                          </a:lnTo>
                          <a:lnTo>
                            <a:pt x="2" y="103"/>
                          </a:lnTo>
                          <a:lnTo>
                            <a:pt x="4" y="113"/>
                          </a:lnTo>
                          <a:lnTo>
                            <a:pt x="12" y="119"/>
                          </a:lnTo>
                          <a:lnTo>
                            <a:pt x="21" y="126"/>
                          </a:lnTo>
                          <a:lnTo>
                            <a:pt x="30" y="131"/>
                          </a:lnTo>
                          <a:lnTo>
                            <a:pt x="39" y="136"/>
                          </a:lnTo>
                          <a:lnTo>
                            <a:pt x="48" y="141"/>
                          </a:lnTo>
                          <a:lnTo>
                            <a:pt x="58" y="145"/>
                          </a:lnTo>
                          <a:lnTo>
                            <a:pt x="68" y="148"/>
                          </a:lnTo>
                          <a:lnTo>
                            <a:pt x="78" y="150"/>
                          </a:lnTo>
                          <a:lnTo>
                            <a:pt x="88" y="152"/>
                          </a:lnTo>
                          <a:lnTo>
                            <a:pt x="98" y="154"/>
                          </a:lnTo>
                          <a:lnTo>
                            <a:pt x="108" y="154"/>
                          </a:lnTo>
                          <a:lnTo>
                            <a:pt x="117" y="155"/>
                          </a:lnTo>
                          <a:lnTo>
                            <a:pt x="126" y="155"/>
                          </a:lnTo>
                          <a:lnTo>
                            <a:pt x="134" y="154"/>
                          </a:lnTo>
                          <a:lnTo>
                            <a:pt x="142" y="154"/>
                          </a:lnTo>
                          <a:lnTo>
                            <a:pt x="149" y="15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4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704163" y="3965341"/>
                      <a:ext cx="77078" cy="25444"/>
                    </a:xfrm>
                    <a:custGeom>
                      <a:avLst/>
                      <a:gdLst>
                        <a:gd name="T0" fmla="*/ 2147483647 w 49"/>
                        <a:gd name="T1" fmla="*/ 2147483647 h 16"/>
                        <a:gd name="T2" fmla="*/ 2147483647 w 49"/>
                        <a:gd name="T3" fmla="*/ 2147483647 h 16"/>
                        <a:gd name="T4" fmla="*/ 2147483647 w 49"/>
                        <a:gd name="T5" fmla="*/ 2147483647 h 16"/>
                        <a:gd name="T6" fmla="*/ 2147483647 w 49"/>
                        <a:gd name="T7" fmla="*/ 2147483647 h 16"/>
                        <a:gd name="T8" fmla="*/ 2147483647 w 49"/>
                        <a:gd name="T9" fmla="*/ 0 h 16"/>
                        <a:gd name="T10" fmla="*/ 2147483647 w 49"/>
                        <a:gd name="T11" fmla="*/ 0 h 16"/>
                        <a:gd name="T12" fmla="*/ 2147483647 w 49"/>
                        <a:gd name="T13" fmla="*/ 0 h 16"/>
                        <a:gd name="T14" fmla="*/ 2147483647 w 49"/>
                        <a:gd name="T15" fmla="*/ 0 h 16"/>
                        <a:gd name="T16" fmla="*/ 2147483647 w 49"/>
                        <a:gd name="T17" fmla="*/ 0 h 16"/>
                        <a:gd name="T18" fmla="*/ 2147483647 w 49"/>
                        <a:gd name="T19" fmla="*/ 0 h 16"/>
                        <a:gd name="T20" fmla="*/ 0 w 49"/>
                        <a:gd name="T21" fmla="*/ 0 h 16"/>
                        <a:gd name="T22" fmla="*/ 2147483647 w 49"/>
                        <a:gd name="T23" fmla="*/ 2147483647 h 16"/>
                        <a:gd name="T24" fmla="*/ 2147483647 w 49"/>
                        <a:gd name="T25" fmla="*/ 2147483647 h 16"/>
                        <a:gd name="T26" fmla="*/ 2147483647 w 49"/>
                        <a:gd name="T27" fmla="*/ 2147483647 h 16"/>
                        <a:gd name="T28" fmla="*/ 2147483647 w 49"/>
                        <a:gd name="T29" fmla="*/ 2147483647 h 16"/>
                        <a:gd name="T30" fmla="*/ 2147483647 w 49"/>
                        <a:gd name="T31" fmla="*/ 2147483647 h 16"/>
                        <a:gd name="T32" fmla="*/ 2147483647 w 49"/>
                        <a:gd name="T33" fmla="*/ 2147483647 h 16"/>
                        <a:gd name="T34" fmla="*/ 2147483647 w 49"/>
                        <a:gd name="T35" fmla="*/ 2147483647 h 16"/>
                        <a:gd name="T36" fmla="*/ 2147483647 w 49"/>
                        <a:gd name="T37" fmla="*/ 2147483647 h 16"/>
                        <a:gd name="T38" fmla="*/ 2147483647 w 49"/>
                        <a:gd name="T39" fmla="*/ 2147483647 h 16"/>
                        <a:gd name="T40" fmla="*/ 2147483647 w 49"/>
                        <a:gd name="T41" fmla="*/ 2147483647 h 1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9"/>
                        <a:gd name="T64" fmla="*/ 0 h 16"/>
                        <a:gd name="T65" fmla="*/ 49 w 49"/>
                        <a:gd name="T66" fmla="*/ 16 h 1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9" h="16">
                          <a:moveTo>
                            <a:pt x="48" y="16"/>
                          </a:moveTo>
                          <a:lnTo>
                            <a:pt x="48" y="16"/>
                          </a:lnTo>
                          <a:lnTo>
                            <a:pt x="48" y="15"/>
                          </a:lnTo>
                          <a:lnTo>
                            <a:pt x="48" y="5"/>
                          </a:lnTo>
                          <a:lnTo>
                            <a:pt x="49" y="0"/>
                          </a:lnTo>
                          <a:lnTo>
                            <a:pt x="48" y="0"/>
                          </a:lnTo>
                          <a:lnTo>
                            <a:pt x="36" y="0"/>
                          </a:lnTo>
                          <a:lnTo>
                            <a:pt x="22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1" y="1"/>
                          </a:lnTo>
                          <a:lnTo>
                            <a:pt x="4" y="5"/>
                          </a:lnTo>
                          <a:lnTo>
                            <a:pt x="6" y="9"/>
                          </a:lnTo>
                          <a:lnTo>
                            <a:pt x="8" y="12"/>
                          </a:lnTo>
                          <a:lnTo>
                            <a:pt x="10" y="13"/>
                          </a:lnTo>
                          <a:lnTo>
                            <a:pt x="13" y="15"/>
                          </a:lnTo>
                          <a:lnTo>
                            <a:pt x="15" y="16"/>
                          </a:lnTo>
                          <a:lnTo>
                            <a:pt x="25" y="16"/>
                          </a:lnTo>
                          <a:lnTo>
                            <a:pt x="35" y="16"/>
                          </a:lnTo>
                          <a:lnTo>
                            <a:pt x="48" y="16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0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589750" y="3884517"/>
                      <a:ext cx="109596" cy="55379"/>
                    </a:xfrm>
                    <a:custGeom>
                      <a:avLst/>
                      <a:gdLst>
                        <a:gd name="T0" fmla="*/ 2147483647 w 69"/>
                        <a:gd name="T1" fmla="*/ 0 h 35"/>
                        <a:gd name="T2" fmla="*/ 0 w 69"/>
                        <a:gd name="T3" fmla="*/ 0 h 35"/>
                        <a:gd name="T4" fmla="*/ 0 w 69"/>
                        <a:gd name="T5" fmla="*/ 0 h 35"/>
                        <a:gd name="T6" fmla="*/ 0 w 69"/>
                        <a:gd name="T7" fmla="*/ 2147483647 h 35"/>
                        <a:gd name="T8" fmla="*/ 0 w 69"/>
                        <a:gd name="T9" fmla="*/ 2147483647 h 35"/>
                        <a:gd name="T10" fmla="*/ 2147483647 w 69"/>
                        <a:gd name="T11" fmla="*/ 2147483647 h 35"/>
                        <a:gd name="T12" fmla="*/ 2147483647 w 69"/>
                        <a:gd name="T13" fmla="*/ 2147483647 h 35"/>
                        <a:gd name="T14" fmla="*/ 2147483647 w 69"/>
                        <a:gd name="T15" fmla="*/ 2147483647 h 35"/>
                        <a:gd name="T16" fmla="*/ 2147483647 w 69"/>
                        <a:gd name="T17" fmla="*/ 2147483647 h 35"/>
                        <a:gd name="T18" fmla="*/ 2147483647 w 69"/>
                        <a:gd name="T19" fmla="*/ 2147483647 h 35"/>
                        <a:gd name="T20" fmla="*/ 2147483647 w 69"/>
                        <a:gd name="T21" fmla="*/ 2147483647 h 35"/>
                        <a:gd name="T22" fmla="*/ 2147483647 w 69"/>
                        <a:gd name="T23" fmla="*/ 2147483647 h 35"/>
                        <a:gd name="T24" fmla="*/ 2147483647 w 69"/>
                        <a:gd name="T25" fmla="*/ 2147483647 h 35"/>
                        <a:gd name="T26" fmla="*/ 2147483647 w 69"/>
                        <a:gd name="T27" fmla="*/ 2147483647 h 35"/>
                        <a:gd name="T28" fmla="*/ 2147483647 w 69"/>
                        <a:gd name="T29" fmla="*/ 2147483647 h 35"/>
                        <a:gd name="T30" fmla="*/ 2147483647 w 69"/>
                        <a:gd name="T31" fmla="*/ 2147483647 h 35"/>
                        <a:gd name="T32" fmla="*/ 2147483647 w 69"/>
                        <a:gd name="T33" fmla="*/ 2147483647 h 35"/>
                        <a:gd name="T34" fmla="*/ 2147483647 w 69"/>
                        <a:gd name="T35" fmla="*/ 2147483647 h 35"/>
                        <a:gd name="T36" fmla="*/ 2147483647 w 69"/>
                        <a:gd name="T37" fmla="*/ 2147483647 h 35"/>
                        <a:gd name="T38" fmla="*/ 2147483647 w 69"/>
                        <a:gd name="T39" fmla="*/ 0 h 3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9"/>
                        <a:gd name="T61" fmla="*/ 0 h 35"/>
                        <a:gd name="T62" fmla="*/ 69 w 69"/>
                        <a:gd name="T63" fmla="*/ 35 h 3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9" h="35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8"/>
                          </a:lnTo>
                          <a:lnTo>
                            <a:pt x="0" y="12"/>
                          </a:lnTo>
                          <a:lnTo>
                            <a:pt x="1" y="14"/>
                          </a:lnTo>
                          <a:lnTo>
                            <a:pt x="8" y="18"/>
                          </a:lnTo>
                          <a:lnTo>
                            <a:pt x="17" y="23"/>
                          </a:lnTo>
                          <a:lnTo>
                            <a:pt x="26" y="26"/>
                          </a:lnTo>
                          <a:lnTo>
                            <a:pt x="35" y="30"/>
                          </a:lnTo>
                          <a:lnTo>
                            <a:pt x="49" y="34"/>
                          </a:lnTo>
                          <a:lnTo>
                            <a:pt x="58" y="35"/>
                          </a:lnTo>
                          <a:lnTo>
                            <a:pt x="60" y="35"/>
                          </a:lnTo>
                          <a:lnTo>
                            <a:pt x="62" y="33"/>
                          </a:lnTo>
                          <a:lnTo>
                            <a:pt x="64" y="31"/>
                          </a:lnTo>
                          <a:lnTo>
                            <a:pt x="66" y="28"/>
                          </a:lnTo>
                          <a:lnTo>
                            <a:pt x="69" y="24"/>
                          </a:lnTo>
                          <a:lnTo>
                            <a:pt x="68" y="23"/>
                          </a:lnTo>
                          <a:lnTo>
                            <a:pt x="28" y="1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1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51172" y="3594150"/>
                      <a:ext cx="209556" cy="164641"/>
                    </a:xfrm>
                    <a:custGeom>
                      <a:avLst/>
                      <a:gdLst>
                        <a:gd name="T0" fmla="*/ 2147483647 w 132"/>
                        <a:gd name="T1" fmla="*/ 2147483647 h 103"/>
                        <a:gd name="T2" fmla="*/ 2147483647 w 132"/>
                        <a:gd name="T3" fmla="*/ 2147483647 h 103"/>
                        <a:gd name="T4" fmla="*/ 2147483647 w 132"/>
                        <a:gd name="T5" fmla="*/ 2147483647 h 103"/>
                        <a:gd name="T6" fmla="*/ 2147483647 w 132"/>
                        <a:gd name="T7" fmla="*/ 2147483647 h 103"/>
                        <a:gd name="T8" fmla="*/ 2147483647 w 132"/>
                        <a:gd name="T9" fmla="*/ 2147483647 h 103"/>
                        <a:gd name="T10" fmla="*/ 2147483647 w 132"/>
                        <a:gd name="T11" fmla="*/ 2147483647 h 103"/>
                        <a:gd name="T12" fmla="*/ 2147483647 w 132"/>
                        <a:gd name="T13" fmla="*/ 2147483647 h 103"/>
                        <a:gd name="T14" fmla="*/ 2147483647 w 132"/>
                        <a:gd name="T15" fmla="*/ 2147483647 h 103"/>
                        <a:gd name="T16" fmla="*/ 2147483647 w 132"/>
                        <a:gd name="T17" fmla="*/ 2147483647 h 103"/>
                        <a:gd name="T18" fmla="*/ 2147483647 w 132"/>
                        <a:gd name="T19" fmla="*/ 2147483647 h 103"/>
                        <a:gd name="T20" fmla="*/ 2147483647 w 132"/>
                        <a:gd name="T21" fmla="*/ 2147483647 h 103"/>
                        <a:gd name="T22" fmla="*/ 2147483647 w 132"/>
                        <a:gd name="T23" fmla="*/ 2147483647 h 103"/>
                        <a:gd name="T24" fmla="*/ 2147483647 w 132"/>
                        <a:gd name="T25" fmla="*/ 2147483647 h 103"/>
                        <a:gd name="T26" fmla="*/ 2147483647 w 132"/>
                        <a:gd name="T27" fmla="*/ 2147483647 h 103"/>
                        <a:gd name="T28" fmla="*/ 2147483647 w 132"/>
                        <a:gd name="T29" fmla="*/ 2147483647 h 103"/>
                        <a:gd name="T30" fmla="*/ 2147483647 w 132"/>
                        <a:gd name="T31" fmla="*/ 0 h 103"/>
                        <a:gd name="T32" fmla="*/ 2147483647 w 132"/>
                        <a:gd name="T33" fmla="*/ 2147483647 h 103"/>
                        <a:gd name="T34" fmla="*/ 2147483647 w 132"/>
                        <a:gd name="T35" fmla="*/ 2147483647 h 103"/>
                        <a:gd name="T36" fmla="*/ 2147483647 w 132"/>
                        <a:gd name="T37" fmla="*/ 2147483647 h 103"/>
                        <a:gd name="T38" fmla="*/ 2147483647 w 132"/>
                        <a:gd name="T39" fmla="*/ 2147483647 h 103"/>
                        <a:gd name="T40" fmla="*/ 2147483647 w 132"/>
                        <a:gd name="T41" fmla="*/ 2147483647 h 103"/>
                        <a:gd name="T42" fmla="*/ 2147483647 w 132"/>
                        <a:gd name="T43" fmla="*/ 2147483647 h 103"/>
                        <a:gd name="T44" fmla="*/ 2147483647 w 132"/>
                        <a:gd name="T45" fmla="*/ 2147483647 h 103"/>
                        <a:gd name="T46" fmla="*/ 2147483647 w 132"/>
                        <a:gd name="T47" fmla="*/ 2147483647 h 103"/>
                        <a:gd name="T48" fmla="*/ 2147483647 w 132"/>
                        <a:gd name="T49" fmla="*/ 2147483647 h 103"/>
                        <a:gd name="T50" fmla="*/ 2147483647 w 132"/>
                        <a:gd name="T51" fmla="*/ 2147483647 h 103"/>
                        <a:gd name="T52" fmla="*/ 2147483647 w 132"/>
                        <a:gd name="T53" fmla="*/ 2147483647 h 103"/>
                        <a:gd name="T54" fmla="*/ 0 w 132"/>
                        <a:gd name="T55" fmla="*/ 2147483647 h 103"/>
                        <a:gd name="T56" fmla="*/ 2147483647 w 132"/>
                        <a:gd name="T57" fmla="*/ 2147483647 h 103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2"/>
                        <a:gd name="T88" fmla="*/ 0 h 103"/>
                        <a:gd name="T89" fmla="*/ 132 w 132"/>
                        <a:gd name="T90" fmla="*/ 103 h 103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2" h="103">
                          <a:moveTo>
                            <a:pt x="11" y="99"/>
                          </a:moveTo>
                          <a:lnTo>
                            <a:pt x="12" y="98"/>
                          </a:lnTo>
                          <a:lnTo>
                            <a:pt x="20" y="87"/>
                          </a:lnTo>
                          <a:lnTo>
                            <a:pt x="37" y="68"/>
                          </a:lnTo>
                          <a:lnTo>
                            <a:pt x="48" y="58"/>
                          </a:lnTo>
                          <a:lnTo>
                            <a:pt x="58" y="48"/>
                          </a:lnTo>
                          <a:lnTo>
                            <a:pt x="69" y="39"/>
                          </a:lnTo>
                          <a:lnTo>
                            <a:pt x="78" y="33"/>
                          </a:lnTo>
                          <a:lnTo>
                            <a:pt x="79" y="32"/>
                          </a:lnTo>
                          <a:lnTo>
                            <a:pt x="86" y="26"/>
                          </a:lnTo>
                          <a:lnTo>
                            <a:pt x="98" y="18"/>
                          </a:lnTo>
                          <a:lnTo>
                            <a:pt x="105" y="14"/>
                          </a:lnTo>
                          <a:lnTo>
                            <a:pt x="113" y="10"/>
                          </a:lnTo>
                          <a:lnTo>
                            <a:pt x="122" y="6"/>
                          </a:lnTo>
                          <a:lnTo>
                            <a:pt x="132" y="2"/>
                          </a:lnTo>
                          <a:lnTo>
                            <a:pt x="131" y="0"/>
                          </a:lnTo>
                          <a:lnTo>
                            <a:pt x="122" y="3"/>
                          </a:lnTo>
                          <a:lnTo>
                            <a:pt x="113" y="7"/>
                          </a:lnTo>
                          <a:lnTo>
                            <a:pt x="104" y="10"/>
                          </a:lnTo>
                          <a:lnTo>
                            <a:pt x="97" y="14"/>
                          </a:lnTo>
                          <a:lnTo>
                            <a:pt x="88" y="19"/>
                          </a:lnTo>
                          <a:lnTo>
                            <a:pt x="81" y="24"/>
                          </a:lnTo>
                          <a:lnTo>
                            <a:pt x="66" y="35"/>
                          </a:lnTo>
                          <a:lnTo>
                            <a:pt x="52" y="47"/>
                          </a:lnTo>
                          <a:lnTo>
                            <a:pt x="39" y="61"/>
                          </a:lnTo>
                          <a:lnTo>
                            <a:pt x="26" y="73"/>
                          </a:lnTo>
                          <a:lnTo>
                            <a:pt x="14" y="87"/>
                          </a:lnTo>
                          <a:lnTo>
                            <a:pt x="0" y="103"/>
                          </a:lnTo>
                          <a:lnTo>
                            <a:pt x="11" y="9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2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778833" y="3583673"/>
                      <a:ext cx="269773" cy="95791"/>
                    </a:xfrm>
                    <a:custGeom>
                      <a:avLst/>
                      <a:gdLst>
                        <a:gd name="T0" fmla="*/ 0 w 170"/>
                        <a:gd name="T1" fmla="*/ 2147483647 h 59"/>
                        <a:gd name="T2" fmla="*/ 2147483647 w 170"/>
                        <a:gd name="T3" fmla="*/ 2147483647 h 59"/>
                        <a:gd name="T4" fmla="*/ 2147483647 w 170"/>
                        <a:gd name="T5" fmla="*/ 2147483647 h 59"/>
                        <a:gd name="T6" fmla="*/ 2147483647 w 170"/>
                        <a:gd name="T7" fmla="*/ 2147483647 h 59"/>
                        <a:gd name="T8" fmla="*/ 2147483647 w 170"/>
                        <a:gd name="T9" fmla="*/ 2147483647 h 59"/>
                        <a:gd name="T10" fmla="*/ 2147483647 w 170"/>
                        <a:gd name="T11" fmla="*/ 2147483647 h 59"/>
                        <a:gd name="T12" fmla="*/ 2147483647 w 170"/>
                        <a:gd name="T13" fmla="*/ 2147483647 h 59"/>
                        <a:gd name="T14" fmla="*/ 2147483647 w 170"/>
                        <a:gd name="T15" fmla="*/ 2147483647 h 59"/>
                        <a:gd name="T16" fmla="*/ 2147483647 w 170"/>
                        <a:gd name="T17" fmla="*/ 2147483647 h 59"/>
                        <a:gd name="T18" fmla="*/ 2147483647 w 170"/>
                        <a:gd name="T19" fmla="*/ 2147483647 h 59"/>
                        <a:gd name="T20" fmla="*/ 2147483647 w 170"/>
                        <a:gd name="T21" fmla="*/ 2147483647 h 59"/>
                        <a:gd name="T22" fmla="*/ 2147483647 w 170"/>
                        <a:gd name="T23" fmla="*/ 2147483647 h 59"/>
                        <a:gd name="T24" fmla="*/ 2147483647 w 170"/>
                        <a:gd name="T25" fmla="*/ 2147483647 h 59"/>
                        <a:gd name="T26" fmla="*/ 2147483647 w 170"/>
                        <a:gd name="T27" fmla="*/ 2147483647 h 59"/>
                        <a:gd name="T28" fmla="*/ 2147483647 w 170"/>
                        <a:gd name="T29" fmla="*/ 2147483647 h 59"/>
                        <a:gd name="T30" fmla="*/ 2147483647 w 170"/>
                        <a:gd name="T31" fmla="*/ 2147483647 h 59"/>
                        <a:gd name="T32" fmla="*/ 2147483647 w 170"/>
                        <a:gd name="T33" fmla="*/ 2147483647 h 59"/>
                        <a:gd name="T34" fmla="*/ 2147483647 w 170"/>
                        <a:gd name="T35" fmla="*/ 2147483647 h 59"/>
                        <a:gd name="T36" fmla="*/ 2147483647 w 170"/>
                        <a:gd name="T37" fmla="*/ 2147483647 h 59"/>
                        <a:gd name="T38" fmla="*/ 2147483647 w 170"/>
                        <a:gd name="T39" fmla="*/ 2147483647 h 59"/>
                        <a:gd name="T40" fmla="*/ 2147483647 w 170"/>
                        <a:gd name="T41" fmla="*/ 2147483647 h 59"/>
                        <a:gd name="T42" fmla="*/ 2147483647 w 170"/>
                        <a:gd name="T43" fmla="*/ 2147483647 h 59"/>
                        <a:gd name="T44" fmla="*/ 2147483647 w 170"/>
                        <a:gd name="T45" fmla="*/ 2147483647 h 59"/>
                        <a:gd name="T46" fmla="*/ 2147483647 w 170"/>
                        <a:gd name="T47" fmla="*/ 2147483647 h 59"/>
                        <a:gd name="T48" fmla="*/ 2147483647 w 170"/>
                        <a:gd name="T49" fmla="*/ 2147483647 h 59"/>
                        <a:gd name="T50" fmla="*/ 2147483647 w 170"/>
                        <a:gd name="T51" fmla="*/ 2147483647 h 59"/>
                        <a:gd name="T52" fmla="*/ 2147483647 w 170"/>
                        <a:gd name="T53" fmla="*/ 0 h 59"/>
                        <a:gd name="T54" fmla="*/ 2147483647 w 170"/>
                        <a:gd name="T55" fmla="*/ 2147483647 h 59"/>
                        <a:gd name="T56" fmla="*/ 2147483647 w 170"/>
                        <a:gd name="T57" fmla="*/ 2147483647 h 59"/>
                        <a:gd name="T58" fmla="*/ 2147483647 w 170"/>
                        <a:gd name="T59" fmla="*/ 2147483647 h 59"/>
                        <a:gd name="T60" fmla="*/ 2147483647 w 170"/>
                        <a:gd name="T61" fmla="*/ 2147483647 h 59"/>
                        <a:gd name="T62" fmla="*/ 2147483647 w 170"/>
                        <a:gd name="T63" fmla="*/ 2147483647 h 59"/>
                        <a:gd name="T64" fmla="*/ 2147483647 w 170"/>
                        <a:gd name="T65" fmla="*/ 2147483647 h 59"/>
                        <a:gd name="T66" fmla="*/ 2147483647 w 170"/>
                        <a:gd name="T67" fmla="*/ 2147483647 h 59"/>
                        <a:gd name="T68" fmla="*/ 2147483647 w 170"/>
                        <a:gd name="T69" fmla="*/ 2147483647 h 59"/>
                        <a:gd name="T70" fmla="*/ 0 w 170"/>
                        <a:gd name="T71" fmla="*/ 2147483647 h 59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170"/>
                        <a:gd name="T109" fmla="*/ 0 h 59"/>
                        <a:gd name="T110" fmla="*/ 170 w 170"/>
                        <a:gd name="T111" fmla="*/ 59 h 59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170" h="59">
                          <a:moveTo>
                            <a:pt x="0" y="39"/>
                          </a:moveTo>
                          <a:lnTo>
                            <a:pt x="1" y="39"/>
                          </a:lnTo>
                          <a:lnTo>
                            <a:pt x="14" y="42"/>
                          </a:lnTo>
                          <a:lnTo>
                            <a:pt x="35" y="48"/>
                          </a:lnTo>
                          <a:lnTo>
                            <a:pt x="62" y="54"/>
                          </a:lnTo>
                          <a:lnTo>
                            <a:pt x="78" y="56"/>
                          </a:lnTo>
                          <a:lnTo>
                            <a:pt x="95" y="58"/>
                          </a:lnTo>
                          <a:lnTo>
                            <a:pt x="95" y="59"/>
                          </a:lnTo>
                          <a:lnTo>
                            <a:pt x="96" y="58"/>
                          </a:lnTo>
                          <a:lnTo>
                            <a:pt x="100" y="52"/>
                          </a:lnTo>
                          <a:lnTo>
                            <a:pt x="105" y="45"/>
                          </a:lnTo>
                          <a:lnTo>
                            <a:pt x="113" y="37"/>
                          </a:lnTo>
                          <a:lnTo>
                            <a:pt x="122" y="30"/>
                          </a:lnTo>
                          <a:lnTo>
                            <a:pt x="132" y="24"/>
                          </a:lnTo>
                          <a:lnTo>
                            <a:pt x="138" y="21"/>
                          </a:lnTo>
                          <a:lnTo>
                            <a:pt x="144" y="19"/>
                          </a:lnTo>
                          <a:lnTo>
                            <a:pt x="151" y="17"/>
                          </a:lnTo>
                          <a:lnTo>
                            <a:pt x="156" y="16"/>
                          </a:lnTo>
                          <a:lnTo>
                            <a:pt x="163" y="15"/>
                          </a:lnTo>
                          <a:lnTo>
                            <a:pt x="170" y="15"/>
                          </a:lnTo>
                          <a:lnTo>
                            <a:pt x="170" y="14"/>
                          </a:lnTo>
                          <a:lnTo>
                            <a:pt x="160" y="10"/>
                          </a:lnTo>
                          <a:lnTo>
                            <a:pt x="149" y="8"/>
                          </a:lnTo>
                          <a:lnTo>
                            <a:pt x="128" y="3"/>
                          </a:lnTo>
                          <a:lnTo>
                            <a:pt x="106" y="1"/>
                          </a:lnTo>
                          <a:lnTo>
                            <a:pt x="96" y="1"/>
                          </a:lnTo>
                          <a:lnTo>
                            <a:pt x="87" y="0"/>
                          </a:lnTo>
                          <a:lnTo>
                            <a:pt x="75" y="1"/>
                          </a:lnTo>
                          <a:lnTo>
                            <a:pt x="62" y="5"/>
                          </a:lnTo>
                          <a:lnTo>
                            <a:pt x="49" y="10"/>
                          </a:lnTo>
                          <a:lnTo>
                            <a:pt x="38" y="15"/>
                          </a:lnTo>
                          <a:lnTo>
                            <a:pt x="28" y="20"/>
                          </a:lnTo>
                          <a:lnTo>
                            <a:pt x="19" y="25"/>
                          </a:lnTo>
                          <a:lnTo>
                            <a:pt x="11" y="30"/>
                          </a:lnTo>
                          <a:lnTo>
                            <a:pt x="1" y="38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3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3590955" y="3921935"/>
                      <a:ext cx="81895" cy="50889"/>
                    </a:xfrm>
                    <a:custGeom>
                      <a:avLst/>
                      <a:gdLst>
                        <a:gd name="T0" fmla="*/ 2147483647 w 51"/>
                        <a:gd name="T1" fmla="*/ 2147483647 h 32"/>
                        <a:gd name="T2" fmla="*/ 2147483647 w 51"/>
                        <a:gd name="T3" fmla="*/ 2147483647 h 32"/>
                        <a:gd name="T4" fmla="*/ 2147483647 w 51"/>
                        <a:gd name="T5" fmla="*/ 2147483647 h 32"/>
                        <a:gd name="T6" fmla="*/ 2147483647 w 51"/>
                        <a:gd name="T7" fmla="*/ 2147483647 h 32"/>
                        <a:gd name="T8" fmla="*/ 2147483647 w 51"/>
                        <a:gd name="T9" fmla="*/ 2147483647 h 32"/>
                        <a:gd name="T10" fmla="*/ 2147483647 w 51"/>
                        <a:gd name="T11" fmla="*/ 2147483647 h 32"/>
                        <a:gd name="T12" fmla="*/ 2147483647 w 51"/>
                        <a:gd name="T13" fmla="*/ 2147483647 h 32"/>
                        <a:gd name="T14" fmla="*/ 2147483647 w 51"/>
                        <a:gd name="T15" fmla="*/ 0 h 32"/>
                        <a:gd name="T16" fmla="*/ 2147483647 w 51"/>
                        <a:gd name="T17" fmla="*/ 2147483647 h 32"/>
                        <a:gd name="T18" fmla="*/ 0 w 51"/>
                        <a:gd name="T19" fmla="*/ 2147483647 h 32"/>
                        <a:gd name="T20" fmla="*/ 2147483647 w 51"/>
                        <a:gd name="T21" fmla="*/ 2147483647 h 32"/>
                        <a:gd name="T22" fmla="*/ 2147483647 w 51"/>
                        <a:gd name="T23" fmla="*/ 2147483647 h 32"/>
                        <a:gd name="T24" fmla="*/ 2147483647 w 51"/>
                        <a:gd name="T25" fmla="*/ 2147483647 h 32"/>
                        <a:gd name="T26" fmla="*/ 2147483647 w 51"/>
                        <a:gd name="T27" fmla="*/ 2147483647 h 32"/>
                        <a:gd name="T28" fmla="*/ 2147483647 w 51"/>
                        <a:gd name="T29" fmla="*/ 2147483647 h 32"/>
                        <a:gd name="T30" fmla="*/ 2147483647 w 51"/>
                        <a:gd name="T31" fmla="*/ 2147483647 h 32"/>
                        <a:gd name="T32" fmla="*/ 2147483647 w 51"/>
                        <a:gd name="T33" fmla="*/ 2147483647 h 32"/>
                        <a:gd name="T34" fmla="*/ 2147483647 w 51"/>
                        <a:gd name="T35" fmla="*/ 2147483647 h 32"/>
                        <a:gd name="T36" fmla="*/ 2147483647 w 51"/>
                        <a:gd name="T37" fmla="*/ 2147483647 h 32"/>
                        <a:gd name="T38" fmla="*/ 2147483647 w 51"/>
                        <a:gd name="T39" fmla="*/ 2147483647 h 32"/>
                        <a:gd name="T40" fmla="*/ 2147483647 w 51"/>
                        <a:gd name="T41" fmla="*/ 2147483647 h 32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1"/>
                        <a:gd name="T64" fmla="*/ 0 h 32"/>
                        <a:gd name="T65" fmla="*/ 51 w 51"/>
                        <a:gd name="T66" fmla="*/ 32 h 32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1" h="32">
                          <a:moveTo>
                            <a:pt x="50" y="20"/>
                          </a:moveTo>
                          <a:lnTo>
                            <a:pt x="50" y="19"/>
                          </a:lnTo>
                          <a:lnTo>
                            <a:pt x="49" y="19"/>
                          </a:lnTo>
                          <a:lnTo>
                            <a:pt x="32" y="14"/>
                          </a:lnTo>
                          <a:lnTo>
                            <a:pt x="18" y="9"/>
                          </a:lnTo>
                          <a:lnTo>
                            <a:pt x="8" y="4"/>
                          </a:lnTo>
                          <a:lnTo>
                            <a:pt x="2" y="2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7"/>
                          </a:lnTo>
                          <a:lnTo>
                            <a:pt x="1" y="11"/>
                          </a:lnTo>
                          <a:lnTo>
                            <a:pt x="1" y="12"/>
                          </a:lnTo>
                          <a:lnTo>
                            <a:pt x="5" y="14"/>
                          </a:lnTo>
                          <a:lnTo>
                            <a:pt x="16" y="19"/>
                          </a:lnTo>
                          <a:lnTo>
                            <a:pt x="30" y="25"/>
                          </a:lnTo>
                          <a:lnTo>
                            <a:pt x="40" y="28"/>
                          </a:lnTo>
                          <a:lnTo>
                            <a:pt x="50" y="31"/>
                          </a:lnTo>
                          <a:lnTo>
                            <a:pt x="51" y="32"/>
                          </a:lnTo>
                          <a:lnTo>
                            <a:pt x="51" y="30"/>
                          </a:lnTo>
                          <a:lnTo>
                            <a:pt x="50" y="25"/>
                          </a:lnTo>
                          <a:lnTo>
                            <a:pt x="50" y="20"/>
                          </a:lnTo>
                          <a:close/>
                        </a:path>
                      </a:pathLst>
                    </a:custGeom>
                    <a:solidFill>
                      <a:srgbClr val="B3B3B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4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3558437" y="3893498"/>
                      <a:ext cx="19270" cy="34424"/>
                    </a:xfrm>
                    <a:custGeom>
                      <a:avLst/>
                      <a:gdLst>
                        <a:gd name="T0" fmla="*/ 2147483647 w 12"/>
                        <a:gd name="T1" fmla="*/ 2147483647 h 21"/>
                        <a:gd name="T2" fmla="*/ 2147483647 w 12"/>
                        <a:gd name="T3" fmla="*/ 2147483647 h 21"/>
                        <a:gd name="T4" fmla="*/ 2147483647 w 12"/>
                        <a:gd name="T5" fmla="*/ 2147483647 h 21"/>
                        <a:gd name="T6" fmla="*/ 2147483647 w 12"/>
                        <a:gd name="T7" fmla="*/ 2147483647 h 21"/>
                        <a:gd name="T8" fmla="*/ 2147483647 w 12"/>
                        <a:gd name="T9" fmla="*/ 2147483647 h 21"/>
                        <a:gd name="T10" fmla="*/ 2147483647 w 12"/>
                        <a:gd name="T11" fmla="*/ 0 h 21"/>
                        <a:gd name="T12" fmla="*/ 0 w 12"/>
                        <a:gd name="T13" fmla="*/ 2147483647 h 21"/>
                        <a:gd name="T14" fmla="*/ 0 w 12"/>
                        <a:gd name="T15" fmla="*/ 2147483647 h 21"/>
                        <a:gd name="T16" fmla="*/ 2147483647 w 12"/>
                        <a:gd name="T17" fmla="*/ 2147483647 h 21"/>
                        <a:gd name="T18" fmla="*/ 2147483647 w 12"/>
                        <a:gd name="T19" fmla="*/ 2147483647 h 21"/>
                        <a:gd name="T20" fmla="*/ 2147483647 w 12"/>
                        <a:gd name="T21" fmla="*/ 2147483647 h 2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"/>
                        <a:gd name="T34" fmla="*/ 0 h 21"/>
                        <a:gd name="T35" fmla="*/ 12 w 12"/>
                        <a:gd name="T36" fmla="*/ 21 h 2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" h="21">
                          <a:moveTo>
                            <a:pt x="8" y="21"/>
                          </a:moveTo>
                          <a:lnTo>
                            <a:pt x="12" y="15"/>
                          </a:lnTo>
                          <a:lnTo>
                            <a:pt x="11" y="14"/>
                          </a:lnTo>
                          <a:lnTo>
                            <a:pt x="9" y="11"/>
                          </a:lnTo>
                          <a:lnTo>
                            <a:pt x="6" y="7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9"/>
                          </a:lnTo>
                          <a:lnTo>
                            <a:pt x="4" y="15"/>
                          </a:lnTo>
                          <a:lnTo>
                            <a:pt x="7" y="20"/>
                          </a:lnTo>
                          <a:lnTo>
                            <a:pt x="8" y="21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5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3560846" y="3820157"/>
                      <a:ext cx="19270" cy="67354"/>
                    </a:xfrm>
                    <a:custGeom>
                      <a:avLst/>
                      <a:gdLst>
                        <a:gd name="T0" fmla="*/ 2147483647 w 12"/>
                        <a:gd name="T1" fmla="*/ 2147483647 h 42"/>
                        <a:gd name="T2" fmla="*/ 2147483647 w 12"/>
                        <a:gd name="T3" fmla="*/ 2147483647 h 42"/>
                        <a:gd name="T4" fmla="*/ 2147483647 w 12"/>
                        <a:gd name="T5" fmla="*/ 2147483647 h 42"/>
                        <a:gd name="T6" fmla="*/ 2147483647 w 12"/>
                        <a:gd name="T7" fmla="*/ 2147483647 h 42"/>
                        <a:gd name="T8" fmla="*/ 2147483647 w 12"/>
                        <a:gd name="T9" fmla="*/ 2147483647 h 42"/>
                        <a:gd name="T10" fmla="*/ 2147483647 w 12"/>
                        <a:gd name="T11" fmla="*/ 0 h 42"/>
                        <a:gd name="T12" fmla="*/ 2147483647 w 12"/>
                        <a:gd name="T13" fmla="*/ 2147483647 h 42"/>
                        <a:gd name="T14" fmla="*/ 2147483647 w 12"/>
                        <a:gd name="T15" fmla="*/ 2147483647 h 42"/>
                        <a:gd name="T16" fmla="*/ 2147483647 w 12"/>
                        <a:gd name="T17" fmla="*/ 2147483647 h 42"/>
                        <a:gd name="T18" fmla="*/ 2147483647 w 12"/>
                        <a:gd name="T19" fmla="*/ 2147483647 h 42"/>
                        <a:gd name="T20" fmla="*/ 0 w 12"/>
                        <a:gd name="T21" fmla="*/ 2147483647 h 42"/>
                        <a:gd name="T22" fmla="*/ 2147483647 w 12"/>
                        <a:gd name="T23" fmla="*/ 2147483647 h 42"/>
                        <a:gd name="T24" fmla="*/ 2147483647 w 12"/>
                        <a:gd name="T25" fmla="*/ 2147483647 h 42"/>
                        <a:gd name="T26" fmla="*/ 2147483647 w 12"/>
                        <a:gd name="T27" fmla="*/ 2147483647 h 42"/>
                        <a:gd name="T28" fmla="*/ 2147483647 w 12"/>
                        <a:gd name="T29" fmla="*/ 2147483647 h 42"/>
                        <a:gd name="T30" fmla="*/ 2147483647 w 12"/>
                        <a:gd name="T31" fmla="*/ 2147483647 h 4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2"/>
                        <a:gd name="T49" fmla="*/ 0 h 42"/>
                        <a:gd name="T50" fmla="*/ 12 w 12"/>
                        <a:gd name="T51" fmla="*/ 42 h 42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2" h="42">
                          <a:moveTo>
                            <a:pt x="9" y="41"/>
                          </a:moveTo>
                          <a:lnTo>
                            <a:pt x="10" y="42"/>
                          </a:lnTo>
                          <a:lnTo>
                            <a:pt x="11" y="24"/>
                          </a:lnTo>
                          <a:lnTo>
                            <a:pt x="12" y="16"/>
                          </a:lnTo>
                          <a:lnTo>
                            <a:pt x="12" y="7"/>
                          </a:lnTo>
                          <a:lnTo>
                            <a:pt x="12" y="0"/>
                          </a:lnTo>
                          <a:lnTo>
                            <a:pt x="11" y="1"/>
                          </a:lnTo>
                          <a:lnTo>
                            <a:pt x="7" y="6"/>
                          </a:lnTo>
                          <a:lnTo>
                            <a:pt x="5" y="10"/>
                          </a:lnTo>
                          <a:lnTo>
                            <a:pt x="3" y="15"/>
                          </a:lnTo>
                          <a:lnTo>
                            <a:pt x="0" y="19"/>
                          </a:lnTo>
                          <a:lnTo>
                            <a:pt x="1" y="23"/>
                          </a:lnTo>
                          <a:lnTo>
                            <a:pt x="3" y="29"/>
                          </a:lnTo>
                          <a:lnTo>
                            <a:pt x="5" y="35"/>
                          </a:lnTo>
                          <a:lnTo>
                            <a:pt x="7" y="38"/>
                          </a:lnTo>
                          <a:lnTo>
                            <a:pt x="9" y="41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672850" y="3649529"/>
                      <a:ext cx="255321" cy="161648"/>
                    </a:xfrm>
                    <a:custGeom>
                      <a:avLst/>
                      <a:gdLst>
                        <a:gd name="T0" fmla="*/ 2147483647 w 161"/>
                        <a:gd name="T1" fmla="*/ 0 h 102"/>
                        <a:gd name="T2" fmla="*/ 2147483647 w 161"/>
                        <a:gd name="T3" fmla="*/ 0 h 102"/>
                        <a:gd name="T4" fmla="*/ 2147483647 w 161"/>
                        <a:gd name="T5" fmla="*/ 2147483647 h 102"/>
                        <a:gd name="T6" fmla="*/ 2147483647 w 161"/>
                        <a:gd name="T7" fmla="*/ 2147483647 h 102"/>
                        <a:gd name="T8" fmla="*/ 2147483647 w 161"/>
                        <a:gd name="T9" fmla="*/ 2147483647 h 102"/>
                        <a:gd name="T10" fmla="*/ 2147483647 w 161"/>
                        <a:gd name="T11" fmla="*/ 2147483647 h 102"/>
                        <a:gd name="T12" fmla="*/ 2147483647 w 161"/>
                        <a:gd name="T13" fmla="*/ 2147483647 h 102"/>
                        <a:gd name="T14" fmla="*/ 0 w 161"/>
                        <a:gd name="T15" fmla="*/ 2147483647 h 102"/>
                        <a:gd name="T16" fmla="*/ 0 w 161"/>
                        <a:gd name="T17" fmla="*/ 2147483647 h 102"/>
                        <a:gd name="T18" fmla="*/ 0 w 161"/>
                        <a:gd name="T19" fmla="*/ 2147483647 h 102"/>
                        <a:gd name="T20" fmla="*/ 2147483647 w 161"/>
                        <a:gd name="T21" fmla="*/ 2147483647 h 102"/>
                        <a:gd name="T22" fmla="*/ 2147483647 w 161"/>
                        <a:gd name="T23" fmla="*/ 2147483647 h 102"/>
                        <a:gd name="T24" fmla="*/ 2147483647 w 161"/>
                        <a:gd name="T25" fmla="*/ 2147483647 h 102"/>
                        <a:gd name="T26" fmla="*/ 2147483647 w 161"/>
                        <a:gd name="T27" fmla="*/ 2147483647 h 102"/>
                        <a:gd name="T28" fmla="*/ 2147483647 w 161"/>
                        <a:gd name="T29" fmla="*/ 2147483647 h 102"/>
                        <a:gd name="T30" fmla="*/ 2147483647 w 161"/>
                        <a:gd name="T31" fmla="*/ 2147483647 h 102"/>
                        <a:gd name="T32" fmla="*/ 2147483647 w 161"/>
                        <a:gd name="T33" fmla="*/ 2147483647 h 102"/>
                        <a:gd name="T34" fmla="*/ 2147483647 w 161"/>
                        <a:gd name="T35" fmla="*/ 2147483647 h 102"/>
                        <a:gd name="T36" fmla="*/ 2147483647 w 161"/>
                        <a:gd name="T37" fmla="*/ 2147483647 h 102"/>
                        <a:gd name="T38" fmla="*/ 2147483647 w 161"/>
                        <a:gd name="T39" fmla="*/ 2147483647 h 102"/>
                        <a:gd name="T40" fmla="*/ 2147483647 w 161"/>
                        <a:gd name="T41" fmla="*/ 2147483647 h 102"/>
                        <a:gd name="T42" fmla="*/ 2147483647 w 161"/>
                        <a:gd name="T43" fmla="*/ 2147483647 h 102"/>
                        <a:gd name="T44" fmla="*/ 2147483647 w 161"/>
                        <a:gd name="T45" fmla="*/ 2147483647 h 102"/>
                        <a:gd name="T46" fmla="*/ 2147483647 w 161"/>
                        <a:gd name="T47" fmla="*/ 2147483647 h 102"/>
                        <a:gd name="T48" fmla="*/ 2147483647 w 161"/>
                        <a:gd name="T49" fmla="*/ 2147483647 h 102"/>
                        <a:gd name="T50" fmla="*/ 2147483647 w 161"/>
                        <a:gd name="T51" fmla="*/ 2147483647 h 102"/>
                        <a:gd name="T52" fmla="*/ 2147483647 w 161"/>
                        <a:gd name="T53" fmla="*/ 2147483647 h 102"/>
                        <a:gd name="T54" fmla="*/ 2147483647 w 161"/>
                        <a:gd name="T55" fmla="*/ 2147483647 h 102"/>
                        <a:gd name="T56" fmla="*/ 2147483647 w 161"/>
                        <a:gd name="T57" fmla="*/ 2147483647 h 102"/>
                        <a:gd name="T58" fmla="*/ 2147483647 w 161"/>
                        <a:gd name="T59" fmla="*/ 2147483647 h 102"/>
                        <a:gd name="T60" fmla="*/ 2147483647 w 161"/>
                        <a:gd name="T61" fmla="*/ 2147483647 h 102"/>
                        <a:gd name="T62" fmla="*/ 2147483647 w 161"/>
                        <a:gd name="T63" fmla="*/ 2147483647 h 102"/>
                        <a:gd name="T64" fmla="*/ 2147483647 w 161"/>
                        <a:gd name="T65" fmla="*/ 2147483647 h 102"/>
                        <a:gd name="T66" fmla="*/ 2147483647 w 161"/>
                        <a:gd name="T67" fmla="*/ 2147483647 h 102"/>
                        <a:gd name="T68" fmla="*/ 2147483647 w 161"/>
                        <a:gd name="T69" fmla="*/ 2147483647 h 102"/>
                        <a:gd name="T70" fmla="*/ 2147483647 w 161"/>
                        <a:gd name="T71" fmla="*/ 2147483647 h 102"/>
                        <a:gd name="T72" fmla="*/ 2147483647 w 161"/>
                        <a:gd name="T73" fmla="*/ 0 h 102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161"/>
                        <a:gd name="T112" fmla="*/ 0 h 102"/>
                        <a:gd name="T113" fmla="*/ 161 w 161"/>
                        <a:gd name="T114" fmla="*/ 102 h 102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161" h="102">
                          <a:moveTo>
                            <a:pt x="66" y="0"/>
                          </a:moveTo>
                          <a:lnTo>
                            <a:pt x="66" y="0"/>
                          </a:lnTo>
                          <a:lnTo>
                            <a:pt x="56" y="7"/>
                          </a:lnTo>
                          <a:lnTo>
                            <a:pt x="46" y="15"/>
                          </a:lnTo>
                          <a:lnTo>
                            <a:pt x="36" y="25"/>
                          </a:lnTo>
                          <a:lnTo>
                            <a:pt x="25" y="36"/>
                          </a:lnTo>
                          <a:lnTo>
                            <a:pt x="8" y="55"/>
                          </a:lnTo>
                          <a:lnTo>
                            <a:pt x="0" y="65"/>
                          </a:lnTo>
                          <a:lnTo>
                            <a:pt x="0" y="67"/>
                          </a:lnTo>
                          <a:lnTo>
                            <a:pt x="0" y="68"/>
                          </a:lnTo>
                          <a:lnTo>
                            <a:pt x="1" y="69"/>
                          </a:lnTo>
                          <a:lnTo>
                            <a:pt x="5" y="72"/>
                          </a:lnTo>
                          <a:lnTo>
                            <a:pt x="10" y="75"/>
                          </a:lnTo>
                          <a:lnTo>
                            <a:pt x="16" y="79"/>
                          </a:lnTo>
                          <a:lnTo>
                            <a:pt x="24" y="81"/>
                          </a:lnTo>
                          <a:lnTo>
                            <a:pt x="42" y="87"/>
                          </a:lnTo>
                          <a:lnTo>
                            <a:pt x="62" y="92"/>
                          </a:lnTo>
                          <a:lnTo>
                            <a:pt x="81" y="96"/>
                          </a:lnTo>
                          <a:lnTo>
                            <a:pt x="100" y="100"/>
                          </a:lnTo>
                          <a:lnTo>
                            <a:pt x="114" y="101"/>
                          </a:lnTo>
                          <a:lnTo>
                            <a:pt x="120" y="102"/>
                          </a:lnTo>
                          <a:lnTo>
                            <a:pt x="123" y="101"/>
                          </a:lnTo>
                          <a:lnTo>
                            <a:pt x="124" y="101"/>
                          </a:lnTo>
                          <a:lnTo>
                            <a:pt x="125" y="101"/>
                          </a:lnTo>
                          <a:lnTo>
                            <a:pt x="127" y="97"/>
                          </a:lnTo>
                          <a:lnTo>
                            <a:pt x="131" y="92"/>
                          </a:lnTo>
                          <a:lnTo>
                            <a:pt x="134" y="86"/>
                          </a:lnTo>
                          <a:lnTo>
                            <a:pt x="141" y="69"/>
                          </a:lnTo>
                          <a:lnTo>
                            <a:pt x="150" y="47"/>
                          </a:lnTo>
                          <a:lnTo>
                            <a:pt x="161" y="20"/>
                          </a:lnTo>
                          <a:lnTo>
                            <a:pt x="143" y="17"/>
                          </a:lnTo>
                          <a:lnTo>
                            <a:pt x="126" y="15"/>
                          </a:lnTo>
                          <a:lnTo>
                            <a:pt x="110" y="12"/>
                          </a:lnTo>
                          <a:lnTo>
                            <a:pt x="97" y="8"/>
                          </a:lnTo>
                          <a:lnTo>
                            <a:pt x="76" y="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rgbClr val="66666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7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911310" y="3788726"/>
                      <a:ext cx="142113" cy="137700"/>
                    </a:xfrm>
                    <a:custGeom>
                      <a:avLst/>
                      <a:gdLst>
                        <a:gd name="T0" fmla="*/ 2147483647 w 89"/>
                        <a:gd name="T1" fmla="*/ 0 h 86"/>
                        <a:gd name="T2" fmla="*/ 2147483647 w 89"/>
                        <a:gd name="T3" fmla="*/ 2147483647 h 86"/>
                        <a:gd name="T4" fmla="*/ 2147483647 w 89"/>
                        <a:gd name="T5" fmla="*/ 2147483647 h 86"/>
                        <a:gd name="T6" fmla="*/ 2147483647 w 89"/>
                        <a:gd name="T7" fmla="*/ 2147483647 h 86"/>
                        <a:gd name="T8" fmla="*/ 2147483647 w 89"/>
                        <a:gd name="T9" fmla="*/ 2147483647 h 86"/>
                        <a:gd name="T10" fmla="*/ 2147483647 w 89"/>
                        <a:gd name="T11" fmla="*/ 2147483647 h 86"/>
                        <a:gd name="T12" fmla="*/ 2147483647 w 89"/>
                        <a:gd name="T13" fmla="*/ 2147483647 h 86"/>
                        <a:gd name="T14" fmla="*/ 2147483647 w 89"/>
                        <a:gd name="T15" fmla="*/ 2147483647 h 86"/>
                        <a:gd name="T16" fmla="*/ 0 w 89"/>
                        <a:gd name="T17" fmla="*/ 2147483647 h 86"/>
                        <a:gd name="T18" fmla="*/ 0 w 89"/>
                        <a:gd name="T19" fmla="*/ 2147483647 h 86"/>
                        <a:gd name="T20" fmla="*/ 2147483647 w 89"/>
                        <a:gd name="T21" fmla="*/ 2147483647 h 86"/>
                        <a:gd name="T22" fmla="*/ 2147483647 w 89"/>
                        <a:gd name="T23" fmla="*/ 2147483647 h 86"/>
                        <a:gd name="T24" fmla="*/ 2147483647 w 89"/>
                        <a:gd name="T25" fmla="*/ 2147483647 h 86"/>
                        <a:gd name="T26" fmla="*/ 2147483647 w 89"/>
                        <a:gd name="T27" fmla="*/ 2147483647 h 86"/>
                        <a:gd name="T28" fmla="*/ 2147483647 w 89"/>
                        <a:gd name="T29" fmla="*/ 2147483647 h 86"/>
                        <a:gd name="T30" fmla="*/ 2147483647 w 89"/>
                        <a:gd name="T31" fmla="*/ 0 h 8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9"/>
                        <a:gd name="T49" fmla="*/ 0 h 86"/>
                        <a:gd name="T50" fmla="*/ 89 w 89"/>
                        <a:gd name="T51" fmla="*/ 86 h 8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9" h="86">
                          <a:moveTo>
                            <a:pt x="89" y="0"/>
                          </a:moveTo>
                          <a:lnTo>
                            <a:pt x="87" y="1"/>
                          </a:lnTo>
                          <a:lnTo>
                            <a:pt x="77" y="11"/>
                          </a:lnTo>
                          <a:lnTo>
                            <a:pt x="65" y="21"/>
                          </a:lnTo>
                          <a:lnTo>
                            <a:pt x="39" y="44"/>
                          </a:lnTo>
                          <a:lnTo>
                            <a:pt x="3" y="74"/>
                          </a:lnTo>
                          <a:lnTo>
                            <a:pt x="2" y="74"/>
                          </a:lnTo>
                          <a:lnTo>
                            <a:pt x="2" y="77"/>
                          </a:lnTo>
                          <a:lnTo>
                            <a:pt x="0" y="80"/>
                          </a:lnTo>
                          <a:lnTo>
                            <a:pt x="0" y="81"/>
                          </a:lnTo>
                          <a:lnTo>
                            <a:pt x="2" y="86"/>
                          </a:lnTo>
                          <a:lnTo>
                            <a:pt x="3" y="84"/>
                          </a:lnTo>
                          <a:lnTo>
                            <a:pt x="85" y="13"/>
                          </a:lnTo>
                          <a:lnTo>
                            <a:pt x="88" y="7"/>
                          </a:lnTo>
                          <a:lnTo>
                            <a:pt x="88" y="2"/>
                          </a:lnTo>
                          <a:lnTo>
                            <a:pt x="89" y="0"/>
                          </a:lnTo>
                          <a:close/>
                        </a:path>
                      </a:pathLst>
                    </a:custGeom>
                    <a:solidFill>
                      <a:srgbClr val="B3B3B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8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3564459" y="3938400"/>
                      <a:ext cx="261342" cy="77830"/>
                    </a:xfrm>
                    <a:custGeom>
                      <a:avLst/>
                      <a:gdLst>
                        <a:gd name="T0" fmla="*/ 2147483647 w 165"/>
                        <a:gd name="T1" fmla="*/ 2147483647 h 49"/>
                        <a:gd name="T2" fmla="*/ 2147483647 w 165"/>
                        <a:gd name="T3" fmla="*/ 2147483647 h 49"/>
                        <a:gd name="T4" fmla="*/ 2147483647 w 165"/>
                        <a:gd name="T5" fmla="*/ 2147483647 h 49"/>
                        <a:gd name="T6" fmla="*/ 2147483647 w 165"/>
                        <a:gd name="T7" fmla="*/ 2147483647 h 49"/>
                        <a:gd name="T8" fmla="*/ 2147483647 w 165"/>
                        <a:gd name="T9" fmla="*/ 2147483647 h 49"/>
                        <a:gd name="T10" fmla="*/ 2147483647 w 165"/>
                        <a:gd name="T11" fmla="*/ 2147483647 h 49"/>
                        <a:gd name="T12" fmla="*/ 2147483647 w 165"/>
                        <a:gd name="T13" fmla="*/ 2147483647 h 49"/>
                        <a:gd name="T14" fmla="*/ 2147483647 w 165"/>
                        <a:gd name="T15" fmla="*/ 2147483647 h 49"/>
                        <a:gd name="T16" fmla="*/ 2147483647 w 165"/>
                        <a:gd name="T17" fmla="*/ 2147483647 h 49"/>
                        <a:gd name="T18" fmla="*/ 2147483647 w 165"/>
                        <a:gd name="T19" fmla="*/ 2147483647 h 49"/>
                        <a:gd name="T20" fmla="*/ 2147483647 w 165"/>
                        <a:gd name="T21" fmla="*/ 2147483647 h 49"/>
                        <a:gd name="T22" fmla="*/ 2147483647 w 165"/>
                        <a:gd name="T23" fmla="*/ 2147483647 h 49"/>
                        <a:gd name="T24" fmla="*/ 2147483647 w 165"/>
                        <a:gd name="T25" fmla="*/ 2147483647 h 49"/>
                        <a:gd name="T26" fmla="*/ 2147483647 w 165"/>
                        <a:gd name="T27" fmla="*/ 2147483647 h 49"/>
                        <a:gd name="T28" fmla="*/ 2147483647 w 165"/>
                        <a:gd name="T29" fmla="*/ 2147483647 h 49"/>
                        <a:gd name="T30" fmla="*/ 2147483647 w 165"/>
                        <a:gd name="T31" fmla="*/ 2147483647 h 49"/>
                        <a:gd name="T32" fmla="*/ 2147483647 w 165"/>
                        <a:gd name="T33" fmla="*/ 2147483647 h 49"/>
                        <a:gd name="T34" fmla="*/ 2147483647 w 165"/>
                        <a:gd name="T35" fmla="*/ 2147483647 h 49"/>
                        <a:gd name="T36" fmla="*/ 2147483647 w 165"/>
                        <a:gd name="T37" fmla="*/ 2147483647 h 49"/>
                        <a:gd name="T38" fmla="*/ 2147483647 w 165"/>
                        <a:gd name="T39" fmla="*/ 2147483647 h 49"/>
                        <a:gd name="T40" fmla="*/ 2147483647 w 165"/>
                        <a:gd name="T41" fmla="*/ 2147483647 h 49"/>
                        <a:gd name="T42" fmla="*/ 0 w 165"/>
                        <a:gd name="T43" fmla="*/ 0 h 49"/>
                        <a:gd name="T44" fmla="*/ 2147483647 w 165"/>
                        <a:gd name="T45" fmla="*/ 2147483647 h 49"/>
                        <a:gd name="T46" fmla="*/ 2147483647 w 165"/>
                        <a:gd name="T47" fmla="*/ 2147483647 h 49"/>
                        <a:gd name="T48" fmla="*/ 2147483647 w 165"/>
                        <a:gd name="T49" fmla="*/ 2147483647 h 49"/>
                        <a:gd name="T50" fmla="*/ 2147483647 w 165"/>
                        <a:gd name="T51" fmla="*/ 2147483647 h 49"/>
                        <a:gd name="T52" fmla="*/ 2147483647 w 165"/>
                        <a:gd name="T53" fmla="*/ 2147483647 h 49"/>
                        <a:gd name="T54" fmla="*/ 2147483647 w 165"/>
                        <a:gd name="T55" fmla="*/ 2147483647 h 49"/>
                        <a:gd name="T56" fmla="*/ 2147483647 w 165"/>
                        <a:gd name="T57" fmla="*/ 2147483647 h 49"/>
                        <a:gd name="T58" fmla="*/ 2147483647 w 165"/>
                        <a:gd name="T59" fmla="*/ 2147483647 h 49"/>
                        <a:gd name="T60" fmla="*/ 2147483647 w 165"/>
                        <a:gd name="T61" fmla="*/ 2147483647 h 49"/>
                        <a:gd name="T62" fmla="*/ 2147483647 w 165"/>
                        <a:gd name="T63" fmla="*/ 2147483647 h 49"/>
                        <a:gd name="T64" fmla="*/ 2147483647 w 165"/>
                        <a:gd name="T65" fmla="*/ 2147483647 h 49"/>
                        <a:gd name="T66" fmla="*/ 2147483647 w 165"/>
                        <a:gd name="T67" fmla="*/ 2147483647 h 49"/>
                        <a:gd name="T68" fmla="*/ 2147483647 w 165"/>
                        <a:gd name="T69" fmla="*/ 2147483647 h 49"/>
                        <a:gd name="T70" fmla="*/ 2147483647 w 165"/>
                        <a:gd name="T71" fmla="*/ 2147483647 h 49"/>
                        <a:gd name="T72" fmla="*/ 2147483647 w 165"/>
                        <a:gd name="T73" fmla="*/ 2147483647 h 49"/>
                        <a:gd name="T74" fmla="*/ 2147483647 w 165"/>
                        <a:gd name="T75" fmla="*/ 2147483647 h 49"/>
                        <a:gd name="T76" fmla="*/ 2147483647 w 165"/>
                        <a:gd name="T77" fmla="*/ 2147483647 h 49"/>
                        <a:gd name="T78" fmla="*/ 2147483647 w 165"/>
                        <a:gd name="T79" fmla="*/ 2147483647 h 49"/>
                        <a:gd name="T80" fmla="*/ 2147483647 w 165"/>
                        <a:gd name="T81" fmla="*/ 2147483647 h 49"/>
                        <a:gd name="T82" fmla="*/ 2147483647 w 165"/>
                        <a:gd name="T83" fmla="*/ 2147483647 h 49"/>
                        <a:gd name="T84" fmla="*/ 2147483647 w 165"/>
                        <a:gd name="T85" fmla="*/ 2147483647 h 49"/>
                        <a:gd name="T86" fmla="*/ 2147483647 w 165"/>
                        <a:gd name="T87" fmla="*/ 2147483647 h 49"/>
                        <a:gd name="T88" fmla="*/ 2147483647 w 165"/>
                        <a:gd name="T89" fmla="*/ 2147483647 h 49"/>
                        <a:gd name="T90" fmla="*/ 2147483647 w 165"/>
                        <a:gd name="T91" fmla="*/ 2147483647 h 49"/>
                        <a:gd name="T92" fmla="*/ 2147483647 w 165"/>
                        <a:gd name="T93" fmla="*/ 2147483647 h 49"/>
                        <a:gd name="T94" fmla="*/ 2147483647 w 165"/>
                        <a:gd name="T95" fmla="*/ 2147483647 h 49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w 165"/>
                        <a:gd name="T145" fmla="*/ 0 h 49"/>
                        <a:gd name="T146" fmla="*/ 165 w 165"/>
                        <a:gd name="T147" fmla="*/ 49 h 49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T144" t="T145" r="T146" b="T147"/>
                      <a:pathLst>
                        <a:path w="165" h="49">
                          <a:moveTo>
                            <a:pt x="165" y="32"/>
                          </a:moveTo>
                          <a:lnTo>
                            <a:pt x="164" y="33"/>
                          </a:lnTo>
                          <a:lnTo>
                            <a:pt x="156" y="36"/>
                          </a:lnTo>
                          <a:lnTo>
                            <a:pt x="150" y="38"/>
                          </a:lnTo>
                          <a:lnTo>
                            <a:pt x="144" y="39"/>
                          </a:lnTo>
                          <a:lnTo>
                            <a:pt x="138" y="40"/>
                          </a:lnTo>
                          <a:lnTo>
                            <a:pt x="130" y="41"/>
                          </a:lnTo>
                          <a:lnTo>
                            <a:pt x="122" y="42"/>
                          </a:lnTo>
                          <a:lnTo>
                            <a:pt x="113" y="42"/>
                          </a:lnTo>
                          <a:lnTo>
                            <a:pt x="104" y="41"/>
                          </a:lnTo>
                          <a:lnTo>
                            <a:pt x="94" y="40"/>
                          </a:lnTo>
                          <a:lnTo>
                            <a:pt x="85" y="39"/>
                          </a:lnTo>
                          <a:lnTo>
                            <a:pt x="75" y="37"/>
                          </a:lnTo>
                          <a:lnTo>
                            <a:pt x="65" y="35"/>
                          </a:lnTo>
                          <a:lnTo>
                            <a:pt x="55" y="32"/>
                          </a:lnTo>
                          <a:lnTo>
                            <a:pt x="46" y="29"/>
                          </a:lnTo>
                          <a:lnTo>
                            <a:pt x="36" y="24"/>
                          </a:lnTo>
                          <a:lnTo>
                            <a:pt x="26" y="20"/>
                          </a:lnTo>
                          <a:lnTo>
                            <a:pt x="17" y="15"/>
                          </a:lnTo>
                          <a:lnTo>
                            <a:pt x="9" y="9"/>
                          </a:lnTo>
                          <a:lnTo>
                            <a:pt x="1" y="1"/>
                          </a:lnTo>
                          <a:lnTo>
                            <a:pt x="0" y="0"/>
                          </a:lnTo>
                          <a:lnTo>
                            <a:pt x="1" y="3"/>
                          </a:lnTo>
                          <a:lnTo>
                            <a:pt x="4" y="10"/>
                          </a:lnTo>
                          <a:lnTo>
                            <a:pt x="10" y="15"/>
                          </a:lnTo>
                          <a:lnTo>
                            <a:pt x="15" y="20"/>
                          </a:lnTo>
                          <a:lnTo>
                            <a:pt x="23" y="24"/>
                          </a:lnTo>
                          <a:lnTo>
                            <a:pt x="32" y="29"/>
                          </a:lnTo>
                          <a:lnTo>
                            <a:pt x="40" y="33"/>
                          </a:lnTo>
                          <a:lnTo>
                            <a:pt x="49" y="36"/>
                          </a:lnTo>
                          <a:lnTo>
                            <a:pt x="60" y="40"/>
                          </a:lnTo>
                          <a:lnTo>
                            <a:pt x="70" y="42"/>
                          </a:lnTo>
                          <a:lnTo>
                            <a:pt x="79" y="45"/>
                          </a:lnTo>
                          <a:lnTo>
                            <a:pt x="90" y="47"/>
                          </a:lnTo>
                          <a:lnTo>
                            <a:pt x="99" y="48"/>
                          </a:lnTo>
                          <a:lnTo>
                            <a:pt x="109" y="49"/>
                          </a:lnTo>
                          <a:lnTo>
                            <a:pt x="118" y="49"/>
                          </a:lnTo>
                          <a:lnTo>
                            <a:pt x="126" y="48"/>
                          </a:lnTo>
                          <a:lnTo>
                            <a:pt x="135" y="47"/>
                          </a:lnTo>
                          <a:lnTo>
                            <a:pt x="144" y="45"/>
                          </a:lnTo>
                          <a:lnTo>
                            <a:pt x="152" y="44"/>
                          </a:lnTo>
                          <a:lnTo>
                            <a:pt x="159" y="40"/>
                          </a:lnTo>
                          <a:lnTo>
                            <a:pt x="160" y="40"/>
                          </a:lnTo>
                          <a:lnTo>
                            <a:pt x="163" y="37"/>
                          </a:lnTo>
                          <a:lnTo>
                            <a:pt x="165" y="33"/>
                          </a:lnTo>
                          <a:lnTo>
                            <a:pt x="165" y="32"/>
                          </a:lnTo>
                          <a:close/>
                        </a:path>
                      </a:pathLst>
                    </a:custGeom>
                    <a:solidFill>
                      <a:srgbClr val="66666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5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055832" y="3712392"/>
                      <a:ext cx="52991" cy="91301"/>
                    </a:xfrm>
                    <a:custGeom>
                      <a:avLst/>
                      <a:gdLst>
                        <a:gd name="T0" fmla="*/ 2147483647 w 33"/>
                        <a:gd name="T1" fmla="*/ 0 h 57"/>
                        <a:gd name="T2" fmla="*/ 2147483647 w 33"/>
                        <a:gd name="T3" fmla="*/ 0 h 57"/>
                        <a:gd name="T4" fmla="*/ 2147483647 w 33"/>
                        <a:gd name="T5" fmla="*/ 0 h 57"/>
                        <a:gd name="T6" fmla="*/ 2147483647 w 33"/>
                        <a:gd name="T7" fmla="*/ 0 h 57"/>
                        <a:gd name="T8" fmla="*/ 2147483647 w 33"/>
                        <a:gd name="T9" fmla="*/ 2147483647 h 57"/>
                        <a:gd name="T10" fmla="*/ 2147483647 w 33"/>
                        <a:gd name="T11" fmla="*/ 2147483647 h 57"/>
                        <a:gd name="T12" fmla="*/ 2147483647 w 33"/>
                        <a:gd name="T13" fmla="*/ 2147483647 h 57"/>
                        <a:gd name="T14" fmla="*/ 2147483647 w 33"/>
                        <a:gd name="T15" fmla="*/ 2147483647 h 57"/>
                        <a:gd name="T16" fmla="*/ 2147483647 w 33"/>
                        <a:gd name="T17" fmla="*/ 2147483647 h 57"/>
                        <a:gd name="T18" fmla="*/ 2147483647 w 33"/>
                        <a:gd name="T19" fmla="*/ 2147483647 h 57"/>
                        <a:gd name="T20" fmla="*/ 2147483647 w 33"/>
                        <a:gd name="T21" fmla="*/ 2147483647 h 57"/>
                        <a:gd name="T22" fmla="*/ 2147483647 w 33"/>
                        <a:gd name="T23" fmla="*/ 2147483647 h 57"/>
                        <a:gd name="T24" fmla="*/ 2147483647 w 33"/>
                        <a:gd name="T25" fmla="*/ 2147483647 h 57"/>
                        <a:gd name="T26" fmla="*/ 2147483647 w 33"/>
                        <a:gd name="T27" fmla="*/ 2147483647 h 57"/>
                        <a:gd name="T28" fmla="*/ 2147483647 w 33"/>
                        <a:gd name="T29" fmla="*/ 2147483647 h 57"/>
                        <a:gd name="T30" fmla="*/ 2147483647 w 33"/>
                        <a:gd name="T31" fmla="*/ 2147483647 h 57"/>
                        <a:gd name="T32" fmla="*/ 2147483647 w 33"/>
                        <a:gd name="T33" fmla="*/ 2147483647 h 57"/>
                        <a:gd name="T34" fmla="*/ 2147483647 w 33"/>
                        <a:gd name="T35" fmla="*/ 2147483647 h 57"/>
                        <a:gd name="T36" fmla="*/ 2147483647 w 33"/>
                        <a:gd name="T37" fmla="*/ 2147483647 h 57"/>
                        <a:gd name="T38" fmla="*/ 2147483647 w 33"/>
                        <a:gd name="T39" fmla="*/ 2147483647 h 57"/>
                        <a:gd name="T40" fmla="*/ 2147483647 w 33"/>
                        <a:gd name="T41" fmla="*/ 2147483647 h 57"/>
                        <a:gd name="T42" fmla="*/ 2147483647 w 33"/>
                        <a:gd name="T43" fmla="*/ 2147483647 h 57"/>
                        <a:gd name="T44" fmla="*/ 2147483647 w 33"/>
                        <a:gd name="T45" fmla="*/ 2147483647 h 57"/>
                        <a:gd name="T46" fmla="*/ 2147483647 w 33"/>
                        <a:gd name="T47" fmla="*/ 2147483647 h 57"/>
                        <a:gd name="T48" fmla="*/ 2147483647 w 33"/>
                        <a:gd name="T49" fmla="*/ 2147483647 h 57"/>
                        <a:gd name="T50" fmla="*/ 2147483647 w 33"/>
                        <a:gd name="T51" fmla="*/ 2147483647 h 57"/>
                        <a:gd name="T52" fmla="*/ 2147483647 w 33"/>
                        <a:gd name="T53" fmla="*/ 2147483647 h 57"/>
                        <a:gd name="T54" fmla="*/ 2147483647 w 33"/>
                        <a:gd name="T55" fmla="*/ 2147483647 h 57"/>
                        <a:gd name="T56" fmla="*/ 2147483647 w 33"/>
                        <a:gd name="T57" fmla="*/ 2147483647 h 57"/>
                        <a:gd name="T58" fmla="*/ 0 w 33"/>
                        <a:gd name="T59" fmla="*/ 2147483647 h 57"/>
                        <a:gd name="T60" fmla="*/ 0 w 33"/>
                        <a:gd name="T61" fmla="*/ 2147483647 h 57"/>
                        <a:gd name="T62" fmla="*/ 2147483647 w 33"/>
                        <a:gd name="T63" fmla="*/ 2147483647 h 57"/>
                        <a:gd name="T64" fmla="*/ 2147483647 w 33"/>
                        <a:gd name="T65" fmla="*/ 2147483647 h 57"/>
                        <a:gd name="T66" fmla="*/ 2147483647 w 33"/>
                        <a:gd name="T67" fmla="*/ 2147483647 h 57"/>
                        <a:gd name="T68" fmla="*/ 2147483647 w 33"/>
                        <a:gd name="T69" fmla="*/ 2147483647 h 57"/>
                        <a:gd name="T70" fmla="*/ 2147483647 w 33"/>
                        <a:gd name="T71" fmla="*/ 2147483647 h 57"/>
                        <a:gd name="T72" fmla="*/ 2147483647 w 33"/>
                        <a:gd name="T73" fmla="*/ 2147483647 h 57"/>
                        <a:gd name="T74" fmla="*/ 2147483647 w 33"/>
                        <a:gd name="T75" fmla="*/ 2147483647 h 57"/>
                        <a:gd name="T76" fmla="*/ 2147483647 w 33"/>
                        <a:gd name="T77" fmla="*/ 2147483647 h 57"/>
                        <a:gd name="T78" fmla="*/ 2147483647 w 33"/>
                        <a:gd name="T79" fmla="*/ 2147483647 h 57"/>
                        <a:gd name="T80" fmla="*/ 2147483647 w 33"/>
                        <a:gd name="T81" fmla="*/ 2147483647 h 57"/>
                        <a:gd name="T82" fmla="*/ 2147483647 w 33"/>
                        <a:gd name="T83" fmla="*/ 2147483647 h 57"/>
                        <a:gd name="T84" fmla="*/ 2147483647 w 33"/>
                        <a:gd name="T85" fmla="*/ 2147483647 h 57"/>
                        <a:gd name="T86" fmla="*/ 2147483647 w 33"/>
                        <a:gd name="T87" fmla="*/ 2147483647 h 57"/>
                        <a:gd name="T88" fmla="*/ 2147483647 w 33"/>
                        <a:gd name="T89" fmla="*/ 2147483647 h 57"/>
                        <a:gd name="T90" fmla="*/ 2147483647 w 33"/>
                        <a:gd name="T91" fmla="*/ 2147483647 h 57"/>
                        <a:gd name="T92" fmla="*/ 2147483647 w 33"/>
                        <a:gd name="T93" fmla="*/ 2147483647 h 57"/>
                        <a:gd name="T94" fmla="*/ 2147483647 w 33"/>
                        <a:gd name="T95" fmla="*/ 0 h 57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w 33"/>
                        <a:gd name="T145" fmla="*/ 0 h 57"/>
                        <a:gd name="T146" fmla="*/ 33 w 33"/>
                        <a:gd name="T147" fmla="*/ 57 h 57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T144" t="T145" r="T146" b="T147"/>
                      <a:pathLst>
                        <a:path w="33" h="57">
                          <a:moveTo>
                            <a:pt x="29" y="0"/>
                          </a:moveTo>
                          <a:lnTo>
                            <a:pt x="29" y="0"/>
                          </a:lnTo>
                          <a:lnTo>
                            <a:pt x="28" y="0"/>
                          </a:lnTo>
                          <a:lnTo>
                            <a:pt x="26" y="0"/>
                          </a:lnTo>
                          <a:lnTo>
                            <a:pt x="23" y="2"/>
                          </a:lnTo>
                          <a:lnTo>
                            <a:pt x="21" y="6"/>
                          </a:lnTo>
                          <a:lnTo>
                            <a:pt x="18" y="9"/>
                          </a:lnTo>
                          <a:lnTo>
                            <a:pt x="19" y="11"/>
                          </a:lnTo>
                          <a:lnTo>
                            <a:pt x="21" y="9"/>
                          </a:lnTo>
                          <a:lnTo>
                            <a:pt x="23" y="9"/>
                          </a:lnTo>
                          <a:lnTo>
                            <a:pt x="24" y="10"/>
                          </a:lnTo>
                          <a:lnTo>
                            <a:pt x="26" y="11"/>
                          </a:lnTo>
                          <a:lnTo>
                            <a:pt x="27" y="14"/>
                          </a:lnTo>
                          <a:lnTo>
                            <a:pt x="28" y="16"/>
                          </a:lnTo>
                          <a:lnTo>
                            <a:pt x="29" y="23"/>
                          </a:lnTo>
                          <a:lnTo>
                            <a:pt x="28" y="31"/>
                          </a:lnTo>
                          <a:lnTo>
                            <a:pt x="26" y="37"/>
                          </a:lnTo>
                          <a:lnTo>
                            <a:pt x="24" y="42"/>
                          </a:lnTo>
                          <a:lnTo>
                            <a:pt x="22" y="46"/>
                          </a:lnTo>
                          <a:lnTo>
                            <a:pt x="19" y="49"/>
                          </a:lnTo>
                          <a:lnTo>
                            <a:pt x="17" y="50"/>
                          </a:lnTo>
                          <a:lnTo>
                            <a:pt x="15" y="50"/>
                          </a:lnTo>
                          <a:lnTo>
                            <a:pt x="13" y="49"/>
                          </a:lnTo>
                          <a:lnTo>
                            <a:pt x="12" y="47"/>
                          </a:lnTo>
                          <a:lnTo>
                            <a:pt x="11" y="44"/>
                          </a:lnTo>
                          <a:lnTo>
                            <a:pt x="10" y="40"/>
                          </a:lnTo>
                          <a:lnTo>
                            <a:pt x="9" y="40"/>
                          </a:lnTo>
                          <a:lnTo>
                            <a:pt x="5" y="49"/>
                          </a:lnTo>
                          <a:lnTo>
                            <a:pt x="3" y="52"/>
                          </a:lnTo>
                          <a:lnTo>
                            <a:pt x="0" y="56"/>
                          </a:lnTo>
                          <a:lnTo>
                            <a:pt x="1" y="57"/>
                          </a:lnTo>
                          <a:lnTo>
                            <a:pt x="7" y="57"/>
                          </a:lnTo>
                          <a:lnTo>
                            <a:pt x="12" y="57"/>
                          </a:lnTo>
                          <a:lnTo>
                            <a:pt x="18" y="56"/>
                          </a:lnTo>
                          <a:lnTo>
                            <a:pt x="21" y="54"/>
                          </a:lnTo>
                          <a:lnTo>
                            <a:pt x="24" y="52"/>
                          </a:lnTo>
                          <a:lnTo>
                            <a:pt x="28" y="47"/>
                          </a:lnTo>
                          <a:lnTo>
                            <a:pt x="30" y="43"/>
                          </a:lnTo>
                          <a:lnTo>
                            <a:pt x="32" y="37"/>
                          </a:lnTo>
                          <a:lnTo>
                            <a:pt x="33" y="31"/>
                          </a:lnTo>
                          <a:lnTo>
                            <a:pt x="33" y="25"/>
                          </a:lnTo>
                          <a:lnTo>
                            <a:pt x="33" y="18"/>
                          </a:lnTo>
                          <a:lnTo>
                            <a:pt x="33" y="16"/>
                          </a:lnTo>
                          <a:lnTo>
                            <a:pt x="33" y="9"/>
                          </a:lnTo>
                          <a:lnTo>
                            <a:pt x="32" y="4"/>
                          </a:lnTo>
                          <a:lnTo>
                            <a:pt x="30" y="1"/>
                          </a:lnTo>
                          <a:lnTo>
                            <a:pt x="29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73897" y="3728857"/>
                      <a:ext cx="25292" cy="61366"/>
                    </a:xfrm>
                    <a:custGeom>
                      <a:avLst/>
                      <a:gdLst>
                        <a:gd name="T0" fmla="*/ 2147483647 w 16"/>
                        <a:gd name="T1" fmla="*/ 2147483647 h 39"/>
                        <a:gd name="T2" fmla="*/ 2147483647 w 16"/>
                        <a:gd name="T3" fmla="*/ 2147483647 h 39"/>
                        <a:gd name="T4" fmla="*/ 2147483647 w 16"/>
                        <a:gd name="T5" fmla="*/ 2147483647 h 39"/>
                        <a:gd name="T6" fmla="*/ 2147483647 w 16"/>
                        <a:gd name="T7" fmla="*/ 2147483647 h 39"/>
                        <a:gd name="T8" fmla="*/ 2147483647 w 16"/>
                        <a:gd name="T9" fmla="*/ 2147483647 h 39"/>
                        <a:gd name="T10" fmla="*/ 2147483647 w 16"/>
                        <a:gd name="T11" fmla="*/ 2147483647 h 39"/>
                        <a:gd name="T12" fmla="*/ 2147483647 w 16"/>
                        <a:gd name="T13" fmla="*/ 2147483647 h 39"/>
                        <a:gd name="T14" fmla="*/ 2147483647 w 16"/>
                        <a:gd name="T15" fmla="*/ 2147483647 h 39"/>
                        <a:gd name="T16" fmla="*/ 2147483647 w 16"/>
                        <a:gd name="T17" fmla="*/ 2147483647 h 39"/>
                        <a:gd name="T18" fmla="*/ 2147483647 w 16"/>
                        <a:gd name="T19" fmla="*/ 2147483647 h 39"/>
                        <a:gd name="T20" fmla="*/ 2147483647 w 16"/>
                        <a:gd name="T21" fmla="*/ 2147483647 h 39"/>
                        <a:gd name="T22" fmla="*/ 2147483647 w 16"/>
                        <a:gd name="T23" fmla="*/ 2147483647 h 39"/>
                        <a:gd name="T24" fmla="*/ 2147483647 w 16"/>
                        <a:gd name="T25" fmla="*/ 2147483647 h 39"/>
                        <a:gd name="T26" fmla="*/ 2147483647 w 16"/>
                        <a:gd name="T27" fmla="*/ 0 h 39"/>
                        <a:gd name="T28" fmla="*/ 2147483647 w 16"/>
                        <a:gd name="T29" fmla="*/ 0 h 39"/>
                        <a:gd name="T30" fmla="*/ 2147483647 w 16"/>
                        <a:gd name="T31" fmla="*/ 2147483647 h 39"/>
                        <a:gd name="T32" fmla="*/ 2147483647 w 16"/>
                        <a:gd name="T33" fmla="*/ 2147483647 h 39"/>
                        <a:gd name="T34" fmla="*/ 2147483647 w 16"/>
                        <a:gd name="T35" fmla="*/ 2147483647 h 39"/>
                        <a:gd name="T36" fmla="*/ 2147483647 w 16"/>
                        <a:gd name="T37" fmla="*/ 2147483647 h 39"/>
                        <a:gd name="T38" fmla="*/ 2147483647 w 16"/>
                        <a:gd name="T39" fmla="*/ 2147483647 h 39"/>
                        <a:gd name="T40" fmla="*/ 0 w 16"/>
                        <a:gd name="T41" fmla="*/ 2147483647 h 39"/>
                        <a:gd name="T42" fmla="*/ 2147483647 w 16"/>
                        <a:gd name="T43" fmla="*/ 2147483647 h 39"/>
                        <a:gd name="T44" fmla="*/ 2147483647 w 16"/>
                        <a:gd name="T45" fmla="*/ 2147483647 h 39"/>
                        <a:gd name="T46" fmla="*/ 2147483647 w 16"/>
                        <a:gd name="T47" fmla="*/ 2147483647 h 39"/>
                        <a:gd name="T48" fmla="*/ 2147483647 w 16"/>
                        <a:gd name="T49" fmla="*/ 2147483647 h 39"/>
                        <a:gd name="T50" fmla="*/ 2147483647 w 16"/>
                        <a:gd name="T51" fmla="*/ 2147483647 h 39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6"/>
                        <a:gd name="T79" fmla="*/ 0 h 39"/>
                        <a:gd name="T80" fmla="*/ 16 w 16"/>
                        <a:gd name="T81" fmla="*/ 39 h 39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6" h="39">
                          <a:moveTo>
                            <a:pt x="5" y="39"/>
                          </a:moveTo>
                          <a:lnTo>
                            <a:pt x="5" y="39"/>
                          </a:lnTo>
                          <a:lnTo>
                            <a:pt x="6" y="39"/>
                          </a:lnTo>
                          <a:lnTo>
                            <a:pt x="7" y="38"/>
                          </a:lnTo>
                          <a:lnTo>
                            <a:pt x="9" y="36"/>
                          </a:lnTo>
                          <a:lnTo>
                            <a:pt x="12" y="32"/>
                          </a:lnTo>
                          <a:lnTo>
                            <a:pt x="14" y="26"/>
                          </a:lnTo>
                          <a:lnTo>
                            <a:pt x="16" y="21"/>
                          </a:lnTo>
                          <a:lnTo>
                            <a:pt x="16" y="15"/>
                          </a:lnTo>
                          <a:lnTo>
                            <a:pt x="16" y="9"/>
                          </a:lnTo>
                          <a:lnTo>
                            <a:pt x="15" y="5"/>
                          </a:lnTo>
                          <a:lnTo>
                            <a:pt x="13" y="2"/>
                          </a:lnTo>
                          <a:lnTo>
                            <a:pt x="12" y="1"/>
                          </a:lnTo>
                          <a:lnTo>
                            <a:pt x="11" y="0"/>
                          </a:lnTo>
                          <a:lnTo>
                            <a:pt x="10" y="0"/>
                          </a:lnTo>
                          <a:lnTo>
                            <a:pt x="9" y="1"/>
                          </a:lnTo>
                          <a:lnTo>
                            <a:pt x="6" y="3"/>
                          </a:lnTo>
                          <a:lnTo>
                            <a:pt x="4" y="7"/>
                          </a:lnTo>
                          <a:lnTo>
                            <a:pt x="2" y="13"/>
                          </a:lnTo>
                          <a:lnTo>
                            <a:pt x="1" y="18"/>
                          </a:lnTo>
                          <a:lnTo>
                            <a:pt x="0" y="25"/>
                          </a:lnTo>
                          <a:lnTo>
                            <a:pt x="1" y="32"/>
                          </a:lnTo>
                          <a:lnTo>
                            <a:pt x="2" y="35"/>
                          </a:lnTo>
                          <a:lnTo>
                            <a:pt x="2" y="37"/>
                          </a:lnTo>
                          <a:lnTo>
                            <a:pt x="4" y="38"/>
                          </a:lnTo>
                          <a:lnTo>
                            <a:pt x="5" y="39"/>
                          </a:lnTo>
                          <a:close/>
                        </a:path>
                      </a:pathLst>
                    </a:custGeom>
                    <a:solidFill>
                      <a:srgbClr val="A6A6A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4073897" y="3736340"/>
                      <a:ext cx="18066" cy="46399"/>
                    </a:xfrm>
                    <a:custGeom>
                      <a:avLst/>
                      <a:gdLst>
                        <a:gd name="T0" fmla="*/ 2147483647 w 12"/>
                        <a:gd name="T1" fmla="*/ 2147483647 h 29"/>
                        <a:gd name="T2" fmla="*/ 2147483647 w 12"/>
                        <a:gd name="T3" fmla="*/ 2147483647 h 29"/>
                        <a:gd name="T4" fmla="*/ 2147483647 w 12"/>
                        <a:gd name="T5" fmla="*/ 2147483647 h 29"/>
                        <a:gd name="T6" fmla="*/ 2147483647 w 12"/>
                        <a:gd name="T7" fmla="*/ 2147483647 h 29"/>
                        <a:gd name="T8" fmla="*/ 2147483647 w 12"/>
                        <a:gd name="T9" fmla="*/ 2147483647 h 29"/>
                        <a:gd name="T10" fmla="*/ 2147483647 w 12"/>
                        <a:gd name="T11" fmla="*/ 2147483647 h 29"/>
                        <a:gd name="T12" fmla="*/ 2147483647 w 12"/>
                        <a:gd name="T13" fmla="*/ 2147483647 h 29"/>
                        <a:gd name="T14" fmla="*/ 2147483647 w 12"/>
                        <a:gd name="T15" fmla="*/ 2147483647 h 29"/>
                        <a:gd name="T16" fmla="*/ 2147483647 w 12"/>
                        <a:gd name="T17" fmla="*/ 2147483647 h 29"/>
                        <a:gd name="T18" fmla="*/ 2147483647 w 12"/>
                        <a:gd name="T19" fmla="*/ 2147483647 h 29"/>
                        <a:gd name="T20" fmla="*/ 2147483647 w 12"/>
                        <a:gd name="T21" fmla="*/ 2147483647 h 29"/>
                        <a:gd name="T22" fmla="*/ 2147483647 w 12"/>
                        <a:gd name="T23" fmla="*/ 2147483647 h 29"/>
                        <a:gd name="T24" fmla="*/ 2147483647 w 12"/>
                        <a:gd name="T25" fmla="*/ 0 h 29"/>
                        <a:gd name="T26" fmla="*/ 2147483647 w 12"/>
                        <a:gd name="T27" fmla="*/ 0 h 29"/>
                        <a:gd name="T28" fmla="*/ 2147483647 w 12"/>
                        <a:gd name="T29" fmla="*/ 0 h 29"/>
                        <a:gd name="T30" fmla="*/ 2147483647 w 12"/>
                        <a:gd name="T31" fmla="*/ 2147483647 h 29"/>
                        <a:gd name="T32" fmla="*/ 2147483647 w 12"/>
                        <a:gd name="T33" fmla="*/ 2147483647 h 29"/>
                        <a:gd name="T34" fmla="*/ 2147483647 w 12"/>
                        <a:gd name="T35" fmla="*/ 2147483647 h 29"/>
                        <a:gd name="T36" fmla="*/ 2147483647 w 12"/>
                        <a:gd name="T37" fmla="*/ 2147483647 h 29"/>
                        <a:gd name="T38" fmla="*/ 2147483647 w 12"/>
                        <a:gd name="T39" fmla="*/ 2147483647 h 29"/>
                        <a:gd name="T40" fmla="*/ 0 w 12"/>
                        <a:gd name="T41" fmla="*/ 2147483647 h 29"/>
                        <a:gd name="T42" fmla="*/ 0 w 12"/>
                        <a:gd name="T43" fmla="*/ 2147483647 h 29"/>
                        <a:gd name="T44" fmla="*/ 2147483647 w 12"/>
                        <a:gd name="T45" fmla="*/ 2147483647 h 29"/>
                        <a:gd name="T46" fmla="*/ 2147483647 w 12"/>
                        <a:gd name="T47" fmla="*/ 2147483647 h 29"/>
                        <a:gd name="T48" fmla="*/ 2147483647 w 12"/>
                        <a:gd name="T49" fmla="*/ 2147483647 h 2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2"/>
                        <a:gd name="T76" fmla="*/ 0 h 29"/>
                        <a:gd name="T77" fmla="*/ 12 w 12"/>
                        <a:gd name="T78" fmla="*/ 29 h 29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2" h="29">
                          <a:moveTo>
                            <a:pt x="4" y="29"/>
                          </a:moveTo>
                          <a:lnTo>
                            <a:pt x="4" y="29"/>
                          </a:lnTo>
                          <a:lnTo>
                            <a:pt x="5" y="29"/>
                          </a:lnTo>
                          <a:lnTo>
                            <a:pt x="6" y="29"/>
                          </a:lnTo>
                          <a:lnTo>
                            <a:pt x="8" y="27"/>
                          </a:lnTo>
                          <a:lnTo>
                            <a:pt x="10" y="24"/>
                          </a:lnTo>
                          <a:lnTo>
                            <a:pt x="11" y="20"/>
                          </a:lnTo>
                          <a:lnTo>
                            <a:pt x="11" y="15"/>
                          </a:lnTo>
                          <a:lnTo>
                            <a:pt x="12" y="12"/>
                          </a:lnTo>
                          <a:lnTo>
                            <a:pt x="12" y="8"/>
                          </a:lnTo>
                          <a:lnTo>
                            <a:pt x="11" y="3"/>
                          </a:lnTo>
                          <a:lnTo>
                            <a:pt x="10" y="1"/>
                          </a:lnTo>
                          <a:lnTo>
                            <a:pt x="10" y="0"/>
                          </a:lnTo>
                          <a:lnTo>
                            <a:pt x="9" y="0"/>
                          </a:lnTo>
                          <a:lnTo>
                            <a:pt x="8" y="0"/>
                          </a:lnTo>
                          <a:lnTo>
                            <a:pt x="7" y="1"/>
                          </a:lnTo>
                          <a:lnTo>
                            <a:pt x="5" y="2"/>
                          </a:lnTo>
                          <a:lnTo>
                            <a:pt x="4" y="5"/>
                          </a:lnTo>
                          <a:lnTo>
                            <a:pt x="2" y="9"/>
                          </a:lnTo>
                          <a:lnTo>
                            <a:pt x="1" y="14"/>
                          </a:lnTo>
                          <a:lnTo>
                            <a:pt x="0" y="19"/>
                          </a:lnTo>
                          <a:lnTo>
                            <a:pt x="0" y="25"/>
                          </a:lnTo>
                          <a:lnTo>
                            <a:pt x="2" y="28"/>
                          </a:lnTo>
                          <a:lnTo>
                            <a:pt x="3" y="29"/>
                          </a:lnTo>
                          <a:lnTo>
                            <a:pt x="4" y="29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870363" y="3609118"/>
                      <a:ext cx="244482" cy="218524"/>
                    </a:xfrm>
                    <a:custGeom>
                      <a:avLst/>
                      <a:gdLst>
                        <a:gd name="T0" fmla="*/ 2147483647 w 154"/>
                        <a:gd name="T1" fmla="*/ 2147483647 h 136"/>
                        <a:gd name="T2" fmla="*/ 2147483647 w 154"/>
                        <a:gd name="T3" fmla="*/ 2147483647 h 136"/>
                        <a:gd name="T4" fmla="*/ 2147483647 w 154"/>
                        <a:gd name="T5" fmla="*/ 2147483647 h 136"/>
                        <a:gd name="T6" fmla="*/ 2147483647 w 154"/>
                        <a:gd name="T7" fmla="*/ 2147483647 h 136"/>
                        <a:gd name="T8" fmla="*/ 2147483647 w 154"/>
                        <a:gd name="T9" fmla="*/ 2147483647 h 136"/>
                        <a:gd name="T10" fmla="*/ 2147483647 w 154"/>
                        <a:gd name="T11" fmla="*/ 2147483647 h 136"/>
                        <a:gd name="T12" fmla="*/ 2147483647 w 154"/>
                        <a:gd name="T13" fmla="*/ 0 h 136"/>
                        <a:gd name="T14" fmla="*/ 2147483647 w 154"/>
                        <a:gd name="T15" fmla="*/ 2147483647 h 136"/>
                        <a:gd name="T16" fmla="*/ 2147483647 w 154"/>
                        <a:gd name="T17" fmla="*/ 2147483647 h 136"/>
                        <a:gd name="T18" fmla="*/ 2147483647 w 154"/>
                        <a:gd name="T19" fmla="*/ 2147483647 h 136"/>
                        <a:gd name="T20" fmla="*/ 2147483647 w 154"/>
                        <a:gd name="T21" fmla="*/ 2147483647 h 136"/>
                        <a:gd name="T22" fmla="*/ 2147483647 w 154"/>
                        <a:gd name="T23" fmla="*/ 2147483647 h 136"/>
                        <a:gd name="T24" fmla="*/ 2147483647 w 154"/>
                        <a:gd name="T25" fmla="*/ 2147483647 h 136"/>
                        <a:gd name="T26" fmla="*/ 2147483647 w 154"/>
                        <a:gd name="T27" fmla="*/ 2147483647 h 136"/>
                        <a:gd name="T28" fmla="*/ 2147483647 w 154"/>
                        <a:gd name="T29" fmla="*/ 2147483647 h 136"/>
                        <a:gd name="T30" fmla="*/ 2147483647 w 154"/>
                        <a:gd name="T31" fmla="*/ 2147483647 h 136"/>
                        <a:gd name="T32" fmla="*/ 2147483647 w 154"/>
                        <a:gd name="T33" fmla="*/ 2147483647 h 136"/>
                        <a:gd name="T34" fmla="*/ 2147483647 w 154"/>
                        <a:gd name="T35" fmla="*/ 2147483647 h 136"/>
                        <a:gd name="T36" fmla="*/ 2147483647 w 154"/>
                        <a:gd name="T37" fmla="*/ 2147483647 h 136"/>
                        <a:gd name="T38" fmla="*/ 2147483647 w 154"/>
                        <a:gd name="T39" fmla="*/ 2147483647 h 136"/>
                        <a:gd name="T40" fmla="*/ 2147483647 w 154"/>
                        <a:gd name="T41" fmla="*/ 2147483647 h 136"/>
                        <a:gd name="T42" fmla="*/ 2147483647 w 154"/>
                        <a:gd name="T43" fmla="*/ 2147483647 h 136"/>
                        <a:gd name="T44" fmla="*/ 2147483647 w 154"/>
                        <a:gd name="T45" fmla="*/ 2147483647 h 136"/>
                        <a:gd name="T46" fmla="*/ 2147483647 w 154"/>
                        <a:gd name="T47" fmla="*/ 2147483647 h 136"/>
                        <a:gd name="T48" fmla="*/ 2147483647 w 154"/>
                        <a:gd name="T49" fmla="*/ 2147483647 h 136"/>
                        <a:gd name="T50" fmla="*/ 2147483647 w 154"/>
                        <a:gd name="T51" fmla="*/ 2147483647 h 136"/>
                        <a:gd name="T52" fmla="*/ 2147483647 w 154"/>
                        <a:gd name="T53" fmla="*/ 2147483647 h 136"/>
                        <a:gd name="T54" fmla="*/ 2147483647 w 154"/>
                        <a:gd name="T55" fmla="*/ 2147483647 h 136"/>
                        <a:gd name="T56" fmla="*/ 2147483647 w 154"/>
                        <a:gd name="T57" fmla="*/ 2147483647 h 136"/>
                        <a:gd name="T58" fmla="*/ 2147483647 w 154"/>
                        <a:gd name="T59" fmla="*/ 2147483647 h 136"/>
                        <a:gd name="T60" fmla="*/ 2147483647 w 154"/>
                        <a:gd name="T61" fmla="*/ 2147483647 h 136"/>
                        <a:gd name="T62" fmla="*/ 2147483647 w 154"/>
                        <a:gd name="T63" fmla="*/ 2147483647 h 136"/>
                        <a:gd name="T64" fmla="*/ 2147483647 w 154"/>
                        <a:gd name="T65" fmla="*/ 2147483647 h 136"/>
                        <a:gd name="T66" fmla="*/ 2147483647 w 154"/>
                        <a:gd name="T67" fmla="*/ 2147483647 h 136"/>
                        <a:gd name="T68" fmla="*/ 2147483647 w 154"/>
                        <a:gd name="T69" fmla="*/ 2147483647 h 136"/>
                        <a:gd name="T70" fmla="*/ 2147483647 w 154"/>
                        <a:gd name="T71" fmla="*/ 2147483647 h 136"/>
                        <a:gd name="T72" fmla="*/ 2147483647 w 154"/>
                        <a:gd name="T73" fmla="*/ 2147483647 h 136"/>
                        <a:gd name="T74" fmla="*/ 2147483647 w 154"/>
                        <a:gd name="T75" fmla="*/ 2147483647 h 136"/>
                        <a:gd name="T76" fmla="*/ 2147483647 w 154"/>
                        <a:gd name="T77" fmla="*/ 2147483647 h 136"/>
                        <a:gd name="T78" fmla="*/ 2147483647 w 154"/>
                        <a:gd name="T79" fmla="*/ 2147483647 h 136"/>
                        <a:gd name="T80" fmla="*/ 2147483647 w 154"/>
                        <a:gd name="T81" fmla="*/ 2147483647 h 136"/>
                        <a:gd name="T82" fmla="*/ 2147483647 w 154"/>
                        <a:gd name="T83" fmla="*/ 2147483647 h 136"/>
                        <a:gd name="T84" fmla="*/ 2147483647 w 154"/>
                        <a:gd name="T85" fmla="*/ 2147483647 h 136"/>
                        <a:gd name="T86" fmla="*/ 2147483647 w 154"/>
                        <a:gd name="T87" fmla="*/ 2147483647 h 136"/>
                        <a:gd name="T88" fmla="*/ 2147483647 w 154"/>
                        <a:gd name="T89" fmla="*/ 2147483647 h 136"/>
                        <a:gd name="T90" fmla="*/ 2147483647 w 154"/>
                        <a:gd name="T91" fmla="*/ 2147483647 h 136"/>
                        <a:gd name="T92" fmla="*/ 2147483647 w 154"/>
                        <a:gd name="T93" fmla="*/ 2147483647 h 136"/>
                        <a:gd name="T94" fmla="*/ 2147483647 w 154"/>
                        <a:gd name="T95" fmla="*/ 2147483647 h 136"/>
                        <a:gd name="T96" fmla="*/ 2147483647 w 154"/>
                        <a:gd name="T97" fmla="*/ 2147483647 h 136"/>
                        <a:gd name="T98" fmla="*/ 2147483647 w 154"/>
                        <a:gd name="T99" fmla="*/ 2147483647 h 136"/>
                        <a:gd name="T100" fmla="*/ 2147483647 w 154"/>
                        <a:gd name="T101" fmla="*/ 2147483647 h 1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154"/>
                        <a:gd name="T154" fmla="*/ 0 h 136"/>
                        <a:gd name="T155" fmla="*/ 154 w 154"/>
                        <a:gd name="T156" fmla="*/ 136 h 136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154" h="136">
                          <a:moveTo>
                            <a:pt x="153" y="57"/>
                          </a:moveTo>
                          <a:lnTo>
                            <a:pt x="153" y="57"/>
                          </a:lnTo>
                          <a:lnTo>
                            <a:pt x="153" y="52"/>
                          </a:lnTo>
                          <a:lnTo>
                            <a:pt x="153" y="46"/>
                          </a:lnTo>
                          <a:lnTo>
                            <a:pt x="152" y="35"/>
                          </a:lnTo>
                          <a:lnTo>
                            <a:pt x="152" y="30"/>
                          </a:lnTo>
                          <a:lnTo>
                            <a:pt x="151" y="24"/>
                          </a:lnTo>
                          <a:lnTo>
                            <a:pt x="150" y="19"/>
                          </a:lnTo>
                          <a:lnTo>
                            <a:pt x="148" y="15"/>
                          </a:lnTo>
                          <a:lnTo>
                            <a:pt x="145" y="12"/>
                          </a:lnTo>
                          <a:lnTo>
                            <a:pt x="141" y="9"/>
                          </a:lnTo>
                          <a:lnTo>
                            <a:pt x="134" y="5"/>
                          </a:lnTo>
                          <a:lnTo>
                            <a:pt x="124" y="1"/>
                          </a:lnTo>
                          <a:lnTo>
                            <a:pt x="116" y="0"/>
                          </a:lnTo>
                          <a:lnTo>
                            <a:pt x="109" y="0"/>
                          </a:lnTo>
                          <a:lnTo>
                            <a:pt x="102" y="1"/>
                          </a:lnTo>
                          <a:lnTo>
                            <a:pt x="95" y="2"/>
                          </a:lnTo>
                          <a:lnTo>
                            <a:pt x="87" y="4"/>
                          </a:lnTo>
                          <a:lnTo>
                            <a:pt x="81" y="6"/>
                          </a:lnTo>
                          <a:lnTo>
                            <a:pt x="74" y="9"/>
                          </a:lnTo>
                          <a:lnTo>
                            <a:pt x="68" y="13"/>
                          </a:lnTo>
                          <a:lnTo>
                            <a:pt x="63" y="17"/>
                          </a:lnTo>
                          <a:lnTo>
                            <a:pt x="58" y="21"/>
                          </a:lnTo>
                          <a:lnTo>
                            <a:pt x="49" y="30"/>
                          </a:lnTo>
                          <a:lnTo>
                            <a:pt x="43" y="37"/>
                          </a:lnTo>
                          <a:lnTo>
                            <a:pt x="38" y="44"/>
                          </a:lnTo>
                          <a:lnTo>
                            <a:pt x="27" y="71"/>
                          </a:lnTo>
                          <a:lnTo>
                            <a:pt x="19" y="91"/>
                          </a:lnTo>
                          <a:lnTo>
                            <a:pt x="12" y="108"/>
                          </a:lnTo>
                          <a:lnTo>
                            <a:pt x="5" y="118"/>
                          </a:lnTo>
                          <a:lnTo>
                            <a:pt x="3" y="122"/>
                          </a:lnTo>
                          <a:lnTo>
                            <a:pt x="1" y="125"/>
                          </a:lnTo>
                          <a:lnTo>
                            <a:pt x="0" y="125"/>
                          </a:lnTo>
                          <a:lnTo>
                            <a:pt x="5" y="136"/>
                          </a:lnTo>
                          <a:lnTo>
                            <a:pt x="17" y="127"/>
                          </a:lnTo>
                          <a:lnTo>
                            <a:pt x="18" y="120"/>
                          </a:lnTo>
                          <a:lnTo>
                            <a:pt x="24" y="100"/>
                          </a:lnTo>
                          <a:lnTo>
                            <a:pt x="33" y="75"/>
                          </a:lnTo>
                          <a:lnTo>
                            <a:pt x="38" y="62"/>
                          </a:lnTo>
                          <a:lnTo>
                            <a:pt x="43" y="51"/>
                          </a:lnTo>
                          <a:lnTo>
                            <a:pt x="49" y="42"/>
                          </a:lnTo>
                          <a:lnTo>
                            <a:pt x="51" y="38"/>
                          </a:lnTo>
                          <a:lnTo>
                            <a:pt x="53" y="36"/>
                          </a:lnTo>
                          <a:lnTo>
                            <a:pt x="58" y="31"/>
                          </a:lnTo>
                          <a:lnTo>
                            <a:pt x="65" y="25"/>
                          </a:lnTo>
                          <a:lnTo>
                            <a:pt x="72" y="21"/>
                          </a:lnTo>
                          <a:lnTo>
                            <a:pt x="79" y="16"/>
                          </a:lnTo>
                          <a:lnTo>
                            <a:pt x="87" y="13"/>
                          </a:lnTo>
                          <a:lnTo>
                            <a:pt x="95" y="10"/>
                          </a:lnTo>
                          <a:lnTo>
                            <a:pt x="102" y="8"/>
                          </a:lnTo>
                          <a:lnTo>
                            <a:pt x="107" y="8"/>
                          </a:lnTo>
                          <a:lnTo>
                            <a:pt x="114" y="8"/>
                          </a:lnTo>
                          <a:lnTo>
                            <a:pt x="122" y="11"/>
                          </a:lnTo>
                          <a:lnTo>
                            <a:pt x="127" y="13"/>
                          </a:lnTo>
                          <a:lnTo>
                            <a:pt x="131" y="15"/>
                          </a:lnTo>
                          <a:lnTo>
                            <a:pt x="134" y="18"/>
                          </a:lnTo>
                          <a:lnTo>
                            <a:pt x="135" y="19"/>
                          </a:lnTo>
                          <a:lnTo>
                            <a:pt x="135" y="21"/>
                          </a:lnTo>
                          <a:lnTo>
                            <a:pt x="135" y="23"/>
                          </a:lnTo>
                          <a:lnTo>
                            <a:pt x="134" y="26"/>
                          </a:lnTo>
                          <a:lnTo>
                            <a:pt x="132" y="32"/>
                          </a:lnTo>
                          <a:lnTo>
                            <a:pt x="128" y="37"/>
                          </a:lnTo>
                          <a:lnTo>
                            <a:pt x="124" y="41"/>
                          </a:lnTo>
                          <a:lnTo>
                            <a:pt x="113" y="51"/>
                          </a:lnTo>
                          <a:lnTo>
                            <a:pt x="90" y="69"/>
                          </a:lnTo>
                          <a:lnTo>
                            <a:pt x="90" y="70"/>
                          </a:lnTo>
                          <a:lnTo>
                            <a:pt x="91" y="73"/>
                          </a:lnTo>
                          <a:lnTo>
                            <a:pt x="94" y="83"/>
                          </a:lnTo>
                          <a:lnTo>
                            <a:pt x="95" y="90"/>
                          </a:lnTo>
                          <a:lnTo>
                            <a:pt x="96" y="100"/>
                          </a:lnTo>
                          <a:lnTo>
                            <a:pt x="96" y="112"/>
                          </a:lnTo>
                          <a:lnTo>
                            <a:pt x="96" y="126"/>
                          </a:lnTo>
                          <a:lnTo>
                            <a:pt x="96" y="128"/>
                          </a:lnTo>
                          <a:lnTo>
                            <a:pt x="97" y="127"/>
                          </a:lnTo>
                          <a:lnTo>
                            <a:pt x="107" y="116"/>
                          </a:lnTo>
                          <a:lnTo>
                            <a:pt x="115" y="109"/>
                          </a:lnTo>
                          <a:lnTo>
                            <a:pt x="116" y="109"/>
                          </a:lnTo>
                          <a:lnTo>
                            <a:pt x="116" y="110"/>
                          </a:lnTo>
                          <a:lnTo>
                            <a:pt x="116" y="113"/>
                          </a:lnTo>
                          <a:lnTo>
                            <a:pt x="115" y="120"/>
                          </a:lnTo>
                          <a:lnTo>
                            <a:pt x="114" y="122"/>
                          </a:lnTo>
                          <a:lnTo>
                            <a:pt x="116" y="120"/>
                          </a:lnTo>
                          <a:lnTo>
                            <a:pt x="118" y="117"/>
                          </a:lnTo>
                          <a:lnTo>
                            <a:pt x="120" y="115"/>
                          </a:lnTo>
                          <a:lnTo>
                            <a:pt x="123" y="108"/>
                          </a:lnTo>
                          <a:lnTo>
                            <a:pt x="126" y="99"/>
                          </a:lnTo>
                          <a:lnTo>
                            <a:pt x="128" y="92"/>
                          </a:lnTo>
                          <a:lnTo>
                            <a:pt x="131" y="80"/>
                          </a:lnTo>
                          <a:lnTo>
                            <a:pt x="132" y="76"/>
                          </a:lnTo>
                          <a:lnTo>
                            <a:pt x="134" y="72"/>
                          </a:lnTo>
                          <a:lnTo>
                            <a:pt x="136" y="69"/>
                          </a:lnTo>
                          <a:lnTo>
                            <a:pt x="140" y="65"/>
                          </a:lnTo>
                          <a:lnTo>
                            <a:pt x="143" y="63"/>
                          </a:lnTo>
                          <a:lnTo>
                            <a:pt x="145" y="63"/>
                          </a:lnTo>
                          <a:lnTo>
                            <a:pt x="147" y="63"/>
                          </a:lnTo>
                          <a:lnTo>
                            <a:pt x="148" y="64"/>
                          </a:lnTo>
                          <a:lnTo>
                            <a:pt x="150" y="66"/>
                          </a:lnTo>
                          <a:lnTo>
                            <a:pt x="151" y="70"/>
                          </a:lnTo>
                          <a:lnTo>
                            <a:pt x="152" y="74"/>
                          </a:lnTo>
                          <a:lnTo>
                            <a:pt x="153" y="74"/>
                          </a:lnTo>
                          <a:lnTo>
                            <a:pt x="154" y="66"/>
                          </a:lnTo>
                          <a:lnTo>
                            <a:pt x="154" y="60"/>
                          </a:lnTo>
                          <a:lnTo>
                            <a:pt x="153" y="5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925763" y="3764778"/>
                      <a:ext cx="40948" cy="23948"/>
                    </a:xfrm>
                    <a:custGeom>
                      <a:avLst/>
                      <a:gdLst>
                        <a:gd name="T0" fmla="*/ 2147483647 w 26"/>
                        <a:gd name="T1" fmla="*/ 2147483647 h 15"/>
                        <a:gd name="T2" fmla="*/ 2147483647 w 26"/>
                        <a:gd name="T3" fmla="*/ 2147483647 h 15"/>
                        <a:gd name="T4" fmla="*/ 2147483647 w 26"/>
                        <a:gd name="T5" fmla="*/ 2147483647 h 15"/>
                        <a:gd name="T6" fmla="*/ 2147483647 w 26"/>
                        <a:gd name="T7" fmla="*/ 2147483647 h 15"/>
                        <a:gd name="T8" fmla="*/ 2147483647 w 26"/>
                        <a:gd name="T9" fmla="*/ 2147483647 h 15"/>
                        <a:gd name="T10" fmla="*/ 2147483647 w 26"/>
                        <a:gd name="T11" fmla="*/ 2147483647 h 15"/>
                        <a:gd name="T12" fmla="*/ 2147483647 w 26"/>
                        <a:gd name="T13" fmla="*/ 2147483647 h 15"/>
                        <a:gd name="T14" fmla="*/ 2147483647 w 26"/>
                        <a:gd name="T15" fmla="*/ 0 h 15"/>
                        <a:gd name="T16" fmla="*/ 2147483647 w 26"/>
                        <a:gd name="T17" fmla="*/ 0 h 15"/>
                        <a:gd name="T18" fmla="*/ 2147483647 w 26"/>
                        <a:gd name="T19" fmla="*/ 2147483647 h 15"/>
                        <a:gd name="T20" fmla="*/ 2147483647 w 26"/>
                        <a:gd name="T21" fmla="*/ 2147483647 h 15"/>
                        <a:gd name="T22" fmla="*/ 2147483647 w 26"/>
                        <a:gd name="T23" fmla="*/ 2147483647 h 15"/>
                        <a:gd name="T24" fmla="*/ 0 w 26"/>
                        <a:gd name="T25" fmla="*/ 2147483647 h 15"/>
                        <a:gd name="T26" fmla="*/ 0 w 26"/>
                        <a:gd name="T27" fmla="*/ 2147483647 h 15"/>
                        <a:gd name="T28" fmla="*/ 2147483647 w 26"/>
                        <a:gd name="T29" fmla="*/ 2147483647 h 15"/>
                        <a:gd name="T30" fmla="*/ 2147483647 w 26"/>
                        <a:gd name="T31" fmla="*/ 2147483647 h 15"/>
                        <a:gd name="T32" fmla="*/ 2147483647 w 26"/>
                        <a:gd name="T33" fmla="*/ 2147483647 h 15"/>
                        <a:gd name="T34" fmla="*/ 2147483647 w 26"/>
                        <a:gd name="T35" fmla="*/ 2147483647 h 15"/>
                        <a:gd name="T36" fmla="*/ 2147483647 w 26"/>
                        <a:gd name="T37" fmla="*/ 2147483647 h 1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6"/>
                        <a:gd name="T58" fmla="*/ 0 h 15"/>
                        <a:gd name="T59" fmla="*/ 26 w 26"/>
                        <a:gd name="T60" fmla="*/ 15 h 1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6" h="15">
                          <a:moveTo>
                            <a:pt x="26" y="13"/>
                          </a:moveTo>
                          <a:lnTo>
                            <a:pt x="26" y="13"/>
                          </a:lnTo>
                          <a:lnTo>
                            <a:pt x="26" y="11"/>
                          </a:lnTo>
                          <a:lnTo>
                            <a:pt x="26" y="8"/>
                          </a:lnTo>
                          <a:lnTo>
                            <a:pt x="24" y="2"/>
                          </a:lnTo>
                          <a:lnTo>
                            <a:pt x="24" y="1"/>
                          </a:lnTo>
                          <a:lnTo>
                            <a:pt x="21" y="1"/>
                          </a:lnTo>
                          <a:lnTo>
                            <a:pt x="16" y="0"/>
                          </a:lnTo>
                          <a:lnTo>
                            <a:pt x="10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1" y="5"/>
                          </a:lnTo>
                          <a:lnTo>
                            <a:pt x="0" y="12"/>
                          </a:lnTo>
                          <a:lnTo>
                            <a:pt x="0" y="15"/>
                          </a:lnTo>
                          <a:lnTo>
                            <a:pt x="1" y="15"/>
                          </a:lnTo>
                          <a:lnTo>
                            <a:pt x="4" y="15"/>
                          </a:lnTo>
                          <a:lnTo>
                            <a:pt x="10" y="15"/>
                          </a:lnTo>
                          <a:lnTo>
                            <a:pt x="17" y="15"/>
                          </a:lnTo>
                          <a:lnTo>
                            <a:pt x="26" y="13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79958" y="3642046"/>
                      <a:ext cx="38539" cy="82320"/>
                    </a:xfrm>
                    <a:custGeom>
                      <a:avLst/>
                      <a:gdLst>
                        <a:gd name="T0" fmla="*/ 2147483647 w 24"/>
                        <a:gd name="T1" fmla="*/ 0 h 51"/>
                        <a:gd name="T2" fmla="*/ 2147483647 w 24"/>
                        <a:gd name="T3" fmla="*/ 2147483647 h 51"/>
                        <a:gd name="T4" fmla="*/ 0 w 24"/>
                        <a:gd name="T5" fmla="*/ 2147483647 h 51"/>
                        <a:gd name="T6" fmla="*/ 0 w 24"/>
                        <a:gd name="T7" fmla="*/ 2147483647 h 51"/>
                        <a:gd name="T8" fmla="*/ 2147483647 w 24"/>
                        <a:gd name="T9" fmla="*/ 2147483647 h 51"/>
                        <a:gd name="T10" fmla="*/ 2147483647 w 24"/>
                        <a:gd name="T11" fmla="*/ 2147483647 h 51"/>
                        <a:gd name="T12" fmla="*/ 2147483647 w 24"/>
                        <a:gd name="T13" fmla="*/ 2147483647 h 51"/>
                        <a:gd name="T14" fmla="*/ 2147483647 w 24"/>
                        <a:gd name="T15" fmla="*/ 2147483647 h 51"/>
                        <a:gd name="T16" fmla="*/ 2147483647 w 24"/>
                        <a:gd name="T17" fmla="*/ 2147483647 h 51"/>
                        <a:gd name="T18" fmla="*/ 2147483647 w 24"/>
                        <a:gd name="T19" fmla="*/ 2147483647 h 51"/>
                        <a:gd name="T20" fmla="*/ 2147483647 w 24"/>
                        <a:gd name="T21" fmla="*/ 2147483647 h 51"/>
                        <a:gd name="T22" fmla="*/ 2147483647 w 24"/>
                        <a:gd name="T23" fmla="*/ 2147483647 h 51"/>
                        <a:gd name="T24" fmla="*/ 2147483647 w 24"/>
                        <a:gd name="T25" fmla="*/ 2147483647 h 51"/>
                        <a:gd name="T26" fmla="*/ 2147483647 w 24"/>
                        <a:gd name="T27" fmla="*/ 2147483647 h 51"/>
                        <a:gd name="T28" fmla="*/ 2147483647 w 24"/>
                        <a:gd name="T29" fmla="*/ 2147483647 h 51"/>
                        <a:gd name="T30" fmla="*/ 2147483647 w 24"/>
                        <a:gd name="T31" fmla="*/ 0 h 51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24"/>
                        <a:gd name="T49" fmla="*/ 0 h 51"/>
                        <a:gd name="T50" fmla="*/ 24 w 24"/>
                        <a:gd name="T51" fmla="*/ 51 h 51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24" h="51">
                          <a:moveTo>
                            <a:pt x="6" y="0"/>
                          </a:moveTo>
                          <a:lnTo>
                            <a:pt x="5" y="1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2" y="9"/>
                          </a:lnTo>
                          <a:lnTo>
                            <a:pt x="6" y="18"/>
                          </a:lnTo>
                          <a:lnTo>
                            <a:pt x="11" y="32"/>
                          </a:lnTo>
                          <a:lnTo>
                            <a:pt x="17" y="50"/>
                          </a:lnTo>
                          <a:lnTo>
                            <a:pt x="17" y="51"/>
                          </a:lnTo>
                          <a:lnTo>
                            <a:pt x="24" y="46"/>
                          </a:lnTo>
                          <a:lnTo>
                            <a:pt x="24" y="45"/>
                          </a:lnTo>
                          <a:lnTo>
                            <a:pt x="19" y="30"/>
                          </a:lnTo>
                          <a:lnTo>
                            <a:pt x="13" y="17"/>
                          </a:lnTo>
                          <a:lnTo>
                            <a:pt x="9" y="7"/>
                          </a:lnTo>
                          <a:lnTo>
                            <a:pt x="6" y="1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920945" y="3724366"/>
                      <a:ext cx="99960" cy="170628"/>
                    </a:xfrm>
                    <a:custGeom>
                      <a:avLst/>
                      <a:gdLst>
                        <a:gd name="T0" fmla="*/ 2147483647 w 63"/>
                        <a:gd name="T1" fmla="*/ 2147483647 h 108"/>
                        <a:gd name="T2" fmla="*/ 2147483647 w 63"/>
                        <a:gd name="T3" fmla="*/ 2147483647 h 108"/>
                        <a:gd name="T4" fmla="*/ 2147483647 w 63"/>
                        <a:gd name="T5" fmla="*/ 2147483647 h 108"/>
                        <a:gd name="T6" fmla="*/ 2147483647 w 63"/>
                        <a:gd name="T7" fmla="*/ 2147483647 h 108"/>
                        <a:gd name="T8" fmla="*/ 2147483647 w 63"/>
                        <a:gd name="T9" fmla="*/ 2147483647 h 108"/>
                        <a:gd name="T10" fmla="*/ 2147483647 w 63"/>
                        <a:gd name="T11" fmla="*/ 2147483647 h 108"/>
                        <a:gd name="T12" fmla="*/ 2147483647 w 63"/>
                        <a:gd name="T13" fmla="*/ 2147483647 h 108"/>
                        <a:gd name="T14" fmla="*/ 2147483647 w 63"/>
                        <a:gd name="T15" fmla="*/ 2147483647 h 108"/>
                        <a:gd name="T16" fmla="*/ 2147483647 w 63"/>
                        <a:gd name="T17" fmla="*/ 2147483647 h 108"/>
                        <a:gd name="T18" fmla="*/ 2147483647 w 63"/>
                        <a:gd name="T19" fmla="*/ 2147483647 h 108"/>
                        <a:gd name="T20" fmla="*/ 2147483647 w 63"/>
                        <a:gd name="T21" fmla="*/ 0 h 108"/>
                        <a:gd name="T22" fmla="*/ 2147483647 w 63"/>
                        <a:gd name="T23" fmla="*/ 0 h 108"/>
                        <a:gd name="T24" fmla="*/ 2147483647 w 63"/>
                        <a:gd name="T25" fmla="*/ 0 h 108"/>
                        <a:gd name="T26" fmla="*/ 2147483647 w 63"/>
                        <a:gd name="T27" fmla="*/ 2147483647 h 108"/>
                        <a:gd name="T28" fmla="*/ 2147483647 w 63"/>
                        <a:gd name="T29" fmla="*/ 2147483647 h 108"/>
                        <a:gd name="T30" fmla="*/ 2147483647 w 63"/>
                        <a:gd name="T31" fmla="*/ 2147483647 h 108"/>
                        <a:gd name="T32" fmla="*/ 2147483647 w 63"/>
                        <a:gd name="T33" fmla="*/ 2147483647 h 108"/>
                        <a:gd name="T34" fmla="*/ 2147483647 w 63"/>
                        <a:gd name="T35" fmla="*/ 2147483647 h 108"/>
                        <a:gd name="T36" fmla="*/ 2147483647 w 63"/>
                        <a:gd name="T37" fmla="*/ 2147483647 h 108"/>
                        <a:gd name="T38" fmla="*/ 2147483647 w 63"/>
                        <a:gd name="T39" fmla="*/ 2147483647 h 108"/>
                        <a:gd name="T40" fmla="*/ 2147483647 w 63"/>
                        <a:gd name="T41" fmla="*/ 2147483647 h 108"/>
                        <a:gd name="T42" fmla="*/ 2147483647 w 63"/>
                        <a:gd name="T43" fmla="*/ 2147483647 h 108"/>
                        <a:gd name="T44" fmla="*/ 2147483647 w 63"/>
                        <a:gd name="T45" fmla="*/ 2147483647 h 108"/>
                        <a:gd name="T46" fmla="*/ 2147483647 w 63"/>
                        <a:gd name="T47" fmla="*/ 2147483647 h 108"/>
                        <a:gd name="T48" fmla="*/ 0 w 63"/>
                        <a:gd name="T49" fmla="*/ 2147483647 h 108"/>
                        <a:gd name="T50" fmla="*/ 0 w 63"/>
                        <a:gd name="T51" fmla="*/ 2147483647 h 108"/>
                        <a:gd name="T52" fmla="*/ 2147483647 w 63"/>
                        <a:gd name="T53" fmla="*/ 2147483647 h 108"/>
                        <a:gd name="T54" fmla="*/ 2147483647 w 63"/>
                        <a:gd name="T55" fmla="*/ 2147483647 h 108"/>
                        <a:gd name="T56" fmla="*/ 2147483647 w 63"/>
                        <a:gd name="T57" fmla="*/ 2147483647 h 108"/>
                        <a:gd name="T58" fmla="*/ 2147483647 w 63"/>
                        <a:gd name="T59" fmla="*/ 2147483647 h 108"/>
                        <a:gd name="T60" fmla="*/ 2147483647 w 63"/>
                        <a:gd name="T61" fmla="*/ 2147483647 h 108"/>
                        <a:gd name="T62" fmla="*/ 2147483647 w 63"/>
                        <a:gd name="T63" fmla="*/ 2147483647 h 108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63"/>
                        <a:gd name="T97" fmla="*/ 0 h 108"/>
                        <a:gd name="T98" fmla="*/ 63 w 63"/>
                        <a:gd name="T99" fmla="*/ 108 h 108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63" h="108">
                          <a:moveTo>
                            <a:pt x="4" y="108"/>
                          </a:moveTo>
                          <a:lnTo>
                            <a:pt x="5" y="107"/>
                          </a:lnTo>
                          <a:lnTo>
                            <a:pt x="31" y="85"/>
                          </a:lnTo>
                          <a:lnTo>
                            <a:pt x="63" y="58"/>
                          </a:lnTo>
                          <a:lnTo>
                            <a:pt x="63" y="44"/>
                          </a:lnTo>
                          <a:lnTo>
                            <a:pt x="63" y="33"/>
                          </a:lnTo>
                          <a:lnTo>
                            <a:pt x="62" y="23"/>
                          </a:lnTo>
                          <a:lnTo>
                            <a:pt x="61" y="16"/>
                          </a:lnTo>
                          <a:lnTo>
                            <a:pt x="59" y="5"/>
                          </a:lnTo>
                          <a:lnTo>
                            <a:pt x="57" y="0"/>
                          </a:lnTo>
                          <a:lnTo>
                            <a:pt x="56" y="0"/>
                          </a:lnTo>
                          <a:lnTo>
                            <a:pt x="24" y="25"/>
                          </a:lnTo>
                          <a:lnTo>
                            <a:pt x="29" y="26"/>
                          </a:lnTo>
                          <a:lnTo>
                            <a:pt x="30" y="31"/>
                          </a:lnTo>
                          <a:lnTo>
                            <a:pt x="30" y="35"/>
                          </a:lnTo>
                          <a:lnTo>
                            <a:pt x="31" y="39"/>
                          </a:lnTo>
                          <a:lnTo>
                            <a:pt x="30" y="40"/>
                          </a:lnTo>
                          <a:lnTo>
                            <a:pt x="20" y="42"/>
                          </a:lnTo>
                          <a:lnTo>
                            <a:pt x="13" y="42"/>
                          </a:lnTo>
                          <a:lnTo>
                            <a:pt x="6" y="42"/>
                          </a:lnTo>
                          <a:lnTo>
                            <a:pt x="3" y="42"/>
                          </a:lnTo>
                          <a:lnTo>
                            <a:pt x="0" y="45"/>
                          </a:lnTo>
                          <a:lnTo>
                            <a:pt x="0" y="46"/>
                          </a:lnTo>
                          <a:lnTo>
                            <a:pt x="1" y="51"/>
                          </a:lnTo>
                          <a:lnTo>
                            <a:pt x="2" y="64"/>
                          </a:lnTo>
                          <a:lnTo>
                            <a:pt x="4" y="83"/>
                          </a:lnTo>
                          <a:lnTo>
                            <a:pt x="4" y="93"/>
                          </a:lnTo>
                          <a:lnTo>
                            <a:pt x="4" y="106"/>
                          </a:lnTo>
                          <a:lnTo>
                            <a:pt x="4" y="10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990797" y="3625581"/>
                      <a:ext cx="92734" cy="88308"/>
                    </a:xfrm>
                    <a:custGeom>
                      <a:avLst/>
                      <a:gdLst>
                        <a:gd name="T0" fmla="*/ 2147483647 w 58"/>
                        <a:gd name="T1" fmla="*/ 2147483647 h 56"/>
                        <a:gd name="T2" fmla="*/ 2147483647 w 58"/>
                        <a:gd name="T3" fmla="*/ 2147483647 h 56"/>
                        <a:gd name="T4" fmla="*/ 2147483647 w 58"/>
                        <a:gd name="T5" fmla="*/ 2147483647 h 56"/>
                        <a:gd name="T6" fmla="*/ 2147483647 w 58"/>
                        <a:gd name="T7" fmla="*/ 2147483647 h 56"/>
                        <a:gd name="T8" fmla="*/ 2147483647 w 58"/>
                        <a:gd name="T9" fmla="*/ 2147483647 h 56"/>
                        <a:gd name="T10" fmla="*/ 2147483647 w 58"/>
                        <a:gd name="T11" fmla="*/ 2147483647 h 56"/>
                        <a:gd name="T12" fmla="*/ 2147483647 w 58"/>
                        <a:gd name="T13" fmla="*/ 2147483647 h 56"/>
                        <a:gd name="T14" fmla="*/ 2147483647 w 58"/>
                        <a:gd name="T15" fmla="*/ 2147483647 h 56"/>
                        <a:gd name="T16" fmla="*/ 2147483647 w 58"/>
                        <a:gd name="T17" fmla="*/ 2147483647 h 56"/>
                        <a:gd name="T18" fmla="*/ 2147483647 w 58"/>
                        <a:gd name="T19" fmla="*/ 2147483647 h 56"/>
                        <a:gd name="T20" fmla="*/ 2147483647 w 58"/>
                        <a:gd name="T21" fmla="*/ 2147483647 h 56"/>
                        <a:gd name="T22" fmla="*/ 2147483647 w 58"/>
                        <a:gd name="T23" fmla="*/ 2147483647 h 56"/>
                        <a:gd name="T24" fmla="*/ 2147483647 w 58"/>
                        <a:gd name="T25" fmla="*/ 2147483647 h 56"/>
                        <a:gd name="T26" fmla="*/ 2147483647 w 58"/>
                        <a:gd name="T27" fmla="*/ 2147483647 h 56"/>
                        <a:gd name="T28" fmla="*/ 2147483647 w 58"/>
                        <a:gd name="T29" fmla="*/ 2147483647 h 56"/>
                        <a:gd name="T30" fmla="*/ 2147483647 w 58"/>
                        <a:gd name="T31" fmla="*/ 2147483647 h 56"/>
                        <a:gd name="T32" fmla="*/ 2147483647 w 58"/>
                        <a:gd name="T33" fmla="*/ 0 h 56"/>
                        <a:gd name="T34" fmla="*/ 2147483647 w 58"/>
                        <a:gd name="T35" fmla="*/ 0 h 56"/>
                        <a:gd name="T36" fmla="*/ 2147483647 w 58"/>
                        <a:gd name="T37" fmla="*/ 2147483647 h 56"/>
                        <a:gd name="T38" fmla="*/ 2147483647 w 58"/>
                        <a:gd name="T39" fmla="*/ 2147483647 h 56"/>
                        <a:gd name="T40" fmla="*/ 2147483647 w 58"/>
                        <a:gd name="T41" fmla="*/ 2147483647 h 56"/>
                        <a:gd name="T42" fmla="*/ 0 w 58"/>
                        <a:gd name="T43" fmla="*/ 2147483647 h 56"/>
                        <a:gd name="T44" fmla="*/ 2147483647 w 58"/>
                        <a:gd name="T45" fmla="*/ 2147483647 h 56"/>
                        <a:gd name="T46" fmla="*/ 2147483647 w 58"/>
                        <a:gd name="T47" fmla="*/ 2147483647 h 56"/>
                        <a:gd name="T48" fmla="*/ 2147483647 w 58"/>
                        <a:gd name="T49" fmla="*/ 2147483647 h 56"/>
                        <a:gd name="T50" fmla="*/ 2147483647 w 58"/>
                        <a:gd name="T51" fmla="*/ 2147483647 h 56"/>
                        <a:gd name="T52" fmla="*/ 2147483647 w 58"/>
                        <a:gd name="T53" fmla="*/ 2147483647 h 56"/>
                        <a:gd name="T54" fmla="*/ 2147483647 w 58"/>
                        <a:gd name="T55" fmla="*/ 2147483647 h 5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58"/>
                        <a:gd name="T85" fmla="*/ 0 h 56"/>
                        <a:gd name="T86" fmla="*/ 58 w 58"/>
                        <a:gd name="T87" fmla="*/ 56 h 56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58" h="56">
                          <a:moveTo>
                            <a:pt x="18" y="56"/>
                          </a:moveTo>
                          <a:lnTo>
                            <a:pt x="19" y="55"/>
                          </a:lnTo>
                          <a:lnTo>
                            <a:pt x="38" y="39"/>
                          </a:lnTo>
                          <a:lnTo>
                            <a:pt x="46" y="32"/>
                          </a:lnTo>
                          <a:lnTo>
                            <a:pt x="48" y="30"/>
                          </a:lnTo>
                          <a:lnTo>
                            <a:pt x="53" y="25"/>
                          </a:lnTo>
                          <a:lnTo>
                            <a:pt x="55" y="22"/>
                          </a:lnTo>
                          <a:lnTo>
                            <a:pt x="57" y="19"/>
                          </a:lnTo>
                          <a:lnTo>
                            <a:pt x="58" y="15"/>
                          </a:lnTo>
                          <a:lnTo>
                            <a:pt x="58" y="12"/>
                          </a:lnTo>
                          <a:lnTo>
                            <a:pt x="58" y="11"/>
                          </a:lnTo>
                          <a:lnTo>
                            <a:pt x="57" y="10"/>
                          </a:lnTo>
                          <a:lnTo>
                            <a:pt x="54" y="7"/>
                          </a:lnTo>
                          <a:lnTo>
                            <a:pt x="51" y="5"/>
                          </a:lnTo>
                          <a:lnTo>
                            <a:pt x="46" y="3"/>
                          </a:lnTo>
                          <a:lnTo>
                            <a:pt x="37" y="2"/>
                          </a:lnTo>
                          <a:lnTo>
                            <a:pt x="32" y="0"/>
                          </a:lnTo>
                          <a:lnTo>
                            <a:pt x="25" y="0"/>
                          </a:lnTo>
                          <a:lnTo>
                            <a:pt x="18" y="3"/>
                          </a:lnTo>
                          <a:lnTo>
                            <a:pt x="9" y="6"/>
                          </a:lnTo>
                          <a:lnTo>
                            <a:pt x="1" y="11"/>
                          </a:lnTo>
                          <a:lnTo>
                            <a:pt x="0" y="11"/>
                          </a:lnTo>
                          <a:lnTo>
                            <a:pt x="1" y="11"/>
                          </a:lnTo>
                          <a:lnTo>
                            <a:pt x="3" y="16"/>
                          </a:lnTo>
                          <a:lnTo>
                            <a:pt x="7" y="26"/>
                          </a:lnTo>
                          <a:lnTo>
                            <a:pt x="12" y="39"/>
                          </a:lnTo>
                          <a:lnTo>
                            <a:pt x="17" y="55"/>
                          </a:lnTo>
                          <a:lnTo>
                            <a:pt x="18" y="56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873975" y="3881524"/>
                      <a:ext cx="39744" cy="32928"/>
                    </a:xfrm>
                    <a:custGeom>
                      <a:avLst/>
                      <a:gdLst>
                        <a:gd name="T0" fmla="*/ 2147483647 w 25"/>
                        <a:gd name="T1" fmla="*/ 2147483647 h 21"/>
                        <a:gd name="T2" fmla="*/ 2147483647 w 25"/>
                        <a:gd name="T3" fmla="*/ 2147483647 h 21"/>
                        <a:gd name="T4" fmla="*/ 2147483647 w 25"/>
                        <a:gd name="T5" fmla="*/ 2147483647 h 21"/>
                        <a:gd name="T6" fmla="*/ 2147483647 w 25"/>
                        <a:gd name="T7" fmla="*/ 0 h 21"/>
                        <a:gd name="T8" fmla="*/ 2147483647 w 25"/>
                        <a:gd name="T9" fmla="*/ 2147483647 h 21"/>
                        <a:gd name="T10" fmla="*/ 2147483647 w 25"/>
                        <a:gd name="T11" fmla="*/ 2147483647 h 21"/>
                        <a:gd name="T12" fmla="*/ 2147483647 w 25"/>
                        <a:gd name="T13" fmla="*/ 2147483647 h 21"/>
                        <a:gd name="T14" fmla="*/ 0 w 25"/>
                        <a:gd name="T15" fmla="*/ 2147483647 h 21"/>
                        <a:gd name="T16" fmla="*/ 2147483647 w 25"/>
                        <a:gd name="T17" fmla="*/ 2147483647 h 21"/>
                        <a:gd name="T18" fmla="*/ 2147483647 w 25"/>
                        <a:gd name="T19" fmla="*/ 2147483647 h 21"/>
                        <a:gd name="T20" fmla="*/ 2147483647 w 25"/>
                        <a:gd name="T21" fmla="*/ 2147483647 h 21"/>
                        <a:gd name="T22" fmla="*/ 2147483647 w 25"/>
                        <a:gd name="T23" fmla="*/ 2147483647 h 21"/>
                        <a:gd name="T24" fmla="*/ 2147483647 w 25"/>
                        <a:gd name="T25" fmla="*/ 2147483647 h 21"/>
                        <a:gd name="T26" fmla="*/ 2147483647 w 25"/>
                        <a:gd name="T27" fmla="*/ 2147483647 h 21"/>
                        <a:gd name="T28" fmla="*/ 2147483647 w 25"/>
                        <a:gd name="T29" fmla="*/ 2147483647 h 21"/>
                        <a:gd name="T30" fmla="*/ 2147483647 w 25"/>
                        <a:gd name="T31" fmla="*/ 2147483647 h 21"/>
                        <a:gd name="T32" fmla="*/ 2147483647 w 25"/>
                        <a:gd name="T33" fmla="*/ 2147483647 h 21"/>
                        <a:gd name="T34" fmla="*/ 2147483647 w 25"/>
                        <a:gd name="T35" fmla="*/ 2147483647 h 21"/>
                        <a:gd name="T36" fmla="*/ 2147483647 w 25"/>
                        <a:gd name="T37" fmla="*/ 2147483647 h 21"/>
                        <a:gd name="T38" fmla="*/ 2147483647 w 25"/>
                        <a:gd name="T39" fmla="*/ 2147483647 h 21"/>
                        <a:gd name="T40" fmla="*/ 2147483647 w 25"/>
                        <a:gd name="T41" fmla="*/ 2147483647 h 21"/>
                        <a:gd name="T42" fmla="*/ 2147483647 w 25"/>
                        <a:gd name="T43" fmla="*/ 2147483647 h 21"/>
                        <a:gd name="T44" fmla="*/ 2147483647 w 25"/>
                        <a:gd name="T45" fmla="*/ 2147483647 h 2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5"/>
                        <a:gd name="T70" fmla="*/ 0 h 21"/>
                        <a:gd name="T71" fmla="*/ 25 w 25"/>
                        <a:gd name="T72" fmla="*/ 21 h 21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5" h="21">
                          <a:moveTo>
                            <a:pt x="19" y="2"/>
                          </a:moveTo>
                          <a:lnTo>
                            <a:pt x="19" y="2"/>
                          </a:lnTo>
                          <a:lnTo>
                            <a:pt x="17" y="1"/>
                          </a:lnTo>
                          <a:lnTo>
                            <a:pt x="15" y="0"/>
                          </a:lnTo>
                          <a:lnTo>
                            <a:pt x="11" y="1"/>
                          </a:lnTo>
                          <a:lnTo>
                            <a:pt x="6" y="2"/>
                          </a:lnTo>
                          <a:lnTo>
                            <a:pt x="2" y="6"/>
                          </a:lnTo>
                          <a:lnTo>
                            <a:pt x="0" y="6"/>
                          </a:lnTo>
                          <a:lnTo>
                            <a:pt x="2" y="6"/>
                          </a:lnTo>
                          <a:lnTo>
                            <a:pt x="6" y="7"/>
                          </a:lnTo>
                          <a:lnTo>
                            <a:pt x="10" y="8"/>
                          </a:lnTo>
                          <a:lnTo>
                            <a:pt x="13" y="10"/>
                          </a:lnTo>
                          <a:lnTo>
                            <a:pt x="16" y="11"/>
                          </a:lnTo>
                          <a:lnTo>
                            <a:pt x="19" y="13"/>
                          </a:lnTo>
                          <a:lnTo>
                            <a:pt x="20" y="15"/>
                          </a:lnTo>
                          <a:lnTo>
                            <a:pt x="23" y="19"/>
                          </a:lnTo>
                          <a:lnTo>
                            <a:pt x="24" y="21"/>
                          </a:lnTo>
                          <a:lnTo>
                            <a:pt x="24" y="19"/>
                          </a:lnTo>
                          <a:lnTo>
                            <a:pt x="25" y="14"/>
                          </a:lnTo>
                          <a:lnTo>
                            <a:pt x="24" y="9"/>
                          </a:lnTo>
                          <a:lnTo>
                            <a:pt x="22" y="5"/>
                          </a:lnTo>
                          <a:lnTo>
                            <a:pt x="21" y="3"/>
                          </a:lnTo>
                          <a:lnTo>
                            <a:pt x="19" y="2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3899267" y="3651026"/>
                      <a:ext cx="105982" cy="160150"/>
                    </a:xfrm>
                    <a:custGeom>
                      <a:avLst/>
                      <a:gdLst>
                        <a:gd name="T0" fmla="*/ 2147483647 w 67"/>
                        <a:gd name="T1" fmla="*/ 0 h 101"/>
                        <a:gd name="T2" fmla="*/ 2147483647 w 67"/>
                        <a:gd name="T3" fmla="*/ 0 h 101"/>
                        <a:gd name="T4" fmla="*/ 2147483647 w 67"/>
                        <a:gd name="T5" fmla="*/ 2147483647 h 101"/>
                        <a:gd name="T6" fmla="*/ 2147483647 w 67"/>
                        <a:gd name="T7" fmla="*/ 2147483647 h 101"/>
                        <a:gd name="T8" fmla="*/ 2147483647 w 67"/>
                        <a:gd name="T9" fmla="*/ 2147483647 h 101"/>
                        <a:gd name="T10" fmla="*/ 2147483647 w 67"/>
                        <a:gd name="T11" fmla="*/ 2147483647 h 101"/>
                        <a:gd name="T12" fmla="*/ 2147483647 w 67"/>
                        <a:gd name="T13" fmla="*/ 2147483647 h 101"/>
                        <a:gd name="T14" fmla="*/ 2147483647 w 67"/>
                        <a:gd name="T15" fmla="*/ 2147483647 h 101"/>
                        <a:gd name="T16" fmla="*/ 2147483647 w 67"/>
                        <a:gd name="T17" fmla="*/ 2147483647 h 101"/>
                        <a:gd name="T18" fmla="*/ 2147483647 w 67"/>
                        <a:gd name="T19" fmla="*/ 2147483647 h 101"/>
                        <a:gd name="T20" fmla="*/ 2147483647 w 67"/>
                        <a:gd name="T21" fmla="*/ 2147483647 h 101"/>
                        <a:gd name="T22" fmla="*/ 0 w 67"/>
                        <a:gd name="T23" fmla="*/ 2147483647 h 101"/>
                        <a:gd name="T24" fmla="*/ 2147483647 w 67"/>
                        <a:gd name="T25" fmla="*/ 2147483647 h 101"/>
                        <a:gd name="T26" fmla="*/ 2147483647 w 67"/>
                        <a:gd name="T27" fmla="*/ 2147483647 h 101"/>
                        <a:gd name="T28" fmla="*/ 2147483647 w 67"/>
                        <a:gd name="T29" fmla="*/ 2147483647 h 101"/>
                        <a:gd name="T30" fmla="*/ 2147483647 w 67"/>
                        <a:gd name="T31" fmla="*/ 2147483647 h 101"/>
                        <a:gd name="T32" fmla="*/ 2147483647 w 67"/>
                        <a:gd name="T33" fmla="*/ 2147483647 h 101"/>
                        <a:gd name="T34" fmla="*/ 2147483647 w 67"/>
                        <a:gd name="T35" fmla="*/ 2147483647 h 101"/>
                        <a:gd name="T36" fmla="*/ 2147483647 w 67"/>
                        <a:gd name="T37" fmla="*/ 2147483647 h 101"/>
                        <a:gd name="T38" fmla="*/ 2147483647 w 67"/>
                        <a:gd name="T39" fmla="*/ 2147483647 h 101"/>
                        <a:gd name="T40" fmla="*/ 2147483647 w 67"/>
                        <a:gd name="T41" fmla="*/ 2147483647 h 101"/>
                        <a:gd name="T42" fmla="*/ 2147483647 w 67"/>
                        <a:gd name="T43" fmla="*/ 2147483647 h 101"/>
                        <a:gd name="T44" fmla="*/ 2147483647 w 67"/>
                        <a:gd name="T45" fmla="*/ 2147483647 h 101"/>
                        <a:gd name="T46" fmla="*/ 2147483647 w 67"/>
                        <a:gd name="T47" fmla="*/ 2147483647 h 101"/>
                        <a:gd name="T48" fmla="*/ 2147483647 w 67"/>
                        <a:gd name="T49" fmla="*/ 2147483647 h 101"/>
                        <a:gd name="T50" fmla="*/ 2147483647 w 67"/>
                        <a:gd name="T51" fmla="*/ 2147483647 h 101"/>
                        <a:gd name="T52" fmla="*/ 2147483647 w 67"/>
                        <a:gd name="T53" fmla="*/ 0 h 101"/>
                        <a:gd name="T54" fmla="*/ 2147483647 w 67"/>
                        <a:gd name="T55" fmla="*/ 0 h 101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67"/>
                        <a:gd name="T85" fmla="*/ 0 h 101"/>
                        <a:gd name="T86" fmla="*/ 67 w 67"/>
                        <a:gd name="T87" fmla="*/ 101 h 101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67" h="101">
                          <a:moveTo>
                            <a:pt x="50" y="0"/>
                          </a:moveTo>
                          <a:lnTo>
                            <a:pt x="50" y="0"/>
                          </a:lnTo>
                          <a:lnTo>
                            <a:pt x="42" y="7"/>
                          </a:lnTo>
                          <a:lnTo>
                            <a:pt x="36" y="12"/>
                          </a:lnTo>
                          <a:lnTo>
                            <a:pt x="34" y="15"/>
                          </a:lnTo>
                          <a:lnTo>
                            <a:pt x="32" y="18"/>
                          </a:lnTo>
                          <a:lnTo>
                            <a:pt x="27" y="28"/>
                          </a:lnTo>
                          <a:lnTo>
                            <a:pt x="21" y="38"/>
                          </a:lnTo>
                          <a:lnTo>
                            <a:pt x="16" y="51"/>
                          </a:lnTo>
                          <a:lnTo>
                            <a:pt x="7" y="76"/>
                          </a:lnTo>
                          <a:lnTo>
                            <a:pt x="1" y="96"/>
                          </a:lnTo>
                          <a:lnTo>
                            <a:pt x="0" y="101"/>
                          </a:lnTo>
                          <a:lnTo>
                            <a:pt x="16" y="88"/>
                          </a:lnTo>
                          <a:lnTo>
                            <a:pt x="16" y="87"/>
                          </a:lnTo>
                          <a:lnTo>
                            <a:pt x="16" y="82"/>
                          </a:lnTo>
                          <a:lnTo>
                            <a:pt x="16" y="76"/>
                          </a:lnTo>
                          <a:lnTo>
                            <a:pt x="18" y="71"/>
                          </a:lnTo>
                          <a:lnTo>
                            <a:pt x="23" y="71"/>
                          </a:lnTo>
                          <a:lnTo>
                            <a:pt x="28" y="70"/>
                          </a:lnTo>
                          <a:lnTo>
                            <a:pt x="36" y="71"/>
                          </a:lnTo>
                          <a:lnTo>
                            <a:pt x="67" y="47"/>
                          </a:lnTo>
                          <a:lnTo>
                            <a:pt x="67" y="46"/>
                          </a:lnTo>
                          <a:lnTo>
                            <a:pt x="62" y="29"/>
                          </a:lnTo>
                          <a:lnTo>
                            <a:pt x="57" y="15"/>
                          </a:lnTo>
                          <a:lnTo>
                            <a:pt x="53" y="5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6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833028" y="3915948"/>
                      <a:ext cx="68648" cy="74837"/>
                    </a:xfrm>
                    <a:custGeom>
                      <a:avLst/>
                      <a:gdLst>
                        <a:gd name="T0" fmla="*/ 0 w 44"/>
                        <a:gd name="T1" fmla="*/ 2147483647 h 47"/>
                        <a:gd name="T2" fmla="*/ 0 w 44"/>
                        <a:gd name="T3" fmla="*/ 2147483647 h 47"/>
                        <a:gd name="T4" fmla="*/ 2147483647 w 44"/>
                        <a:gd name="T5" fmla="*/ 2147483647 h 47"/>
                        <a:gd name="T6" fmla="*/ 2147483647 w 44"/>
                        <a:gd name="T7" fmla="*/ 2147483647 h 47"/>
                        <a:gd name="T8" fmla="*/ 2147483647 w 44"/>
                        <a:gd name="T9" fmla="*/ 2147483647 h 47"/>
                        <a:gd name="T10" fmla="*/ 2147483647 w 44"/>
                        <a:gd name="T11" fmla="*/ 2147483647 h 47"/>
                        <a:gd name="T12" fmla="*/ 2147483647 w 44"/>
                        <a:gd name="T13" fmla="*/ 2147483647 h 47"/>
                        <a:gd name="T14" fmla="*/ 2147483647 w 44"/>
                        <a:gd name="T15" fmla="*/ 2147483647 h 47"/>
                        <a:gd name="T16" fmla="*/ 2147483647 w 44"/>
                        <a:gd name="T17" fmla="*/ 2147483647 h 47"/>
                        <a:gd name="T18" fmla="*/ 2147483647 w 44"/>
                        <a:gd name="T19" fmla="*/ 2147483647 h 47"/>
                        <a:gd name="T20" fmla="*/ 2147483647 w 44"/>
                        <a:gd name="T21" fmla="*/ 2147483647 h 47"/>
                        <a:gd name="T22" fmla="*/ 2147483647 w 44"/>
                        <a:gd name="T23" fmla="*/ 2147483647 h 47"/>
                        <a:gd name="T24" fmla="*/ 2147483647 w 44"/>
                        <a:gd name="T25" fmla="*/ 2147483647 h 47"/>
                        <a:gd name="T26" fmla="*/ 2147483647 w 44"/>
                        <a:gd name="T27" fmla="*/ 2147483647 h 47"/>
                        <a:gd name="T28" fmla="*/ 2147483647 w 44"/>
                        <a:gd name="T29" fmla="*/ 2147483647 h 47"/>
                        <a:gd name="T30" fmla="*/ 2147483647 w 44"/>
                        <a:gd name="T31" fmla="*/ 2147483647 h 47"/>
                        <a:gd name="T32" fmla="*/ 2147483647 w 44"/>
                        <a:gd name="T33" fmla="*/ 2147483647 h 47"/>
                        <a:gd name="T34" fmla="*/ 2147483647 w 44"/>
                        <a:gd name="T35" fmla="*/ 2147483647 h 47"/>
                        <a:gd name="T36" fmla="*/ 2147483647 w 44"/>
                        <a:gd name="T37" fmla="*/ 2147483647 h 47"/>
                        <a:gd name="T38" fmla="*/ 2147483647 w 44"/>
                        <a:gd name="T39" fmla="*/ 2147483647 h 47"/>
                        <a:gd name="T40" fmla="*/ 2147483647 w 44"/>
                        <a:gd name="T41" fmla="*/ 2147483647 h 47"/>
                        <a:gd name="T42" fmla="*/ 2147483647 w 44"/>
                        <a:gd name="T43" fmla="*/ 0 h 47"/>
                        <a:gd name="T44" fmla="*/ 2147483647 w 44"/>
                        <a:gd name="T45" fmla="*/ 0 h 47"/>
                        <a:gd name="T46" fmla="*/ 2147483647 w 44"/>
                        <a:gd name="T47" fmla="*/ 2147483647 h 47"/>
                        <a:gd name="T48" fmla="*/ 2147483647 w 44"/>
                        <a:gd name="T49" fmla="*/ 2147483647 h 47"/>
                        <a:gd name="T50" fmla="*/ 2147483647 w 44"/>
                        <a:gd name="T51" fmla="*/ 2147483647 h 47"/>
                        <a:gd name="T52" fmla="*/ 2147483647 w 44"/>
                        <a:gd name="T53" fmla="*/ 2147483647 h 47"/>
                        <a:gd name="T54" fmla="*/ 2147483647 w 44"/>
                        <a:gd name="T55" fmla="*/ 2147483647 h 47"/>
                        <a:gd name="T56" fmla="*/ 2147483647 w 44"/>
                        <a:gd name="T57" fmla="*/ 2147483647 h 47"/>
                        <a:gd name="T58" fmla="*/ 2147483647 w 44"/>
                        <a:gd name="T59" fmla="*/ 2147483647 h 47"/>
                        <a:gd name="T60" fmla="*/ 0 w 44"/>
                        <a:gd name="T61" fmla="*/ 2147483647 h 47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44"/>
                        <a:gd name="T94" fmla="*/ 0 h 47"/>
                        <a:gd name="T95" fmla="*/ 44 w 44"/>
                        <a:gd name="T96" fmla="*/ 47 h 47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44" h="47">
                          <a:moveTo>
                            <a:pt x="0" y="37"/>
                          </a:moveTo>
                          <a:lnTo>
                            <a:pt x="0" y="37"/>
                          </a:lnTo>
                          <a:lnTo>
                            <a:pt x="3" y="42"/>
                          </a:lnTo>
                          <a:lnTo>
                            <a:pt x="6" y="45"/>
                          </a:lnTo>
                          <a:lnTo>
                            <a:pt x="8" y="46"/>
                          </a:lnTo>
                          <a:lnTo>
                            <a:pt x="10" y="47"/>
                          </a:lnTo>
                          <a:lnTo>
                            <a:pt x="13" y="47"/>
                          </a:lnTo>
                          <a:lnTo>
                            <a:pt x="17" y="47"/>
                          </a:lnTo>
                          <a:lnTo>
                            <a:pt x="22" y="46"/>
                          </a:lnTo>
                          <a:lnTo>
                            <a:pt x="27" y="43"/>
                          </a:lnTo>
                          <a:lnTo>
                            <a:pt x="31" y="39"/>
                          </a:lnTo>
                          <a:lnTo>
                            <a:pt x="37" y="34"/>
                          </a:lnTo>
                          <a:lnTo>
                            <a:pt x="39" y="30"/>
                          </a:lnTo>
                          <a:lnTo>
                            <a:pt x="42" y="26"/>
                          </a:lnTo>
                          <a:lnTo>
                            <a:pt x="43" y="21"/>
                          </a:lnTo>
                          <a:lnTo>
                            <a:pt x="44" y="17"/>
                          </a:lnTo>
                          <a:lnTo>
                            <a:pt x="43" y="12"/>
                          </a:lnTo>
                          <a:lnTo>
                            <a:pt x="42" y="9"/>
                          </a:lnTo>
                          <a:lnTo>
                            <a:pt x="40" y="6"/>
                          </a:lnTo>
                          <a:lnTo>
                            <a:pt x="38" y="3"/>
                          </a:lnTo>
                          <a:lnTo>
                            <a:pt x="35" y="1"/>
                          </a:lnTo>
                          <a:lnTo>
                            <a:pt x="31" y="0"/>
                          </a:lnTo>
                          <a:lnTo>
                            <a:pt x="28" y="0"/>
                          </a:lnTo>
                          <a:lnTo>
                            <a:pt x="24" y="1"/>
                          </a:lnTo>
                          <a:lnTo>
                            <a:pt x="20" y="2"/>
                          </a:lnTo>
                          <a:lnTo>
                            <a:pt x="16" y="4"/>
                          </a:lnTo>
                          <a:lnTo>
                            <a:pt x="12" y="8"/>
                          </a:lnTo>
                          <a:lnTo>
                            <a:pt x="8" y="11"/>
                          </a:lnTo>
                          <a:lnTo>
                            <a:pt x="4" y="23"/>
                          </a:lnTo>
                          <a:lnTo>
                            <a:pt x="2" y="32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A6A6A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865545" y="3893498"/>
                      <a:ext cx="44560" cy="23948"/>
                    </a:xfrm>
                    <a:custGeom>
                      <a:avLst/>
                      <a:gdLst>
                        <a:gd name="T0" fmla="*/ 2147483647 w 28"/>
                        <a:gd name="T1" fmla="*/ 2147483647 h 15"/>
                        <a:gd name="T2" fmla="*/ 2147483647 w 28"/>
                        <a:gd name="T3" fmla="*/ 2147483647 h 15"/>
                        <a:gd name="T4" fmla="*/ 2147483647 w 28"/>
                        <a:gd name="T5" fmla="*/ 2147483647 h 15"/>
                        <a:gd name="T6" fmla="*/ 2147483647 w 28"/>
                        <a:gd name="T7" fmla="*/ 2147483647 h 15"/>
                        <a:gd name="T8" fmla="*/ 2147483647 w 28"/>
                        <a:gd name="T9" fmla="*/ 2147483647 h 15"/>
                        <a:gd name="T10" fmla="*/ 2147483647 w 28"/>
                        <a:gd name="T11" fmla="*/ 2147483647 h 15"/>
                        <a:gd name="T12" fmla="*/ 2147483647 w 28"/>
                        <a:gd name="T13" fmla="*/ 2147483647 h 15"/>
                        <a:gd name="T14" fmla="*/ 2147483647 w 28"/>
                        <a:gd name="T15" fmla="*/ 2147483647 h 15"/>
                        <a:gd name="T16" fmla="*/ 2147483647 w 28"/>
                        <a:gd name="T17" fmla="*/ 0 h 15"/>
                        <a:gd name="T18" fmla="*/ 2147483647 w 28"/>
                        <a:gd name="T19" fmla="*/ 2147483647 h 15"/>
                        <a:gd name="T20" fmla="*/ 0 w 28"/>
                        <a:gd name="T21" fmla="*/ 2147483647 h 15"/>
                        <a:gd name="T22" fmla="*/ 2147483647 w 28"/>
                        <a:gd name="T23" fmla="*/ 2147483647 h 15"/>
                        <a:gd name="T24" fmla="*/ 2147483647 w 28"/>
                        <a:gd name="T25" fmla="*/ 2147483647 h 15"/>
                        <a:gd name="T26" fmla="*/ 2147483647 w 28"/>
                        <a:gd name="T27" fmla="*/ 2147483647 h 15"/>
                        <a:gd name="T28" fmla="*/ 2147483647 w 28"/>
                        <a:gd name="T29" fmla="*/ 2147483647 h 15"/>
                        <a:gd name="T30" fmla="*/ 2147483647 w 28"/>
                        <a:gd name="T31" fmla="*/ 2147483647 h 15"/>
                        <a:gd name="T32" fmla="*/ 2147483647 w 28"/>
                        <a:gd name="T33" fmla="*/ 2147483647 h 15"/>
                        <a:gd name="T34" fmla="*/ 2147483647 w 28"/>
                        <a:gd name="T35" fmla="*/ 2147483647 h 1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15"/>
                        <a:gd name="T56" fmla="*/ 28 w 28"/>
                        <a:gd name="T57" fmla="*/ 15 h 15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15">
                          <a:moveTo>
                            <a:pt x="28" y="15"/>
                          </a:moveTo>
                          <a:lnTo>
                            <a:pt x="28" y="15"/>
                          </a:lnTo>
                          <a:lnTo>
                            <a:pt x="25" y="9"/>
                          </a:lnTo>
                          <a:lnTo>
                            <a:pt x="23" y="7"/>
                          </a:lnTo>
                          <a:lnTo>
                            <a:pt x="21" y="5"/>
                          </a:lnTo>
                          <a:lnTo>
                            <a:pt x="18" y="3"/>
                          </a:lnTo>
                          <a:lnTo>
                            <a:pt x="14" y="1"/>
                          </a:lnTo>
                          <a:lnTo>
                            <a:pt x="9" y="1"/>
                          </a:lnTo>
                          <a:lnTo>
                            <a:pt x="4" y="0"/>
                          </a:lnTo>
                          <a:lnTo>
                            <a:pt x="4" y="1"/>
                          </a:lnTo>
                          <a:lnTo>
                            <a:pt x="0" y="4"/>
                          </a:lnTo>
                          <a:lnTo>
                            <a:pt x="6" y="4"/>
                          </a:lnTo>
                          <a:lnTo>
                            <a:pt x="11" y="4"/>
                          </a:lnTo>
                          <a:lnTo>
                            <a:pt x="16" y="6"/>
                          </a:lnTo>
                          <a:lnTo>
                            <a:pt x="20" y="8"/>
                          </a:lnTo>
                          <a:lnTo>
                            <a:pt x="23" y="9"/>
                          </a:lnTo>
                          <a:lnTo>
                            <a:pt x="25" y="11"/>
                          </a:lnTo>
                          <a:lnTo>
                            <a:pt x="28" y="15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055832" y="3787229"/>
                      <a:ext cx="25291" cy="16465"/>
                    </a:xfrm>
                    <a:custGeom>
                      <a:avLst/>
                      <a:gdLst>
                        <a:gd name="T0" fmla="*/ 2147483647 w 16"/>
                        <a:gd name="T1" fmla="*/ 0 h 10"/>
                        <a:gd name="T2" fmla="*/ 2147483647 w 16"/>
                        <a:gd name="T3" fmla="*/ 0 h 10"/>
                        <a:gd name="T4" fmla="*/ 2147483647 w 16"/>
                        <a:gd name="T5" fmla="*/ 2147483647 h 10"/>
                        <a:gd name="T6" fmla="*/ 0 w 16"/>
                        <a:gd name="T7" fmla="*/ 2147483647 h 10"/>
                        <a:gd name="T8" fmla="*/ 0 w 16"/>
                        <a:gd name="T9" fmla="*/ 2147483647 h 10"/>
                        <a:gd name="T10" fmla="*/ 2147483647 w 16"/>
                        <a:gd name="T11" fmla="*/ 2147483647 h 10"/>
                        <a:gd name="T12" fmla="*/ 2147483647 w 16"/>
                        <a:gd name="T13" fmla="*/ 2147483647 h 10"/>
                        <a:gd name="T14" fmla="*/ 2147483647 w 16"/>
                        <a:gd name="T15" fmla="*/ 2147483647 h 10"/>
                        <a:gd name="T16" fmla="*/ 2147483647 w 16"/>
                        <a:gd name="T17" fmla="*/ 2147483647 h 10"/>
                        <a:gd name="T18" fmla="*/ 2147483647 w 16"/>
                        <a:gd name="T19" fmla="*/ 2147483647 h 10"/>
                        <a:gd name="T20" fmla="*/ 2147483647 w 16"/>
                        <a:gd name="T21" fmla="*/ 2147483647 h 10"/>
                        <a:gd name="T22" fmla="*/ 2147483647 w 16"/>
                        <a:gd name="T23" fmla="*/ 2147483647 h 10"/>
                        <a:gd name="T24" fmla="*/ 2147483647 w 16"/>
                        <a:gd name="T25" fmla="*/ 2147483647 h 10"/>
                        <a:gd name="T26" fmla="*/ 2147483647 w 16"/>
                        <a:gd name="T27" fmla="*/ 2147483647 h 10"/>
                        <a:gd name="T28" fmla="*/ 2147483647 w 16"/>
                        <a:gd name="T29" fmla="*/ 0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"/>
                        <a:gd name="T46" fmla="*/ 0 h 10"/>
                        <a:gd name="T47" fmla="*/ 16 w 16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" h="10">
                          <a:moveTo>
                            <a:pt x="5" y="0"/>
                          </a:moveTo>
                          <a:lnTo>
                            <a:pt x="5" y="0"/>
                          </a:lnTo>
                          <a:lnTo>
                            <a:pt x="3" y="5"/>
                          </a:lnTo>
                          <a:lnTo>
                            <a:pt x="0" y="9"/>
                          </a:lnTo>
                          <a:lnTo>
                            <a:pt x="1" y="10"/>
                          </a:lnTo>
                          <a:lnTo>
                            <a:pt x="5" y="10"/>
                          </a:lnTo>
                          <a:lnTo>
                            <a:pt x="10" y="10"/>
                          </a:lnTo>
                          <a:lnTo>
                            <a:pt x="16" y="10"/>
                          </a:lnTo>
                          <a:lnTo>
                            <a:pt x="13" y="9"/>
                          </a:lnTo>
                          <a:lnTo>
                            <a:pt x="11" y="7"/>
                          </a:lnTo>
                          <a:lnTo>
                            <a:pt x="9" y="6"/>
                          </a:lnTo>
                          <a:lnTo>
                            <a:pt x="7" y="4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590955" y="3929419"/>
                      <a:ext cx="74669" cy="41909"/>
                    </a:xfrm>
                    <a:custGeom>
                      <a:avLst/>
                      <a:gdLst>
                        <a:gd name="T0" fmla="*/ 2147483647 w 47"/>
                        <a:gd name="T1" fmla="*/ 2147483647 h 27"/>
                        <a:gd name="T2" fmla="*/ 2147483647 w 47"/>
                        <a:gd name="T3" fmla="*/ 2147483647 h 27"/>
                        <a:gd name="T4" fmla="*/ 2147483647 w 47"/>
                        <a:gd name="T5" fmla="*/ 2147483647 h 27"/>
                        <a:gd name="T6" fmla="*/ 2147483647 w 47"/>
                        <a:gd name="T7" fmla="*/ 2147483647 h 27"/>
                        <a:gd name="T8" fmla="*/ 2147483647 w 47"/>
                        <a:gd name="T9" fmla="*/ 2147483647 h 27"/>
                        <a:gd name="T10" fmla="*/ 0 w 47"/>
                        <a:gd name="T11" fmla="*/ 0 h 27"/>
                        <a:gd name="T12" fmla="*/ 0 w 47"/>
                        <a:gd name="T13" fmla="*/ 2147483647 h 27"/>
                        <a:gd name="T14" fmla="*/ 2147483647 w 47"/>
                        <a:gd name="T15" fmla="*/ 2147483647 h 27"/>
                        <a:gd name="T16" fmla="*/ 2147483647 w 47"/>
                        <a:gd name="T17" fmla="*/ 2147483647 h 27"/>
                        <a:gd name="T18" fmla="*/ 2147483647 w 47"/>
                        <a:gd name="T19" fmla="*/ 2147483647 h 27"/>
                        <a:gd name="T20" fmla="*/ 2147483647 w 47"/>
                        <a:gd name="T21" fmla="*/ 2147483647 h 27"/>
                        <a:gd name="T22" fmla="*/ 2147483647 w 47"/>
                        <a:gd name="T23" fmla="*/ 2147483647 h 27"/>
                        <a:gd name="T24" fmla="*/ 2147483647 w 47"/>
                        <a:gd name="T25" fmla="*/ 2147483647 h 27"/>
                        <a:gd name="T26" fmla="*/ 2147483647 w 47"/>
                        <a:gd name="T27" fmla="*/ 2147483647 h 27"/>
                        <a:gd name="T28" fmla="*/ 2147483647 w 47"/>
                        <a:gd name="T29" fmla="*/ 2147483647 h 2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47"/>
                        <a:gd name="T46" fmla="*/ 0 h 27"/>
                        <a:gd name="T47" fmla="*/ 47 w 47"/>
                        <a:gd name="T48" fmla="*/ 27 h 2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47" h="27">
                          <a:moveTo>
                            <a:pt x="47" y="17"/>
                          </a:moveTo>
                          <a:lnTo>
                            <a:pt x="46" y="17"/>
                          </a:lnTo>
                          <a:lnTo>
                            <a:pt x="30" y="12"/>
                          </a:lnTo>
                          <a:lnTo>
                            <a:pt x="17" y="7"/>
                          </a:lnTo>
                          <a:lnTo>
                            <a:pt x="7" y="3"/>
                          </a:lnTo>
                          <a:lnTo>
                            <a:pt x="0" y="0"/>
                          </a:lnTo>
                          <a:lnTo>
                            <a:pt x="0" y="3"/>
                          </a:lnTo>
                          <a:lnTo>
                            <a:pt x="1" y="7"/>
                          </a:lnTo>
                          <a:lnTo>
                            <a:pt x="1" y="8"/>
                          </a:lnTo>
                          <a:lnTo>
                            <a:pt x="5" y="10"/>
                          </a:lnTo>
                          <a:lnTo>
                            <a:pt x="15" y="15"/>
                          </a:lnTo>
                          <a:lnTo>
                            <a:pt x="28" y="21"/>
                          </a:lnTo>
                          <a:lnTo>
                            <a:pt x="47" y="27"/>
                          </a:lnTo>
                          <a:lnTo>
                            <a:pt x="47" y="1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3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595772" y="3886014"/>
                      <a:ext cx="98756" cy="50889"/>
                    </a:xfrm>
                    <a:custGeom>
                      <a:avLst/>
                      <a:gdLst>
                        <a:gd name="T0" fmla="*/ 2147483647 w 62"/>
                        <a:gd name="T1" fmla="*/ 2147483647 h 32"/>
                        <a:gd name="T2" fmla="*/ 2147483647 w 62"/>
                        <a:gd name="T3" fmla="*/ 2147483647 h 32"/>
                        <a:gd name="T4" fmla="*/ 2147483647 w 62"/>
                        <a:gd name="T5" fmla="*/ 2147483647 h 32"/>
                        <a:gd name="T6" fmla="*/ 2147483647 w 62"/>
                        <a:gd name="T7" fmla="*/ 2147483647 h 32"/>
                        <a:gd name="T8" fmla="*/ 2147483647 w 62"/>
                        <a:gd name="T9" fmla="*/ 2147483647 h 32"/>
                        <a:gd name="T10" fmla="*/ 2147483647 w 62"/>
                        <a:gd name="T11" fmla="*/ 2147483647 h 32"/>
                        <a:gd name="T12" fmla="*/ 2147483647 w 62"/>
                        <a:gd name="T13" fmla="*/ 2147483647 h 32"/>
                        <a:gd name="T14" fmla="*/ 2147483647 w 62"/>
                        <a:gd name="T15" fmla="*/ 2147483647 h 32"/>
                        <a:gd name="T16" fmla="*/ 2147483647 w 62"/>
                        <a:gd name="T17" fmla="*/ 2147483647 h 32"/>
                        <a:gd name="T18" fmla="*/ 2147483647 w 62"/>
                        <a:gd name="T19" fmla="*/ 2147483647 h 32"/>
                        <a:gd name="T20" fmla="*/ 2147483647 w 62"/>
                        <a:gd name="T21" fmla="*/ 2147483647 h 32"/>
                        <a:gd name="T22" fmla="*/ 2147483647 w 62"/>
                        <a:gd name="T23" fmla="*/ 2147483647 h 32"/>
                        <a:gd name="T24" fmla="*/ 2147483647 w 62"/>
                        <a:gd name="T25" fmla="*/ 2147483647 h 32"/>
                        <a:gd name="T26" fmla="*/ 2147483647 w 62"/>
                        <a:gd name="T27" fmla="*/ 2147483647 h 32"/>
                        <a:gd name="T28" fmla="*/ 2147483647 w 62"/>
                        <a:gd name="T29" fmla="*/ 0 h 32"/>
                        <a:gd name="T30" fmla="*/ 0 w 62"/>
                        <a:gd name="T31" fmla="*/ 2147483647 h 32"/>
                        <a:gd name="T32" fmla="*/ 0 w 62"/>
                        <a:gd name="T33" fmla="*/ 2147483647 h 32"/>
                        <a:gd name="T34" fmla="*/ 2147483647 w 62"/>
                        <a:gd name="T35" fmla="*/ 2147483647 h 32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62"/>
                        <a:gd name="T55" fmla="*/ 0 h 32"/>
                        <a:gd name="T56" fmla="*/ 62 w 62"/>
                        <a:gd name="T57" fmla="*/ 32 h 32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62" h="32">
                          <a:moveTo>
                            <a:pt x="2" y="12"/>
                          </a:moveTo>
                          <a:lnTo>
                            <a:pt x="2" y="12"/>
                          </a:lnTo>
                          <a:lnTo>
                            <a:pt x="8" y="16"/>
                          </a:lnTo>
                          <a:lnTo>
                            <a:pt x="16" y="20"/>
                          </a:lnTo>
                          <a:lnTo>
                            <a:pt x="23" y="23"/>
                          </a:lnTo>
                          <a:lnTo>
                            <a:pt x="32" y="26"/>
                          </a:lnTo>
                          <a:lnTo>
                            <a:pt x="46" y="30"/>
                          </a:lnTo>
                          <a:lnTo>
                            <a:pt x="53" y="32"/>
                          </a:lnTo>
                          <a:lnTo>
                            <a:pt x="55" y="31"/>
                          </a:lnTo>
                          <a:lnTo>
                            <a:pt x="57" y="30"/>
                          </a:lnTo>
                          <a:lnTo>
                            <a:pt x="59" y="27"/>
                          </a:lnTo>
                          <a:lnTo>
                            <a:pt x="60" y="25"/>
                          </a:lnTo>
                          <a:lnTo>
                            <a:pt x="62" y="22"/>
                          </a:lnTo>
                          <a:lnTo>
                            <a:pt x="27" y="10"/>
                          </a:lnTo>
                          <a:lnTo>
                            <a:pt x="1" y="0"/>
                          </a:lnTo>
                          <a:lnTo>
                            <a:pt x="0" y="6"/>
                          </a:lnTo>
                          <a:lnTo>
                            <a:pt x="0" y="10"/>
                          </a:lnTo>
                          <a:lnTo>
                            <a:pt x="2" y="12"/>
                          </a:lnTo>
                          <a:close/>
                        </a:path>
                      </a:pathLst>
                    </a:custGeom>
                    <a:solidFill>
                      <a:srgbClr val="737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911310" y="3794713"/>
                      <a:ext cx="139704" cy="131713"/>
                    </a:xfrm>
                    <a:custGeom>
                      <a:avLst/>
                      <a:gdLst>
                        <a:gd name="T0" fmla="*/ 2147483647 w 88"/>
                        <a:gd name="T1" fmla="*/ 2147483647 h 82"/>
                        <a:gd name="T2" fmla="*/ 2147483647 w 88"/>
                        <a:gd name="T3" fmla="*/ 2147483647 h 82"/>
                        <a:gd name="T4" fmla="*/ 2147483647 w 88"/>
                        <a:gd name="T5" fmla="*/ 2147483647 h 82"/>
                        <a:gd name="T6" fmla="*/ 2147483647 w 88"/>
                        <a:gd name="T7" fmla="*/ 2147483647 h 82"/>
                        <a:gd name="T8" fmla="*/ 2147483647 w 88"/>
                        <a:gd name="T9" fmla="*/ 2147483647 h 82"/>
                        <a:gd name="T10" fmla="*/ 2147483647 w 88"/>
                        <a:gd name="T11" fmla="*/ 2147483647 h 82"/>
                        <a:gd name="T12" fmla="*/ 2147483647 w 88"/>
                        <a:gd name="T13" fmla="*/ 2147483647 h 82"/>
                        <a:gd name="T14" fmla="*/ 0 w 88"/>
                        <a:gd name="T15" fmla="*/ 2147483647 h 82"/>
                        <a:gd name="T16" fmla="*/ 2147483647 w 88"/>
                        <a:gd name="T17" fmla="*/ 2147483647 h 82"/>
                        <a:gd name="T18" fmla="*/ 2147483647 w 88"/>
                        <a:gd name="T19" fmla="*/ 2147483647 h 82"/>
                        <a:gd name="T20" fmla="*/ 2147483647 w 88"/>
                        <a:gd name="T21" fmla="*/ 2147483647 h 82"/>
                        <a:gd name="T22" fmla="*/ 2147483647 w 88"/>
                        <a:gd name="T23" fmla="*/ 2147483647 h 82"/>
                        <a:gd name="T24" fmla="*/ 2147483647 w 88"/>
                        <a:gd name="T25" fmla="*/ 2147483647 h 82"/>
                        <a:gd name="T26" fmla="*/ 2147483647 w 88"/>
                        <a:gd name="T27" fmla="*/ 0 h 82"/>
                        <a:gd name="T28" fmla="*/ 2147483647 w 88"/>
                        <a:gd name="T29" fmla="*/ 2147483647 h 82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88"/>
                        <a:gd name="T46" fmla="*/ 0 h 82"/>
                        <a:gd name="T47" fmla="*/ 88 w 88"/>
                        <a:gd name="T48" fmla="*/ 82 h 82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88" h="82">
                          <a:moveTo>
                            <a:pt x="86" y="1"/>
                          </a:moveTo>
                          <a:lnTo>
                            <a:pt x="86" y="1"/>
                          </a:lnTo>
                          <a:lnTo>
                            <a:pt x="76" y="11"/>
                          </a:lnTo>
                          <a:lnTo>
                            <a:pt x="64" y="22"/>
                          </a:lnTo>
                          <a:lnTo>
                            <a:pt x="38" y="45"/>
                          </a:lnTo>
                          <a:lnTo>
                            <a:pt x="2" y="75"/>
                          </a:lnTo>
                          <a:lnTo>
                            <a:pt x="1" y="75"/>
                          </a:lnTo>
                          <a:lnTo>
                            <a:pt x="0" y="77"/>
                          </a:lnTo>
                          <a:lnTo>
                            <a:pt x="2" y="82"/>
                          </a:lnTo>
                          <a:lnTo>
                            <a:pt x="3" y="80"/>
                          </a:lnTo>
                          <a:lnTo>
                            <a:pt x="85" y="9"/>
                          </a:lnTo>
                          <a:lnTo>
                            <a:pt x="86" y="5"/>
                          </a:lnTo>
                          <a:lnTo>
                            <a:pt x="88" y="2"/>
                          </a:lnTo>
                          <a:lnTo>
                            <a:pt x="88" y="0"/>
                          </a:lnTo>
                          <a:lnTo>
                            <a:pt x="86" y="1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715002" y="3965341"/>
                      <a:ext cx="66239" cy="22451"/>
                    </a:xfrm>
                    <a:custGeom>
                      <a:avLst/>
                      <a:gdLst>
                        <a:gd name="T0" fmla="*/ 2147483647 w 42"/>
                        <a:gd name="T1" fmla="*/ 0 h 14"/>
                        <a:gd name="T2" fmla="*/ 2147483647 w 42"/>
                        <a:gd name="T3" fmla="*/ 0 h 14"/>
                        <a:gd name="T4" fmla="*/ 2147483647 w 42"/>
                        <a:gd name="T5" fmla="*/ 0 h 14"/>
                        <a:gd name="T6" fmla="*/ 2147483647 w 42"/>
                        <a:gd name="T7" fmla="*/ 0 h 14"/>
                        <a:gd name="T8" fmla="*/ 0 w 42"/>
                        <a:gd name="T9" fmla="*/ 0 h 14"/>
                        <a:gd name="T10" fmla="*/ 2147483647 w 42"/>
                        <a:gd name="T11" fmla="*/ 2147483647 h 14"/>
                        <a:gd name="T12" fmla="*/ 2147483647 w 42"/>
                        <a:gd name="T13" fmla="*/ 2147483647 h 14"/>
                        <a:gd name="T14" fmla="*/ 2147483647 w 42"/>
                        <a:gd name="T15" fmla="*/ 2147483647 h 14"/>
                        <a:gd name="T16" fmla="*/ 2147483647 w 42"/>
                        <a:gd name="T17" fmla="*/ 2147483647 h 14"/>
                        <a:gd name="T18" fmla="*/ 2147483647 w 42"/>
                        <a:gd name="T19" fmla="*/ 2147483647 h 14"/>
                        <a:gd name="T20" fmla="*/ 2147483647 w 42"/>
                        <a:gd name="T21" fmla="*/ 2147483647 h 14"/>
                        <a:gd name="T22" fmla="*/ 2147483647 w 42"/>
                        <a:gd name="T23" fmla="*/ 2147483647 h 14"/>
                        <a:gd name="T24" fmla="*/ 2147483647 w 42"/>
                        <a:gd name="T25" fmla="*/ 2147483647 h 14"/>
                        <a:gd name="T26" fmla="*/ 2147483647 w 42"/>
                        <a:gd name="T27" fmla="*/ 0 h 14"/>
                        <a:gd name="T28" fmla="*/ 2147483647 w 42"/>
                        <a:gd name="T29" fmla="*/ 0 h 1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42"/>
                        <a:gd name="T46" fmla="*/ 0 h 14"/>
                        <a:gd name="T47" fmla="*/ 42 w 42"/>
                        <a:gd name="T48" fmla="*/ 14 h 1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42" h="14">
                          <a:moveTo>
                            <a:pt x="42" y="0"/>
                          </a:moveTo>
                          <a:lnTo>
                            <a:pt x="41" y="0"/>
                          </a:lnTo>
                          <a:lnTo>
                            <a:pt x="31" y="0"/>
                          </a:lnTo>
                          <a:lnTo>
                            <a:pt x="20" y="0"/>
                          </a:lnTo>
                          <a:lnTo>
                            <a:pt x="0" y="0"/>
                          </a:lnTo>
                          <a:lnTo>
                            <a:pt x="3" y="4"/>
                          </a:lnTo>
                          <a:lnTo>
                            <a:pt x="5" y="7"/>
                          </a:lnTo>
                          <a:lnTo>
                            <a:pt x="9" y="11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21" y="13"/>
                          </a:lnTo>
                          <a:lnTo>
                            <a:pt x="29" y="14"/>
                          </a:lnTo>
                          <a:lnTo>
                            <a:pt x="41" y="13"/>
                          </a:ln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66666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3925763" y="3764778"/>
                      <a:ext cx="33722" cy="20954"/>
                    </a:xfrm>
                    <a:custGeom>
                      <a:avLst/>
                      <a:gdLst>
                        <a:gd name="T0" fmla="*/ 2147483647 w 21"/>
                        <a:gd name="T1" fmla="*/ 2147483647 h 13"/>
                        <a:gd name="T2" fmla="*/ 2147483647 w 21"/>
                        <a:gd name="T3" fmla="*/ 2147483647 h 13"/>
                        <a:gd name="T4" fmla="*/ 2147483647 w 21"/>
                        <a:gd name="T5" fmla="*/ 2147483647 h 13"/>
                        <a:gd name="T6" fmla="*/ 2147483647 w 21"/>
                        <a:gd name="T7" fmla="*/ 2147483647 h 13"/>
                        <a:gd name="T8" fmla="*/ 2147483647 w 21"/>
                        <a:gd name="T9" fmla="*/ 2147483647 h 13"/>
                        <a:gd name="T10" fmla="*/ 2147483647 w 21"/>
                        <a:gd name="T11" fmla="*/ 0 h 13"/>
                        <a:gd name="T12" fmla="*/ 2147483647 w 21"/>
                        <a:gd name="T13" fmla="*/ 0 h 13"/>
                        <a:gd name="T14" fmla="*/ 2147483647 w 21"/>
                        <a:gd name="T15" fmla="*/ 2147483647 h 13"/>
                        <a:gd name="T16" fmla="*/ 2147483647 w 21"/>
                        <a:gd name="T17" fmla="*/ 2147483647 h 13"/>
                        <a:gd name="T18" fmla="*/ 2147483647 w 21"/>
                        <a:gd name="T19" fmla="*/ 2147483647 h 13"/>
                        <a:gd name="T20" fmla="*/ 0 w 21"/>
                        <a:gd name="T21" fmla="*/ 2147483647 h 13"/>
                        <a:gd name="T22" fmla="*/ 0 w 21"/>
                        <a:gd name="T23" fmla="*/ 2147483647 h 13"/>
                        <a:gd name="T24" fmla="*/ 2147483647 w 21"/>
                        <a:gd name="T25" fmla="*/ 2147483647 h 13"/>
                        <a:gd name="T26" fmla="*/ 2147483647 w 21"/>
                        <a:gd name="T27" fmla="*/ 2147483647 h 13"/>
                        <a:gd name="T28" fmla="*/ 2147483647 w 21"/>
                        <a:gd name="T29" fmla="*/ 2147483647 h 1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1"/>
                        <a:gd name="T46" fmla="*/ 0 h 13"/>
                        <a:gd name="T47" fmla="*/ 21 w 21"/>
                        <a:gd name="T48" fmla="*/ 13 h 1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1" h="13">
                          <a:moveTo>
                            <a:pt x="20" y="12"/>
                          </a:moveTo>
                          <a:lnTo>
                            <a:pt x="21" y="12"/>
                          </a:lnTo>
                          <a:lnTo>
                            <a:pt x="21" y="10"/>
                          </a:lnTo>
                          <a:lnTo>
                            <a:pt x="21" y="6"/>
                          </a:lnTo>
                          <a:lnTo>
                            <a:pt x="20" y="1"/>
                          </a:lnTo>
                          <a:lnTo>
                            <a:pt x="12" y="0"/>
                          </a:lnTo>
                          <a:lnTo>
                            <a:pt x="8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1" y="5"/>
                          </a:lnTo>
                          <a:lnTo>
                            <a:pt x="0" y="12"/>
                          </a:lnTo>
                          <a:lnTo>
                            <a:pt x="0" y="13"/>
                          </a:lnTo>
                          <a:lnTo>
                            <a:pt x="9" y="13"/>
                          </a:lnTo>
                          <a:lnTo>
                            <a:pt x="15" y="13"/>
                          </a:lnTo>
                          <a:lnTo>
                            <a:pt x="20" y="1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7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723433" y="3911459"/>
                      <a:ext cx="21678" cy="25444"/>
                    </a:xfrm>
                    <a:custGeom>
                      <a:avLst/>
                      <a:gdLst>
                        <a:gd name="T0" fmla="*/ 2147483647 w 14"/>
                        <a:gd name="T1" fmla="*/ 0 h 16"/>
                        <a:gd name="T2" fmla="*/ 2147483647 w 14"/>
                        <a:gd name="T3" fmla="*/ 0 h 16"/>
                        <a:gd name="T4" fmla="*/ 2147483647 w 14"/>
                        <a:gd name="T5" fmla="*/ 2147483647 h 16"/>
                        <a:gd name="T6" fmla="*/ 2147483647 w 14"/>
                        <a:gd name="T7" fmla="*/ 2147483647 h 16"/>
                        <a:gd name="T8" fmla="*/ 2147483647 w 14"/>
                        <a:gd name="T9" fmla="*/ 2147483647 h 16"/>
                        <a:gd name="T10" fmla="*/ 0 w 14"/>
                        <a:gd name="T11" fmla="*/ 2147483647 h 16"/>
                        <a:gd name="T12" fmla="*/ 0 w 14"/>
                        <a:gd name="T13" fmla="*/ 2147483647 h 16"/>
                        <a:gd name="T14" fmla="*/ 2147483647 w 14"/>
                        <a:gd name="T15" fmla="*/ 2147483647 h 16"/>
                        <a:gd name="T16" fmla="*/ 2147483647 w 14"/>
                        <a:gd name="T17" fmla="*/ 2147483647 h 16"/>
                        <a:gd name="T18" fmla="*/ 2147483647 w 14"/>
                        <a:gd name="T19" fmla="*/ 2147483647 h 16"/>
                        <a:gd name="T20" fmla="*/ 2147483647 w 14"/>
                        <a:gd name="T21" fmla="*/ 2147483647 h 16"/>
                        <a:gd name="T22" fmla="*/ 2147483647 w 14"/>
                        <a:gd name="T23" fmla="*/ 2147483647 h 16"/>
                        <a:gd name="T24" fmla="*/ 2147483647 w 14"/>
                        <a:gd name="T25" fmla="*/ 2147483647 h 16"/>
                        <a:gd name="T26" fmla="*/ 2147483647 w 14"/>
                        <a:gd name="T27" fmla="*/ 2147483647 h 16"/>
                        <a:gd name="T28" fmla="*/ 2147483647 w 14"/>
                        <a:gd name="T29" fmla="*/ 0 h 1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4"/>
                        <a:gd name="T46" fmla="*/ 0 h 16"/>
                        <a:gd name="T47" fmla="*/ 14 w 14"/>
                        <a:gd name="T48" fmla="*/ 16 h 1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4" h="16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9" y="3"/>
                          </a:lnTo>
                          <a:lnTo>
                            <a:pt x="5" y="6"/>
                          </a:lnTo>
                          <a:lnTo>
                            <a:pt x="3" y="11"/>
                          </a:lnTo>
                          <a:lnTo>
                            <a:pt x="0" y="15"/>
                          </a:lnTo>
                          <a:lnTo>
                            <a:pt x="0" y="16"/>
                          </a:lnTo>
                          <a:lnTo>
                            <a:pt x="1" y="16"/>
                          </a:lnTo>
                          <a:lnTo>
                            <a:pt x="14" y="16"/>
                          </a:lnTo>
                          <a:lnTo>
                            <a:pt x="13" y="14"/>
                          </a:lnTo>
                          <a:lnTo>
                            <a:pt x="12" y="12"/>
                          </a:lnTo>
                          <a:lnTo>
                            <a:pt x="11" y="10"/>
                          </a:lnTo>
                          <a:lnTo>
                            <a:pt x="11" y="7"/>
                          </a:lnTo>
                          <a:lnTo>
                            <a:pt x="12" y="3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8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771607" y="3896491"/>
                      <a:ext cx="37334" cy="38915"/>
                    </a:xfrm>
                    <a:custGeom>
                      <a:avLst/>
                      <a:gdLst>
                        <a:gd name="T0" fmla="*/ 2147483647 w 23"/>
                        <a:gd name="T1" fmla="*/ 0 h 24"/>
                        <a:gd name="T2" fmla="*/ 2147483647 w 23"/>
                        <a:gd name="T3" fmla="*/ 2147483647 h 24"/>
                        <a:gd name="T4" fmla="*/ 0 w 23"/>
                        <a:gd name="T5" fmla="*/ 2147483647 h 24"/>
                        <a:gd name="T6" fmla="*/ 2147483647 w 23"/>
                        <a:gd name="T7" fmla="*/ 2147483647 h 24"/>
                        <a:gd name="T8" fmla="*/ 2147483647 w 23"/>
                        <a:gd name="T9" fmla="*/ 2147483647 h 24"/>
                        <a:gd name="T10" fmla="*/ 2147483647 w 23"/>
                        <a:gd name="T11" fmla="*/ 2147483647 h 24"/>
                        <a:gd name="T12" fmla="*/ 2147483647 w 23"/>
                        <a:gd name="T13" fmla="*/ 2147483647 h 24"/>
                        <a:gd name="T14" fmla="*/ 2147483647 w 23"/>
                        <a:gd name="T15" fmla="*/ 2147483647 h 24"/>
                        <a:gd name="T16" fmla="*/ 2147483647 w 23"/>
                        <a:gd name="T17" fmla="*/ 2147483647 h 24"/>
                        <a:gd name="T18" fmla="*/ 2147483647 w 23"/>
                        <a:gd name="T19" fmla="*/ 2147483647 h 24"/>
                        <a:gd name="T20" fmla="*/ 2147483647 w 23"/>
                        <a:gd name="T21" fmla="*/ 2147483647 h 24"/>
                        <a:gd name="T22" fmla="*/ 2147483647 w 23"/>
                        <a:gd name="T23" fmla="*/ 2147483647 h 24"/>
                        <a:gd name="T24" fmla="*/ 2147483647 w 23"/>
                        <a:gd name="T25" fmla="*/ 2147483647 h 24"/>
                        <a:gd name="T26" fmla="*/ 2147483647 w 23"/>
                        <a:gd name="T27" fmla="*/ 2147483647 h 24"/>
                        <a:gd name="T28" fmla="*/ 2147483647 w 23"/>
                        <a:gd name="T29" fmla="*/ 0 h 24"/>
                        <a:gd name="T30" fmla="*/ 2147483647 w 23"/>
                        <a:gd name="T31" fmla="*/ 0 h 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23"/>
                        <a:gd name="T49" fmla="*/ 0 h 24"/>
                        <a:gd name="T50" fmla="*/ 23 w 23"/>
                        <a:gd name="T51" fmla="*/ 24 h 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23" h="24">
                          <a:moveTo>
                            <a:pt x="21" y="0"/>
                          </a:moveTo>
                          <a:lnTo>
                            <a:pt x="6" y="4"/>
                          </a:lnTo>
                          <a:lnTo>
                            <a:pt x="0" y="5"/>
                          </a:lnTo>
                          <a:lnTo>
                            <a:pt x="3" y="7"/>
                          </a:lnTo>
                          <a:lnTo>
                            <a:pt x="5" y="9"/>
                          </a:lnTo>
                          <a:lnTo>
                            <a:pt x="6" y="13"/>
                          </a:lnTo>
                          <a:lnTo>
                            <a:pt x="7" y="16"/>
                          </a:lnTo>
                          <a:lnTo>
                            <a:pt x="6" y="20"/>
                          </a:lnTo>
                          <a:lnTo>
                            <a:pt x="4" y="24"/>
                          </a:lnTo>
                          <a:lnTo>
                            <a:pt x="10" y="24"/>
                          </a:lnTo>
                          <a:lnTo>
                            <a:pt x="12" y="18"/>
                          </a:lnTo>
                          <a:lnTo>
                            <a:pt x="14" y="12"/>
                          </a:lnTo>
                          <a:lnTo>
                            <a:pt x="18" y="7"/>
                          </a:lnTo>
                          <a:lnTo>
                            <a:pt x="21" y="2"/>
                          </a:lnTo>
                          <a:lnTo>
                            <a:pt x="23" y="0"/>
                          </a:lnTo>
                          <a:lnTo>
                            <a:pt x="21" y="0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7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745111" y="3909961"/>
                      <a:ext cx="26496" cy="26941"/>
                    </a:xfrm>
                    <a:custGeom>
                      <a:avLst/>
                      <a:gdLst>
                        <a:gd name="T0" fmla="*/ 2147483647 w 17"/>
                        <a:gd name="T1" fmla="*/ 2147483647 h 17"/>
                        <a:gd name="T2" fmla="*/ 2147483647 w 17"/>
                        <a:gd name="T3" fmla="*/ 2147483647 h 17"/>
                        <a:gd name="T4" fmla="*/ 2147483647 w 17"/>
                        <a:gd name="T5" fmla="*/ 2147483647 h 17"/>
                        <a:gd name="T6" fmla="*/ 2147483647 w 17"/>
                        <a:gd name="T7" fmla="*/ 2147483647 h 17"/>
                        <a:gd name="T8" fmla="*/ 2147483647 w 17"/>
                        <a:gd name="T9" fmla="*/ 0 h 17"/>
                        <a:gd name="T10" fmla="*/ 2147483647 w 17"/>
                        <a:gd name="T11" fmla="*/ 0 h 17"/>
                        <a:gd name="T12" fmla="*/ 2147483647 w 17"/>
                        <a:gd name="T13" fmla="*/ 0 h 17"/>
                        <a:gd name="T14" fmla="*/ 2147483647 w 17"/>
                        <a:gd name="T15" fmla="*/ 2147483647 h 17"/>
                        <a:gd name="T16" fmla="*/ 2147483647 w 17"/>
                        <a:gd name="T17" fmla="*/ 2147483647 h 17"/>
                        <a:gd name="T18" fmla="*/ 0 w 17"/>
                        <a:gd name="T19" fmla="*/ 2147483647 h 17"/>
                        <a:gd name="T20" fmla="*/ 2147483647 w 17"/>
                        <a:gd name="T21" fmla="*/ 2147483647 h 17"/>
                        <a:gd name="T22" fmla="*/ 2147483647 w 17"/>
                        <a:gd name="T23" fmla="*/ 2147483647 h 17"/>
                        <a:gd name="T24" fmla="*/ 2147483647 w 17"/>
                        <a:gd name="T25" fmla="*/ 2147483647 h 17"/>
                        <a:gd name="T26" fmla="*/ 2147483647 w 17"/>
                        <a:gd name="T27" fmla="*/ 2147483647 h 17"/>
                        <a:gd name="T28" fmla="*/ 2147483647 w 17"/>
                        <a:gd name="T29" fmla="*/ 2147483647 h 17"/>
                        <a:gd name="T30" fmla="*/ 2147483647 w 17"/>
                        <a:gd name="T31" fmla="*/ 2147483647 h 17"/>
                        <a:gd name="T32" fmla="*/ 2147483647 w 17"/>
                        <a:gd name="T33" fmla="*/ 2147483647 h 17"/>
                        <a:gd name="T34" fmla="*/ 2147483647 w 17"/>
                        <a:gd name="T35" fmla="*/ 2147483647 h 17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17"/>
                        <a:gd name="T55" fmla="*/ 0 h 17"/>
                        <a:gd name="T56" fmla="*/ 17 w 17"/>
                        <a:gd name="T57" fmla="*/ 17 h 17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17" h="17">
                          <a:moveTo>
                            <a:pt x="17" y="8"/>
                          </a:moveTo>
                          <a:lnTo>
                            <a:pt x="17" y="8"/>
                          </a:lnTo>
                          <a:lnTo>
                            <a:pt x="17" y="5"/>
                          </a:lnTo>
                          <a:lnTo>
                            <a:pt x="16" y="2"/>
                          </a:lnTo>
                          <a:lnTo>
                            <a:pt x="12" y="0"/>
                          </a:lnTo>
                          <a:lnTo>
                            <a:pt x="9" y="0"/>
                          </a:lnTo>
                          <a:lnTo>
                            <a:pt x="6" y="0"/>
                          </a:lnTo>
                          <a:lnTo>
                            <a:pt x="3" y="2"/>
                          </a:lnTo>
                          <a:lnTo>
                            <a:pt x="1" y="5"/>
                          </a:lnTo>
                          <a:lnTo>
                            <a:pt x="0" y="8"/>
                          </a:lnTo>
                          <a:lnTo>
                            <a:pt x="1" y="12"/>
                          </a:lnTo>
                          <a:lnTo>
                            <a:pt x="3" y="15"/>
                          </a:lnTo>
                          <a:lnTo>
                            <a:pt x="6" y="16"/>
                          </a:lnTo>
                          <a:lnTo>
                            <a:pt x="9" y="17"/>
                          </a:lnTo>
                          <a:lnTo>
                            <a:pt x="12" y="16"/>
                          </a:lnTo>
                          <a:lnTo>
                            <a:pt x="16" y="15"/>
                          </a:lnTo>
                          <a:lnTo>
                            <a:pt x="17" y="12"/>
                          </a:lnTo>
                          <a:lnTo>
                            <a:pt x="17" y="8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568072" y="3830635"/>
                      <a:ext cx="12043" cy="53883"/>
                    </a:xfrm>
                    <a:custGeom>
                      <a:avLst/>
                      <a:gdLst>
                        <a:gd name="T0" fmla="*/ 2147483647 w 8"/>
                        <a:gd name="T1" fmla="*/ 2147483647 h 34"/>
                        <a:gd name="T2" fmla="*/ 2147483647 w 8"/>
                        <a:gd name="T3" fmla="*/ 0 h 34"/>
                        <a:gd name="T4" fmla="*/ 2147483647 w 8"/>
                        <a:gd name="T5" fmla="*/ 2147483647 h 34"/>
                        <a:gd name="T6" fmla="*/ 0 w 8"/>
                        <a:gd name="T7" fmla="*/ 2147483647 h 34"/>
                        <a:gd name="T8" fmla="*/ 2147483647 w 8"/>
                        <a:gd name="T9" fmla="*/ 2147483647 h 34"/>
                        <a:gd name="T10" fmla="*/ 2147483647 w 8"/>
                        <a:gd name="T11" fmla="*/ 2147483647 h 34"/>
                        <a:gd name="T12" fmla="*/ 2147483647 w 8"/>
                        <a:gd name="T13" fmla="*/ 2147483647 h 34"/>
                        <a:gd name="T14" fmla="*/ 2147483647 w 8"/>
                        <a:gd name="T15" fmla="*/ 2147483647 h 34"/>
                        <a:gd name="T16" fmla="*/ 2147483647 w 8"/>
                        <a:gd name="T17" fmla="*/ 2147483647 h 34"/>
                        <a:gd name="T18" fmla="*/ 2147483647 w 8"/>
                        <a:gd name="T19" fmla="*/ 2147483647 h 3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"/>
                        <a:gd name="T31" fmla="*/ 0 h 34"/>
                        <a:gd name="T32" fmla="*/ 8 w 8"/>
                        <a:gd name="T33" fmla="*/ 34 h 3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" h="34">
                          <a:moveTo>
                            <a:pt x="8" y="1"/>
                          </a:moveTo>
                          <a:lnTo>
                            <a:pt x="8" y="0"/>
                          </a:lnTo>
                          <a:lnTo>
                            <a:pt x="3" y="8"/>
                          </a:lnTo>
                          <a:lnTo>
                            <a:pt x="0" y="15"/>
                          </a:lnTo>
                          <a:lnTo>
                            <a:pt x="2" y="23"/>
                          </a:lnTo>
                          <a:lnTo>
                            <a:pt x="3" y="29"/>
                          </a:lnTo>
                          <a:lnTo>
                            <a:pt x="6" y="34"/>
                          </a:lnTo>
                          <a:lnTo>
                            <a:pt x="7" y="18"/>
                          </a:lnTo>
                          <a:lnTo>
                            <a:pt x="8" y="10"/>
                          </a:lnTo>
                          <a:lnTo>
                            <a:pt x="8" y="1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1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4051014" y="3692935"/>
                      <a:ext cx="63830" cy="110759"/>
                    </a:xfrm>
                    <a:custGeom>
                      <a:avLst/>
                      <a:gdLst>
                        <a:gd name="T0" fmla="*/ 0 w 40"/>
                        <a:gd name="T1" fmla="*/ 2147483647 h 69"/>
                        <a:gd name="T2" fmla="*/ 0 w 40"/>
                        <a:gd name="T3" fmla="*/ 2147483647 h 69"/>
                        <a:gd name="T4" fmla="*/ 2147483647 w 40"/>
                        <a:gd name="T5" fmla="*/ 2147483647 h 69"/>
                        <a:gd name="T6" fmla="*/ 2147483647 w 40"/>
                        <a:gd name="T7" fmla="*/ 2147483647 h 69"/>
                        <a:gd name="T8" fmla="*/ 2147483647 w 40"/>
                        <a:gd name="T9" fmla="*/ 2147483647 h 69"/>
                        <a:gd name="T10" fmla="*/ 2147483647 w 40"/>
                        <a:gd name="T11" fmla="*/ 2147483647 h 69"/>
                        <a:gd name="T12" fmla="*/ 2147483647 w 40"/>
                        <a:gd name="T13" fmla="*/ 2147483647 h 69"/>
                        <a:gd name="T14" fmla="*/ 2147483647 w 40"/>
                        <a:gd name="T15" fmla="*/ 2147483647 h 69"/>
                        <a:gd name="T16" fmla="*/ 2147483647 w 40"/>
                        <a:gd name="T17" fmla="*/ 2147483647 h 69"/>
                        <a:gd name="T18" fmla="*/ 2147483647 w 40"/>
                        <a:gd name="T19" fmla="*/ 2147483647 h 69"/>
                        <a:gd name="T20" fmla="*/ 2147483647 w 40"/>
                        <a:gd name="T21" fmla="*/ 2147483647 h 69"/>
                        <a:gd name="T22" fmla="*/ 2147483647 w 40"/>
                        <a:gd name="T23" fmla="*/ 2147483647 h 69"/>
                        <a:gd name="T24" fmla="*/ 2147483647 w 40"/>
                        <a:gd name="T25" fmla="*/ 2147483647 h 69"/>
                        <a:gd name="T26" fmla="*/ 2147483647 w 40"/>
                        <a:gd name="T27" fmla="*/ 2147483647 h 69"/>
                        <a:gd name="T28" fmla="*/ 2147483647 w 40"/>
                        <a:gd name="T29" fmla="*/ 2147483647 h 69"/>
                        <a:gd name="T30" fmla="*/ 2147483647 w 40"/>
                        <a:gd name="T31" fmla="*/ 2147483647 h 69"/>
                        <a:gd name="T32" fmla="*/ 2147483647 w 40"/>
                        <a:gd name="T33" fmla="*/ 2147483647 h 69"/>
                        <a:gd name="T34" fmla="*/ 2147483647 w 40"/>
                        <a:gd name="T35" fmla="*/ 2147483647 h 69"/>
                        <a:gd name="T36" fmla="*/ 2147483647 w 40"/>
                        <a:gd name="T37" fmla="*/ 2147483647 h 69"/>
                        <a:gd name="T38" fmla="*/ 2147483647 w 40"/>
                        <a:gd name="T39" fmla="*/ 2147483647 h 69"/>
                        <a:gd name="T40" fmla="*/ 2147483647 w 40"/>
                        <a:gd name="T41" fmla="*/ 2147483647 h 69"/>
                        <a:gd name="T42" fmla="*/ 2147483647 w 40"/>
                        <a:gd name="T43" fmla="*/ 2147483647 h 69"/>
                        <a:gd name="T44" fmla="*/ 2147483647 w 40"/>
                        <a:gd name="T45" fmla="*/ 2147483647 h 69"/>
                        <a:gd name="T46" fmla="*/ 2147483647 w 40"/>
                        <a:gd name="T47" fmla="*/ 2147483647 h 69"/>
                        <a:gd name="T48" fmla="*/ 2147483647 w 40"/>
                        <a:gd name="T49" fmla="*/ 2147483647 h 69"/>
                        <a:gd name="T50" fmla="*/ 2147483647 w 40"/>
                        <a:gd name="T51" fmla="*/ 2147483647 h 69"/>
                        <a:gd name="T52" fmla="*/ 2147483647 w 40"/>
                        <a:gd name="T53" fmla="*/ 0 h 69"/>
                        <a:gd name="T54" fmla="*/ 2147483647 w 40"/>
                        <a:gd name="T55" fmla="*/ 0 h 69"/>
                        <a:gd name="T56" fmla="*/ 2147483647 w 40"/>
                        <a:gd name="T57" fmla="*/ 0 h 69"/>
                        <a:gd name="T58" fmla="*/ 2147483647 w 40"/>
                        <a:gd name="T59" fmla="*/ 2147483647 h 69"/>
                        <a:gd name="T60" fmla="*/ 2147483647 w 40"/>
                        <a:gd name="T61" fmla="*/ 2147483647 h 69"/>
                        <a:gd name="T62" fmla="*/ 2147483647 w 40"/>
                        <a:gd name="T63" fmla="*/ 2147483647 h 69"/>
                        <a:gd name="T64" fmla="*/ 2147483647 w 40"/>
                        <a:gd name="T65" fmla="*/ 2147483647 h 69"/>
                        <a:gd name="T66" fmla="*/ 2147483647 w 40"/>
                        <a:gd name="T67" fmla="*/ 2147483647 h 69"/>
                        <a:gd name="T68" fmla="*/ 2147483647 w 40"/>
                        <a:gd name="T69" fmla="*/ 2147483647 h 69"/>
                        <a:gd name="T70" fmla="*/ 2147483647 w 40"/>
                        <a:gd name="T71" fmla="*/ 2147483647 h 69"/>
                        <a:gd name="T72" fmla="*/ 2147483647 w 40"/>
                        <a:gd name="T73" fmla="*/ 2147483647 h 69"/>
                        <a:gd name="T74" fmla="*/ 2147483647 w 40"/>
                        <a:gd name="T75" fmla="*/ 2147483647 h 69"/>
                        <a:gd name="T76" fmla="*/ 2147483647 w 40"/>
                        <a:gd name="T77" fmla="*/ 2147483647 h 69"/>
                        <a:gd name="T78" fmla="*/ 2147483647 w 40"/>
                        <a:gd name="T79" fmla="*/ 2147483647 h 69"/>
                        <a:gd name="T80" fmla="*/ 2147483647 w 40"/>
                        <a:gd name="T81" fmla="*/ 2147483647 h 69"/>
                        <a:gd name="T82" fmla="*/ 0 w 40"/>
                        <a:gd name="T83" fmla="*/ 2147483647 h 69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w 40"/>
                        <a:gd name="T127" fmla="*/ 0 h 69"/>
                        <a:gd name="T128" fmla="*/ 40 w 40"/>
                        <a:gd name="T129" fmla="*/ 69 h 69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T126" t="T127" r="T128" b="T129"/>
                      <a:pathLst>
                        <a:path w="40" h="69">
                          <a:moveTo>
                            <a:pt x="0" y="68"/>
                          </a:moveTo>
                          <a:lnTo>
                            <a:pt x="0" y="69"/>
                          </a:lnTo>
                          <a:lnTo>
                            <a:pt x="2" y="68"/>
                          </a:lnTo>
                          <a:lnTo>
                            <a:pt x="4" y="65"/>
                          </a:lnTo>
                          <a:lnTo>
                            <a:pt x="5" y="63"/>
                          </a:lnTo>
                          <a:lnTo>
                            <a:pt x="9" y="56"/>
                          </a:lnTo>
                          <a:lnTo>
                            <a:pt x="12" y="47"/>
                          </a:lnTo>
                          <a:lnTo>
                            <a:pt x="14" y="40"/>
                          </a:lnTo>
                          <a:lnTo>
                            <a:pt x="16" y="28"/>
                          </a:lnTo>
                          <a:lnTo>
                            <a:pt x="18" y="24"/>
                          </a:lnTo>
                          <a:lnTo>
                            <a:pt x="20" y="21"/>
                          </a:lnTo>
                          <a:lnTo>
                            <a:pt x="22" y="17"/>
                          </a:lnTo>
                          <a:lnTo>
                            <a:pt x="25" y="13"/>
                          </a:lnTo>
                          <a:lnTo>
                            <a:pt x="29" y="11"/>
                          </a:lnTo>
                          <a:lnTo>
                            <a:pt x="31" y="11"/>
                          </a:lnTo>
                          <a:lnTo>
                            <a:pt x="32" y="11"/>
                          </a:lnTo>
                          <a:lnTo>
                            <a:pt x="34" y="12"/>
                          </a:lnTo>
                          <a:lnTo>
                            <a:pt x="36" y="14"/>
                          </a:lnTo>
                          <a:lnTo>
                            <a:pt x="37" y="18"/>
                          </a:lnTo>
                          <a:lnTo>
                            <a:pt x="38" y="23"/>
                          </a:lnTo>
                          <a:lnTo>
                            <a:pt x="39" y="23"/>
                          </a:lnTo>
                          <a:lnTo>
                            <a:pt x="40" y="14"/>
                          </a:lnTo>
                          <a:lnTo>
                            <a:pt x="40" y="8"/>
                          </a:lnTo>
                          <a:lnTo>
                            <a:pt x="39" y="5"/>
                          </a:lnTo>
                          <a:lnTo>
                            <a:pt x="38" y="3"/>
                          </a:lnTo>
                          <a:lnTo>
                            <a:pt x="36" y="2"/>
                          </a:lnTo>
                          <a:lnTo>
                            <a:pt x="34" y="0"/>
                          </a:lnTo>
                          <a:lnTo>
                            <a:pt x="31" y="0"/>
                          </a:lnTo>
                          <a:lnTo>
                            <a:pt x="27" y="0"/>
                          </a:lnTo>
                          <a:lnTo>
                            <a:pt x="23" y="2"/>
                          </a:lnTo>
                          <a:lnTo>
                            <a:pt x="20" y="4"/>
                          </a:lnTo>
                          <a:lnTo>
                            <a:pt x="18" y="7"/>
                          </a:lnTo>
                          <a:lnTo>
                            <a:pt x="15" y="10"/>
                          </a:lnTo>
                          <a:lnTo>
                            <a:pt x="14" y="13"/>
                          </a:lnTo>
                          <a:lnTo>
                            <a:pt x="12" y="17"/>
                          </a:lnTo>
                          <a:lnTo>
                            <a:pt x="9" y="25"/>
                          </a:lnTo>
                          <a:lnTo>
                            <a:pt x="7" y="42"/>
                          </a:lnTo>
                          <a:lnTo>
                            <a:pt x="5" y="50"/>
                          </a:lnTo>
                          <a:lnTo>
                            <a:pt x="2" y="57"/>
                          </a:lnTo>
                          <a:lnTo>
                            <a:pt x="2" y="58"/>
                          </a:lnTo>
                          <a:lnTo>
                            <a:pt x="2" y="61"/>
                          </a:lnTo>
                          <a:lnTo>
                            <a:pt x="0" y="68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2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833028" y="3918942"/>
                      <a:ext cx="61422" cy="71843"/>
                    </a:xfrm>
                    <a:custGeom>
                      <a:avLst/>
                      <a:gdLst>
                        <a:gd name="T0" fmla="*/ 2147483647 w 39"/>
                        <a:gd name="T1" fmla="*/ 2147483647 h 45"/>
                        <a:gd name="T2" fmla="*/ 2147483647 w 39"/>
                        <a:gd name="T3" fmla="*/ 2147483647 h 45"/>
                        <a:gd name="T4" fmla="*/ 2147483647 w 39"/>
                        <a:gd name="T5" fmla="*/ 2147483647 h 45"/>
                        <a:gd name="T6" fmla="*/ 2147483647 w 39"/>
                        <a:gd name="T7" fmla="*/ 2147483647 h 45"/>
                        <a:gd name="T8" fmla="*/ 2147483647 w 39"/>
                        <a:gd name="T9" fmla="*/ 2147483647 h 45"/>
                        <a:gd name="T10" fmla="*/ 2147483647 w 39"/>
                        <a:gd name="T11" fmla="*/ 2147483647 h 45"/>
                        <a:gd name="T12" fmla="*/ 2147483647 w 39"/>
                        <a:gd name="T13" fmla="*/ 2147483647 h 45"/>
                        <a:gd name="T14" fmla="*/ 2147483647 w 39"/>
                        <a:gd name="T15" fmla="*/ 2147483647 h 45"/>
                        <a:gd name="T16" fmla="*/ 2147483647 w 39"/>
                        <a:gd name="T17" fmla="*/ 2147483647 h 45"/>
                        <a:gd name="T18" fmla="*/ 2147483647 w 39"/>
                        <a:gd name="T19" fmla="*/ 2147483647 h 45"/>
                        <a:gd name="T20" fmla="*/ 2147483647 w 39"/>
                        <a:gd name="T21" fmla="*/ 2147483647 h 45"/>
                        <a:gd name="T22" fmla="*/ 2147483647 w 39"/>
                        <a:gd name="T23" fmla="*/ 2147483647 h 45"/>
                        <a:gd name="T24" fmla="*/ 2147483647 w 39"/>
                        <a:gd name="T25" fmla="*/ 0 h 45"/>
                        <a:gd name="T26" fmla="*/ 2147483647 w 39"/>
                        <a:gd name="T27" fmla="*/ 0 h 45"/>
                        <a:gd name="T28" fmla="*/ 2147483647 w 39"/>
                        <a:gd name="T29" fmla="*/ 2147483647 h 45"/>
                        <a:gd name="T30" fmla="*/ 2147483647 w 39"/>
                        <a:gd name="T31" fmla="*/ 2147483647 h 45"/>
                        <a:gd name="T32" fmla="*/ 2147483647 w 39"/>
                        <a:gd name="T33" fmla="*/ 2147483647 h 45"/>
                        <a:gd name="T34" fmla="*/ 2147483647 w 39"/>
                        <a:gd name="T35" fmla="*/ 2147483647 h 45"/>
                        <a:gd name="T36" fmla="*/ 2147483647 w 39"/>
                        <a:gd name="T37" fmla="*/ 2147483647 h 45"/>
                        <a:gd name="T38" fmla="*/ 2147483647 w 39"/>
                        <a:gd name="T39" fmla="*/ 2147483647 h 45"/>
                        <a:gd name="T40" fmla="*/ 2147483647 w 39"/>
                        <a:gd name="T41" fmla="*/ 2147483647 h 45"/>
                        <a:gd name="T42" fmla="*/ 0 w 39"/>
                        <a:gd name="T43" fmla="*/ 2147483647 h 45"/>
                        <a:gd name="T44" fmla="*/ 2147483647 w 39"/>
                        <a:gd name="T45" fmla="*/ 2147483647 h 45"/>
                        <a:gd name="T46" fmla="*/ 2147483647 w 39"/>
                        <a:gd name="T47" fmla="*/ 2147483647 h 45"/>
                        <a:gd name="T48" fmla="*/ 2147483647 w 39"/>
                        <a:gd name="T49" fmla="*/ 2147483647 h 45"/>
                        <a:gd name="T50" fmla="*/ 2147483647 w 39"/>
                        <a:gd name="T51" fmla="*/ 2147483647 h 45"/>
                        <a:gd name="T52" fmla="*/ 2147483647 w 39"/>
                        <a:gd name="T53" fmla="*/ 2147483647 h 45"/>
                        <a:gd name="T54" fmla="*/ 2147483647 w 39"/>
                        <a:gd name="T55" fmla="*/ 2147483647 h 45"/>
                        <a:gd name="T56" fmla="*/ 2147483647 w 39"/>
                        <a:gd name="T57" fmla="*/ 2147483647 h 45"/>
                        <a:gd name="T58" fmla="*/ 2147483647 w 39"/>
                        <a:gd name="T59" fmla="*/ 2147483647 h 45"/>
                        <a:gd name="T60" fmla="*/ 2147483647 w 39"/>
                        <a:gd name="T61" fmla="*/ 2147483647 h 45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39"/>
                        <a:gd name="T94" fmla="*/ 0 h 45"/>
                        <a:gd name="T95" fmla="*/ 39 w 39"/>
                        <a:gd name="T96" fmla="*/ 45 h 45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39" h="45">
                          <a:moveTo>
                            <a:pt x="32" y="34"/>
                          </a:moveTo>
                          <a:lnTo>
                            <a:pt x="32" y="34"/>
                          </a:lnTo>
                          <a:lnTo>
                            <a:pt x="35" y="31"/>
                          </a:lnTo>
                          <a:lnTo>
                            <a:pt x="37" y="26"/>
                          </a:lnTo>
                          <a:lnTo>
                            <a:pt x="39" y="22"/>
                          </a:lnTo>
                          <a:lnTo>
                            <a:pt x="39" y="17"/>
                          </a:lnTo>
                          <a:lnTo>
                            <a:pt x="39" y="13"/>
                          </a:lnTo>
                          <a:lnTo>
                            <a:pt x="38" y="9"/>
                          </a:lnTo>
                          <a:lnTo>
                            <a:pt x="37" y="6"/>
                          </a:lnTo>
                          <a:lnTo>
                            <a:pt x="34" y="4"/>
                          </a:lnTo>
                          <a:lnTo>
                            <a:pt x="31" y="2"/>
                          </a:lnTo>
                          <a:lnTo>
                            <a:pt x="29" y="1"/>
                          </a:lnTo>
                          <a:lnTo>
                            <a:pt x="26" y="0"/>
                          </a:lnTo>
                          <a:lnTo>
                            <a:pt x="23" y="0"/>
                          </a:lnTo>
                          <a:lnTo>
                            <a:pt x="21" y="1"/>
                          </a:lnTo>
                          <a:lnTo>
                            <a:pt x="17" y="2"/>
                          </a:lnTo>
                          <a:lnTo>
                            <a:pt x="14" y="4"/>
                          </a:lnTo>
                          <a:lnTo>
                            <a:pt x="11" y="6"/>
                          </a:lnTo>
                          <a:lnTo>
                            <a:pt x="8" y="9"/>
                          </a:lnTo>
                          <a:lnTo>
                            <a:pt x="4" y="21"/>
                          </a:lnTo>
                          <a:lnTo>
                            <a:pt x="2" y="30"/>
                          </a:lnTo>
                          <a:lnTo>
                            <a:pt x="0" y="35"/>
                          </a:lnTo>
                          <a:lnTo>
                            <a:pt x="3" y="39"/>
                          </a:lnTo>
                          <a:lnTo>
                            <a:pt x="6" y="43"/>
                          </a:lnTo>
                          <a:lnTo>
                            <a:pt x="8" y="44"/>
                          </a:lnTo>
                          <a:lnTo>
                            <a:pt x="10" y="45"/>
                          </a:lnTo>
                          <a:lnTo>
                            <a:pt x="14" y="45"/>
                          </a:lnTo>
                          <a:lnTo>
                            <a:pt x="17" y="45"/>
                          </a:lnTo>
                          <a:lnTo>
                            <a:pt x="22" y="44"/>
                          </a:lnTo>
                          <a:lnTo>
                            <a:pt x="27" y="40"/>
                          </a:lnTo>
                          <a:lnTo>
                            <a:pt x="32" y="34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3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800511" y="3853085"/>
                      <a:ext cx="120434" cy="142191"/>
                    </a:xfrm>
                    <a:custGeom>
                      <a:avLst/>
                      <a:gdLst>
                        <a:gd name="T0" fmla="*/ 2147483647 w 76"/>
                        <a:gd name="T1" fmla="*/ 2147483647 h 90"/>
                        <a:gd name="T2" fmla="*/ 2147483647 w 76"/>
                        <a:gd name="T3" fmla="*/ 2147483647 h 90"/>
                        <a:gd name="T4" fmla="*/ 2147483647 w 76"/>
                        <a:gd name="T5" fmla="*/ 2147483647 h 90"/>
                        <a:gd name="T6" fmla="*/ 2147483647 w 76"/>
                        <a:gd name="T7" fmla="*/ 2147483647 h 90"/>
                        <a:gd name="T8" fmla="*/ 2147483647 w 76"/>
                        <a:gd name="T9" fmla="*/ 2147483647 h 90"/>
                        <a:gd name="T10" fmla="*/ 2147483647 w 76"/>
                        <a:gd name="T11" fmla="*/ 2147483647 h 90"/>
                        <a:gd name="T12" fmla="*/ 2147483647 w 76"/>
                        <a:gd name="T13" fmla="*/ 2147483647 h 90"/>
                        <a:gd name="T14" fmla="*/ 2147483647 w 76"/>
                        <a:gd name="T15" fmla="*/ 2147483647 h 90"/>
                        <a:gd name="T16" fmla="*/ 2147483647 w 76"/>
                        <a:gd name="T17" fmla="*/ 2147483647 h 90"/>
                        <a:gd name="T18" fmla="*/ 2147483647 w 76"/>
                        <a:gd name="T19" fmla="*/ 2147483647 h 90"/>
                        <a:gd name="T20" fmla="*/ 2147483647 w 76"/>
                        <a:gd name="T21" fmla="*/ 2147483647 h 90"/>
                        <a:gd name="T22" fmla="*/ 2147483647 w 76"/>
                        <a:gd name="T23" fmla="*/ 2147483647 h 90"/>
                        <a:gd name="T24" fmla="*/ 2147483647 w 76"/>
                        <a:gd name="T25" fmla="*/ 2147483647 h 90"/>
                        <a:gd name="T26" fmla="*/ 2147483647 w 76"/>
                        <a:gd name="T27" fmla="*/ 2147483647 h 90"/>
                        <a:gd name="T28" fmla="*/ 2147483647 w 76"/>
                        <a:gd name="T29" fmla="*/ 2147483647 h 90"/>
                        <a:gd name="T30" fmla="*/ 2147483647 w 76"/>
                        <a:gd name="T31" fmla="*/ 2147483647 h 90"/>
                        <a:gd name="T32" fmla="*/ 2147483647 w 76"/>
                        <a:gd name="T33" fmla="*/ 2147483647 h 90"/>
                        <a:gd name="T34" fmla="*/ 2147483647 w 76"/>
                        <a:gd name="T35" fmla="*/ 2147483647 h 90"/>
                        <a:gd name="T36" fmla="*/ 2147483647 w 76"/>
                        <a:gd name="T37" fmla="*/ 2147483647 h 90"/>
                        <a:gd name="T38" fmla="*/ 2147483647 w 76"/>
                        <a:gd name="T39" fmla="*/ 2147483647 h 90"/>
                        <a:gd name="T40" fmla="*/ 2147483647 w 76"/>
                        <a:gd name="T41" fmla="*/ 2147483647 h 90"/>
                        <a:gd name="T42" fmla="*/ 2147483647 w 76"/>
                        <a:gd name="T43" fmla="*/ 2147483647 h 90"/>
                        <a:gd name="T44" fmla="*/ 2147483647 w 76"/>
                        <a:gd name="T45" fmla="*/ 2147483647 h 90"/>
                        <a:gd name="T46" fmla="*/ 2147483647 w 76"/>
                        <a:gd name="T47" fmla="*/ 2147483647 h 90"/>
                        <a:gd name="T48" fmla="*/ 2147483647 w 76"/>
                        <a:gd name="T49" fmla="*/ 2147483647 h 90"/>
                        <a:gd name="T50" fmla="*/ 2147483647 w 76"/>
                        <a:gd name="T51" fmla="*/ 2147483647 h 90"/>
                        <a:gd name="T52" fmla="*/ 2147483647 w 76"/>
                        <a:gd name="T53" fmla="*/ 2147483647 h 90"/>
                        <a:gd name="T54" fmla="*/ 2147483647 w 76"/>
                        <a:gd name="T55" fmla="*/ 0 h 90"/>
                        <a:gd name="T56" fmla="*/ 2147483647 w 76"/>
                        <a:gd name="T57" fmla="*/ 2147483647 h 90"/>
                        <a:gd name="T58" fmla="*/ 2147483647 w 76"/>
                        <a:gd name="T59" fmla="*/ 2147483647 h 90"/>
                        <a:gd name="T60" fmla="*/ 2147483647 w 76"/>
                        <a:gd name="T61" fmla="*/ 2147483647 h 90"/>
                        <a:gd name="T62" fmla="*/ 2147483647 w 76"/>
                        <a:gd name="T63" fmla="*/ 2147483647 h 90"/>
                        <a:gd name="T64" fmla="*/ 2147483647 w 76"/>
                        <a:gd name="T65" fmla="*/ 2147483647 h 90"/>
                        <a:gd name="T66" fmla="*/ 2147483647 w 76"/>
                        <a:gd name="T67" fmla="*/ 2147483647 h 90"/>
                        <a:gd name="T68" fmla="*/ 2147483647 w 76"/>
                        <a:gd name="T69" fmla="*/ 2147483647 h 90"/>
                        <a:gd name="T70" fmla="*/ 2147483647 w 76"/>
                        <a:gd name="T71" fmla="*/ 2147483647 h 90"/>
                        <a:gd name="T72" fmla="*/ 2147483647 w 76"/>
                        <a:gd name="T73" fmla="*/ 2147483647 h 90"/>
                        <a:gd name="T74" fmla="*/ 2147483647 w 76"/>
                        <a:gd name="T75" fmla="*/ 2147483647 h 90"/>
                        <a:gd name="T76" fmla="*/ 2147483647 w 76"/>
                        <a:gd name="T77" fmla="*/ 2147483647 h 90"/>
                        <a:gd name="T78" fmla="*/ 2147483647 w 76"/>
                        <a:gd name="T79" fmla="*/ 2147483647 h 90"/>
                        <a:gd name="T80" fmla="*/ 2147483647 w 76"/>
                        <a:gd name="T81" fmla="*/ 2147483647 h 90"/>
                        <a:gd name="T82" fmla="*/ 2147483647 w 76"/>
                        <a:gd name="T83" fmla="*/ 2147483647 h 90"/>
                        <a:gd name="T84" fmla="*/ 0 w 76"/>
                        <a:gd name="T85" fmla="*/ 2147483647 h 90"/>
                        <a:gd name="T86" fmla="*/ 2147483647 w 76"/>
                        <a:gd name="T87" fmla="*/ 2147483647 h 90"/>
                        <a:gd name="T88" fmla="*/ 2147483647 w 76"/>
                        <a:gd name="T89" fmla="*/ 2147483647 h 9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76"/>
                        <a:gd name="T136" fmla="*/ 0 h 90"/>
                        <a:gd name="T137" fmla="*/ 76 w 76"/>
                        <a:gd name="T138" fmla="*/ 90 h 90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76" h="90">
                          <a:moveTo>
                            <a:pt x="17" y="84"/>
                          </a:moveTo>
                          <a:lnTo>
                            <a:pt x="17" y="84"/>
                          </a:lnTo>
                          <a:lnTo>
                            <a:pt x="20" y="72"/>
                          </a:lnTo>
                          <a:lnTo>
                            <a:pt x="23" y="61"/>
                          </a:lnTo>
                          <a:lnTo>
                            <a:pt x="27" y="50"/>
                          </a:lnTo>
                          <a:lnTo>
                            <a:pt x="32" y="41"/>
                          </a:lnTo>
                          <a:lnTo>
                            <a:pt x="37" y="33"/>
                          </a:lnTo>
                          <a:lnTo>
                            <a:pt x="43" y="26"/>
                          </a:lnTo>
                          <a:lnTo>
                            <a:pt x="47" y="21"/>
                          </a:lnTo>
                          <a:lnTo>
                            <a:pt x="52" y="19"/>
                          </a:lnTo>
                          <a:lnTo>
                            <a:pt x="56" y="17"/>
                          </a:lnTo>
                          <a:lnTo>
                            <a:pt x="59" y="17"/>
                          </a:lnTo>
                          <a:lnTo>
                            <a:pt x="62" y="17"/>
                          </a:lnTo>
                          <a:lnTo>
                            <a:pt x="64" y="18"/>
                          </a:lnTo>
                          <a:lnTo>
                            <a:pt x="66" y="19"/>
                          </a:lnTo>
                          <a:lnTo>
                            <a:pt x="68" y="21"/>
                          </a:lnTo>
                          <a:lnTo>
                            <a:pt x="70" y="24"/>
                          </a:lnTo>
                          <a:lnTo>
                            <a:pt x="71" y="28"/>
                          </a:lnTo>
                          <a:lnTo>
                            <a:pt x="73" y="31"/>
                          </a:lnTo>
                          <a:lnTo>
                            <a:pt x="73" y="32"/>
                          </a:lnTo>
                          <a:lnTo>
                            <a:pt x="76" y="30"/>
                          </a:lnTo>
                          <a:lnTo>
                            <a:pt x="76" y="22"/>
                          </a:lnTo>
                          <a:lnTo>
                            <a:pt x="75" y="16"/>
                          </a:lnTo>
                          <a:lnTo>
                            <a:pt x="73" y="11"/>
                          </a:lnTo>
                          <a:lnTo>
                            <a:pt x="69" y="7"/>
                          </a:lnTo>
                          <a:lnTo>
                            <a:pt x="65" y="3"/>
                          </a:lnTo>
                          <a:lnTo>
                            <a:pt x="61" y="1"/>
                          </a:lnTo>
                          <a:lnTo>
                            <a:pt x="57" y="0"/>
                          </a:lnTo>
                          <a:lnTo>
                            <a:pt x="51" y="1"/>
                          </a:lnTo>
                          <a:lnTo>
                            <a:pt x="44" y="4"/>
                          </a:lnTo>
                          <a:lnTo>
                            <a:pt x="38" y="8"/>
                          </a:lnTo>
                          <a:lnTo>
                            <a:pt x="33" y="13"/>
                          </a:lnTo>
                          <a:lnTo>
                            <a:pt x="28" y="19"/>
                          </a:lnTo>
                          <a:lnTo>
                            <a:pt x="25" y="26"/>
                          </a:lnTo>
                          <a:lnTo>
                            <a:pt x="23" y="32"/>
                          </a:lnTo>
                          <a:lnTo>
                            <a:pt x="20" y="39"/>
                          </a:lnTo>
                          <a:lnTo>
                            <a:pt x="18" y="46"/>
                          </a:lnTo>
                          <a:lnTo>
                            <a:pt x="14" y="60"/>
                          </a:lnTo>
                          <a:lnTo>
                            <a:pt x="11" y="73"/>
                          </a:lnTo>
                          <a:lnTo>
                            <a:pt x="9" y="78"/>
                          </a:lnTo>
                          <a:lnTo>
                            <a:pt x="6" y="84"/>
                          </a:lnTo>
                          <a:lnTo>
                            <a:pt x="4" y="88"/>
                          </a:lnTo>
                          <a:lnTo>
                            <a:pt x="0" y="90"/>
                          </a:lnTo>
                          <a:lnTo>
                            <a:pt x="7" y="88"/>
                          </a:lnTo>
                          <a:lnTo>
                            <a:pt x="17" y="84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4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556028" y="3884517"/>
                      <a:ext cx="2409" cy="2993"/>
                    </a:xfrm>
                    <a:custGeom>
                      <a:avLst/>
                      <a:gdLst>
                        <a:gd name="T0" fmla="*/ 2147483647 w 1"/>
                        <a:gd name="T1" fmla="*/ 2147483647 h 2"/>
                        <a:gd name="T2" fmla="*/ 2147483647 w 1"/>
                        <a:gd name="T3" fmla="*/ 2147483647 h 2"/>
                        <a:gd name="T4" fmla="*/ 2147483647 w 1"/>
                        <a:gd name="T5" fmla="*/ 2147483647 h 2"/>
                        <a:gd name="T6" fmla="*/ 0 w 1"/>
                        <a:gd name="T7" fmla="*/ 0 h 2"/>
                        <a:gd name="T8" fmla="*/ 0 w 1"/>
                        <a:gd name="T9" fmla="*/ 0 h 2"/>
                        <a:gd name="T10" fmla="*/ 2147483647 w 1"/>
                        <a:gd name="T11" fmla="*/ 2147483647 h 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"/>
                        <a:gd name="T19" fmla="*/ 0 h 2"/>
                        <a:gd name="T20" fmla="*/ 1 w 1"/>
                        <a:gd name="T21" fmla="*/ 2 h 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" h="2">
                          <a:moveTo>
                            <a:pt x="1" y="1"/>
                          </a:move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0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559642" y="3912955"/>
                      <a:ext cx="224008" cy="89804"/>
                    </a:xfrm>
                    <a:custGeom>
                      <a:avLst/>
                      <a:gdLst>
                        <a:gd name="T0" fmla="*/ 2147483647 w 141"/>
                        <a:gd name="T1" fmla="*/ 2147483647 h 56"/>
                        <a:gd name="T2" fmla="*/ 2147483647 w 141"/>
                        <a:gd name="T3" fmla="*/ 2147483647 h 56"/>
                        <a:gd name="T4" fmla="*/ 2147483647 w 141"/>
                        <a:gd name="T5" fmla="*/ 2147483647 h 56"/>
                        <a:gd name="T6" fmla="*/ 2147483647 w 141"/>
                        <a:gd name="T7" fmla="*/ 2147483647 h 56"/>
                        <a:gd name="T8" fmla="*/ 2147483647 w 141"/>
                        <a:gd name="T9" fmla="*/ 2147483647 h 56"/>
                        <a:gd name="T10" fmla="*/ 2147483647 w 141"/>
                        <a:gd name="T11" fmla="*/ 2147483647 h 56"/>
                        <a:gd name="T12" fmla="*/ 2147483647 w 141"/>
                        <a:gd name="T13" fmla="*/ 2147483647 h 56"/>
                        <a:gd name="T14" fmla="*/ 2147483647 w 141"/>
                        <a:gd name="T15" fmla="*/ 2147483647 h 56"/>
                        <a:gd name="T16" fmla="*/ 2147483647 w 141"/>
                        <a:gd name="T17" fmla="*/ 2147483647 h 56"/>
                        <a:gd name="T18" fmla="*/ 2147483647 w 141"/>
                        <a:gd name="T19" fmla="*/ 2147483647 h 56"/>
                        <a:gd name="T20" fmla="*/ 2147483647 w 141"/>
                        <a:gd name="T21" fmla="*/ 2147483647 h 56"/>
                        <a:gd name="T22" fmla="*/ 2147483647 w 141"/>
                        <a:gd name="T23" fmla="*/ 2147483647 h 56"/>
                        <a:gd name="T24" fmla="*/ 2147483647 w 141"/>
                        <a:gd name="T25" fmla="*/ 2147483647 h 56"/>
                        <a:gd name="T26" fmla="*/ 2147483647 w 141"/>
                        <a:gd name="T27" fmla="*/ 2147483647 h 56"/>
                        <a:gd name="T28" fmla="*/ 2147483647 w 141"/>
                        <a:gd name="T29" fmla="*/ 2147483647 h 56"/>
                        <a:gd name="T30" fmla="*/ 2147483647 w 141"/>
                        <a:gd name="T31" fmla="*/ 2147483647 h 56"/>
                        <a:gd name="T32" fmla="*/ 2147483647 w 141"/>
                        <a:gd name="T33" fmla="*/ 2147483647 h 56"/>
                        <a:gd name="T34" fmla="*/ 2147483647 w 141"/>
                        <a:gd name="T35" fmla="*/ 2147483647 h 56"/>
                        <a:gd name="T36" fmla="*/ 2147483647 w 141"/>
                        <a:gd name="T37" fmla="*/ 2147483647 h 56"/>
                        <a:gd name="T38" fmla="*/ 2147483647 w 141"/>
                        <a:gd name="T39" fmla="*/ 2147483647 h 56"/>
                        <a:gd name="T40" fmla="*/ 2147483647 w 141"/>
                        <a:gd name="T41" fmla="*/ 2147483647 h 56"/>
                        <a:gd name="T42" fmla="*/ 2147483647 w 141"/>
                        <a:gd name="T43" fmla="*/ 2147483647 h 56"/>
                        <a:gd name="T44" fmla="*/ 2147483647 w 141"/>
                        <a:gd name="T45" fmla="*/ 2147483647 h 56"/>
                        <a:gd name="T46" fmla="*/ 2147483647 w 141"/>
                        <a:gd name="T47" fmla="*/ 2147483647 h 56"/>
                        <a:gd name="T48" fmla="*/ 2147483647 w 141"/>
                        <a:gd name="T49" fmla="*/ 2147483647 h 56"/>
                        <a:gd name="T50" fmla="*/ 2147483647 w 141"/>
                        <a:gd name="T51" fmla="*/ 2147483647 h 56"/>
                        <a:gd name="T52" fmla="*/ 2147483647 w 141"/>
                        <a:gd name="T53" fmla="*/ 2147483647 h 56"/>
                        <a:gd name="T54" fmla="*/ 2147483647 w 141"/>
                        <a:gd name="T55" fmla="*/ 2147483647 h 56"/>
                        <a:gd name="T56" fmla="*/ 2147483647 w 141"/>
                        <a:gd name="T57" fmla="*/ 2147483647 h 56"/>
                        <a:gd name="T58" fmla="*/ 2147483647 w 141"/>
                        <a:gd name="T59" fmla="*/ 2147483647 h 56"/>
                        <a:gd name="T60" fmla="*/ 2147483647 w 141"/>
                        <a:gd name="T61" fmla="*/ 2147483647 h 56"/>
                        <a:gd name="T62" fmla="*/ 2147483647 w 141"/>
                        <a:gd name="T63" fmla="*/ 2147483647 h 56"/>
                        <a:gd name="T64" fmla="*/ 2147483647 w 141"/>
                        <a:gd name="T65" fmla="*/ 0 h 56"/>
                        <a:gd name="T66" fmla="*/ 2147483647 w 141"/>
                        <a:gd name="T67" fmla="*/ 2147483647 h 56"/>
                        <a:gd name="T68" fmla="*/ 2147483647 w 141"/>
                        <a:gd name="T69" fmla="*/ 2147483647 h 56"/>
                        <a:gd name="T70" fmla="*/ 2147483647 w 141"/>
                        <a:gd name="T71" fmla="*/ 2147483647 h 56"/>
                        <a:gd name="T72" fmla="*/ 2147483647 w 141"/>
                        <a:gd name="T73" fmla="*/ 2147483647 h 56"/>
                        <a:gd name="T74" fmla="*/ 2147483647 w 141"/>
                        <a:gd name="T75" fmla="*/ 2147483647 h 56"/>
                        <a:gd name="T76" fmla="*/ 2147483647 w 141"/>
                        <a:gd name="T77" fmla="*/ 2147483647 h 56"/>
                        <a:gd name="T78" fmla="*/ 2147483647 w 141"/>
                        <a:gd name="T79" fmla="*/ 2147483647 h 56"/>
                        <a:gd name="T80" fmla="*/ 0 w 141"/>
                        <a:gd name="T81" fmla="*/ 2147483647 h 56"/>
                        <a:gd name="T82" fmla="*/ 2147483647 w 141"/>
                        <a:gd name="T83" fmla="*/ 2147483647 h 56"/>
                        <a:gd name="T84" fmla="*/ 2147483647 w 141"/>
                        <a:gd name="T85" fmla="*/ 2147483647 h 56"/>
                        <a:gd name="T86" fmla="*/ 2147483647 w 141"/>
                        <a:gd name="T87" fmla="*/ 2147483647 h 56"/>
                        <a:gd name="T88" fmla="*/ 2147483647 w 141"/>
                        <a:gd name="T89" fmla="*/ 2147483647 h 56"/>
                        <a:gd name="T90" fmla="*/ 2147483647 w 141"/>
                        <a:gd name="T91" fmla="*/ 2147483647 h 56"/>
                        <a:gd name="T92" fmla="*/ 2147483647 w 141"/>
                        <a:gd name="T93" fmla="*/ 2147483647 h 56"/>
                        <a:gd name="T94" fmla="*/ 2147483647 w 141"/>
                        <a:gd name="T95" fmla="*/ 2147483647 h 56"/>
                        <a:gd name="T96" fmla="*/ 2147483647 w 141"/>
                        <a:gd name="T97" fmla="*/ 2147483647 h 56"/>
                        <a:gd name="T98" fmla="*/ 2147483647 w 141"/>
                        <a:gd name="T99" fmla="*/ 2147483647 h 56"/>
                        <a:gd name="T100" fmla="*/ 2147483647 w 141"/>
                        <a:gd name="T101" fmla="*/ 2147483647 h 56"/>
                        <a:gd name="T102" fmla="*/ 2147483647 w 141"/>
                        <a:gd name="T103" fmla="*/ 2147483647 h 56"/>
                        <a:gd name="T104" fmla="*/ 2147483647 w 141"/>
                        <a:gd name="T105" fmla="*/ 2147483647 h 56"/>
                        <a:gd name="T106" fmla="*/ 2147483647 w 141"/>
                        <a:gd name="T107" fmla="*/ 2147483647 h 56"/>
                        <a:gd name="T108" fmla="*/ 2147483647 w 141"/>
                        <a:gd name="T109" fmla="*/ 2147483647 h 56"/>
                        <a:gd name="T110" fmla="*/ 2147483647 w 141"/>
                        <a:gd name="T111" fmla="*/ 2147483647 h 56"/>
                        <a:gd name="T112" fmla="*/ 2147483647 w 141"/>
                        <a:gd name="T113" fmla="*/ 2147483647 h 56"/>
                        <a:gd name="T114" fmla="*/ 2147483647 w 141"/>
                        <a:gd name="T115" fmla="*/ 2147483647 h 56"/>
                        <a:gd name="T116" fmla="*/ 2147483647 w 141"/>
                        <a:gd name="T117" fmla="*/ 2147483647 h 56"/>
                        <a:gd name="T118" fmla="*/ 2147483647 w 141"/>
                        <a:gd name="T119" fmla="*/ 2147483647 h 5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w 141"/>
                        <a:gd name="T181" fmla="*/ 0 h 56"/>
                        <a:gd name="T182" fmla="*/ 141 w 141"/>
                        <a:gd name="T183" fmla="*/ 56 h 56"/>
                      </a:gdLst>
                      <a:ahLst/>
                      <a:cxnLst>
                        <a:cxn ang="T120">
                          <a:pos x="T0" y="T1"/>
                        </a:cxn>
                        <a:cxn ang="T121">
                          <a:pos x="T2" y="T3"/>
                        </a:cxn>
                        <a:cxn ang="T122">
                          <a:pos x="T4" y="T5"/>
                        </a:cxn>
                        <a:cxn ang="T123">
                          <a:pos x="T6" y="T7"/>
                        </a:cxn>
                        <a:cxn ang="T124">
                          <a:pos x="T8" y="T9"/>
                        </a:cxn>
                        <a:cxn ang="T125">
                          <a:pos x="T10" y="T11"/>
                        </a:cxn>
                        <a:cxn ang="T126">
                          <a:pos x="T12" y="T13"/>
                        </a:cxn>
                        <a:cxn ang="T127">
                          <a:pos x="T14" y="T15"/>
                        </a:cxn>
                        <a:cxn ang="T128">
                          <a:pos x="T16" y="T17"/>
                        </a:cxn>
                        <a:cxn ang="T129">
                          <a:pos x="T18" y="T19"/>
                        </a:cxn>
                        <a:cxn ang="T130">
                          <a:pos x="T20" y="T21"/>
                        </a:cxn>
                        <a:cxn ang="T131">
                          <a:pos x="T22" y="T23"/>
                        </a:cxn>
                        <a:cxn ang="T132">
                          <a:pos x="T24" y="T25"/>
                        </a:cxn>
                        <a:cxn ang="T133">
                          <a:pos x="T26" y="T27"/>
                        </a:cxn>
                        <a:cxn ang="T134">
                          <a:pos x="T28" y="T29"/>
                        </a:cxn>
                        <a:cxn ang="T135">
                          <a:pos x="T30" y="T31"/>
                        </a:cxn>
                        <a:cxn ang="T136">
                          <a:pos x="T32" y="T33"/>
                        </a:cxn>
                        <a:cxn ang="T137">
                          <a:pos x="T34" y="T35"/>
                        </a:cxn>
                        <a:cxn ang="T138">
                          <a:pos x="T36" y="T37"/>
                        </a:cxn>
                        <a:cxn ang="T139">
                          <a:pos x="T38" y="T39"/>
                        </a:cxn>
                        <a:cxn ang="T140">
                          <a:pos x="T40" y="T41"/>
                        </a:cxn>
                        <a:cxn ang="T141">
                          <a:pos x="T42" y="T43"/>
                        </a:cxn>
                        <a:cxn ang="T142">
                          <a:pos x="T44" y="T45"/>
                        </a:cxn>
                        <a:cxn ang="T143">
                          <a:pos x="T46" y="T47"/>
                        </a:cxn>
                        <a:cxn ang="T144">
                          <a:pos x="T48" y="T49"/>
                        </a:cxn>
                        <a:cxn ang="T145">
                          <a:pos x="T50" y="T51"/>
                        </a:cxn>
                        <a:cxn ang="T146">
                          <a:pos x="T52" y="T53"/>
                        </a:cxn>
                        <a:cxn ang="T147">
                          <a:pos x="T54" y="T55"/>
                        </a:cxn>
                        <a:cxn ang="T148">
                          <a:pos x="T56" y="T57"/>
                        </a:cxn>
                        <a:cxn ang="T149">
                          <a:pos x="T58" y="T59"/>
                        </a:cxn>
                        <a:cxn ang="T150">
                          <a:pos x="T60" y="T61"/>
                        </a:cxn>
                        <a:cxn ang="T151">
                          <a:pos x="T62" y="T63"/>
                        </a:cxn>
                        <a:cxn ang="T152">
                          <a:pos x="T64" y="T65"/>
                        </a:cxn>
                        <a:cxn ang="T153">
                          <a:pos x="T66" y="T67"/>
                        </a:cxn>
                        <a:cxn ang="T154">
                          <a:pos x="T68" y="T69"/>
                        </a:cxn>
                        <a:cxn ang="T155">
                          <a:pos x="T70" y="T71"/>
                        </a:cxn>
                        <a:cxn ang="T156">
                          <a:pos x="T72" y="T73"/>
                        </a:cxn>
                        <a:cxn ang="T157">
                          <a:pos x="T74" y="T75"/>
                        </a:cxn>
                        <a:cxn ang="T158">
                          <a:pos x="T76" y="T77"/>
                        </a:cxn>
                        <a:cxn ang="T159">
                          <a:pos x="T78" y="T79"/>
                        </a:cxn>
                        <a:cxn ang="T160">
                          <a:pos x="T80" y="T81"/>
                        </a:cxn>
                        <a:cxn ang="T161">
                          <a:pos x="T82" y="T83"/>
                        </a:cxn>
                        <a:cxn ang="T162">
                          <a:pos x="T84" y="T85"/>
                        </a:cxn>
                        <a:cxn ang="T163">
                          <a:pos x="T86" y="T87"/>
                        </a:cxn>
                        <a:cxn ang="T164">
                          <a:pos x="T88" y="T89"/>
                        </a:cxn>
                        <a:cxn ang="T165">
                          <a:pos x="T90" y="T91"/>
                        </a:cxn>
                        <a:cxn ang="T166">
                          <a:pos x="T92" y="T93"/>
                        </a:cxn>
                        <a:cxn ang="T167">
                          <a:pos x="T94" y="T95"/>
                        </a:cxn>
                        <a:cxn ang="T168">
                          <a:pos x="T96" y="T97"/>
                        </a:cxn>
                        <a:cxn ang="T169">
                          <a:pos x="T98" y="T99"/>
                        </a:cxn>
                        <a:cxn ang="T170">
                          <a:pos x="T100" y="T101"/>
                        </a:cxn>
                        <a:cxn ang="T171">
                          <a:pos x="T102" y="T103"/>
                        </a:cxn>
                        <a:cxn ang="T172">
                          <a:pos x="T104" y="T105"/>
                        </a:cxn>
                        <a:cxn ang="T173">
                          <a:pos x="T106" y="T107"/>
                        </a:cxn>
                        <a:cxn ang="T174">
                          <a:pos x="T108" y="T109"/>
                        </a:cxn>
                        <a:cxn ang="T175">
                          <a:pos x="T110" y="T111"/>
                        </a:cxn>
                        <a:cxn ang="T176">
                          <a:pos x="T112" y="T113"/>
                        </a:cxn>
                        <a:cxn ang="T177">
                          <a:pos x="T114" y="T115"/>
                        </a:cxn>
                        <a:cxn ang="T178">
                          <a:pos x="T116" y="T117"/>
                        </a:cxn>
                        <a:cxn ang="T179">
                          <a:pos x="T118" y="T119"/>
                        </a:cxn>
                      </a:cxnLst>
                      <a:rect l="T180" t="T181" r="T182" b="T183"/>
                      <a:pathLst>
                        <a:path w="141" h="56">
                          <a:moveTo>
                            <a:pt x="105" y="50"/>
                          </a:moveTo>
                          <a:lnTo>
                            <a:pt x="105" y="50"/>
                          </a:lnTo>
                          <a:lnTo>
                            <a:pt x="104" y="49"/>
                          </a:lnTo>
                          <a:lnTo>
                            <a:pt x="102" y="48"/>
                          </a:lnTo>
                          <a:lnTo>
                            <a:pt x="100" y="47"/>
                          </a:lnTo>
                          <a:lnTo>
                            <a:pt x="98" y="45"/>
                          </a:lnTo>
                          <a:lnTo>
                            <a:pt x="95" y="43"/>
                          </a:lnTo>
                          <a:lnTo>
                            <a:pt x="93" y="38"/>
                          </a:lnTo>
                          <a:lnTo>
                            <a:pt x="90" y="32"/>
                          </a:lnTo>
                          <a:lnTo>
                            <a:pt x="90" y="31"/>
                          </a:lnTo>
                          <a:lnTo>
                            <a:pt x="91" y="31"/>
                          </a:lnTo>
                          <a:lnTo>
                            <a:pt x="109" y="32"/>
                          </a:lnTo>
                          <a:lnTo>
                            <a:pt x="125" y="32"/>
                          </a:lnTo>
                          <a:lnTo>
                            <a:pt x="133" y="31"/>
                          </a:lnTo>
                          <a:lnTo>
                            <a:pt x="141" y="31"/>
                          </a:lnTo>
                          <a:lnTo>
                            <a:pt x="120" y="32"/>
                          </a:lnTo>
                          <a:lnTo>
                            <a:pt x="102" y="31"/>
                          </a:lnTo>
                          <a:lnTo>
                            <a:pt x="86" y="31"/>
                          </a:lnTo>
                          <a:lnTo>
                            <a:pt x="71" y="28"/>
                          </a:lnTo>
                          <a:lnTo>
                            <a:pt x="71" y="34"/>
                          </a:lnTo>
                          <a:lnTo>
                            <a:pt x="72" y="38"/>
                          </a:lnTo>
                          <a:lnTo>
                            <a:pt x="72" y="39"/>
                          </a:lnTo>
                          <a:lnTo>
                            <a:pt x="71" y="39"/>
                          </a:lnTo>
                          <a:lnTo>
                            <a:pt x="60" y="36"/>
                          </a:lnTo>
                          <a:lnTo>
                            <a:pt x="50" y="33"/>
                          </a:lnTo>
                          <a:lnTo>
                            <a:pt x="34" y="26"/>
                          </a:lnTo>
                          <a:lnTo>
                            <a:pt x="24" y="20"/>
                          </a:lnTo>
                          <a:lnTo>
                            <a:pt x="20" y="19"/>
                          </a:lnTo>
                          <a:lnTo>
                            <a:pt x="20" y="18"/>
                          </a:lnTo>
                          <a:lnTo>
                            <a:pt x="19" y="14"/>
                          </a:lnTo>
                          <a:lnTo>
                            <a:pt x="19" y="8"/>
                          </a:lnTo>
                          <a:lnTo>
                            <a:pt x="14" y="3"/>
                          </a:lnTo>
                          <a:lnTo>
                            <a:pt x="9" y="0"/>
                          </a:lnTo>
                          <a:lnTo>
                            <a:pt x="12" y="2"/>
                          </a:lnTo>
                          <a:lnTo>
                            <a:pt x="12" y="3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5" y="8"/>
                          </a:lnTo>
                          <a:lnTo>
                            <a:pt x="1" y="3"/>
                          </a:lnTo>
                          <a:lnTo>
                            <a:pt x="0" y="4"/>
                          </a:lnTo>
                          <a:lnTo>
                            <a:pt x="2" y="14"/>
                          </a:lnTo>
                          <a:lnTo>
                            <a:pt x="9" y="20"/>
                          </a:lnTo>
                          <a:lnTo>
                            <a:pt x="17" y="27"/>
                          </a:lnTo>
                          <a:lnTo>
                            <a:pt x="26" y="32"/>
                          </a:lnTo>
                          <a:lnTo>
                            <a:pt x="34" y="36"/>
                          </a:lnTo>
                          <a:lnTo>
                            <a:pt x="43" y="40"/>
                          </a:lnTo>
                          <a:lnTo>
                            <a:pt x="52" y="45"/>
                          </a:lnTo>
                          <a:lnTo>
                            <a:pt x="61" y="48"/>
                          </a:lnTo>
                          <a:lnTo>
                            <a:pt x="70" y="50"/>
                          </a:lnTo>
                          <a:lnTo>
                            <a:pt x="80" y="52"/>
                          </a:lnTo>
                          <a:lnTo>
                            <a:pt x="89" y="53"/>
                          </a:lnTo>
                          <a:lnTo>
                            <a:pt x="98" y="55"/>
                          </a:lnTo>
                          <a:lnTo>
                            <a:pt x="107" y="55"/>
                          </a:lnTo>
                          <a:lnTo>
                            <a:pt x="124" y="56"/>
                          </a:lnTo>
                          <a:lnTo>
                            <a:pt x="139" y="55"/>
                          </a:lnTo>
                          <a:lnTo>
                            <a:pt x="140" y="49"/>
                          </a:lnTo>
                          <a:lnTo>
                            <a:pt x="129" y="50"/>
                          </a:lnTo>
                          <a:lnTo>
                            <a:pt x="118" y="50"/>
                          </a:lnTo>
                          <a:lnTo>
                            <a:pt x="105" y="50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788467" y="3796209"/>
                      <a:ext cx="131273" cy="145184"/>
                    </a:xfrm>
                    <a:custGeom>
                      <a:avLst/>
                      <a:gdLst>
                        <a:gd name="T0" fmla="*/ 2147483647 w 83"/>
                        <a:gd name="T1" fmla="*/ 0 h 91"/>
                        <a:gd name="T2" fmla="*/ 2147483647 w 83"/>
                        <a:gd name="T3" fmla="*/ 2147483647 h 91"/>
                        <a:gd name="T4" fmla="*/ 2147483647 w 83"/>
                        <a:gd name="T5" fmla="*/ 2147483647 h 91"/>
                        <a:gd name="T6" fmla="*/ 2147483647 w 83"/>
                        <a:gd name="T7" fmla="*/ 2147483647 h 91"/>
                        <a:gd name="T8" fmla="*/ 2147483647 w 83"/>
                        <a:gd name="T9" fmla="*/ 2147483647 h 91"/>
                        <a:gd name="T10" fmla="*/ 2147483647 w 83"/>
                        <a:gd name="T11" fmla="*/ 2147483647 h 91"/>
                        <a:gd name="T12" fmla="*/ 2147483647 w 83"/>
                        <a:gd name="T13" fmla="*/ 2147483647 h 91"/>
                        <a:gd name="T14" fmla="*/ 2147483647 w 83"/>
                        <a:gd name="T15" fmla="*/ 2147483647 h 91"/>
                        <a:gd name="T16" fmla="*/ 2147483647 w 83"/>
                        <a:gd name="T17" fmla="*/ 2147483647 h 91"/>
                        <a:gd name="T18" fmla="*/ 2147483647 w 83"/>
                        <a:gd name="T19" fmla="*/ 2147483647 h 91"/>
                        <a:gd name="T20" fmla="*/ 2147483647 w 83"/>
                        <a:gd name="T21" fmla="*/ 2147483647 h 91"/>
                        <a:gd name="T22" fmla="*/ 0 w 83"/>
                        <a:gd name="T23" fmla="*/ 2147483647 h 91"/>
                        <a:gd name="T24" fmla="*/ 0 w 83"/>
                        <a:gd name="T25" fmla="*/ 2147483647 h 91"/>
                        <a:gd name="T26" fmla="*/ 2147483647 w 83"/>
                        <a:gd name="T27" fmla="*/ 2147483647 h 91"/>
                        <a:gd name="T28" fmla="*/ 2147483647 w 83"/>
                        <a:gd name="T29" fmla="*/ 2147483647 h 91"/>
                        <a:gd name="T30" fmla="*/ 2147483647 w 83"/>
                        <a:gd name="T31" fmla="*/ 2147483647 h 91"/>
                        <a:gd name="T32" fmla="*/ 2147483647 w 83"/>
                        <a:gd name="T33" fmla="*/ 2147483647 h 91"/>
                        <a:gd name="T34" fmla="*/ 2147483647 w 83"/>
                        <a:gd name="T35" fmla="*/ 2147483647 h 91"/>
                        <a:gd name="T36" fmla="*/ 2147483647 w 83"/>
                        <a:gd name="T37" fmla="*/ 2147483647 h 91"/>
                        <a:gd name="T38" fmla="*/ 2147483647 w 83"/>
                        <a:gd name="T39" fmla="*/ 2147483647 h 91"/>
                        <a:gd name="T40" fmla="*/ 2147483647 w 83"/>
                        <a:gd name="T41" fmla="*/ 2147483647 h 91"/>
                        <a:gd name="T42" fmla="*/ 2147483647 w 83"/>
                        <a:gd name="T43" fmla="*/ 2147483647 h 91"/>
                        <a:gd name="T44" fmla="*/ 2147483647 w 83"/>
                        <a:gd name="T45" fmla="*/ 0 h 9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83"/>
                        <a:gd name="T70" fmla="*/ 0 h 91"/>
                        <a:gd name="T71" fmla="*/ 83 w 83"/>
                        <a:gd name="T72" fmla="*/ 91 h 91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83" h="91">
                          <a:moveTo>
                            <a:pt x="83" y="0"/>
                          </a:moveTo>
                          <a:lnTo>
                            <a:pt x="69" y="11"/>
                          </a:lnTo>
                          <a:lnTo>
                            <a:pt x="67" y="13"/>
                          </a:lnTo>
                          <a:lnTo>
                            <a:pt x="54" y="23"/>
                          </a:lnTo>
                          <a:lnTo>
                            <a:pt x="38" y="37"/>
                          </a:lnTo>
                          <a:lnTo>
                            <a:pt x="30" y="45"/>
                          </a:lnTo>
                          <a:lnTo>
                            <a:pt x="22" y="53"/>
                          </a:lnTo>
                          <a:lnTo>
                            <a:pt x="15" y="62"/>
                          </a:lnTo>
                          <a:lnTo>
                            <a:pt x="9" y="71"/>
                          </a:lnTo>
                          <a:lnTo>
                            <a:pt x="4" y="79"/>
                          </a:lnTo>
                          <a:lnTo>
                            <a:pt x="2" y="85"/>
                          </a:lnTo>
                          <a:lnTo>
                            <a:pt x="0" y="90"/>
                          </a:lnTo>
                          <a:lnTo>
                            <a:pt x="0" y="91"/>
                          </a:lnTo>
                          <a:lnTo>
                            <a:pt x="4" y="85"/>
                          </a:lnTo>
                          <a:lnTo>
                            <a:pt x="7" y="78"/>
                          </a:lnTo>
                          <a:lnTo>
                            <a:pt x="15" y="67"/>
                          </a:lnTo>
                          <a:lnTo>
                            <a:pt x="24" y="56"/>
                          </a:lnTo>
                          <a:lnTo>
                            <a:pt x="34" y="46"/>
                          </a:lnTo>
                          <a:lnTo>
                            <a:pt x="45" y="35"/>
                          </a:lnTo>
                          <a:lnTo>
                            <a:pt x="57" y="26"/>
                          </a:lnTo>
                          <a:lnTo>
                            <a:pt x="83" y="5"/>
                          </a:lnTo>
                          <a:lnTo>
                            <a:pt x="83" y="1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7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4013679" y="3642046"/>
                      <a:ext cx="72261" cy="86811"/>
                    </a:xfrm>
                    <a:custGeom>
                      <a:avLst/>
                      <a:gdLst>
                        <a:gd name="T0" fmla="*/ 2147483647 w 46"/>
                        <a:gd name="T1" fmla="*/ 0 h 54"/>
                        <a:gd name="T2" fmla="*/ 2147483647 w 46"/>
                        <a:gd name="T3" fmla="*/ 0 h 54"/>
                        <a:gd name="T4" fmla="*/ 2147483647 w 46"/>
                        <a:gd name="T5" fmla="*/ 2147483647 h 54"/>
                        <a:gd name="T6" fmla="*/ 2147483647 w 46"/>
                        <a:gd name="T7" fmla="*/ 2147483647 h 54"/>
                        <a:gd name="T8" fmla="*/ 2147483647 w 46"/>
                        <a:gd name="T9" fmla="*/ 2147483647 h 54"/>
                        <a:gd name="T10" fmla="*/ 2147483647 w 46"/>
                        <a:gd name="T11" fmla="*/ 2147483647 h 54"/>
                        <a:gd name="T12" fmla="*/ 2147483647 w 46"/>
                        <a:gd name="T13" fmla="*/ 2147483647 h 54"/>
                        <a:gd name="T14" fmla="*/ 2147483647 w 46"/>
                        <a:gd name="T15" fmla="*/ 2147483647 h 54"/>
                        <a:gd name="T16" fmla="*/ 2147483647 w 46"/>
                        <a:gd name="T17" fmla="*/ 2147483647 h 54"/>
                        <a:gd name="T18" fmla="*/ 0 w 46"/>
                        <a:gd name="T19" fmla="*/ 2147483647 h 54"/>
                        <a:gd name="T20" fmla="*/ 0 w 46"/>
                        <a:gd name="T21" fmla="*/ 2147483647 h 54"/>
                        <a:gd name="T22" fmla="*/ 2147483647 w 46"/>
                        <a:gd name="T23" fmla="*/ 2147483647 h 54"/>
                        <a:gd name="T24" fmla="*/ 2147483647 w 46"/>
                        <a:gd name="T25" fmla="*/ 2147483647 h 54"/>
                        <a:gd name="T26" fmla="*/ 2147483647 w 46"/>
                        <a:gd name="T27" fmla="*/ 2147483647 h 54"/>
                        <a:gd name="T28" fmla="*/ 2147483647 w 46"/>
                        <a:gd name="T29" fmla="*/ 2147483647 h 54"/>
                        <a:gd name="T30" fmla="*/ 2147483647 w 46"/>
                        <a:gd name="T31" fmla="*/ 2147483647 h 54"/>
                        <a:gd name="T32" fmla="*/ 2147483647 w 46"/>
                        <a:gd name="T33" fmla="*/ 2147483647 h 54"/>
                        <a:gd name="T34" fmla="*/ 2147483647 w 46"/>
                        <a:gd name="T35" fmla="*/ 2147483647 h 54"/>
                        <a:gd name="T36" fmla="*/ 2147483647 w 46"/>
                        <a:gd name="T37" fmla="*/ 2147483647 h 54"/>
                        <a:gd name="T38" fmla="*/ 2147483647 w 46"/>
                        <a:gd name="T39" fmla="*/ 2147483647 h 54"/>
                        <a:gd name="T40" fmla="*/ 2147483647 w 46"/>
                        <a:gd name="T41" fmla="*/ 0 h 54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6"/>
                        <a:gd name="T64" fmla="*/ 0 h 54"/>
                        <a:gd name="T65" fmla="*/ 46 w 46"/>
                        <a:gd name="T66" fmla="*/ 54 h 54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6" h="54">
                          <a:moveTo>
                            <a:pt x="45" y="0"/>
                          </a:moveTo>
                          <a:lnTo>
                            <a:pt x="45" y="0"/>
                          </a:lnTo>
                          <a:lnTo>
                            <a:pt x="45" y="2"/>
                          </a:lnTo>
                          <a:lnTo>
                            <a:pt x="45" y="4"/>
                          </a:lnTo>
                          <a:lnTo>
                            <a:pt x="44" y="6"/>
                          </a:lnTo>
                          <a:lnTo>
                            <a:pt x="42" y="12"/>
                          </a:lnTo>
                          <a:lnTo>
                            <a:pt x="38" y="17"/>
                          </a:lnTo>
                          <a:lnTo>
                            <a:pt x="34" y="21"/>
                          </a:lnTo>
                          <a:lnTo>
                            <a:pt x="23" y="31"/>
                          </a:lnTo>
                          <a:lnTo>
                            <a:pt x="0" y="49"/>
                          </a:lnTo>
                          <a:lnTo>
                            <a:pt x="0" y="50"/>
                          </a:lnTo>
                          <a:lnTo>
                            <a:pt x="2" y="54"/>
                          </a:lnTo>
                          <a:lnTo>
                            <a:pt x="23" y="37"/>
                          </a:lnTo>
                          <a:lnTo>
                            <a:pt x="30" y="29"/>
                          </a:lnTo>
                          <a:lnTo>
                            <a:pt x="38" y="23"/>
                          </a:lnTo>
                          <a:lnTo>
                            <a:pt x="43" y="16"/>
                          </a:lnTo>
                          <a:lnTo>
                            <a:pt x="46" y="11"/>
                          </a:lnTo>
                          <a:lnTo>
                            <a:pt x="46" y="8"/>
                          </a:lnTo>
                          <a:lnTo>
                            <a:pt x="46" y="5"/>
                          </a:lnTo>
                          <a:lnTo>
                            <a:pt x="46" y="2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8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920945" y="3791720"/>
                      <a:ext cx="13247" cy="10477"/>
                    </a:xfrm>
                    <a:custGeom>
                      <a:avLst/>
                      <a:gdLst>
                        <a:gd name="T0" fmla="*/ 2147483647 w 8"/>
                        <a:gd name="T1" fmla="*/ 0 h 6"/>
                        <a:gd name="T2" fmla="*/ 2147483647 w 8"/>
                        <a:gd name="T3" fmla="*/ 0 h 6"/>
                        <a:gd name="T4" fmla="*/ 0 w 8"/>
                        <a:gd name="T5" fmla="*/ 2147483647 h 6"/>
                        <a:gd name="T6" fmla="*/ 0 w 8"/>
                        <a:gd name="T7" fmla="*/ 2147483647 h 6"/>
                        <a:gd name="T8" fmla="*/ 0 w 8"/>
                        <a:gd name="T9" fmla="*/ 2147483647 h 6"/>
                        <a:gd name="T10" fmla="*/ 2147483647 w 8"/>
                        <a:gd name="T11" fmla="*/ 0 h 6"/>
                        <a:gd name="T12" fmla="*/ 2147483647 w 8"/>
                        <a:gd name="T13" fmla="*/ 0 h 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"/>
                        <a:gd name="T22" fmla="*/ 0 h 6"/>
                        <a:gd name="T23" fmla="*/ 8 w 8"/>
                        <a:gd name="T24" fmla="*/ 6 h 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" h="6">
                          <a:moveTo>
                            <a:pt x="3" y="0"/>
                          </a:moveTo>
                          <a:lnTo>
                            <a:pt x="3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6"/>
                          </a:lnTo>
                          <a:lnTo>
                            <a:pt x="8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89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959484" y="3724366"/>
                      <a:ext cx="55400" cy="41909"/>
                    </a:xfrm>
                    <a:custGeom>
                      <a:avLst/>
                      <a:gdLst>
                        <a:gd name="T0" fmla="*/ 2147483647 w 35"/>
                        <a:gd name="T1" fmla="*/ 0 h 27"/>
                        <a:gd name="T2" fmla="*/ 2147483647 w 35"/>
                        <a:gd name="T3" fmla="*/ 0 h 27"/>
                        <a:gd name="T4" fmla="*/ 0 w 35"/>
                        <a:gd name="T5" fmla="*/ 2147483647 h 27"/>
                        <a:gd name="T6" fmla="*/ 2147483647 w 35"/>
                        <a:gd name="T7" fmla="*/ 2147483647 h 27"/>
                        <a:gd name="T8" fmla="*/ 2147483647 w 35"/>
                        <a:gd name="T9" fmla="*/ 2147483647 h 27"/>
                        <a:gd name="T10" fmla="*/ 2147483647 w 35"/>
                        <a:gd name="T11" fmla="*/ 2147483647 h 27"/>
                        <a:gd name="T12" fmla="*/ 2147483647 w 35"/>
                        <a:gd name="T13" fmla="*/ 2147483647 h 27"/>
                        <a:gd name="T14" fmla="*/ 2147483647 w 35"/>
                        <a:gd name="T15" fmla="*/ 0 h 27"/>
                        <a:gd name="T16" fmla="*/ 2147483647 w 35"/>
                        <a:gd name="T17" fmla="*/ 0 h 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5"/>
                        <a:gd name="T28" fmla="*/ 0 h 27"/>
                        <a:gd name="T29" fmla="*/ 35 w 35"/>
                        <a:gd name="T30" fmla="*/ 27 h 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5" h="27">
                          <a:moveTo>
                            <a:pt x="33" y="0"/>
                          </a:moveTo>
                          <a:lnTo>
                            <a:pt x="32" y="0"/>
                          </a:lnTo>
                          <a:lnTo>
                            <a:pt x="0" y="25"/>
                          </a:lnTo>
                          <a:lnTo>
                            <a:pt x="4" y="26"/>
                          </a:lnTo>
                          <a:lnTo>
                            <a:pt x="4" y="27"/>
                          </a:lnTo>
                          <a:lnTo>
                            <a:pt x="5" y="27"/>
                          </a:lnTo>
                          <a:lnTo>
                            <a:pt x="35" y="4"/>
                          </a:lnTo>
                          <a:lnTo>
                            <a:pt x="34" y="0"/>
                          </a:ln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0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836641" y="3583673"/>
                      <a:ext cx="211965" cy="40412"/>
                    </a:xfrm>
                    <a:custGeom>
                      <a:avLst/>
                      <a:gdLst>
                        <a:gd name="T0" fmla="*/ 2147483647 w 133"/>
                        <a:gd name="T1" fmla="*/ 2147483647 h 24"/>
                        <a:gd name="T2" fmla="*/ 2147483647 w 133"/>
                        <a:gd name="T3" fmla="*/ 2147483647 h 24"/>
                        <a:gd name="T4" fmla="*/ 2147483647 w 133"/>
                        <a:gd name="T5" fmla="*/ 2147483647 h 24"/>
                        <a:gd name="T6" fmla="*/ 2147483647 w 133"/>
                        <a:gd name="T7" fmla="*/ 2147483647 h 24"/>
                        <a:gd name="T8" fmla="*/ 2147483647 w 133"/>
                        <a:gd name="T9" fmla="*/ 2147483647 h 24"/>
                        <a:gd name="T10" fmla="*/ 2147483647 w 133"/>
                        <a:gd name="T11" fmla="*/ 2147483647 h 24"/>
                        <a:gd name="T12" fmla="*/ 2147483647 w 133"/>
                        <a:gd name="T13" fmla="*/ 2147483647 h 24"/>
                        <a:gd name="T14" fmla="*/ 2147483647 w 133"/>
                        <a:gd name="T15" fmla="*/ 0 h 24"/>
                        <a:gd name="T16" fmla="*/ 2147483647 w 133"/>
                        <a:gd name="T17" fmla="*/ 2147483647 h 24"/>
                        <a:gd name="T18" fmla="*/ 2147483647 w 133"/>
                        <a:gd name="T19" fmla="*/ 2147483647 h 24"/>
                        <a:gd name="T20" fmla="*/ 2147483647 w 133"/>
                        <a:gd name="T21" fmla="*/ 2147483647 h 24"/>
                        <a:gd name="T22" fmla="*/ 2147483647 w 133"/>
                        <a:gd name="T23" fmla="*/ 2147483647 h 24"/>
                        <a:gd name="T24" fmla="*/ 0 w 133"/>
                        <a:gd name="T25" fmla="*/ 2147483647 h 24"/>
                        <a:gd name="T26" fmla="*/ 2147483647 w 133"/>
                        <a:gd name="T27" fmla="*/ 2147483647 h 24"/>
                        <a:gd name="T28" fmla="*/ 2147483647 w 133"/>
                        <a:gd name="T29" fmla="*/ 2147483647 h 24"/>
                        <a:gd name="T30" fmla="*/ 2147483647 w 133"/>
                        <a:gd name="T31" fmla="*/ 2147483647 h 24"/>
                        <a:gd name="T32" fmla="*/ 2147483647 w 133"/>
                        <a:gd name="T33" fmla="*/ 2147483647 h 24"/>
                        <a:gd name="T34" fmla="*/ 2147483647 w 133"/>
                        <a:gd name="T35" fmla="*/ 2147483647 h 24"/>
                        <a:gd name="T36" fmla="*/ 2147483647 w 133"/>
                        <a:gd name="T37" fmla="*/ 2147483647 h 24"/>
                        <a:gd name="T38" fmla="*/ 2147483647 w 133"/>
                        <a:gd name="T39" fmla="*/ 2147483647 h 24"/>
                        <a:gd name="T40" fmla="*/ 2147483647 w 133"/>
                        <a:gd name="T41" fmla="*/ 2147483647 h 24"/>
                        <a:gd name="T42" fmla="*/ 2147483647 w 133"/>
                        <a:gd name="T43" fmla="*/ 2147483647 h 24"/>
                        <a:gd name="T44" fmla="*/ 2147483647 w 133"/>
                        <a:gd name="T45" fmla="*/ 2147483647 h 24"/>
                        <a:gd name="T46" fmla="*/ 2147483647 w 133"/>
                        <a:gd name="T47" fmla="*/ 2147483647 h 24"/>
                        <a:gd name="T48" fmla="*/ 2147483647 w 133"/>
                        <a:gd name="T49" fmla="*/ 2147483647 h 24"/>
                        <a:gd name="T50" fmla="*/ 2147483647 w 133"/>
                        <a:gd name="T51" fmla="*/ 2147483647 h 24"/>
                        <a:gd name="T52" fmla="*/ 2147483647 w 133"/>
                        <a:gd name="T53" fmla="*/ 2147483647 h 24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133"/>
                        <a:gd name="T82" fmla="*/ 0 h 24"/>
                        <a:gd name="T83" fmla="*/ 133 w 133"/>
                        <a:gd name="T84" fmla="*/ 24 h 24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133" h="24">
                          <a:moveTo>
                            <a:pt x="133" y="15"/>
                          </a:moveTo>
                          <a:lnTo>
                            <a:pt x="133" y="14"/>
                          </a:lnTo>
                          <a:lnTo>
                            <a:pt x="123" y="10"/>
                          </a:lnTo>
                          <a:lnTo>
                            <a:pt x="112" y="8"/>
                          </a:lnTo>
                          <a:lnTo>
                            <a:pt x="90" y="3"/>
                          </a:lnTo>
                          <a:lnTo>
                            <a:pt x="69" y="1"/>
                          </a:lnTo>
                          <a:lnTo>
                            <a:pt x="59" y="1"/>
                          </a:lnTo>
                          <a:lnTo>
                            <a:pt x="49" y="0"/>
                          </a:lnTo>
                          <a:lnTo>
                            <a:pt x="38" y="1"/>
                          </a:lnTo>
                          <a:lnTo>
                            <a:pt x="27" y="4"/>
                          </a:lnTo>
                          <a:lnTo>
                            <a:pt x="17" y="7"/>
                          </a:lnTo>
                          <a:lnTo>
                            <a:pt x="8" y="12"/>
                          </a:lnTo>
                          <a:lnTo>
                            <a:pt x="0" y="16"/>
                          </a:lnTo>
                          <a:lnTo>
                            <a:pt x="13" y="16"/>
                          </a:lnTo>
                          <a:lnTo>
                            <a:pt x="26" y="16"/>
                          </a:lnTo>
                          <a:lnTo>
                            <a:pt x="52" y="14"/>
                          </a:lnTo>
                          <a:lnTo>
                            <a:pt x="64" y="15"/>
                          </a:lnTo>
                          <a:lnTo>
                            <a:pt x="70" y="15"/>
                          </a:lnTo>
                          <a:lnTo>
                            <a:pt x="75" y="16"/>
                          </a:lnTo>
                          <a:lnTo>
                            <a:pt x="80" y="17"/>
                          </a:lnTo>
                          <a:lnTo>
                            <a:pt x="85" y="19"/>
                          </a:lnTo>
                          <a:lnTo>
                            <a:pt x="90" y="21"/>
                          </a:lnTo>
                          <a:lnTo>
                            <a:pt x="94" y="24"/>
                          </a:lnTo>
                          <a:lnTo>
                            <a:pt x="103" y="20"/>
                          </a:lnTo>
                          <a:lnTo>
                            <a:pt x="112" y="17"/>
                          </a:lnTo>
                          <a:lnTo>
                            <a:pt x="123" y="15"/>
                          </a:lnTo>
                          <a:lnTo>
                            <a:pt x="133" y="15"/>
                          </a:lnTo>
                          <a:close/>
                        </a:path>
                      </a:pathLst>
                    </a:custGeom>
                    <a:solidFill>
                      <a:srgbClr val="B3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1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672850" y="3719876"/>
                      <a:ext cx="237256" cy="91301"/>
                    </a:xfrm>
                    <a:custGeom>
                      <a:avLst/>
                      <a:gdLst>
                        <a:gd name="T0" fmla="*/ 2147483647 w 150"/>
                        <a:gd name="T1" fmla="*/ 2147483647 h 57"/>
                        <a:gd name="T2" fmla="*/ 2147483647 w 150"/>
                        <a:gd name="T3" fmla="*/ 2147483647 h 57"/>
                        <a:gd name="T4" fmla="*/ 2147483647 w 150"/>
                        <a:gd name="T5" fmla="*/ 2147483647 h 57"/>
                        <a:gd name="T6" fmla="*/ 2147483647 w 150"/>
                        <a:gd name="T7" fmla="*/ 2147483647 h 57"/>
                        <a:gd name="T8" fmla="*/ 2147483647 w 150"/>
                        <a:gd name="T9" fmla="*/ 2147483647 h 57"/>
                        <a:gd name="T10" fmla="*/ 2147483647 w 150"/>
                        <a:gd name="T11" fmla="*/ 2147483647 h 57"/>
                        <a:gd name="T12" fmla="*/ 2147483647 w 150"/>
                        <a:gd name="T13" fmla="*/ 2147483647 h 57"/>
                        <a:gd name="T14" fmla="*/ 2147483647 w 150"/>
                        <a:gd name="T15" fmla="*/ 2147483647 h 57"/>
                        <a:gd name="T16" fmla="*/ 2147483647 w 150"/>
                        <a:gd name="T17" fmla="*/ 2147483647 h 57"/>
                        <a:gd name="T18" fmla="*/ 2147483647 w 150"/>
                        <a:gd name="T19" fmla="*/ 2147483647 h 57"/>
                        <a:gd name="T20" fmla="*/ 2147483647 w 150"/>
                        <a:gd name="T21" fmla="*/ 2147483647 h 57"/>
                        <a:gd name="T22" fmla="*/ 2147483647 w 150"/>
                        <a:gd name="T23" fmla="*/ 2147483647 h 57"/>
                        <a:gd name="T24" fmla="*/ 2147483647 w 150"/>
                        <a:gd name="T25" fmla="*/ 2147483647 h 57"/>
                        <a:gd name="T26" fmla="*/ 2147483647 w 150"/>
                        <a:gd name="T27" fmla="*/ 2147483647 h 57"/>
                        <a:gd name="T28" fmla="*/ 2147483647 w 150"/>
                        <a:gd name="T29" fmla="*/ 2147483647 h 57"/>
                        <a:gd name="T30" fmla="*/ 2147483647 w 150"/>
                        <a:gd name="T31" fmla="*/ 2147483647 h 57"/>
                        <a:gd name="T32" fmla="*/ 2147483647 w 150"/>
                        <a:gd name="T33" fmla="*/ 2147483647 h 57"/>
                        <a:gd name="T34" fmla="*/ 2147483647 w 150"/>
                        <a:gd name="T35" fmla="*/ 2147483647 h 57"/>
                        <a:gd name="T36" fmla="*/ 2147483647 w 150"/>
                        <a:gd name="T37" fmla="*/ 2147483647 h 57"/>
                        <a:gd name="T38" fmla="*/ 2147483647 w 150"/>
                        <a:gd name="T39" fmla="*/ 2147483647 h 57"/>
                        <a:gd name="T40" fmla="*/ 0 w 150"/>
                        <a:gd name="T41" fmla="*/ 2147483647 h 57"/>
                        <a:gd name="T42" fmla="*/ 0 w 150"/>
                        <a:gd name="T43" fmla="*/ 2147483647 h 57"/>
                        <a:gd name="T44" fmla="*/ 0 w 150"/>
                        <a:gd name="T45" fmla="*/ 2147483647 h 57"/>
                        <a:gd name="T46" fmla="*/ 2147483647 w 150"/>
                        <a:gd name="T47" fmla="*/ 2147483647 h 57"/>
                        <a:gd name="T48" fmla="*/ 2147483647 w 150"/>
                        <a:gd name="T49" fmla="*/ 0 h 57"/>
                        <a:gd name="T50" fmla="*/ 2147483647 w 150"/>
                        <a:gd name="T51" fmla="*/ 2147483647 h 57"/>
                        <a:gd name="T52" fmla="*/ 2147483647 w 150"/>
                        <a:gd name="T53" fmla="*/ 2147483647 h 57"/>
                        <a:gd name="T54" fmla="*/ 2147483647 w 150"/>
                        <a:gd name="T55" fmla="*/ 2147483647 h 57"/>
                        <a:gd name="T56" fmla="*/ 2147483647 w 150"/>
                        <a:gd name="T57" fmla="*/ 2147483647 h 57"/>
                        <a:gd name="T58" fmla="*/ 2147483647 w 150"/>
                        <a:gd name="T59" fmla="*/ 2147483647 h 57"/>
                        <a:gd name="T60" fmla="*/ 2147483647 w 150"/>
                        <a:gd name="T61" fmla="*/ 2147483647 h 57"/>
                        <a:gd name="T62" fmla="*/ 2147483647 w 150"/>
                        <a:gd name="T63" fmla="*/ 2147483647 h 57"/>
                        <a:gd name="T64" fmla="*/ 2147483647 w 150"/>
                        <a:gd name="T65" fmla="*/ 2147483647 h 57"/>
                        <a:gd name="T66" fmla="*/ 2147483647 w 150"/>
                        <a:gd name="T67" fmla="*/ 0 h 57"/>
                        <a:gd name="T68" fmla="*/ 2147483647 w 150"/>
                        <a:gd name="T69" fmla="*/ 0 h 57"/>
                        <a:gd name="T70" fmla="*/ 2147483647 w 150"/>
                        <a:gd name="T71" fmla="*/ 0 h 57"/>
                        <a:gd name="T72" fmla="*/ 2147483647 w 150"/>
                        <a:gd name="T73" fmla="*/ 0 h 57"/>
                        <a:gd name="T74" fmla="*/ 2147483647 w 150"/>
                        <a:gd name="T75" fmla="*/ 2147483647 h 57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150"/>
                        <a:gd name="T115" fmla="*/ 0 h 57"/>
                        <a:gd name="T116" fmla="*/ 150 w 150"/>
                        <a:gd name="T117" fmla="*/ 57 h 57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150" h="57">
                          <a:moveTo>
                            <a:pt x="150" y="2"/>
                          </a:moveTo>
                          <a:lnTo>
                            <a:pt x="150" y="2"/>
                          </a:lnTo>
                          <a:lnTo>
                            <a:pt x="141" y="23"/>
                          </a:lnTo>
                          <a:lnTo>
                            <a:pt x="134" y="41"/>
                          </a:lnTo>
                          <a:lnTo>
                            <a:pt x="130" y="47"/>
                          </a:lnTo>
                          <a:lnTo>
                            <a:pt x="127" y="52"/>
                          </a:lnTo>
                          <a:lnTo>
                            <a:pt x="125" y="56"/>
                          </a:lnTo>
                          <a:lnTo>
                            <a:pt x="124" y="56"/>
                          </a:lnTo>
                          <a:lnTo>
                            <a:pt x="123" y="56"/>
                          </a:lnTo>
                          <a:lnTo>
                            <a:pt x="120" y="57"/>
                          </a:lnTo>
                          <a:lnTo>
                            <a:pt x="114" y="56"/>
                          </a:lnTo>
                          <a:lnTo>
                            <a:pt x="100" y="55"/>
                          </a:lnTo>
                          <a:lnTo>
                            <a:pt x="81" y="51"/>
                          </a:lnTo>
                          <a:lnTo>
                            <a:pt x="61" y="47"/>
                          </a:lnTo>
                          <a:lnTo>
                            <a:pt x="42" y="42"/>
                          </a:lnTo>
                          <a:lnTo>
                            <a:pt x="24" y="36"/>
                          </a:lnTo>
                          <a:lnTo>
                            <a:pt x="16" y="34"/>
                          </a:lnTo>
                          <a:lnTo>
                            <a:pt x="10" y="30"/>
                          </a:lnTo>
                          <a:lnTo>
                            <a:pt x="5" y="27"/>
                          </a:lnTo>
                          <a:lnTo>
                            <a:pt x="1" y="24"/>
                          </a:lnTo>
                          <a:lnTo>
                            <a:pt x="0" y="23"/>
                          </a:lnTo>
                          <a:lnTo>
                            <a:pt x="0" y="22"/>
                          </a:lnTo>
                          <a:lnTo>
                            <a:pt x="0" y="20"/>
                          </a:lnTo>
                          <a:lnTo>
                            <a:pt x="6" y="13"/>
                          </a:lnTo>
                          <a:lnTo>
                            <a:pt x="18" y="0"/>
                          </a:lnTo>
                          <a:lnTo>
                            <a:pt x="26" y="3"/>
                          </a:lnTo>
                          <a:lnTo>
                            <a:pt x="35" y="6"/>
                          </a:lnTo>
                          <a:lnTo>
                            <a:pt x="43" y="7"/>
                          </a:lnTo>
                          <a:lnTo>
                            <a:pt x="51" y="8"/>
                          </a:lnTo>
                          <a:lnTo>
                            <a:pt x="60" y="8"/>
                          </a:lnTo>
                          <a:lnTo>
                            <a:pt x="68" y="7"/>
                          </a:lnTo>
                          <a:lnTo>
                            <a:pt x="85" y="6"/>
                          </a:lnTo>
                          <a:lnTo>
                            <a:pt x="101" y="2"/>
                          </a:lnTo>
                          <a:lnTo>
                            <a:pt x="118" y="0"/>
                          </a:lnTo>
                          <a:lnTo>
                            <a:pt x="126" y="0"/>
                          </a:lnTo>
                          <a:lnTo>
                            <a:pt x="135" y="0"/>
                          </a:lnTo>
                          <a:lnTo>
                            <a:pt x="142" y="0"/>
                          </a:lnTo>
                          <a:lnTo>
                            <a:pt x="150" y="2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3708981" y="3811177"/>
                      <a:ext cx="160177" cy="98785"/>
                    </a:xfrm>
                    <a:custGeom>
                      <a:avLst/>
                      <a:gdLst>
                        <a:gd name="T0" fmla="*/ 2147483647 w 101"/>
                        <a:gd name="T1" fmla="*/ 2147483647 h 62"/>
                        <a:gd name="T2" fmla="*/ 2147483647 w 101"/>
                        <a:gd name="T3" fmla="*/ 2147483647 h 62"/>
                        <a:gd name="T4" fmla="*/ 2147483647 w 101"/>
                        <a:gd name="T5" fmla="*/ 2147483647 h 62"/>
                        <a:gd name="T6" fmla="*/ 2147483647 w 101"/>
                        <a:gd name="T7" fmla="*/ 2147483647 h 62"/>
                        <a:gd name="T8" fmla="*/ 2147483647 w 101"/>
                        <a:gd name="T9" fmla="*/ 2147483647 h 62"/>
                        <a:gd name="T10" fmla="*/ 2147483647 w 101"/>
                        <a:gd name="T11" fmla="*/ 2147483647 h 62"/>
                        <a:gd name="T12" fmla="*/ 2147483647 w 101"/>
                        <a:gd name="T13" fmla="*/ 2147483647 h 62"/>
                        <a:gd name="T14" fmla="*/ 2147483647 w 101"/>
                        <a:gd name="T15" fmla="*/ 2147483647 h 62"/>
                        <a:gd name="T16" fmla="*/ 2147483647 w 101"/>
                        <a:gd name="T17" fmla="*/ 2147483647 h 62"/>
                        <a:gd name="T18" fmla="*/ 2147483647 w 101"/>
                        <a:gd name="T19" fmla="*/ 2147483647 h 62"/>
                        <a:gd name="T20" fmla="*/ 2147483647 w 101"/>
                        <a:gd name="T21" fmla="*/ 2147483647 h 62"/>
                        <a:gd name="T22" fmla="*/ 2147483647 w 101"/>
                        <a:gd name="T23" fmla="*/ 2147483647 h 62"/>
                        <a:gd name="T24" fmla="*/ 2147483647 w 101"/>
                        <a:gd name="T25" fmla="*/ 2147483647 h 62"/>
                        <a:gd name="T26" fmla="*/ 0 w 101"/>
                        <a:gd name="T27" fmla="*/ 2147483647 h 62"/>
                        <a:gd name="T28" fmla="*/ 2147483647 w 101"/>
                        <a:gd name="T29" fmla="*/ 2147483647 h 62"/>
                        <a:gd name="T30" fmla="*/ 2147483647 w 101"/>
                        <a:gd name="T31" fmla="*/ 2147483647 h 62"/>
                        <a:gd name="T32" fmla="*/ 2147483647 w 101"/>
                        <a:gd name="T33" fmla="*/ 2147483647 h 62"/>
                        <a:gd name="T34" fmla="*/ 2147483647 w 101"/>
                        <a:gd name="T35" fmla="*/ 2147483647 h 62"/>
                        <a:gd name="T36" fmla="*/ 2147483647 w 101"/>
                        <a:gd name="T37" fmla="*/ 2147483647 h 62"/>
                        <a:gd name="T38" fmla="*/ 2147483647 w 101"/>
                        <a:gd name="T39" fmla="*/ 2147483647 h 62"/>
                        <a:gd name="T40" fmla="*/ 2147483647 w 101"/>
                        <a:gd name="T41" fmla="*/ 2147483647 h 62"/>
                        <a:gd name="T42" fmla="*/ 2147483647 w 101"/>
                        <a:gd name="T43" fmla="*/ 2147483647 h 62"/>
                        <a:gd name="T44" fmla="*/ 2147483647 w 101"/>
                        <a:gd name="T45" fmla="*/ 2147483647 h 62"/>
                        <a:gd name="T46" fmla="*/ 2147483647 w 101"/>
                        <a:gd name="T47" fmla="*/ 2147483647 h 62"/>
                        <a:gd name="T48" fmla="*/ 2147483647 w 101"/>
                        <a:gd name="T49" fmla="*/ 0 h 62"/>
                        <a:gd name="T50" fmla="*/ 2147483647 w 101"/>
                        <a:gd name="T51" fmla="*/ 2147483647 h 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01"/>
                        <a:gd name="T79" fmla="*/ 0 h 62"/>
                        <a:gd name="T80" fmla="*/ 101 w 101"/>
                        <a:gd name="T81" fmla="*/ 62 h 62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01" h="62">
                          <a:moveTo>
                            <a:pt x="101" y="1"/>
                          </a:moveTo>
                          <a:lnTo>
                            <a:pt x="101" y="1"/>
                          </a:lnTo>
                          <a:lnTo>
                            <a:pt x="94" y="7"/>
                          </a:lnTo>
                          <a:lnTo>
                            <a:pt x="87" y="12"/>
                          </a:lnTo>
                          <a:lnTo>
                            <a:pt x="80" y="18"/>
                          </a:lnTo>
                          <a:lnTo>
                            <a:pt x="72" y="21"/>
                          </a:lnTo>
                          <a:lnTo>
                            <a:pt x="58" y="29"/>
                          </a:lnTo>
                          <a:lnTo>
                            <a:pt x="45" y="36"/>
                          </a:lnTo>
                          <a:lnTo>
                            <a:pt x="32" y="41"/>
                          </a:lnTo>
                          <a:lnTo>
                            <a:pt x="20" y="47"/>
                          </a:lnTo>
                          <a:lnTo>
                            <a:pt x="14" y="51"/>
                          </a:lnTo>
                          <a:lnTo>
                            <a:pt x="9" y="54"/>
                          </a:lnTo>
                          <a:lnTo>
                            <a:pt x="4" y="58"/>
                          </a:lnTo>
                          <a:lnTo>
                            <a:pt x="0" y="62"/>
                          </a:lnTo>
                          <a:lnTo>
                            <a:pt x="2" y="59"/>
                          </a:lnTo>
                          <a:lnTo>
                            <a:pt x="4" y="55"/>
                          </a:lnTo>
                          <a:lnTo>
                            <a:pt x="8" y="51"/>
                          </a:lnTo>
                          <a:lnTo>
                            <a:pt x="13" y="48"/>
                          </a:lnTo>
                          <a:lnTo>
                            <a:pt x="24" y="41"/>
                          </a:lnTo>
                          <a:lnTo>
                            <a:pt x="37" y="34"/>
                          </a:lnTo>
                          <a:lnTo>
                            <a:pt x="50" y="27"/>
                          </a:lnTo>
                          <a:lnTo>
                            <a:pt x="64" y="19"/>
                          </a:lnTo>
                          <a:lnTo>
                            <a:pt x="77" y="10"/>
                          </a:lnTo>
                          <a:lnTo>
                            <a:pt x="83" y="5"/>
                          </a:lnTo>
                          <a:lnTo>
                            <a:pt x="89" y="0"/>
                          </a:lnTo>
                          <a:lnTo>
                            <a:pt x="101" y="1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3588546" y="3755798"/>
                      <a:ext cx="90325" cy="109261"/>
                    </a:xfrm>
                    <a:custGeom>
                      <a:avLst/>
                      <a:gdLst>
                        <a:gd name="T0" fmla="*/ 0 w 57"/>
                        <a:gd name="T1" fmla="*/ 2147483647 h 69"/>
                        <a:gd name="T2" fmla="*/ 0 w 57"/>
                        <a:gd name="T3" fmla="*/ 2147483647 h 69"/>
                        <a:gd name="T4" fmla="*/ 2147483647 w 57"/>
                        <a:gd name="T5" fmla="*/ 2147483647 h 69"/>
                        <a:gd name="T6" fmla="*/ 2147483647 w 57"/>
                        <a:gd name="T7" fmla="*/ 2147483647 h 69"/>
                        <a:gd name="T8" fmla="*/ 2147483647 w 57"/>
                        <a:gd name="T9" fmla="*/ 2147483647 h 69"/>
                        <a:gd name="T10" fmla="*/ 2147483647 w 57"/>
                        <a:gd name="T11" fmla="*/ 2147483647 h 69"/>
                        <a:gd name="T12" fmla="*/ 2147483647 w 57"/>
                        <a:gd name="T13" fmla="*/ 2147483647 h 69"/>
                        <a:gd name="T14" fmla="*/ 2147483647 w 57"/>
                        <a:gd name="T15" fmla="*/ 2147483647 h 69"/>
                        <a:gd name="T16" fmla="*/ 2147483647 w 57"/>
                        <a:gd name="T17" fmla="*/ 2147483647 h 69"/>
                        <a:gd name="T18" fmla="*/ 2147483647 w 57"/>
                        <a:gd name="T19" fmla="*/ 2147483647 h 69"/>
                        <a:gd name="T20" fmla="*/ 2147483647 w 57"/>
                        <a:gd name="T21" fmla="*/ 2147483647 h 69"/>
                        <a:gd name="T22" fmla="*/ 2147483647 w 57"/>
                        <a:gd name="T23" fmla="*/ 2147483647 h 69"/>
                        <a:gd name="T24" fmla="*/ 2147483647 w 57"/>
                        <a:gd name="T25" fmla="*/ 0 h 69"/>
                        <a:gd name="T26" fmla="*/ 2147483647 w 57"/>
                        <a:gd name="T27" fmla="*/ 2147483647 h 69"/>
                        <a:gd name="T28" fmla="*/ 2147483647 w 57"/>
                        <a:gd name="T29" fmla="*/ 2147483647 h 69"/>
                        <a:gd name="T30" fmla="*/ 2147483647 w 57"/>
                        <a:gd name="T31" fmla="*/ 2147483647 h 69"/>
                        <a:gd name="T32" fmla="*/ 2147483647 w 57"/>
                        <a:gd name="T33" fmla="*/ 2147483647 h 69"/>
                        <a:gd name="T34" fmla="*/ 2147483647 w 57"/>
                        <a:gd name="T35" fmla="*/ 2147483647 h 69"/>
                        <a:gd name="T36" fmla="*/ 2147483647 w 57"/>
                        <a:gd name="T37" fmla="*/ 2147483647 h 69"/>
                        <a:gd name="T38" fmla="*/ 2147483647 w 57"/>
                        <a:gd name="T39" fmla="*/ 2147483647 h 69"/>
                        <a:gd name="T40" fmla="*/ 2147483647 w 57"/>
                        <a:gd name="T41" fmla="*/ 2147483647 h 69"/>
                        <a:gd name="T42" fmla="*/ 2147483647 w 57"/>
                        <a:gd name="T43" fmla="*/ 2147483647 h 69"/>
                        <a:gd name="T44" fmla="*/ 2147483647 w 57"/>
                        <a:gd name="T45" fmla="*/ 2147483647 h 69"/>
                        <a:gd name="T46" fmla="*/ 2147483647 w 57"/>
                        <a:gd name="T47" fmla="*/ 2147483647 h 69"/>
                        <a:gd name="T48" fmla="*/ 2147483647 w 57"/>
                        <a:gd name="T49" fmla="*/ 2147483647 h 69"/>
                        <a:gd name="T50" fmla="*/ 0 w 57"/>
                        <a:gd name="T51" fmla="*/ 2147483647 h 69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57"/>
                        <a:gd name="T79" fmla="*/ 0 h 69"/>
                        <a:gd name="T80" fmla="*/ 57 w 57"/>
                        <a:gd name="T81" fmla="*/ 69 h 69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57" h="69">
                          <a:moveTo>
                            <a:pt x="0" y="69"/>
                          </a:moveTo>
                          <a:lnTo>
                            <a:pt x="0" y="69"/>
                          </a:lnTo>
                          <a:lnTo>
                            <a:pt x="2" y="62"/>
                          </a:lnTo>
                          <a:lnTo>
                            <a:pt x="5" y="56"/>
                          </a:lnTo>
                          <a:lnTo>
                            <a:pt x="7" y="51"/>
                          </a:lnTo>
                          <a:lnTo>
                            <a:pt x="11" y="45"/>
                          </a:lnTo>
                          <a:lnTo>
                            <a:pt x="14" y="40"/>
                          </a:lnTo>
                          <a:lnTo>
                            <a:pt x="19" y="35"/>
                          </a:lnTo>
                          <a:lnTo>
                            <a:pt x="27" y="26"/>
                          </a:lnTo>
                          <a:lnTo>
                            <a:pt x="43" y="13"/>
                          </a:lnTo>
                          <a:lnTo>
                            <a:pt x="48" y="6"/>
                          </a:lnTo>
                          <a:lnTo>
                            <a:pt x="50" y="3"/>
                          </a:ln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5" y="4"/>
                          </a:lnTo>
                          <a:lnTo>
                            <a:pt x="57" y="6"/>
                          </a:lnTo>
                          <a:lnTo>
                            <a:pt x="55" y="9"/>
                          </a:lnTo>
                          <a:lnTo>
                            <a:pt x="52" y="13"/>
                          </a:lnTo>
                          <a:lnTo>
                            <a:pt x="45" y="18"/>
                          </a:lnTo>
                          <a:lnTo>
                            <a:pt x="30" y="31"/>
                          </a:lnTo>
                          <a:lnTo>
                            <a:pt x="22" y="39"/>
                          </a:lnTo>
                          <a:lnTo>
                            <a:pt x="13" y="47"/>
                          </a:lnTo>
                          <a:lnTo>
                            <a:pt x="10" y="52"/>
                          </a:lnTo>
                          <a:lnTo>
                            <a:pt x="7" y="58"/>
                          </a:lnTo>
                          <a:lnTo>
                            <a:pt x="4" y="63"/>
                          </a:ln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solidFill>
                      <a:srgbClr val="FB9A7A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  <p:sp>
                  <p:nvSpPr>
                    <p:cNvPr id="594" name="Freeform 5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550007" y="3555235"/>
                      <a:ext cx="570859" cy="444531"/>
                    </a:xfrm>
                    <a:custGeom>
                      <a:avLst/>
                      <a:gdLst>
                        <a:gd name="T0" fmla="*/ 2147483647 w 360"/>
                        <a:gd name="T1" fmla="*/ 2147483647 h 279"/>
                        <a:gd name="T2" fmla="*/ 2147483647 w 360"/>
                        <a:gd name="T3" fmla="*/ 2147483647 h 279"/>
                        <a:gd name="T4" fmla="*/ 2147483647 w 360"/>
                        <a:gd name="T5" fmla="*/ 2147483647 h 279"/>
                        <a:gd name="T6" fmla="*/ 2147483647 w 360"/>
                        <a:gd name="T7" fmla="*/ 2147483647 h 279"/>
                        <a:gd name="T8" fmla="*/ 2147483647 w 360"/>
                        <a:gd name="T9" fmla="*/ 2147483647 h 279"/>
                        <a:gd name="T10" fmla="*/ 2147483647 w 360"/>
                        <a:gd name="T11" fmla="*/ 2147483647 h 279"/>
                        <a:gd name="T12" fmla="*/ 2147483647 w 360"/>
                        <a:gd name="T13" fmla="*/ 2147483647 h 279"/>
                        <a:gd name="T14" fmla="*/ 2147483647 w 360"/>
                        <a:gd name="T15" fmla="*/ 2147483647 h 279"/>
                        <a:gd name="T16" fmla="*/ 2147483647 w 360"/>
                        <a:gd name="T17" fmla="*/ 2147483647 h 279"/>
                        <a:gd name="T18" fmla="*/ 2147483647 w 360"/>
                        <a:gd name="T19" fmla="*/ 2147483647 h 279"/>
                        <a:gd name="T20" fmla="*/ 2147483647 w 360"/>
                        <a:gd name="T21" fmla="*/ 2147483647 h 279"/>
                        <a:gd name="T22" fmla="*/ 2147483647 w 360"/>
                        <a:gd name="T23" fmla="*/ 2147483647 h 279"/>
                        <a:gd name="T24" fmla="*/ 2147483647 w 360"/>
                        <a:gd name="T25" fmla="*/ 2147483647 h 279"/>
                        <a:gd name="T26" fmla="*/ 2147483647 w 360"/>
                        <a:gd name="T27" fmla="*/ 2147483647 h 279"/>
                        <a:gd name="T28" fmla="*/ 2147483647 w 360"/>
                        <a:gd name="T29" fmla="*/ 2147483647 h 279"/>
                        <a:gd name="T30" fmla="*/ 2147483647 w 360"/>
                        <a:gd name="T31" fmla="*/ 2147483647 h 279"/>
                        <a:gd name="T32" fmla="*/ 2147483647 w 360"/>
                        <a:gd name="T33" fmla="*/ 2147483647 h 279"/>
                        <a:gd name="T34" fmla="*/ 2147483647 w 360"/>
                        <a:gd name="T35" fmla="*/ 2147483647 h 279"/>
                        <a:gd name="T36" fmla="*/ 2147483647 w 360"/>
                        <a:gd name="T37" fmla="*/ 2147483647 h 279"/>
                        <a:gd name="T38" fmla="*/ 2147483647 w 360"/>
                        <a:gd name="T39" fmla="*/ 2147483647 h 279"/>
                        <a:gd name="T40" fmla="*/ 2147483647 w 360"/>
                        <a:gd name="T41" fmla="*/ 2147483647 h 279"/>
                        <a:gd name="T42" fmla="*/ 2147483647 w 360"/>
                        <a:gd name="T43" fmla="*/ 2147483647 h 279"/>
                        <a:gd name="T44" fmla="*/ 2147483647 w 360"/>
                        <a:gd name="T45" fmla="*/ 2147483647 h 279"/>
                        <a:gd name="T46" fmla="*/ 2147483647 w 360"/>
                        <a:gd name="T47" fmla="*/ 2147483647 h 279"/>
                        <a:gd name="T48" fmla="*/ 2147483647 w 360"/>
                        <a:gd name="T49" fmla="*/ 2147483647 h 279"/>
                        <a:gd name="T50" fmla="*/ 2147483647 w 360"/>
                        <a:gd name="T51" fmla="*/ 2147483647 h 279"/>
                        <a:gd name="T52" fmla="*/ 2147483647 w 360"/>
                        <a:gd name="T53" fmla="*/ 2147483647 h 279"/>
                        <a:gd name="T54" fmla="*/ 2147483647 w 360"/>
                        <a:gd name="T55" fmla="*/ 2147483647 h 279"/>
                        <a:gd name="T56" fmla="*/ 2147483647 w 360"/>
                        <a:gd name="T57" fmla="*/ 2147483647 h 279"/>
                        <a:gd name="T58" fmla="*/ 2147483647 w 360"/>
                        <a:gd name="T59" fmla="*/ 2147483647 h 279"/>
                        <a:gd name="T60" fmla="*/ 2147483647 w 360"/>
                        <a:gd name="T61" fmla="*/ 2147483647 h 279"/>
                        <a:gd name="T62" fmla="*/ 2147483647 w 360"/>
                        <a:gd name="T63" fmla="*/ 2147483647 h 279"/>
                        <a:gd name="T64" fmla="*/ 2147483647 w 360"/>
                        <a:gd name="T65" fmla="*/ 2147483647 h 279"/>
                        <a:gd name="T66" fmla="*/ 2147483647 w 360"/>
                        <a:gd name="T67" fmla="*/ 2147483647 h 279"/>
                        <a:gd name="T68" fmla="*/ 2147483647 w 360"/>
                        <a:gd name="T69" fmla="*/ 2147483647 h 279"/>
                        <a:gd name="T70" fmla="*/ 2147483647 w 360"/>
                        <a:gd name="T71" fmla="*/ 2147483647 h 279"/>
                        <a:gd name="T72" fmla="*/ 2147483647 w 360"/>
                        <a:gd name="T73" fmla="*/ 2147483647 h 279"/>
                        <a:gd name="T74" fmla="*/ 2147483647 w 360"/>
                        <a:gd name="T75" fmla="*/ 2147483647 h 279"/>
                        <a:gd name="T76" fmla="*/ 2147483647 w 360"/>
                        <a:gd name="T77" fmla="*/ 2147483647 h 279"/>
                        <a:gd name="T78" fmla="*/ 2147483647 w 360"/>
                        <a:gd name="T79" fmla="*/ 2147483647 h 279"/>
                        <a:gd name="T80" fmla="*/ 2147483647 w 360"/>
                        <a:gd name="T81" fmla="*/ 2147483647 h 279"/>
                        <a:gd name="T82" fmla="*/ 2147483647 w 360"/>
                        <a:gd name="T83" fmla="*/ 2147483647 h 279"/>
                        <a:gd name="T84" fmla="*/ 2147483647 w 360"/>
                        <a:gd name="T85" fmla="*/ 2147483647 h 279"/>
                        <a:gd name="T86" fmla="*/ 2147483647 w 360"/>
                        <a:gd name="T87" fmla="*/ 2147483647 h 279"/>
                        <a:gd name="T88" fmla="*/ 2147483647 w 360"/>
                        <a:gd name="T89" fmla="*/ 2147483647 h 279"/>
                        <a:gd name="T90" fmla="*/ 2147483647 w 360"/>
                        <a:gd name="T91" fmla="*/ 2147483647 h 279"/>
                        <a:gd name="T92" fmla="*/ 2147483647 w 360"/>
                        <a:gd name="T93" fmla="*/ 2147483647 h 279"/>
                        <a:gd name="T94" fmla="*/ 2147483647 w 360"/>
                        <a:gd name="T95" fmla="*/ 2147483647 h 279"/>
                        <a:gd name="T96" fmla="*/ 2147483647 w 360"/>
                        <a:gd name="T97" fmla="*/ 2147483647 h 279"/>
                        <a:gd name="T98" fmla="*/ 2147483647 w 360"/>
                        <a:gd name="T99" fmla="*/ 2147483647 h 279"/>
                        <a:gd name="T100" fmla="*/ 2147483647 w 360"/>
                        <a:gd name="T101" fmla="*/ 2147483647 h 279"/>
                        <a:gd name="T102" fmla="*/ 2147483647 w 360"/>
                        <a:gd name="T103" fmla="*/ 2147483647 h 279"/>
                        <a:gd name="T104" fmla="*/ 2147483647 w 360"/>
                        <a:gd name="T105" fmla="*/ 2147483647 h 279"/>
                        <a:gd name="T106" fmla="*/ 2147483647 w 360"/>
                        <a:gd name="T107" fmla="*/ 2147483647 h 279"/>
                        <a:gd name="T108" fmla="*/ 2147483647 w 360"/>
                        <a:gd name="T109" fmla="*/ 2147483647 h 279"/>
                        <a:gd name="T110" fmla="*/ 2147483647 w 360"/>
                        <a:gd name="T111" fmla="*/ 2147483647 h 279"/>
                        <a:gd name="T112" fmla="*/ 2147483647 w 360"/>
                        <a:gd name="T113" fmla="*/ 2147483647 h 279"/>
                        <a:gd name="T114" fmla="*/ 2147483647 w 360"/>
                        <a:gd name="T115" fmla="*/ 2147483647 h 279"/>
                        <a:gd name="T116" fmla="*/ 2147483647 w 360"/>
                        <a:gd name="T117" fmla="*/ 2147483647 h 279"/>
                        <a:gd name="T118" fmla="*/ 2147483647 w 360"/>
                        <a:gd name="T119" fmla="*/ 2147483647 h 279"/>
                        <a:gd name="T120" fmla="*/ 2147483647 w 360"/>
                        <a:gd name="T121" fmla="*/ 2147483647 h 279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60"/>
                        <a:gd name="T184" fmla="*/ 0 h 279"/>
                        <a:gd name="T185" fmla="*/ 360 w 360"/>
                        <a:gd name="T186" fmla="*/ 279 h 279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60" h="279">
                          <a:moveTo>
                            <a:pt x="29" y="227"/>
                          </a:moveTo>
                          <a:lnTo>
                            <a:pt x="29" y="227"/>
                          </a:lnTo>
                          <a:lnTo>
                            <a:pt x="28" y="223"/>
                          </a:lnTo>
                          <a:lnTo>
                            <a:pt x="29" y="218"/>
                          </a:lnTo>
                          <a:lnTo>
                            <a:pt x="34" y="221"/>
                          </a:lnTo>
                          <a:lnTo>
                            <a:pt x="44" y="225"/>
                          </a:lnTo>
                          <a:lnTo>
                            <a:pt x="57" y="230"/>
                          </a:lnTo>
                          <a:lnTo>
                            <a:pt x="75" y="236"/>
                          </a:lnTo>
                          <a:lnTo>
                            <a:pt x="75" y="241"/>
                          </a:lnTo>
                          <a:lnTo>
                            <a:pt x="76" y="246"/>
                          </a:lnTo>
                          <a:lnTo>
                            <a:pt x="57" y="241"/>
                          </a:lnTo>
                          <a:lnTo>
                            <a:pt x="43" y="235"/>
                          </a:lnTo>
                          <a:lnTo>
                            <a:pt x="32" y="229"/>
                          </a:lnTo>
                          <a:lnTo>
                            <a:pt x="29" y="227"/>
                          </a:lnTo>
                          <a:close/>
                          <a:moveTo>
                            <a:pt x="78" y="235"/>
                          </a:moveTo>
                          <a:lnTo>
                            <a:pt x="78" y="235"/>
                          </a:lnTo>
                          <a:lnTo>
                            <a:pt x="78" y="234"/>
                          </a:lnTo>
                          <a:lnTo>
                            <a:pt x="77" y="233"/>
                          </a:lnTo>
                          <a:lnTo>
                            <a:pt x="66" y="230"/>
                          </a:lnTo>
                          <a:lnTo>
                            <a:pt x="55" y="227"/>
                          </a:lnTo>
                          <a:lnTo>
                            <a:pt x="40" y="221"/>
                          </a:lnTo>
                          <a:lnTo>
                            <a:pt x="31" y="216"/>
                          </a:lnTo>
                          <a:lnTo>
                            <a:pt x="28" y="214"/>
                          </a:lnTo>
                          <a:lnTo>
                            <a:pt x="26" y="214"/>
                          </a:lnTo>
                          <a:lnTo>
                            <a:pt x="25" y="215"/>
                          </a:lnTo>
                          <a:lnTo>
                            <a:pt x="25" y="221"/>
                          </a:lnTo>
                          <a:lnTo>
                            <a:pt x="25" y="228"/>
                          </a:lnTo>
                          <a:lnTo>
                            <a:pt x="26" y="229"/>
                          </a:lnTo>
                          <a:lnTo>
                            <a:pt x="30" y="231"/>
                          </a:lnTo>
                          <a:lnTo>
                            <a:pt x="39" y="236"/>
                          </a:lnTo>
                          <a:lnTo>
                            <a:pt x="55" y="243"/>
                          </a:lnTo>
                          <a:lnTo>
                            <a:pt x="66" y="246"/>
                          </a:lnTo>
                          <a:lnTo>
                            <a:pt x="77" y="249"/>
                          </a:lnTo>
                          <a:lnTo>
                            <a:pt x="78" y="249"/>
                          </a:lnTo>
                          <a:lnTo>
                            <a:pt x="79" y="249"/>
                          </a:lnTo>
                          <a:lnTo>
                            <a:pt x="79" y="248"/>
                          </a:lnTo>
                          <a:lnTo>
                            <a:pt x="78" y="243"/>
                          </a:lnTo>
                          <a:lnTo>
                            <a:pt x="78" y="235"/>
                          </a:lnTo>
                          <a:close/>
                          <a:moveTo>
                            <a:pt x="99" y="243"/>
                          </a:moveTo>
                          <a:lnTo>
                            <a:pt x="99" y="243"/>
                          </a:lnTo>
                          <a:lnTo>
                            <a:pt x="119" y="244"/>
                          </a:lnTo>
                          <a:lnTo>
                            <a:pt x="133" y="244"/>
                          </a:lnTo>
                          <a:lnTo>
                            <a:pt x="146" y="243"/>
                          </a:lnTo>
                          <a:lnTo>
                            <a:pt x="145" y="249"/>
                          </a:lnTo>
                          <a:lnTo>
                            <a:pt x="145" y="258"/>
                          </a:lnTo>
                          <a:lnTo>
                            <a:pt x="132" y="258"/>
                          </a:lnTo>
                          <a:lnTo>
                            <a:pt x="123" y="258"/>
                          </a:lnTo>
                          <a:lnTo>
                            <a:pt x="112" y="258"/>
                          </a:lnTo>
                          <a:lnTo>
                            <a:pt x="111" y="257"/>
                          </a:lnTo>
                          <a:lnTo>
                            <a:pt x="107" y="256"/>
                          </a:lnTo>
                          <a:lnTo>
                            <a:pt x="106" y="254"/>
                          </a:lnTo>
                          <a:lnTo>
                            <a:pt x="103" y="251"/>
                          </a:lnTo>
                          <a:lnTo>
                            <a:pt x="101" y="248"/>
                          </a:lnTo>
                          <a:lnTo>
                            <a:pt x="99" y="243"/>
                          </a:lnTo>
                          <a:close/>
                          <a:moveTo>
                            <a:pt x="146" y="260"/>
                          </a:moveTo>
                          <a:lnTo>
                            <a:pt x="146" y="260"/>
                          </a:lnTo>
                          <a:lnTo>
                            <a:pt x="147" y="260"/>
                          </a:lnTo>
                          <a:lnTo>
                            <a:pt x="148" y="258"/>
                          </a:lnTo>
                          <a:lnTo>
                            <a:pt x="148" y="246"/>
                          </a:lnTo>
                          <a:lnTo>
                            <a:pt x="148" y="242"/>
                          </a:lnTo>
                          <a:lnTo>
                            <a:pt x="148" y="241"/>
                          </a:lnTo>
                          <a:lnTo>
                            <a:pt x="147" y="240"/>
                          </a:lnTo>
                          <a:lnTo>
                            <a:pt x="139" y="241"/>
                          </a:lnTo>
                          <a:lnTo>
                            <a:pt x="132" y="241"/>
                          </a:lnTo>
                          <a:lnTo>
                            <a:pt x="116" y="241"/>
                          </a:lnTo>
                          <a:lnTo>
                            <a:pt x="97" y="241"/>
                          </a:lnTo>
                          <a:lnTo>
                            <a:pt x="96" y="241"/>
                          </a:lnTo>
                          <a:lnTo>
                            <a:pt x="96" y="243"/>
                          </a:lnTo>
                          <a:lnTo>
                            <a:pt x="98" y="248"/>
                          </a:lnTo>
                          <a:lnTo>
                            <a:pt x="101" y="253"/>
                          </a:lnTo>
                          <a:lnTo>
                            <a:pt x="104" y="256"/>
                          </a:lnTo>
                          <a:lnTo>
                            <a:pt x="106" y="258"/>
                          </a:lnTo>
                          <a:lnTo>
                            <a:pt x="108" y="259"/>
                          </a:lnTo>
                          <a:lnTo>
                            <a:pt x="110" y="260"/>
                          </a:lnTo>
                          <a:lnTo>
                            <a:pt x="112" y="260"/>
                          </a:lnTo>
                          <a:lnTo>
                            <a:pt x="124" y="261"/>
                          </a:lnTo>
                          <a:lnTo>
                            <a:pt x="135" y="261"/>
                          </a:lnTo>
                          <a:lnTo>
                            <a:pt x="146" y="260"/>
                          </a:lnTo>
                          <a:close/>
                          <a:moveTo>
                            <a:pt x="90" y="220"/>
                          </a:moveTo>
                          <a:lnTo>
                            <a:pt x="90" y="220"/>
                          </a:lnTo>
                          <a:lnTo>
                            <a:pt x="87" y="225"/>
                          </a:lnTo>
                          <a:lnTo>
                            <a:pt x="85" y="227"/>
                          </a:lnTo>
                          <a:lnTo>
                            <a:pt x="83" y="227"/>
                          </a:lnTo>
                          <a:lnTo>
                            <a:pt x="77" y="225"/>
                          </a:lnTo>
                          <a:lnTo>
                            <a:pt x="62" y="221"/>
                          </a:lnTo>
                          <a:lnTo>
                            <a:pt x="53" y="218"/>
                          </a:lnTo>
                          <a:lnTo>
                            <a:pt x="44" y="214"/>
                          </a:lnTo>
                          <a:lnTo>
                            <a:pt x="35" y="210"/>
                          </a:lnTo>
                          <a:lnTo>
                            <a:pt x="27" y="205"/>
                          </a:lnTo>
                          <a:lnTo>
                            <a:pt x="26" y="203"/>
                          </a:lnTo>
                          <a:lnTo>
                            <a:pt x="26" y="200"/>
                          </a:lnTo>
                          <a:lnTo>
                            <a:pt x="26" y="192"/>
                          </a:lnTo>
                          <a:lnTo>
                            <a:pt x="54" y="202"/>
                          </a:lnTo>
                          <a:lnTo>
                            <a:pt x="93" y="216"/>
                          </a:lnTo>
                          <a:lnTo>
                            <a:pt x="90" y="220"/>
                          </a:lnTo>
                          <a:close/>
                          <a:moveTo>
                            <a:pt x="95" y="214"/>
                          </a:moveTo>
                          <a:lnTo>
                            <a:pt x="95" y="214"/>
                          </a:lnTo>
                          <a:lnTo>
                            <a:pt x="73" y="206"/>
                          </a:lnTo>
                          <a:lnTo>
                            <a:pt x="51" y="198"/>
                          </a:lnTo>
                          <a:lnTo>
                            <a:pt x="25" y="189"/>
                          </a:lnTo>
                          <a:lnTo>
                            <a:pt x="24" y="189"/>
                          </a:lnTo>
                          <a:lnTo>
                            <a:pt x="24" y="191"/>
                          </a:lnTo>
                          <a:lnTo>
                            <a:pt x="23" y="200"/>
                          </a:lnTo>
                          <a:lnTo>
                            <a:pt x="23" y="204"/>
                          </a:lnTo>
                          <a:lnTo>
                            <a:pt x="24" y="206"/>
                          </a:lnTo>
                          <a:lnTo>
                            <a:pt x="25" y="207"/>
                          </a:lnTo>
                          <a:lnTo>
                            <a:pt x="33" y="212"/>
                          </a:lnTo>
                          <a:lnTo>
                            <a:pt x="42" y="216"/>
                          </a:lnTo>
                          <a:lnTo>
                            <a:pt x="51" y="221"/>
                          </a:lnTo>
                          <a:lnTo>
                            <a:pt x="61" y="224"/>
                          </a:lnTo>
                          <a:lnTo>
                            <a:pt x="75" y="228"/>
                          </a:lnTo>
                          <a:lnTo>
                            <a:pt x="83" y="229"/>
                          </a:lnTo>
                          <a:lnTo>
                            <a:pt x="84" y="229"/>
                          </a:lnTo>
                          <a:lnTo>
                            <a:pt x="86" y="228"/>
                          </a:lnTo>
                          <a:lnTo>
                            <a:pt x="89" y="227"/>
                          </a:lnTo>
                          <a:lnTo>
                            <a:pt x="91" y="224"/>
                          </a:lnTo>
                          <a:lnTo>
                            <a:pt x="93" y="221"/>
                          </a:lnTo>
                          <a:lnTo>
                            <a:pt x="96" y="214"/>
                          </a:lnTo>
                          <a:lnTo>
                            <a:pt x="95" y="214"/>
                          </a:lnTo>
                          <a:close/>
                          <a:moveTo>
                            <a:pt x="75" y="107"/>
                          </a:moveTo>
                          <a:lnTo>
                            <a:pt x="75" y="107"/>
                          </a:lnTo>
                          <a:lnTo>
                            <a:pt x="76" y="107"/>
                          </a:lnTo>
                          <a:lnTo>
                            <a:pt x="75" y="107"/>
                          </a:lnTo>
                          <a:close/>
                          <a:moveTo>
                            <a:pt x="354" y="94"/>
                          </a:moveTo>
                          <a:lnTo>
                            <a:pt x="354" y="94"/>
                          </a:lnTo>
                          <a:lnTo>
                            <a:pt x="353" y="90"/>
                          </a:lnTo>
                          <a:lnTo>
                            <a:pt x="352" y="85"/>
                          </a:lnTo>
                          <a:lnTo>
                            <a:pt x="350" y="84"/>
                          </a:lnTo>
                          <a:lnTo>
                            <a:pt x="348" y="82"/>
                          </a:lnTo>
                          <a:lnTo>
                            <a:pt x="347" y="82"/>
                          </a:lnTo>
                          <a:lnTo>
                            <a:pt x="344" y="82"/>
                          </a:lnTo>
                          <a:lnTo>
                            <a:pt x="341" y="85"/>
                          </a:lnTo>
                          <a:lnTo>
                            <a:pt x="338" y="89"/>
                          </a:lnTo>
                          <a:lnTo>
                            <a:pt x="335" y="92"/>
                          </a:lnTo>
                          <a:lnTo>
                            <a:pt x="334" y="96"/>
                          </a:lnTo>
                          <a:lnTo>
                            <a:pt x="332" y="100"/>
                          </a:lnTo>
                          <a:lnTo>
                            <a:pt x="329" y="111"/>
                          </a:lnTo>
                          <a:lnTo>
                            <a:pt x="327" y="119"/>
                          </a:lnTo>
                          <a:lnTo>
                            <a:pt x="324" y="128"/>
                          </a:lnTo>
                          <a:lnTo>
                            <a:pt x="321" y="134"/>
                          </a:lnTo>
                          <a:lnTo>
                            <a:pt x="320" y="137"/>
                          </a:lnTo>
                          <a:lnTo>
                            <a:pt x="318" y="140"/>
                          </a:lnTo>
                          <a:lnTo>
                            <a:pt x="317" y="140"/>
                          </a:lnTo>
                          <a:lnTo>
                            <a:pt x="318" y="133"/>
                          </a:lnTo>
                          <a:lnTo>
                            <a:pt x="319" y="130"/>
                          </a:lnTo>
                          <a:lnTo>
                            <a:pt x="318" y="129"/>
                          </a:lnTo>
                          <a:lnTo>
                            <a:pt x="317" y="129"/>
                          </a:lnTo>
                          <a:lnTo>
                            <a:pt x="316" y="129"/>
                          </a:lnTo>
                          <a:lnTo>
                            <a:pt x="308" y="137"/>
                          </a:lnTo>
                          <a:lnTo>
                            <a:pt x="298" y="146"/>
                          </a:lnTo>
                          <a:lnTo>
                            <a:pt x="298" y="132"/>
                          </a:lnTo>
                          <a:lnTo>
                            <a:pt x="298" y="120"/>
                          </a:lnTo>
                          <a:lnTo>
                            <a:pt x="298" y="111"/>
                          </a:lnTo>
                          <a:lnTo>
                            <a:pt x="297" y="103"/>
                          </a:lnTo>
                          <a:lnTo>
                            <a:pt x="295" y="93"/>
                          </a:lnTo>
                          <a:lnTo>
                            <a:pt x="293" y="90"/>
                          </a:lnTo>
                          <a:lnTo>
                            <a:pt x="314" y="72"/>
                          </a:lnTo>
                          <a:lnTo>
                            <a:pt x="325" y="62"/>
                          </a:lnTo>
                          <a:lnTo>
                            <a:pt x="329" y="59"/>
                          </a:lnTo>
                          <a:lnTo>
                            <a:pt x="333" y="54"/>
                          </a:lnTo>
                          <a:lnTo>
                            <a:pt x="335" y="51"/>
                          </a:lnTo>
                          <a:lnTo>
                            <a:pt x="337" y="48"/>
                          </a:lnTo>
                          <a:lnTo>
                            <a:pt x="338" y="44"/>
                          </a:lnTo>
                          <a:lnTo>
                            <a:pt x="338" y="41"/>
                          </a:lnTo>
                          <a:lnTo>
                            <a:pt x="338" y="39"/>
                          </a:lnTo>
                          <a:lnTo>
                            <a:pt x="336" y="38"/>
                          </a:lnTo>
                          <a:lnTo>
                            <a:pt x="334" y="35"/>
                          </a:lnTo>
                          <a:lnTo>
                            <a:pt x="330" y="32"/>
                          </a:lnTo>
                          <a:lnTo>
                            <a:pt x="325" y="31"/>
                          </a:lnTo>
                          <a:lnTo>
                            <a:pt x="320" y="29"/>
                          </a:lnTo>
                          <a:lnTo>
                            <a:pt x="316" y="28"/>
                          </a:lnTo>
                          <a:lnTo>
                            <a:pt x="309" y="27"/>
                          </a:lnTo>
                          <a:lnTo>
                            <a:pt x="304" y="27"/>
                          </a:lnTo>
                          <a:lnTo>
                            <a:pt x="297" y="29"/>
                          </a:lnTo>
                          <a:lnTo>
                            <a:pt x="289" y="32"/>
                          </a:lnTo>
                          <a:lnTo>
                            <a:pt x="281" y="36"/>
                          </a:lnTo>
                          <a:lnTo>
                            <a:pt x="274" y="40"/>
                          </a:lnTo>
                          <a:lnTo>
                            <a:pt x="267" y="45"/>
                          </a:lnTo>
                          <a:lnTo>
                            <a:pt x="260" y="50"/>
                          </a:lnTo>
                          <a:lnTo>
                            <a:pt x="255" y="56"/>
                          </a:lnTo>
                          <a:lnTo>
                            <a:pt x="252" y="59"/>
                          </a:lnTo>
                          <a:lnTo>
                            <a:pt x="250" y="62"/>
                          </a:lnTo>
                          <a:lnTo>
                            <a:pt x="245" y="71"/>
                          </a:lnTo>
                          <a:lnTo>
                            <a:pt x="240" y="82"/>
                          </a:lnTo>
                          <a:lnTo>
                            <a:pt x="234" y="95"/>
                          </a:lnTo>
                          <a:lnTo>
                            <a:pt x="226" y="120"/>
                          </a:lnTo>
                          <a:lnTo>
                            <a:pt x="220" y="140"/>
                          </a:lnTo>
                          <a:lnTo>
                            <a:pt x="218" y="146"/>
                          </a:lnTo>
                          <a:lnTo>
                            <a:pt x="207" y="155"/>
                          </a:lnTo>
                          <a:lnTo>
                            <a:pt x="203" y="146"/>
                          </a:lnTo>
                          <a:lnTo>
                            <a:pt x="205" y="144"/>
                          </a:lnTo>
                          <a:lnTo>
                            <a:pt x="208" y="139"/>
                          </a:lnTo>
                          <a:lnTo>
                            <a:pt x="214" y="128"/>
                          </a:lnTo>
                          <a:lnTo>
                            <a:pt x="221" y="112"/>
                          </a:lnTo>
                          <a:lnTo>
                            <a:pt x="229" y="91"/>
                          </a:lnTo>
                          <a:lnTo>
                            <a:pt x="241" y="64"/>
                          </a:lnTo>
                          <a:lnTo>
                            <a:pt x="245" y="57"/>
                          </a:lnTo>
                          <a:lnTo>
                            <a:pt x="252" y="50"/>
                          </a:lnTo>
                          <a:lnTo>
                            <a:pt x="260" y="41"/>
                          </a:lnTo>
                          <a:lnTo>
                            <a:pt x="265" y="38"/>
                          </a:lnTo>
                          <a:lnTo>
                            <a:pt x="271" y="34"/>
                          </a:lnTo>
                          <a:lnTo>
                            <a:pt x="276" y="31"/>
                          </a:lnTo>
                          <a:lnTo>
                            <a:pt x="283" y="27"/>
                          </a:lnTo>
                          <a:lnTo>
                            <a:pt x="290" y="24"/>
                          </a:lnTo>
                          <a:lnTo>
                            <a:pt x="297" y="22"/>
                          </a:lnTo>
                          <a:lnTo>
                            <a:pt x="304" y="21"/>
                          </a:lnTo>
                          <a:lnTo>
                            <a:pt x="311" y="21"/>
                          </a:lnTo>
                          <a:lnTo>
                            <a:pt x="318" y="21"/>
                          </a:lnTo>
                          <a:lnTo>
                            <a:pt x="326" y="22"/>
                          </a:lnTo>
                          <a:lnTo>
                            <a:pt x="335" y="26"/>
                          </a:lnTo>
                          <a:lnTo>
                            <a:pt x="343" y="29"/>
                          </a:lnTo>
                          <a:lnTo>
                            <a:pt x="347" y="32"/>
                          </a:lnTo>
                          <a:lnTo>
                            <a:pt x="349" y="36"/>
                          </a:lnTo>
                          <a:lnTo>
                            <a:pt x="351" y="40"/>
                          </a:lnTo>
                          <a:lnTo>
                            <a:pt x="352" y="45"/>
                          </a:lnTo>
                          <a:lnTo>
                            <a:pt x="353" y="50"/>
                          </a:lnTo>
                          <a:lnTo>
                            <a:pt x="353" y="55"/>
                          </a:lnTo>
                          <a:lnTo>
                            <a:pt x="354" y="66"/>
                          </a:lnTo>
                          <a:lnTo>
                            <a:pt x="354" y="72"/>
                          </a:lnTo>
                          <a:lnTo>
                            <a:pt x="354" y="77"/>
                          </a:lnTo>
                          <a:lnTo>
                            <a:pt x="354" y="78"/>
                          </a:lnTo>
                          <a:lnTo>
                            <a:pt x="354" y="80"/>
                          </a:lnTo>
                          <a:lnTo>
                            <a:pt x="355" y="86"/>
                          </a:lnTo>
                          <a:lnTo>
                            <a:pt x="354" y="94"/>
                          </a:lnTo>
                          <a:close/>
                          <a:moveTo>
                            <a:pt x="332" y="112"/>
                          </a:moveTo>
                          <a:lnTo>
                            <a:pt x="332" y="112"/>
                          </a:lnTo>
                          <a:lnTo>
                            <a:pt x="334" y="105"/>
                          </a:lnTo>
                          <a:lnTo>
                            <a:pt x="336" y="99"/>
                          </a:lnTo>
                          <a:lnTo>
                            <a:pt x="339" y="96"/>
                          </a:lnTo>
                          <a:lnTo>
                            <a:pt x="340" y="95"/>
                          </a:lnTo>
                          <a:lnTo>
                            <a:pt x="341" y="95"/>
                          </a:lnTo>
                          <a:lnTo>
                            <a:pt x="342" y="96"/>
                          </a:lnTo>
                          <a:lnTo>
                            <a:pt x="343" y="96"/>
                          </a:lnTo>
                          <a:lnTo>
                            <a:pt x="344" y="99"/>
                          </a:lnTo>
                          <a:lnTo>
                            <a:pt x="345" y="103"/>
                          </a:lnTo>
                          <a:lnTo>
                            <a:pt x="345" y="109"/>
                          </a:lnTo>
                          <a:lnTo>
                            <a:pt x="345" y="115"/>
                          </a:lnTo>
                          <a:lnTo>
                            <a:pt x="343" y="120"/>
                          </a:lnTo>
                          <a:lnTo>
                            <a:pt x="341" y="125"/>
                          </a:lnTo>
                          <a:lnTo>
                            <a:pt x="339" y="129"/>
                          </a:lnTo>
                          <a:lnTo>
                            <a:pt x="337" y="131"/>
                          </a:lnTo>
                          <a:lnTo>
                            <a:pt x="336" y="132"/>
                          </a:lnTo>
                          <a:lnTo>
                            <a:pt x="335" y="132"/>
                          </a:lnTo>
                          <a:lnTo>
                            <a:pt x="334" y="131"/>
                          </a:lnTo>
                          <a:lnTo>
                            <a:pt x="333" y="130"/>
                          </a:lnTo>
                          <a:lnTo>
                            <a:pt x="332" y="126"/>
                          </a:lnTo>
                          <a:lnTo>
                            <a:pt x="331" y="120"/>
                          </a:lnTo>
                          <a:lnTo>
                            <a:pt x="332" y="112"/>
                          </a:lnTo>
                          <a:close/>
                          <a:moveTo>
                            <a:pt x="352" y="102"/>
                          </a:moveTo>
                          <a:lnTo>
                            <a:pt x="352" y="102"/>
                          </a:lnTo>
                          <a:lnTo>
                            <a:pt x="352" y="109"/>
                          </a:lnTo>
                          <a:lnTo>
                            <a:pt x="351" y="115"/>
                          </a:lnTo>
                          <a:lnTo>
                            <a:pt x="350" y="121"/>
                          </a:lnTo>
                          <a:lnTo>
                            <a:pt x="348" y="127"/>
                          </a:lnTo>
                          <a:lnTo>
                            <a:pt x="346" y="131"/>
                          </a:lnTo>
                          <a:lnTo>
                            <a:pt x="343" y="135"/>
                          </a:lnTo>
                          <a:lnTo>
                            <a:pt x="340" y="138"/>
                          </a:lnTo>
                          <a:lnTo>
                            <a:pt x="337" y="140"/>
                          </a:lnTo>
                          <a:lnTo>
                            <a:pt x="332" y="140"/>
                          </a:lnTo>
                          <a:lnTo>
                            <a:pt x="326" y="141"/>
                          </a:lnTo>
                          <a:lnTo>
                            <a:pt x="320" y="140"/>
                          </a:lnTo>
                          <a:lnTo>
                            <a:pt x="323" y="137"/>
                          </a:lnTo>
                          <a:lnTo>
                            <a:pt x="325" y="133"/>
                          </a:lnTo>
                          <a:lnTo>
                            <a:pt x="329" y="124"/>
                          </a:lnTo>
                          <a:lnTo>
                            <a:pt x="329" y="128"/>
                          </a:lnTo>
                          <a:lnTo>
                            <a:pt x="330" y="131"/>
                          </a:lnTo>
                          <a:lnTo>
                            <a:pt x="332" y="133"/>
                          </a:lnTo>
                          <a:lnTo>
                            <a:pt x="334" y="135"/>
                          </a:lnTo>
                          <a:lnTo>
                            <a:pt x="336" y="135"/>
                          </a:lnTo>
                          <a:lnTo>
                            <a:pt x="338" y="133"/>
                          </a:lnTo>
                          <a:lnTo>
                            <a:pt x="341" y="131"/>
                          </a:lnTo>
                          <a:lnTo>
                            <a:pt x="343" y="127"/>
                          </a:lnTo>
                          <a:lnTo>
                            <a:pt x="346" y="122"/>
                          </a:lnTo>
                          <a:lnTo>
                            <a:pt x="347" y="115"/>
                          </a:lnTo>
                          <a:lnTo>
                            <a:pt x="348" y="107"/>
                          </a:lnTo>
                          <a:lnTo>
                            <a:pt x="348" y="99"/>
                          </a:lnTo>
                          <a:lnTo>
                            <a:pt x="347" y="97"/>
                          </a:lnTo>
                          <a:lnTo>
                            <a:pt x="345" y="95"/>
                          </a:lnTo>
                          <a:lnTo>
                            <a:pt x="343" y="93"/>
                          </a:lnTo>
                          <a:lnTo>
                            <a:pt x="341" y="92"/>
                          </a:lnTo>
                          <a:lnTo>
                            <a:pt x="339" y="92"/>
                          </a:lnTo>
                          <a:lnTo>
                            <a:pt x="338" y="94"/>
                          </a:lnTo>
                          <a:lnTo>
                            <a:pt x="339" y="90"/>
                          </a:lnTo>
                          <a:lnTo>
                            <a:pt x="342" y="87"/>
                          </a:lnTo>
                          <a:lnTo>
                            <a:pt x="345" y="85"/>
                          </a:lnTo>
                          <a:lnTo>
                            <a:pt x="348" y="85"/>
                          </a:lnTo>
                          <a:lnTo>
                            <a:pt x="349" y="85"/>
                          </a:lnTo>
                          <a:lnTo>
                            <a:pt x="350" y="88"/>
                          </a:lnTo>
                          <a:lnTo>
                            <a:pt x="352" y="92"/>
                          </a:lnTo>
                          <a:lnTo>
                            <a:pt x="352" y="100"/>
                          </a:lnTo>
                          <a:lnTo>
                            <a:pt x="352" y="102"/>
                          </a:lnTo>
                          <a:close/>
                          <a:moveTo>
                            <a:pt x="312" y="144"/>
                          </a:moveTo>
                          <a:lnTo>
                            <a:pt x="229" y="216"/>
                          </a:lnTo>
                          <a:lnTo>
                            <a:pt x="229" y="213"/>
                          </a:lnTo>
                          <a:lnTo>
                            <a:pt x="231" y="209"/>
                          </a:lnTo>
                          <a:lnTo>
                            <a:pt x="231" y="207"/>
                          </a:lnTo>
                          <a:lnTo>
                            <a:pt x="267" y="177"/>
                          </a:lnTo>
                          <a:lnTo>
                            <a:pt x="293" y="154"/>
                          </a:lnTo>
                          <a:lnTo>
                            <a:pt x="306" y="144"/>
                          </a:lnTo>
                          <a:lnTo>
                            <a:pt x="316" y="133"/>
                          </a:lnTo>
                          <a:lnTo>
                            <a:pt x="315" y="138"/>
                          </a:lnTo>
                          <a:lnTo>
                            <a:pt x="312" y="144"/>
                          </a:lnTo>
                          <a:close/>
                          <a:moveTo>
                            <a:pt x="228" y="209"/>
                          </a:moveTo>
                          <a:lnTo>
                            <a:pt x="228" y="209"/>
                          </a:lnTo>
                          <a:lnTo>
                            <a:pt x="224" y="204"/>
                          </a:lnTo>
                          <a:lnTo>
                            <a:pt x="222" y="202"/>
                          </a:lnTo>
                          <a:lnTo>
                            <a:pt x="220" y="200"/>
                          </a:lnTo>
                          <a:lnTo>
                            <a:pt x="217" y="198"/>
                          </a:lnTo>
                          <a:lnTo>
                            <a:pt x="214" y="197"/>
                          </a:lnTo>
                          <a:lnTo>
                            <a:pt x="210" y="197"/>
                          </a:lnTo>
                          <a:lnTo>
                            <a:pt x="206" y="196"/>
                          </a:lnTo>
                          <a:lnTo>
                            <a:pt x="211" y="193"/>
                          </a:lnTo>
                          <a:lnTo>
                            <a:pt x="216" y="191"/>
                          </a:lnTo>
                          <a:lnTo>
                            <a:pt x="220" y="191"/>
                          </a:lnTo>
                          <a:lnTo>
                            <a:pt x="222" y="192"/>
                          </a:lnTo>
                          <a:lnTo>
                            <a:pt x="224" y="193"/>
                          </a:lnTo>
                          <a:lnTo>
                            <a:pt x="226" y="196"/>
                          </a:lnTo>
                          <a:lnTo>
                            <a:pt x="228" y="200"/>
                          </a:lnTo>
                          <a:lnTo>
                            <a:pt x="228" y="204"/>
                          </a:lnTo>
                          <a:lnTo>
                            <a:pt x="228" y="209"/>
                          </a:lnTo>
                          <a:close/>
                          <a:moveTo>
                            <a:pt x="203" y="264"/>
                          </a:moveTo>
                          <a:lnTo>
                            <a:pt x="203" y="264"/>
                          </a:lnTo>
                          <a:lnTo>
                            <a:pt x="198" y="265"/>
                          </a:lnTo>
                          <a:lnTo>
                            <a:pt x="190" y="266"/>
                          </a:lnTo>
                          <a:lnTo>
                            <a:pt x="181" y="266"/>
                          </a:lnTo>
                          <a:lnTo>
                            <a:pt x="172" y="266"/>
                          </a:lnTo>
                          <a:lnTo>
                            <a:pt x="174" y="263"/>
                          </a:lnTo>
                          <a:lnTo>
                            <a:pt x="176" y="260"/>
                          </a:lnTo>
                          <a:lnTo>
                            <a:pt x="178" y="253"/>
                          </a:lnTo>
                          <a:lnTo>
                            <a:pt x="180" y="256"/>
                          </a:lnTo>
                          <a:lnTo>
                            <a:pt x="183" y="258"/>
                          </a:lnTo>
                          <a:lnTo>
                            <a:pt x="185" y="260"/>
                          </a:lnTo>
                          <a:lnTo>
                            <a:pt x="188" y="260"/>
                          </a:lnTo>
                          <a:lnTo>
                            <a:pt x="192" y="261"/>
                          </a:lnTo>
                          <a:lnTo>
                            <a:pt x="195" y="261"/>
                          </a:lnTo>
                          <a:lnTo>
                            <a:pt x="201" y="260"/>
                          </a:lnTo>
                          <a:lnTo>
                            <a:pt x="206" y="257"/>
                          </a:lnTo>
                          <a:lnTo>
                            <a:pt x="211" y="253"/>
                          </a:lnTo>
                          <a:lnTo>
                            <a:pt x="216" y="248"/>
                          </a:lnTo>
                          <a:lnTo>
                            <a:pt x="219" y="243"/>
                          </a:lnTo>
                          <a:lnTo>
                            <a:pt x="221" y="238"/>
                          </a:lnTo>
                          <a:lnTo>
                            <a:pt x="223" y="233"/>
                          </a:lnTo>
                          <a:lnTo>
                            <a:pt x="224" y="228"/>
                          </a:lnTo>
                          <a:lnTo>
                            <a:pt x="223" y="224"/>
                          </a:lnTo>
                          <a:lnTo>
                            <a:pt x="222" y="220"/>
                          </a:lnTo>
                          <a:lnTo>
                            <a:pt x="220" y="216"/>
                          </a:lnTo>
                          <a:lnTo>
                            <a:pt x="217" y="213"/>
                          </a:lnTo>
                          <a:lnTo>
                            <a:pt x="215" y="211"/>
                          </a:lnTo>
                          <a:lnTo>
                            <a:pt x="211" y="210"/>
                          </a:lnTo>
                          <a:lnTo>
                            <a:pt x="208" y="210"/>
                          </a:lnTo>
                          <a:lnTo>
                            <a:pt x="204" y="210"/>
                          </a:lnTo>
                          <a:lnTo>
                            <a:pt x="201" y="211"/>
                          </a:lnTo>
                          <a:lnTo>
                            <a:pt x="197" y="212"/>
                          </a:lnTo>
                          <a:lnTo>
                            <a:pt x="194" y="214"/>
                          </a:lnTo>
                          <a:lnTo>
                            <a:pt x="190" y="216"/>
                          </a:lnTo>
                          <a:lnTo>
                            <a:pt x="194" y="211"/>
                          </a:lnTo>
                          <a:lnTo>
                            <a:pt x="197" y="206"/>
                          </a:lnTo>
                          <a:lnTo>
                            <a:pt x="200" y="202"/>
                          </a:lnTo>
                          <a:lnTo>
                            <a:pt x="203" y="198"/>
                          </a:lnTo>
                          <a:lnTo>
                            <a:pt x="206" y="198"/>
                          </a:lnTo>
                          <a:lnTo>
                            <a:pt x="210" y="199"/>
                          </a:lnTo>
                          <a:lnTo>
                            <a:pt x="213" y="200"/>
                          </a:lnTo>
                          <a:lnTo>
                            <a:pt x="216" y="201"/>
                          </a:lnTo>
                          <a:lnTo>
                            <a:pt x="220" y="204"/>
                          </a:lnTo>
                          <a:lnTo>
                            <a:pt x="223" y="207"/>
                          </a:lnTo>
                          <a:lnTo>
                            <a:pt x="226" y="211"/>
                          </a:lnTo>
                          <a:lnTo>
                            <a:pt x="226" y="214"/>
                          </a:lnTo>
                          <a:lnTo>
                            <a:pt x="228" y="219"/>
                          </a:lnTo>
                          <a:lnTo>
                            <a:pt x="228" y="220"/>
                          </a:lnTo>
                          <a:lnTo>
                            <a:pt x="228" y="227"/>
                          </a:lnTo>
                          <a:lnTo>
                            <a:pt x="226" y="235"/>
                          </a:lnTo>
                          <a:lnTo>
                            <a:pt x="224" y="242"/>
                          </a:lnTo>
                          <a:lnTo>
                            <a:pt x="221" y="248"/>
                          </a:lnTo>
                          <a:lnTo>
                            <a:pt x="217" y="253"/>
                          </a:lnTo>
                          <a:lnTo>
                            <a:pt x="213" y="258"/>
                          </a:lnTo>
                          <a:lnTo>
                            <a:pt x="208" y="262"/>
                          </a:lnTo>
                          <a:lnTo>
                            <a:pt x="203" y="264"/>
                          </a:lnTo>
                          <a:close/>
                          <a:moveTo>
                            <a:pt x="169" y="265"/>
                          </a:moveTo>
                          <a:lnTo>
                            <a:pt x="169" y="265"/>
                          </a:lnTo>
                          <a:lnTo>
                            <a:pt x="168" y="265"/>
                          </a:lnTo>
                          <a:lnTo>
                            <a:pt x="160" y="268"/>
                          </a:lnTo>
                          <a:lnTo>
                            <a:pt x="152" y="271"/>
                          </a:lnTo>
                          <a:lnTo>
                            <a:pt x="144" y="272"/>
                          </a:lnTo>
                          <a:lnTo>
                            <a:pt x="135" y="273"/>
                          </a:lnTo>
                          <a:lnTo>
                            <a:pt x="127" y="274"/>
                          </a:lnTo>
                          <a:lnTo>
                            <a:pt x="118" y="274"/>
                          </a:lnTo>
                          <a:lnTo>
                            <a:pt x="109" y="273"/>
                          </a:lnTo>
                          <a:lnTo>
                            <a:pt x="99" y="272"/>
                          </a:lnTo>
                          <a:lnTo>
                            <a:pt x="89" y="270"/>
                          </a:lnTo>
                          <a:lnTo>
                            <a:pt x="79" y="267"/>
                          </a:lnTo>
                          <a:lnTo>
                            <a:pt x="69" y="265"/>
                          </a:lnTo>
                          <a:lnTo>
                            <a:pt x="59" y="262"/>
                          </a:lnTo>
                          <a:lnTo>
                            <a:pt x="50" y="258"/>
                          </a:lnTo>
                          <a:lnTo>
                            <a:pt x="41" y="255"/>
                          </a:lnTo>
                          <a:lnTo>
                            <a:pt x="33" y="250"/>
                          </a:lnTo>
                          <a:lnTo>
                            <a:pt x="25" y="246"/>
                          </a:lnTo>
                          <a:lnTo>
                            <a:pt x="20" y="241"/>
                          </a:lnTo>
                          <a:lnTo>
                            <a:pt x="14" y="235"/>
                          </a:lnTo>
                          <a:lnTo>
                            <a:pt x="11" y="229"/>
                          </a:lnTo>
                          <a:lnTo>
                            <a:pt x="11" y="228"/>
                          </a:lnTo>
                          <a:lnTo>
                            <a:pt x="18" y="235"/>
                          </a:lnTo>
                          <a:lnTo>
                            <a:pt x="26" y="241"/>
                          </a:lnTo>
                          <a:lnTo>
                            <a:pt x="36" y="246"/>
                          </a:lnTo>
                          <a:lnTo>
                            <a:pt x="45" y="251"/>
                          </a:lnTo>
                          <a:lnTo>
                            <a:pt x="54" y="255"/>
                          </a:lnTo>
                          <a:lnTo>
                            <a:pt x="64" y="258"/>
                          </a:lnTo>
                          <a:lnTo>
                            <a:pt x="74" y="261"/>
                          </a:lnTo>
                          <a:lnTo>
                            <a:pt x="84" y="264"/>
                          </a:lnTo>
                          <a:lnTo>
                            <a:pt x="94" y="266"/>
                          </a:lnTo>
                          <a:lnTo>
                            <a:pt x="103" y="267"/>
                          </a:lnTo>
                          <a:lnTo>
                            <a:pt x="113" y="267"/>
                          </a:lnTo>
                          <a:lnTo>
                            <a:pt x="122" y="268"/>
                          </a:lnTo>
                          <a:lnTo>
                            <a:pt x="131" y="268"/>
                          </a:lnTo>
                          <a:lnTo>
                            <a:pt x="139" y="267"/>
                          </a:lnTo>
                          <a:lnTo>
                            <a:pt x="147" y="267"/>
                          </a:lnTo>
                          <a:lnTo>
                            <a:pt x="154" y="266"/>
                          </a:lnTo>
                          <a:lnTo>
                            <a:pt x="159" y="264"/>
                          </a:lnTo>
                          <a:lnTo>
                            <a:pt x="165" y="262"/>
                          </a:lnTo>
                          <a:lnTo>
                            <a:pt x="173" y="259"/>
                          </a:lnTo>
                          <a:lnTo>
                            <a:pt x="171" y="262"/>
                          </a:lnTo>
                          <a:lnTo>
                            <a:pt x="169" y="265"/>
                          </a:lnTo>
                          <a:close/>
                          <a:moveTo>
                            <a:pt x="216" y="215"/>
                          </a:moveTo>
                          <a:lnTo>
                            <a:pt x="216" y="215"/>
                          </a:lnTo>
                          <a:lnTo>
                            <a:pt x="218" y="218"/>
                          </a:lnTo>
                          <a:lnTo>
                            <a:pt x="220" y="221"/>
                          </a:lnTo>
                          <a:lnTo>
                            <a:pt x="220" y="225"/>
                          </a:lnTo>
                          <a:lnTo>
                            <a:pt x="221" y="228"/>
                          </a:lnTo>
                          <a:lnTo>
                            <a:pt x="220" y="233"/>
                          </a:lnTo>
                          <a:lnTo>
                            <a:pt x="219" y="237"/>
                          </a:lnTo>
                          <a:lnTo>
                            <a:pt x="217" y="242"/>
                          </a:lnTo>
                          <a:lnTo>
                            <a:pt x="214" y="246"/>
                          </a:lnTo>
                          <a:lnTo>
                            <a:pt x="210" y="250"/>
                          </a:lnTo>
                          <a:lnTo>
                            <a:pt x="205" y="255"/>
                          </a:lnTo>
                          <a:lnTo>
                            <a:pt x="200" y="257"/>
                          </a:lnTo>
                          <a:lnTo>
                            <a:pt x="195" y="258"/>
                          </a:lnTo>
                          <a:lnTo>
                            <a:pt x="192" y="258"/>
                          </a:lnTo>
                          <a:lnTo>
                            <a:pt x="189" y="258"/>
                          </a:lnTo>
                          <a:lnTo>
                            <a:pt x="187" y="257"/>
                          </a:lnTo>
                          <a:lnTo>
                            <a:pt x="184" y="256"/>
                          </a:lnTo>
                          <a:lnTo>
                            <a:pt x="181" y="253"/>
                          </a:lnTo>
                          <a:lnTo>
                            <a:pt x="179" y="249"/>
                          </a:lnTo>
                          <a:lnTo>
                            <a:pt x="181" y="244"/>
                          </a:lnTo>
                          <a:lnTo>
                            <a:pt x="183" y="234"/>
                          </a:lnTo>
                          <a:lnTo>
                            <a:pt x="187" y="223"/>
                          </a:lnTo>
                          <a:lnTo>
                            <a:pt x="190" y="220"/>
                          </a:lnTo>
                          <a:lnTo>
                            <a:pt x="195" y="216"/>
                          </a:lnTo>
                          <a:lnTo>
                            <a:pt x="198" y="214"/>
                          </a:lnTo>
                          <a:lnTo>
                            <a:pt x="202" y="213"/>
                          </a:lnTo>
                          <a:lnTo>
                            <a:pt x="206" y="213"/>
                          </a:lnTo>
                          <a:lnTo>
                            <a:pt x="209" y="213"/>
                          </a:lnTo>
                          <a:lnTo>
                            <a:pt x="213" y="213"/>
                          </a:lnTo>
                          <a:lnTo>
                            <a:pt x="216" y="215"/>
                          </a:lnTo>
                          <a:close/>
                          <a:moveTo>
                            <a:pt x="286" y="92"/>
                          </a:moveTo>
                          <a:lnTo>
                            <a:pt x="286" y="92"/>
                          </a:lnTo>
                          <a:lnTo>
                            <a:pt x="256" y="115"/>
                          </a:lnTo>
                          <a:lnTo>
                            <a:pt x="248" y="114"/>
                          </a:lnTo>
                          <a:lnTo>
                            <a:pt x="243" y="115"/>
                          </a:lnTo>
                          <a:lnTo>
                            <a:pt x="238" y="115"/>
                          </a:lnTo>
                          <a:lnTo>
                            <a:pt x="237" y="116"/>
                          </a:lnTo>
                          <a:lnTo>
                            <a:pt x="236" y="121"/>
                          </a:lnTo>
                          <a:lnTo>
                            <a:pt x="235" y="126"/>
                          </a:lnTo>
                          <a:lnTo>
                            <a:pt x="235" y="132"/>
                          </a:lnTo>
                          <a:lnTo>
                            <a:pt x="221" y="144"/>
                          </a:lnTo>
                          <a:lnTo>
                            <a:pt x="222" y="140"/>
                          </a:lnTo>
                          <a:lnTo>
                            <a:pt x="228" y="122"/>
                          </a:lnTo>
                          <a:lnTo>
                            <a:pt x="237" y="96"/>
                          </a:lnTo>
                          <a:lnTo>
                            <a:pt x="242" y="84"/>
                          </a:lnTo>
                          <a:lnTo>
                            <a:pt x="247" y="73"/>
                          </a:lnTo>
                          <a:lnTo>
                            <a:pt x="252" y="63"/>
                          </a:lnTo>
                          <a:lnTo>
                            <a:pt x="254" y="60"/>
                          </a:lnTo>
                          <a:lnTo>
                            <a:pt x="257" y="57"/>
                          </a:lnTo>
                          <a:lnTo>
                            <a:pt x="263" y="52"/>
                          </a:lnTo>
                          <a:lnTo>
                            <a:pt x="270" y="45"/>
                          </a:lnTo>
                          <a:lnTo>
                            <a:pt x="272" y="51"/>
                          </a:lnTo>
                          <a:lnTo>
                            <a:pt x="276" y="61"/>
                          </a:lnTo>
                          <a:lnTo>
                            <a:pt x="281" y="74"/>
                          </a:lnTo>
                          <a:lnTo>
                            <a:pt x="286" y="92"/>
                          </a:lnTo>
                          <a:close/>
                          <a:moveTo>
                            <a:pt x="238" y="129"/>
                          </a:moveTo>
                          <a:lnTo>
                            <a:pt x="238" y="129"/>
                          </a:lnTo>
                          <a:lnTo>
                            <a:pt x="238" y="122"/>
                          </a:lnTo>
                          <a:lnTo>
                            <a:pt x="239" y="118"/>
                          </a:lnTo>
                          <a:lnTo>
                            <a:pt x="247" y="117"/>
                          </a:lnTo>
                          <a:lnTo>
                            <a:pt x="252" y="117"/>
                          </a:lnTo>
                          <a:lnTo>
                            <a:pt x="258" y="118"/>
                          </a:lnTo>
                          <a:lnTo>
                            <a:pt x="261" y="119"/>
                          </a:lnTo>
                          <a:lnTo>
                            <a:pt x="261" y="124"/>
                          </a:lnTo>
                          <a:lnTo>
                            <a:pt x="263" y="128"/>
                          </a:lnTo>
                          <a:lnTo>
                            <a:pt x="263" y="129"/>
                          </a:lnTo>
                          <a:lnTo>
                            <a:pt x="254" y="131"/>
                          </a:lnTo>
                          <a:lnTo>
                            <a:pt x="247" y="131"/>
                          </a:lnTo>
                          <a:lnTo>
                            <a:pt x="241" y="131"/>
                          </a:lnTo>
                          <a:lnTo>
                            <a:pt x="238" y="131"/>
                          </a:lnTo>
                          <a:lnTo>
                            <a:pt x="238" y="129"/>
                          </a:lnTo>
                          <a:close/>
                          <a:moveTo>
                            <a:pt x="234" y="137"/>
                          </a:moveTo>
                          <a:lnTo>
                            <a:pt x="237" y="134"/>
                          </a:lnTo>
                          <a:lnTo>
                            <a:pt x="240" y="134"/>
                          </a:lnTo>
                          <a:lnTo>
                            <a:pt x="247" y="134"/>
                          </a:lnTo>
                          <a:lnTo>
                            <a:pt x="254" y="133"/>
                          </a:lnTo>
                          <a:lnTo>
                            <a:pt x="264" y="131"/>
                          </a:lnTo>
                          <a:lnTo>
                            <a:pt x="265" y="131"/>
                          </a:lnTo>
                          <a:lnTo>
                            <a:pt x="265" y="130"/>
                          </a:lnTo>
                          <a:lnTo>
                            <a:pt x="265" y="126"/>
                          </a:lnTo>
                          <a:lnTo>
                            <a:pt x="265" y="122"/>
                          </a:lnTo>
                          <a:lnTo>
                            <a:pt x="263" y="117"/>
                          </a:lnTo>
                          <a:lnTo>
                            <a:pt x="263" y="116"/>
                          </a:lnTo>
                          <a:lnTo>
                            <a:pt x="259" y="116"/>
                          </a:lnTo>
                          <a:lnTo>
                            <a:pt x="291" y="91"/>
                          </a:lnTo>
                          <a:lnTo>
                            <a:pt x="292" y="96"/>
                          </a:lnTo>
                          <a:lnTo>
                            <a:pt x="295" y="106"/>
                          </a:lnTo>
                          <a:lnTo>
                            <a:pt x="295" y="114"/>
                          </a:lnTo>
                          <a:lnTo>
                            <a:pt x="296" y="124"/>
                          </a:lnTo>
                          <a:lnTo>
                            <a:pt x="296" y="135"/>
                          </a:lnTo>
                          <a:lnTo>
                            <a:pt x="296" y="149"/>
                          </a:lnTo>
                          <a:lnTo>
                            <a:pt x="265" y="175"/>
                          </a:lnTo>
                          <a:lnTo>
                            <a:pt x="238" y="197"/>
                          </a:lnTo>
                          <a:lnTo>
                            <a:pt x="238" y="184"/>
                          </a:lnTo>
                          <a:lnTo>
                            <a:pt x="238" y="174"/>
                          </a:lnTo>
                          <a:lnTo>
                            <a:pt x="237" y="155"/>
                          </a:lnTo>
                          <a:lnTo>
                            <a:pt x="235" y="142"/>
                          </a:lnTo>
                          <a:lnTo>
                            <a:pt x="234" y="137"/>
                          </a:lnTo>
                          <a:close/>
                          <a:moveTo>
                            <a:pt x="279" y="40"/>
                          </a:moveTo>
                          <a:lnTo>
                            <a:pt x="279" y="40"/>
                          </a:lnTo>
                          <a:lnTo>
                            <a:pt x="287" y="36"/>
                          </a:lnTo>
                          <a:lnTo>
                            <a:pt x="295" y="32"/>
                          </a:lnTo>
                          <a:lnTo>
                            <a:pt x="303" y="31"/>
                          </a:lnTo>
                          <a:lnTo>
                            <a:pt x="306" y="31"/>
                          </a:lnTo>
                          <a:lnTo>
                            <a:pt x="309" y="31"/>
                          </a:lnTo>
                          <a:lnTo>
                            <a:pt x="315" y="31"/>
                          </a:lnTo>
                          <a:lnTo>
                            <a:pt x="323" y="33"/>
                          </a:lnTo>
                          <a:lnTo>
                            <a:pt x="328" y="34"/>
                          </a:lnTo>
                          <a:lnTo>
                            <a:pt x="332" y="36"/>
                          </a:lnTo>
                          <a:lnTo>
                            <a:pt x="334" y="39"/>
                          </a:lnTo>
                          <a:lnTo>
                            <a:pt x="335" y="40"/>
                          </a:lnTo>
                          <a:lnTo>
                            <a:pt x="335" y="41"/>
                          </a:lnTo>
                          <a:lnTo>
                            <a:pt x="335" y="44"/>
                          </a:lnTo>
                          <a:lnTo>
                            <a:pt x="334" y="46"/>
                          </a:lnTo>
                          <a:lnTo>
                            <a:pt x="331" y="52"/>
                          </a:lnTo>
                          <a:lnTo>
                            <a:pt x="328" y="57"/>
                          </a:lnTo>
                          <a:lnTo>
                            <a:pt x="324" y="60"/>
                          </a:lnTo>
                          <a:lnTo>
                            <a:pt x="314" y="68"/>
                          </a:lnTo>
                          <a:lnTo>
                            <a:pt x="296" y="84"/>
                          </a:lnTo>
                          <a:lnTo>
                            <a:pt x="291" y="68"/>
                          </a:lnTo>
                          <a:lnTo>
                            <a:pt x="286" y="55"/>
                          </a:lnTo>
                          <a:lnTo>
                            <a:pt x="282" y="45"/>
                          </a:lnTo>
                          <a:lnTo>
                            <a:pt x="279" y="40"/>
                          </a:lnTo>
                          <a:close/>
                          <a:moveTo>
                            <a:pt x="293" y="85"/>
                          </a:moveTo>
                          <a:lnTo>
                            <a:pt x="293" y="85"/>
                          </a:lnTo>
                          <a:lnTo>
                            <a:pt x="288" y="90"/>
                          </a:lnTo>
                          <a:lnTo>
                            <a:pt x="283" y="72"/>
                          </a:lnTo>
                          <a:lnTo>
                            <a:pt x="279" y="58"/>
                          </a:lnTo>
                          <a:lnTo>
                            <a:pt x="274" y="49"/>
                          </a:lnTo>
                          <a:lnTo>
                            <a:pt x="272" y="44"/>
                          </a:lnTo>
                          <a:lnTo>
                            <a:pt x="276" y="41"/>
                          </a:lnTo>
                          <a:lnTo>
                            <a:pt x="280" y="47"/>
                          </a:lnTo>
                          <a:lnTo>
                            <a:pt x="284" y="57"/>
                          </a:lnTo>
                          <a:lnTo>
                            <a:pt x="289" y="70"/>
                          </a:lnTo>
                          <a:lnTo>
                            <a:pt x="293" y="85"/>
                          </a:lnTo>
                          <a:close/>
                          <a:moveTo>
                            <a:pt x="161" y="201"/>
                          </a:moveTo>
                          <a:lnTo>
                            <a:pt x="161" y="201"/>
                          </a:lnTo>
                          <a:lnTo>
                            <a:pt x="157" y="207"/>
                          </a:lnTo>
                          <a:lnTo>
                            <a:pt x="153" y="213"/>
                          </a:lnTo>
                          <a:lnTo>
                            <a:pt x="151" y="220"/>
                          </a:lnTo>
                          <a:lnTo>
                            <a:pt x="149" y="226"/>
                          </a:lnTo>
                          <a:lnTo>
                            <a:pt x="143" y="227"/>
                          </a:lnTo>
                          <a:lnTo>
                            <a:pt x="133" y="228"/>
                          </a:lnTo>
                          <a:lnTo>
                            <a:pt x="118" y="228"/>
                          </a:lnTo>
                          <a:lnTo>
                            <a:pt x="100" y="227"/>
                          </a:lnTo>
                          <a:lnTo>
                            <a:pt x="101" y="225"/>
                          </a:lnTo>
                          <a:lnTo>
                            <a:pt x="103" y="222"/>
                          </a:lnTo>
                          <a:lnTo>
                            <a:pt x="107" y="218"/>
                          </a:lnTo>
                          <a:lnTo>
                            <a:pt x="112" y="214"/>
                          </a:lnTo>
                          <a:lnTo>
                            <a:pt x="118" y="211"/>
                          </a:lnTo>
                          <a:lnTo>
                            <a:pt x="124" y="209"/>
                          </a:lnTo>
                          <a:lnTo>
                            <a:pt x="132" y="207"/>
                          </a:lnTo>
                          <a:lnTo>
                            <a:pt x="146" y="204"/>
                          </a:lnTo>
                          <a:lnTo>
                            <a:pt x="161" y="201"/>
                          </a:lnTo>
                          <a:close/>
                          <a:moveTo>
                            <a:pt x="9" y="223"/>
                          </a:moveTo>
                          <a:lnTo>
                            <a:pt x="9" y="223"/>
                          </a:lnTo>
                          <a:lnTo>
                            <a:pt x="7" y="214"/>
                          </a:lnTo>
                          <a:lnTo>
                            <a:pt x="11" y="219"/>
                          </a:lnTo>
                          <a:lnTo>
                            <a:pt x="13" y="221"/>
                          </a:lnTo>
                          <a:lnTo>
                            <a:pt x="14" y="221"/>
                          </a:lnTo>
                          <a:lnTo>
                            <a:pt x="19" y="213"/>
                          </a:lnTo>
                          <a:lnTo>
                            <a:pt x="19" y="212"/>
                          </a:lnTo>
                          <a:lnTo>
                            <a:pt x="19" y="211"/>
                          </a:lnTo>
                          <a:lnTo>
                            <a:pt x="14" y="207"/>
                          </a:lnTo>
                          <a:lnTo>
                            <a:pt x="11" y="202"/>
                          </a:lnTo>
                          <a:lnTo>
                            <a:pt x="5" y="192"/>
                          </a:lnTo>
                          <a:lnTo>
                            <a:pt x="5" y="191"/>
                          </a:lnTo>
                          <a:lnTo>
                            <a:pt x="5" y="190"/>
                          </a:lnTo>
                          <a:lnTo>
                            <a:pt x="5" y="188"/>
                          </a:lnTo>
                          <a:lnTo>
                            <a:pt x="6" y="183"/>
                          </a:lnTo>
                          <a:lnTo>
                            <a:pt x="6" y="177"/>
                          </a:lnTo>
                          <a:lnTo>
                            <a:pt x="7" y="182"/>
                          </a:lnTo>
                          <a:lnTo>
                            <a:pt x="10" y="187"/>
                          </a:lnTo>
                          <a:lnTo>
                            <a:pt x="13" y="192"/>
                          </a:lnTo>
                          <a:lnTo>
                            <a:pt x="17" y="197"/>
                          </a:lnTo>
                          <a:lnTo>
                            <a:pt x="20" y="199"/>
                          </a:lnTo>
                          <a:lnTo>
                            <a:pt x="19" y="197"/>
                          </a:lnTo>
                          <a:lnTo>
                            <a:pt x="20" y="187"/>
                          </a:lnTo>
                          <a:lnTo>
                            <a:pt x="20" y="177"/>
                          </a:lnTo>
                          <a:lnTo>
                            <a:pt x="21" y="162"/>
                          </a:lnTo>
                          <a:lnTo>
                            <a:pt x="21" y="156"/>
                          </a:lnTo>
                          <a:lnTo>
                            <a:pt x="20" y="151"/>
                          </a:lnTo>
                          <a:lnTo>
                            <a:pt x="27" y="144"/>
                          </a:lnTo>
                          <a:lnTo>
                            <a:pt x="34" y="138"/>
                          </a:lnTo>
                          <a:lnTo>
                            <a:pt x="49" y="127"/>
                          </a:lnTo>
                          <a:lnTo>
                            <a:pt x="62" y="117"/>
                          </a:lnTo>
                          <a:lnTo>
                            <a:pt x="62" y="115"/>
                          </a:lnTo>
                          <a:lnTo>
                            <a:pt x="75" y="112"/>
                          </a:lnTo>
                          <a:lnTo>
                            <a:pt x="75" y="113"/>
                          </a:lnTo>
                          <a:lnTo>
                            <a:pt x="77" y="114"/>
                          </a:lnTo>
                          <a:lnTo>
                            <a:pt x="80" y="117"/>
                          </a:lnTo>
                          <a:lnTo>
                            <a:pt x="85" y="120"/>
                          </a:lnTo>
                          <a:lnTo>
                            <a:pt x="92" y="124"/>
                          </a:lnTo>
                          <a:lnTo>
                            <a:pt x="100" y="127"/>
                          </a:lnTo>
                          <a:lnTo>
                            <a:pt x="118" y="133"/>
                          </a:lnTo>
                          <a:lnTo>
                            <a:pt x="137" y="138"/>
                          </a:lnTo>
                          <a:lnTo>
                            <a:pt x="158" y="142"/>
                          </a:lnTo>
                          <a:lnTo>
                            <a:pt x="176" y="145"/>
                          </a:lnTo>
                          <a:lnTo>
                            <a:pt x="191" y="147"/>
                          </a:lnTo>
                          <a:lnTo>
                            <a:pt x="197" y="147"/>
                          </a:lnTo>
                          <a:lnTo>
                            <a:pt x="201" y="147"/>
                          </a:lnTo>
                          <a:lnTo>
                            <a:pt x="205" y="156"/>
                          </a:lnTo>
                          <a:lnTo>
                            <a:pt x="203" y="158"/>
                          </a:lnTo>
                          <a:lnTo>
                            <a:pt x="192" y="167"/>
                          </a:lnTo>
                          <a:lnTo>
                            <a:pt x="182" y="177"/>
                          </a:lnTo>
                          <a:lnTo>
                            <a:pt x="172" y="187"/>
                          </a:lnTo>
                          <a:lnTo>
                            <a:pt x="164" y="198"/>
                          </a:lnTo>
                          <a:lnTo>
                            <a:pt x="146" y="202"/>
                          </a:lnTo>
                          <a:lnTo>
                            <a:pt x="130" y="205"/>
                          </a:lnTo>
                          <a:lnTo>
                            <a:pt x="122" y="207"/>
                          </a:lnTo>
                          <a:lnTo>
                            <a:pt x="116" y="209"/>
                          </a:lnTo>
                          <a:lnTo>
                            <a:pt x="109" y="213"/>
                          </a:lnTo>
                          <a:lnTo>
                            <a:pt x="103" y="216"/>
                          </a:lnTo>
                          <a:lnTo>
                            <a:pt x="101" y="220"/>
                          </a:lnTo>
                          <a:lnTo>
                            <a:pt x="100" y="222"/>
                          </a:lnTo>
                          <a:lnTo>
                            <a:pt x="98" y="225"/>
                          </a:lnTo>
                          <a:lnTo>
                            <a:pt x="97" y="228"/>
                          </a:lnTo>
                          <a:lnTo>
                            <a:pt x="96" y="230"/>
                          </a:lnTo>
                          <a:lnTo>
                            <a:pt x="98" y="230"/>
                          </a:lnTo>
                          <a:lnTo>
                            <a:pt x="109" y="230"/>
                          </a:lnTo>
                          <a:lnTo>
                            <a:pt x="119" y="230"/>
                          </a:lnTo>
                          <a:lnTo>
                            <a:pt x="135" y="230"/>
                          </a:lnTo>
                          <a:lnTo>
                            <a:pt x="146" y="229"/>
                          </a:lnTo>
                          <a:lnTo>
                            <a:pt x="149" y="228"/>
                          </a:lnTo>
                          <a:lnTo>
                            <a:pt x="151" y="228"/>
                          </a:lnTo>
                          <a:lnTo>
                            <a:pt x="152" y="223"/>
                          </a:lnTo>
                          <a:lnTo>
                            <a:pt x="155" y="218"/>
                          </a:lnTo>
                          <a:lnTo>
                            <a:pt x="159" y="208"/>
                          </a:lnTo>
                          <a:lnTo>
                            <a:pt x="165" y="199"/>
                          </a:lnTo>
                          <a:lnTo>
                            <a:pt x="173" y="190"/>
                          </a:lnTo>
                          <a:lnTo>
                            <a:pt x="181" y="183"/>
                          </a:lnTo>
                          <a:lnTo>
                            <a:pt x="188" y="174"/>
                          </a:lnTo>
                          <a:lnTo>
                            <a:pt x="205" y="161"/>
                          </a:lnTo>
                          <a:lnTo>
                            <a:pt x="217" y="151"/>
                          </a:lnTo>
                          <a:lnTo>
                            <a:pt x="220" y="148"/>
                          </a:lnTo>
                          <a:lnTo>
                            <a:pt x="232" y="138"/>
                          </a:lnTo>
                          <a:lnTo>
                            <a:pt x="233" y="146"/>
                          </a:lnTo>
                          <a:lnTo>
                            <a:pt x="234" y="159"/>
                          </a:lnTo>
                          <a:lnTo>
                            <a:pt x="236" y="177"/>
                          </a:lnTo>
                          <a:lnTo>
                            <a:pt x="236" y="199"/>
                          </a:lnTo>
                          <a:lnTo>
                            <a:pt x="231" y="203"/>
                          </a:lnTo>
                          <a:lnTo>
                            <a:pt x="231" y="199"/>
                          </a:lnTo>
                          <a:lnTo>
                            <a:pt x="229" y="196"/>
                          </a:lnTo>
                          <a:lnTo>
                            <a:pt x="227" y="193"/>
                          </a:lnTo>
                          <a:lnTo>
                            <a:pt x="224" y="190"/>
                          </a:lnTo>
                          <a:lnTo>
                            <a:pt x="222" y="189"/>
                          </a:lnTo>
                          <a:lnTo>
                            <a:pt x="220" y="189"/>
                          </a:lnTo>
                          <a:lnTo>
                            <a:pt x="217" y="188"/>
                          </a:lnTo>
                          <a:lnTo>
                            <a:pt x="214" y="189"/>
                          </a:lnTo>
                          <a:lnTo>
                            <a:pt x="210" y="190"/>
                          </a:lnTo>
                          <a:lnTo>
                            <a:pt x="205" y="193"/>
                          </a:lnTo>
                          <a:lnTo>
                            <a:pt x="200" y="198"/>
                          </a:lnTo>
                          <a:lnTo>
                            <a:pt x="195" y="204"/>
                          </a:lnTo>
                          <a:lnTo>
                            <a:pt x="189" y="213"/>
                          </a:lnTo>
                          <a:lnTo>
                            <a:pt x="185" y="222"/>
                          </a:lnTo>
                          <a:lnTo>
                            <a:pt x="181" y="233"/>
                          </a:lnTo>
                          <a:lnTo>
                            <a:pt x="178" y="244"/>
                          </a:lnTo>
                          <a:lnTo>
                            <a:pt x="174" y="255"/>
                          </a:lnTo>
                          <a:lnTo>
                            <a:pt x="166" y="259"/>
                          </a:lnTo>
                          <a:lnTo>
                            <a:pt x="159" y="262"/>
                          </a:lnTo>
                          <a:lnTo>
                            <a:pt x="153" y="263"/>
                          </a:lnTo>
                          <a:lnTo>
                            <a:pt x="146" y="264"/>
                          </a:lnTo>
                          <a:lnTo>
                            <a:pt x="138" y="265"/>
                          </a:lnTo>
                          <a:lnTo>
                            <a:pt x="130" y="266"/>
                          </a:lnTo>
                          <a:lnTo>
                            <a:pt x="121" y="266"/>
                          </a:lnTo>
                          <a:lnTo>
                            <a:pt x="112" y="265"/>
                          </a:lnTo>
                          <a:lnTo>
                            <a:pt x="102" y="264"/>
                          </a:lnTo>
                          <a:lnTo>
                            <a:pt x="93" y="263"/>
                          </a:lnTo>
                          <a:lnTo>
                            <a:pt x="82" y="261"/>
                          </a:lnTo>
                          <a:lnTo>
                            <a:pt x="72" y="258"/>
                          </a:lnTo>
                          <a:lnTo>
                            <a:pt x="62" y="255"/>
                          </a:lnTo>
                          <a:lnTo>
                            <a:pt x="53" y="252"/>
                          </a:lnTo>
                          <a:lnTo>
                            <a:pt x="43" y="247"/>
                          </a:lnTo>
                          <a:lnTo>
                            <a:pt x="34" y="243"/>
                          </a:lnTo>
                          <a:lnTo>
                            <a:pt x="25" y="237"/>
                          </a:lnTo>
                          <a:lnTo>
                            <a:pt x="17" y="230"/>
                          </a:lnTo>
                          <a:lnTo>
                            <a:pt x="9" y="223"/>
                          </a:lnTo>
                          <a:close/>
                          <a:moveTo>
                            <a:pt x="6" y="198"/>
                          </a:moveTo>
                          <a:lnTo>
                            <a:pt x="6" y="198"/>
                          </a:lnTo>
                          <a:lnTo>
                            <a:pt x="11" y="206"/>
                          </a:lnTo>
                          <a:lnTo>
                            <a:pt x="16" y="213"/>
                          </a:lnTo>
                          <a:lnTo>
                            <a:pt x="13" y="218"/>
                          </a:lnTo>
                          <a:lnTo>
                            <a:pt x="10" y="213"/>
                          </a:lnTo>
                          <a:lnTo>
                            <a:pt x="6" y="207"/>
                          </a:lnTo>
                          <a:lnTo>
                            <a:pt x="6" y="198"/>
                          </a:lnTo>
                          <a:close/>
                          <a:moveTo>
                            <a:pt x="18" y="154"/>
                          </a:moveTo>
                          <a:lnTo>
                            <a:pt x="18" y="154"/>
                          </a:lnTo>
                          <a:lnTo>
                            <a:pt x="18" y="159"/>
                          </a:lnTo>
                          <a:lnTo>
                            <a:pt x="18" y="167"/>
                          </a:lnTo>
                          <a:lnTo>
                            <a:pt x="18" y="176"/>
                          </a:lnTo>
                          <a:lnTo>
                            <a:pt x="16" y="192"/>
                          </a:lnTo>
                          <a:lnTo>
                            <a:pt x="14" y="189"/>
                          </a:lnTo>
                          <a:lnTo>
                            <a:pt x="13" y="187"/>
                          </a:lnTo>
                          <a:lnTo>
                            <a:pt x="11" y="181"/>
                          </a:lnTo>
                          <a:lnTo>
                            <a:pt x="9" y="175"/>
                          </a:lnTo>
                          <a:lnTo>
                            <a:pt x="8" y="171"/>
                          </a:lnTo>
                          <a:lnTo>
                            <a:pt x="11" y="166"/>
                          </a:lnTo>
                          <a:lnTo>
                            <a:pt x="13" y="162"/>
                          </a:lnTo>
                          <a:lnTo>
                            <a:pt x="18" y="154"/>
                          </a:lnTo>
                          <a:close/>
                          <a:moveTo>
                            <a:pt x="79" y="98"/>
                          </a:moveTo>
                          <a:lnTo>
                            <a:pt x="79" y="98"/>
                          </a:lnTo>
                          <a:lnTo>
                            <a:pt x="91" y="84"/>
                          </a:lnTo>
                          <a:lnTo>
                            <a:pt x="103" y="71"/>
                          </a:lnTo>
                          <a:lnTo>
                            <a:pt x="117" y="58"/>
                          </a:lnTo>
                          <a:lnTo>
                            <a:pt x="131" y="46"/>
                          </a:lnTo>
                          <a:lnTo>
                            <a:pt x="146" y="35"/>
                          </a:lnTo>
                          <a:lnTo>
                            <a:pt x="153" y="29"/>
                          </a:lnTo>
                          <a:lnTo>
                            <a:pt x="161" y="25"/>
                          </a:lnTo>
                          <a:lnTo>
                            <a:pt x="169" y="21"/>
                          </a:lnTo>
                          <a:lnTo>
                            <a:pt x="177" y="17"/>
                          </a:lnTo>
                          <a:lnTo>
                            <a:pt x="187" y="14"/>
                          </a:lnTo>
                          <a:lnTo>
                            <a:pt x="196" y="11"/>
                          </a:lnTo>
                          <a:lnTo>
                            <a:pt x="186" y="15"/>
                          </a:lnTo>
                          <a:lnTo>
                            <a:pt x="177" y="19"/>
                          </a:lnTo>
                          <a:lnTo>
                            <a:pt x="169" y="23"/>
                          </a:lnTo>
                          <a:lnTo>
                            <a:pt x="162" y="27"/>
                          </a:lnTo>
                          <a:lnTo>
                            <a:pt x="150" y="36"/>
                          </a:lnTo>
                          <a:lnTo>
                            <a:pt x="142" y="41"/>
                          </a:lnTo>
                          <a:lnTo>
                            <a:pt x="142" y="42"/>
                          </a:lnTo>
                          <a:lnTo>
                            <a:pt x="133" y="49"/>
                          </a:lnTo>
                          <a:lnTo>
                            <a:pt x="123" y="57"/>
                          </a:lnTo>
                          <a:lnTo>
                            <a:pt x="112" y="67"/>
                          </a:lnTo>
                          <a:lnTo>
                            <a:pt x="101" y="78"/>
                          </a:lnTo>
                          <a:lnTo>
                            <a:pt x="84" y="97"/>
                          </a:lnTo>
                          <a:lnTo>
                            <a:pt x="78" y="103"/>
                          </a:lnTo>
                          <a:lnTo>
                            <a:pt x="76" y="107"/>
                          </a:lnTo>
                          <a:lnTo>
                            <a:pt x="75" y="109"/>
                          </a:lnTo>
                          <a:lnTo>
                            <a:pt x="66" y="112"/>
                          </a:lnTo>
                          <a:lnTo>
                            <a:pt x="79" y="98"/>
                          </a:lnTo>
                          <a:close/>
                          <a:moveTo>
                            <a:pt x="238" y="64"/>
                          </a:moveTo>
                          <a:lnTo>
                            <a:pt x="238" y="64"/>
                          </a:lnTo>
                          <a:lnTo>
                            <a:pt x="227" y="91"/>
                          </a:lnTo>
                          <a:lnTo>
                            <a:pt x="220" y="108"/>
                          </a:lnTo>
                          <a:lnTo>
                            <a:pt x="212" y="126"/>
                          </a:lnTo>
                          <a:lnTo>
                            <a:pt x="208" y="133"/>
                          </a:lnTo>
                          <a:lnTo>
                            <a:pt x="205" y="139"/>
                          </a:lnTo>
                          <a:lnTo>
                            <a:pt x="203" y="142"/>
                          </a:lnTo>
                          <a:lnTo>
                            <a:pt x="201" y="144"/>
                          </a:lnTo>
                          <a:lnTo>
                            <a:pt x="200" y="144"/>
                          </a:lnTo>
                          <a:lnTo>
                            <a:pt x="197" y="145"/>
                          </a:lnTo>
                          <a:lnTo>
                            <a:pt x="191" y="144"/>
                          </a:lnTo>
                          <a:lnTo>
                            <a:pt x="177" y="142"/>
                          </a:lnTo>
                          <a:lnTo>
                            <a:pt x="158" y="139"/>
                          </a:lnTo>
                          <a:lnTo>
                            <a:pt x="139" y="135"/>
                          </a:lnTo>
                          <a:lnTo>
                            <a:pt x="119" y="130"/>
                          </a:lnTo>
                          <a:lnTo>
                            <a:pt x="101" y="124"/>
                          </a:lnTo>
                          <a:lnTo>
                            <a:pt x="94" y="122"/>
                          </a:lnTo>
                          <a:lnTo>
                            <a:pt x="87" y="118"/>
                          </a:lnTo>
                          <a:lnTo>
                            <a:pt x="82" y="115"/>
                          </a:lnTo>
                          <a:lnTo>
                            <a:pt x="79" y="112"/>
                          </a:lnTo>
                          <a:lnTo>
                            <a:pt x="78" y="112"/>
                          </a:lnTo>
                          <a:lnTo>
                            <a:pt x="77" y="110"/>
                          </a:lnTo>
                          <a:lnTo>
                            <a:pt x="78" y="108"/>
                          </a:lnTo>
                          <a:lnTo>
                            <a:pt x="85" y="99"/>
                          </a:lnTo>
                          <a:lnTo>
                            <a:pt x="103" y="80"/>
                          </a:lnTo>
                          <a:lnTo>
                            <a:pt x="113" y="70"/>
                          </a:lnTo>
                          <a:lnTo>
                            <a:pt x="123" y="60"/>
                          </a:lnTo>
                          <a:lnTo>
                            <a:pt x="133" y="52"/>
                          </a:lnTo>
                          <a:lnTo>
                            <a:pt x="143" y="45"/>
                          </a:lnTo>
                          <a:lnTo>
                            <a:pt x="153" y="48"/>
                          </a:lnTo>
                          <a:lnTo>
                            <a:pt x="174" y="53"/>
                          </a:lnTo>
                          <a:lnTo>
                            <a:pt x="188" y="56"/>
                          </a:lnTo>
                          <a:lnTo>
                            <a:pt x="203" y="59"/>
                          </a:lnTo>
                          <a:lnTo>
                            <a:pt x="220" y="62"/>
                          </a:lnTo>
                          <a:lnTo>
                            <a:pt x="238" y="64"/>
                          </a:lnTo>
                          <a:close/>
                          <a:moveTo>
                            <a:pt x="231" y="5"/>
                          </a:moveTo>
                          <a:lnTo>
                            <a:pt x="231" y="5"/>
                          </a:lnTo>
                          <a:lnTo>
                            <a:pt x="241" y="6"/>
                          </a:lnTo>
                          <a:lnTo>
                            <a:pt x="252" y="6"/>
                          </a:lnTo>
                          <a:lnTo>
                            <a:pt x="263" y="8"/>
                          </a:lnTo>
                          <a:lnTo>
                            <a:pt x="274" y="9"/>
                          </a:lnTo>
                          <a:lnTo>
                            <a:pt x="295" y="13"/>
                          </a:lnTo>
                          <a:lnTo>
                            <a:pt x="314" y="18"/>
                          </a:lnTo>
                          <a:lnTo>
                            <a:pt x="307" y="18"/>
                          </a:lnTo>
                          <a:lnTo>
                            <a:pt x="300" y="19"/>
                          </a:lnTo>
                          <a:lnTo>
                            <a:pt x="293" y="20"/>
                          </a:lnTo>
                          <a:lnTo>
                            <a:pt x="288" y="22"/>
                          </a:lnTo>
                          <a:lnTo>
                            <a:pt x="282" y="25"/>
                          </a:lnTo>
                          <a:lnTo>
                            <a:pt x="275" y="27"/>
                          </a:lnTo>
                          <a:lnTo>
                            <a:pt x="270" y="31"/>
                          </a:lnTo>
                          <a:lnTo>
                            <a:pt x="266" y="34"/>
                          </a:lnTo>
                          <a:lnTo>
                            <a:pt x="256" y="41"/>
                          </a:lnTo>
                          <a:lnTo>
                            <a:pt x="249" y="49"/>
                          </a:lnTo>
                          <a:lnTo>
                            <a:pt x="243" y="56"/>
                          </a:lnTo>
                          <a:lnTo>
                            <a:pt x="239" y="62"/>
                          </a:lnTo>
                          <a:lnTo>
                            <a:pt x="222" y="60"/>
                          </a:lnTo>
                          <a:lnTo>
                            <a:pt x="206" y="57"/>
                          </a:lnTo>
                          <a:lnTo>
                            <a:pt x="178" y="52"/>
                          </a:lnTo>
                          <a:lnTo>
                            <a:pt x="157" y="46"/>
                          </a:lnTo>
                          <a:lnTo>
                            <a:pt x="146" y="43"/>
                          </a:lnTo>
                          <a:lnTo>
                            <a:pt x="157" y="34"/>
                          </a:lnTo>
                          <a:lnTo>
                            <a:pt x="164" y="29"/>
                          </a:lnTo>
                          <a:lnTo>
                            <a:pt x="173" y="24"/>
                          </a:lnTo>
                          <a:lnTo>
                            <a:pt x="183" y="19"/>
                          </a:lnTo>
                          <a:lnTo>
                            <a:pt x="194" y="15"/>
                          </a:lnTo>
                          <a:lnTo>
                            <a:pt x="206" y="9"/>
                          </a:lnTo>
                          <a:lnTo>
                            <a:pt x="219" y="6"/>
                          </a:lnTo>
                          <a:lnTo>
                            <a:pt x="231" y="5"/>
                          </a:lnTo>
                          <a:close/>
                          <a:moveTo>
                            <a:pt x="360" y="86"/>
                          </a:moveTo>
                          <a:lnTo>
                            <a:pt x="360" y="86"/>
                          </a:lnTo>
                          <a:lnTo>
                            <a:pt x="360" y="80"/>
                          </a:lnTo>
                          <a:lnTo>
                            <a:pt x="359" y="76"/>
                          </a:lnTo>
                          <a:lnTo>
                            <a:pt x="359" y="72"/>
                          </a:lnTo>
                          <a:lnTo>
                            <a:pt x="359" y="66"/>
                          </a:lnTo>
                          <a:lnTo>
                            <a:pt x="359" y="54"/>
                          </a:lnTo>
                          <a:lnTo>
                            <a:pt x="358" y="48"/>
                          </a:lnTo>
                          <a:lnTo>
                            <a:pt x="357" y="42"/>
                          </a:lnTo>
                          <a:lnTo>
                            <a:pt x="355" y="37"/>
                          </a:lnTo>
                          <a:lnTo>
                            <a:pt x="353" y="32"/>
                          </a:lnTo>
                          <a:lnTo>
                            <a:pt x="350" y="28"/>
                          </a:lnTo>
                          <a:lnTo>
                            <a:pt x="348" y="26"/>
                          </a:lnTo>
                          <a:lnTo>
                            <a:pt x="345" y="25"/>
                          </a:lnTo>
                          <a:lnTo>
                            <a:pt x="336" y="20"/>
                          </a:lnTo>
                          <a:lnTo>
                            <a:pt x="325" y="16"/>
                          </a:lnTo>
                          <a:lnTo>
                            <a:pt x="311" y="11"/>
                          </a:lnTo>
                          <a:lnTo>
                            <a:pt x="297" y="8"/>
                          </a:lnTo>
                          <a:lnTo>
                            <a:pt x="281" y="5"/>
                          </a:lnTo>
                          <a:lnTo>
                            <a:pt x="265" y="2"/>
                          </a:lnTo>
                          <a:lnTo>
                            <a:pt x="247" y="1"/>
                          </a:lnTo>
                          <a:lnTo>
                            <a:pt x="231" y="0"/>
                          </a:lnTo>
                          <a:lnTo>
                            <a:pt x="217" y="1"/>
                          </a:lnTo>
                          <a:lnTo>
                            <a:pt x="204" y="3"/>
                          </a:lnTo>
                          <a:lnTo>
                            <a:pt x="192" y="6"/>
                          </a:lnTo>
                          <a:lnTo>
                            <a:pt x="181" y="9"/>
                          </a:lnTo>
                          <a:lnTo>
                            <a:pt x="170" y="15"/>
                          </a:lnTo>
                          <a:lnTo>
                            <a:pt x="160" y="20"/>
                          </a:lnTo>
                          <a:lnTo>
                            <a:pt x="150" y="25"/>
                          </a:lnTo>
                          <a:lnTo>
                            <a:pt x="140" y="32"/>
                          </a:lnTo>
                          <a:lnTo>
                            <a:pt x="132" y="38"/>
                          </a:lnTo>
                          <a:lnTo>
                            <a:pt x="123" y="45"/>
                          </a:lnTo>
                          <a:lnTo>
                            <a:pt x="114" y="53"/>
                          </a:lnTo>
                          <a:lnTo>
                            <a:pt x="106" y="61"/>
                          </a:lnTo>
                          <a:lnTo>
                            <a:pt x="90" y="77"/>
                          </a:lnTo>
                          <a:lnTo>
                            <a:pt x="75" y="94"/>
                          </a:lnTo>
                          <a:lnTo>
                            <a:pt x="57" y="113"/>
                          </a:lnTo>
                          <a:lnTo>
                            <a:pt x="46" y="122"/>
                          </a:lnTo>
                          <a:lnTo>
                            <a:pt x="30" y="135"/>
                          </a:lnTo>
                          <a:lnTo>
                            <a:pt x="22" y="142"/>
                          </a:lnTo>
                          <a:lnTo>
                            <a:pt x="15" y="149"/>
                          </a:lnTo>
                          <a:lnTo>
                            <a:pt x="9" y="158"/>
                          </a:lnTo>
                          <a:lnTo>
                            <a:pt x="6" y="162"/>
                          </a:lnTo>
                          <a:lnTo>
                            <a:pt x="4" y="166"/>
                          </a:lnTo>
                          <a:lnTo>
                            <a:pt x="2" y="172"/>
                          </a:lnTo>
                          <a:lnTo>
                            <a:pt x="1" y="176"/>
                          </a:lnTo>
                          <a:lnTo>
                            <a:pt x="0" y="182"/>
                          </a:lnTo>
                          <a:lnTo>
                            <a:pt x="0" y="188"/>
                          </a:lnTo>
                          <a:lnTo>
                            <a:pt x="0" y="190"/>
                          </a:lnTo>
                          <a:lnTo>
                            <a:pt x="0" y="191"/>
                          </a:lnTo>
                          <a:lnTo>
                            <a:pt x="0" y="203"/>
                          </a:lnTo>
                          <a:lnTo>
                            <a:pt x="2" y="214"/>
                          </a:lnTo>
                          <a:lnTo>
                            <a:pt x="4" y="224"/>
                          </a:lnTo>
                          <a:lnTo>
                            <a:pt x="6" y="231"/>
                          </a:lnTo>
                          <a:lnTo>
                            <a:pt x="10" y="238"/>
                          </a:lnTo>
                          <a:lnTo>
                            <a:pt x="16" y="244"/>
                          </a:lnTo>
                          <a:lnTo>
                            <a:pt x="22" y="249"/>
                          </a:lnTo>
                          <a:lnTo>
                            <a:pt x="30" y="255"/>
                          </a:lnTo>
                          <a:lnTo>
                            <a:pt x="39" y="259"/>
                          </a:lnTo>
                          <a:lnTo>
                            <a:pt x="48" y="264"/>
                          </a:lnTo>
                          <a:lnTo>
                            <a:pt x="58" y="267"/>
                          </a:lnTo>
                          <a:lnTo>
                            <a:pt x="69" y="271"/>
                          </a:lnTo>
                          <a:lnTo>
                            <a:pt x="80" y="273"/>
                          </a:lnTo>
                          <a:lnTo>
                            <a:pt x="89" y="275"/>
                          </a:lnTo>
                          <a:lnTo>
                            <a:pt x="100" y="277"/>
                          </a:lnTo>
                          <a:lnTo>
                            <a:pt x="110" y="278"/>
                          </a:lnTo>
                          <a:lnTo>
                            <a:pt x="120" y="278"/>
                          </a:lnTo>
                          <a:lnTo>
                            <a:pt x="129" y="279"/>
                          </a:lnTo>
                          <a:lnTo>
                            <a:pt x="137" y="278"/>
                          </a:lnTo>
                          <a:lnTo>
                            <a:pt x="144" y="278"/>
                          </a:lnTo>
                          <a:lnTo>
                            <a:pt x="152" y="276"/>
                          </a:lnTo>
                          <a:lnTo>
                            <a:pt x="160" y="274"/>
                          </a:lnTo>
                          <a:lnTo>
                            <a:pt x="169" y="271"/>
                          </a:lnTo>
                          <a:lnTo>
                            <a:pt x="174" y="272"/>
                          </a:lnTo>
                          <a:lnTo>
                            <a:pt x="180" y="272"/>
                          </a:lnTo>
                          <a:lnTo>
                            <a:pt x="190" y="272"/>
                          </a:lnTo>
                          <a:lnTo>
                            <a:pt x="199" y="271"/>
                          </a:lnTo>
                          <a:lnTo>
                            <a:pt x="205" y="269"/>
                          </a:lnTo>
                          <a:lnTo>
                            <a:pt x="210" y="266"/>
                          </a:lnTo>
                          <a:lnTo>
                            <a:pt x="216" y="262"/>
                          </a:lnTo>
                          <a:lnTo>
                            <a:pt x="220" y="258"/>
                          </a:lnTo>
                          <a:lnTo>
                            <a:pt x="224" y="253"/>
                          </a:lnTo>
                          <a:lnTo>
                            <a:pt x="228" y="246"/>
                          </a:lnTo>
                          <a:lnTo>
                            <a:pt x="231" y="239"/>
                          </a:lnTo>
                          <a:lnTo>
                            <a:pt x="233" y="231"/>
                          </a:lnTo>
                          <a:lnTo>
                            <a:pt x="233" y="223"/>
                          </a:lnTo>
                          <a:lnTo>
                            <a:pt x="233" y="221"/>
                          </a:lnTo>
                          <a:lnTo>
                            <a:pt x="319" y="145"/>
                          </a:lnTo>
                          <a:lnTo>
                            <a:pt x="325" y="146"/>
                          </a:lnTo>
                          <a:lnTo>
                            <a:pt x="332" y="146"/>
                          </a:lnTo>
                          <a:lnTo>
                            <a:pt x="338" y="145"/>
                          </a:lnTo>
                          <a:lnTo>
                            <a:pt x="341" y="144"/>
                          </a:lnTo>
                          <a:lnTo>
                            <a:pt x="343" y="142"/>
                          </a:lnTo>
                          <a:lnTo>
                            <a:pt x="346" y="140"/>
                          </a:lnTo>
                          <a:lnTo>
                            <a:pt x="348" y="138"/>
                          </a:lnTo>
                          <a:lnTo>
                            <a:pt x="351" y="133"/>
                          </a:lnTo>
                          <a:lnTo>
                            <a:pt x="353" y="128"/>
                          </a:lnTo>
                          <a:lnTo>
                            <a:pt x="355" y="121"/>
                          </a:lnTo>
                          <a:lnTo>
                            <a:pt x="356" y="114"/>
                          </a:lnTo>
                          <a:lnTo>
                            <a:pt x="357" y="108"/>
                          </a:lnTo>
                          <a:lnTo>
                            <a:pt x="357" y="102"/>
                          </a:lnTo>
                          <a:lnTo>
                            <a:pt x="357" y="101"/>
                          </a:lnTo>
                          <a:lnTo>
                            <a:pt x="359" y="98"/>
                          </a:lnTo>
                          <a:lnTo>
                            <a:pt x="359" y="94"/>
                          </a:lnTo>
                          <a:lnTo>
                            <a:pt x="360" y="8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sz="1270"/>
                    </a:p>
                  </p:txBody>
                </p:sp>
              </p:grpSp>
            </p:grpSp>
            <p:grpSp>
              <p:nvGrpSpPr>
                <p:cNvPr id="539" name="Group 827"/>
                <p:cNvGrpSpPr>
                  <a:grpSpLocks/>
                </p:cNvGrpSpPr>
                <p:nvPr/>
              </p:nvGrpSpPr>
              <p:grpSpPr bwMode="auto">
                <a:xfrm>
                  <a:off x="1000068" y="3893224"/>
                  <a:ext cx="896952" cy="501707"/>
                  <a:chOff x="857224" y="3464541"/>
                  <a:chExt cx="571504" cy="392706"/>
                </a:xfrm>
              </p:grpSpPr>
              <p:sp>
                <p:nvSpPr>
                  <p:cNvPr id="540" name="Rectangle 539"/>
                  <p:cNvSpPr/>
                  <p:nvPr/>
                </p:nvSpPr>
                <p:spPr bwMode="auto">
                  <a:xfrm rot="3746692">
                    <a:off x="1079078" y="3556795"/>
                    <a:ext cx="386525" cy="1980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70"/>
                  </a:p>
                </p:txBody>
              </p:sp>
              <p:pic>
                <p:nvPicPr>
                  <p:cNvPr id="541" name="Picture 733" descr="ice.jpeg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2678" b="26457"/>
                  <a:stretch>
                    <a:fillRect/>
                  </a:stretch>
                </p:blipFill>
                <p:spPr bwMode="auto">
                  <a:xfrm flipH="1">
                    <a:off x="857224" y="3571876"/>
                    <a:ext cx="571504" cy="2853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491" name="Group 490"/>
            <p:cNvGrpSpPr>
              <a:grpSpLocks/>
            </p:cNvGrpSpPr>
            <p:nvPr/>
          </p:nvGrpSpPr>
          <p:grpSpPr bwMode="auto">
            <a:xfrm>
              <a:off x="1839913" y="1487488"/>
              <a:ext cx="8091487" cy="1104900"/>
              <a:chOff x="1737488" y="1522481"/>
              <a:chExt cx="8285108" cy="1131019"/>
            </a:xfrm>
          </p:grpSpPr>
          <p:grpSp>
            <p:nvGrpSpPr>
              <p:cNvPr id="501" name="Group 487"/>
              <p:cNvGrpSpPr>
                <a:grpSpLocks/>
              </p:cNvGrpSpPr>
              <p:nvPr/>
            </p:nvGrpSpPr>
            <p:grpSpPr bwMode="auto">
              <a:xfrm>
                <a:off x="5756200" y="1995550"/>
                <a:ext cx="2053518" cy="657950"/>
                <a:chOff x="7952594" y="1653368"/>
                <a:chExt cx="2053518" cy="657950"/>
              </a:xfrm>
            </p:grpSpPr>
            <p:pic>
              <p:nvPicPr>
                <p:cNvPr id="505" name="Picture 59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2594" y="1653368"/>
                  <a:ext cx="817920" cy="627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06" name="Group 448"/>
                <p:cNvGrpSpPr>
                  <a:grpSpLocks/>
                </p:cNvGrpSpPr>
                <p:nvPr/>
              </p:nvGrpSpPr>
              <p:grpSpPr bwMode="auto">
                <a:xfrm>
                  <a:off x="8308048" y="2044558"/>
                  <a:ext cx="553680" cy="110160"/>
                  <a:chOff x="6200280" y="2382120"/>
                  <a:chExt cx="553680" cy="110160"/>
                </a:xfrm>
              </p:grpSpPr>
              <p:grpSp>
                <p:nvGrpSpPr>
                  <p:cNvPr id="525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6200280" y="2382120"/>
                    <a:ext cx="223200" cy="110160"/>
                    <a:chOff x="6200280" y="2382120"/>
                    <a:chExt cx="223200" cy="110160"/>
                  </a:xfrm>
                </p:grpSpPr>
                <p:sp>
                  <p:nvSpPr>
                    <p:cNvPr id="527" name="Line 450"/>
                    <p:cNvSpPr/>
                    <p:nvPr/>
                  </p:nvSpPr>
                  <p:spPr>
                    <a:xfrm>
                      <a:off x="6200299" y="2479878"/>
                      <a:ext cx="110533" cy="13000"/>
                    </a:xfrm>
                    <a:prstGeom prst="line">
                      <a:avLst/>
                    </a:prstGeom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" name="Line 451"/>
                    <p:cNvSpPr/>
                    <p:nvPr/>
                  </p:nvSpPr>
                  <p:spPr>
                    <a:xfrm>
                      <a:off x="6265319" y="2452252"/>
                      <a:ext cx="71521" cy="29251"/>
                    </a:xfrm>
                    <a:prstGeom prst="line">
                      <a:avLst/>
                    </a:prstGeom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9" name="Line 452"/>
                    <p:cNvSpPr/>
                    <p:nvPr/>
                  </p:nvSpPr>
                  <p:spPr>
                    <a:xfrm flipH="1">
                      <a:off x="6353095" y="2411626"/>
                      <a:ext cx="4877" cy="61751"/>
                    </a:xfrm>
                    <a:prstGeom prst="line">
                      <a:avLst/>
                    </a:prstGeom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0" name="Line 453"/>
                    <p:cNvSpPr/>
                    <p:nvPr/>
                  </p:nvSpPr>
                  <p:spPr>
                    <a:xfrm flipV="1">
                      <a:off x="6380729" y="2382376"/>
                      <a:ext cx="42263" cy="79626"/>
                    </a:xfrm>
                    <a:prstGeom prst="line">
                      <a:avLst/>
                    </a:prstGeom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sp>
                <p:nvSpPr>
                  <p:cNvPr id="526" name="CustomShape 454"/>
                  <p:cNvSpPr/>
                  <p:nvPr/>
                </p:nvSpPr>
                <p:spPr>
                  <a:xfrm rot="9482400">
                    <a:off x="6210052" y="2423001"/>
                    <a:ext cx="544538" cy="17876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4A7EBB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507" name="CustomShape 455"/>
                <p:cNvSpPr/>
                <p:nvPr/>
              </p:nvSpPr>
              <p:spPr>
                <a:xfrm>
                  <a:off x="7952086" y="1966812"/>
                  <a:ext cx="344603" cy="344506"/>
                </a:xfrm>
                <a:prstGeom prst="rect">
                  <a:avLst/>
                </a:prstGeom>
                <a:noFill/>
                <a:ln w="936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87904" tIns="43952" rIns="87904" bIns="43952"/>
                <a:lstStyle/>
                <a:p>
                  <a:pPr>
                    <a:lnSpc>
                      <a:spcPct val="93000"/>
                    </a:lnSpc>
                    <a:defRPr/>
                  </a:pPr>
                  <a:r>
                    <a:rPr lang="en-US" sz="1758" b="1" spc="-1" dirty="0">
                      <a:solidFill>
                        <a:srgbClr val="00B050"/>
                      </a:solidFill>
                      <a:latin typeface="Arial"/>
                      <a:ea typeface="DejaVu Sans"/>
                    </a:rPr>
                    <a:t>A</a:t>
                  </a:r>
                  <a:endParaRPr lang="en-US" sz="1758" spc="-1" dirty="0">
                    <a:solidFill>
                      <a:srgbClr val="00B050"/>
                    </a:solidFill>
                    <a:latin typeface="Arial"/>
                  </a:endParaRPr>
                </a:p>
              </p:txBody>
            </p:sp>
            <p:sp>
              <p:nvSpPr>
                <p:cNvPr id="508" name="CustomShape 456"/>
                <p:cNvSpPr/>
                <p:nvPr/>
              </p:nvSpPr>
              <p:spPr>
                <a:xfrm>
                  <a:off x="8586026" y="1966812"/>
                  <a:ext cx="581924" cy="344506"/>
                </a:xfrm>
                <a:prstGeom prst="rect">
                  <a:avLst/>
                </a:prstGeom>
                <a:solidFill>
                  <a:schemeClr val="bg1"/>
                </a:solidFill>
                <a:ln w="936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87904" tIns="43952" rIns="87904" bIns="43952"/>
                <a:lstStyle/>
                <a:p>
                  <a:pPr>
                    <a:lnSpc>
                      <a:spcPct val="93000"/>
                    </a:lnSpc>
                    <a:defRPr/>
                  </a:pPr>
                  <a:r>
                    <a:rPr lang="en-US" sz="1758" b="1" spc="-1" dirty="0">
                      <a:solidFill>
                        <a:srgbClr val="00B050"/>
                      </a:solidFill>
                      <a:latin typeface="Arial"/>
                      <a:ea typeface="DejaVu Sans"/>
                    </a:rPr>
                    <a:t>P</a:t>
                  </a:r>
                  <a:endParaRPr lang="en-US" sz="1758" spc="-1" dirty="0">
                    <a:solidFill>
                      <a:srgbClr val="00B050"/>
                    </a:solidFill>
                    <a:latin typeface="Arial"/>
                  </a:endParaRPr>
                </a:p>
              </p:txBody>
            </p:sp>
            <p:grpSp>
              <p:nvGrpSpPr>
                <p:cNvPr id="509" name="Group 441"/>
                <p:cNvGrpSpPr/>
                <p:nvPr/>
              </p:nvGrpSpPr>
              <p:grpSpPr>
                <a:xfrm>
                  <a:off x="8881288" y="2081996"/>
                  <a:ext cx="569880" cy="73440"/>
                  <a:chOff x="6761880" y="2413440"/>
                  <a:chExt cx="569880" cy="73440"/>
                </a:xfrm>
                <a:solidFill>
                  <a:schemeClr val="bg1"/>
                </a:solidFill>
              </p:grpSpPr>
              <p:grpSp>
                <p:nvGrpSpPr>
                  <p:cNvPr id="519" name="Group 442"/>
                  <p:cNvGrpSpPr/>
                  <p:nvPr/>
                </p:nvGrpSpPr>
                <p:grpSpPr>
                  <a:xfrm>
                    <a:off x="6774480" y="2413440"/>
                    <a:ext cx="269640" cy="52200"/>
                    <a:chOff x="6774480" y="2413440"/>
                    <a:chExt cx="269640" cy="52200"/>
                  </a:xfrm>
                  <a:grpFill/>
                </p:grpSpPr>
                <p:sp>
                  <p:nvSpPr>
                    <p:cNvPr id="521" name="Line 443"/>
                    <p:cNvSpPr/>
                    <p:nvPr/>
                  </p:nvSpPr>
                  <p:spPr>
                    <a:xfrm>
                      <a:off x="6774480" y="2413440"/>
                      <a:ext cx="87120" cy="52200"/>
                    </a:xfrm>
                    <a:prstGeom prst="line">
                      <a:avLst/>
                    </a:prstGeom>
                    <a:grpFill/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2" name="Line 444"/>
                    <p:cNvSpPr/>
                    <p:nvPr/>
                  </p:nvSpPr>
                  <p:spPr>
                    <a:xfrm>
                      <a:off x="6849000" y="2413440"/>
                      <a:ext cx="44280" cy="52200"/>
                    </a:xfrm>
                    <a:prstGeom prst="line">
                      <a:avLst/>
                    </a:prstGeom>
                    <a:grpFill/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3" name="Line 445"/>
                    <p:cNvSpPr/>
                    <p:nvPr/>
                  </p:nvSpPr>
                  <p:spPr>
                    <a:xfrm flipH="1">
                      <a:off x="6918840" y="2413440"/>
                      <a:ext cx="50760" cy="52200"/>
                    </a:xfrm>
                    <a:prstGeom prst="line">
                      <a:avLst/>
                    </a:prstGeom>
                    <a:grpFill/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4" name="Line 446"/>
                    <p:cNvSpPr/>
                    <p:nvPr/>
                  </p:nvSpPr>
                  <p:spPr>
                    <a:xfrm flipV="1">
                      <a:off x="6957000" y="2413440"/>
                      <a:ext cx="87120" cy="52200"/>
                    </a:xfrm>
                    <a:prstGeom prst="line">
                      <a:avLst/>
                    </a:prstGeom>
                    <a:grpFill/>
                    <a:ln w="12600"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sp>
                <p:nvSpPr>
                  <p:cNvPr id="520" name="CustomShape 447"/>
                  <p:cNvSpPr/>
                  <p:nvPr/>
                </p:nvSpPr>
                <p:spPr>
                  <a:xfrm rot="10895400">
                    <a:off x="6761880" y="2471760"/>
                    <a:ext cx="569880" cy="15120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grpFill/>
                  <a:ln>
                    <a:solidFill>
                      <a:srgbClr val="4A7EBB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510" name="Group 697"/>
                <p:cNvGrpSpPr/>
                <p:nvPr/>
              </p:nvGrpSpPr>
              <p:grpSpPr>
                <a:xfrm>
                  <a:off x="9156568" y="1966798"/>
                  <a:ext cx="849544" cy="344520"/>
                  <a:chOff x="9156568" y="2038236"/>
                  <a:chExt cx="849544" cy="344520"/>
                </a:xfrm>
                <a:solidFill>
                  <a:schemeClr val="bg1"/>
                </a:solidFill>
              </p:grpSpPr>
              <p:sp>
                <p:nvSpPr>
                  <p:cNvPr id="511" name="CustomShape 457"/>
                  <p:cNvSpPr/>
                  <p:nvPr/>
                </p:nvSpPr>
                <p:spPr>
                  <a:xfrm>
                    <a:off x="9156568" y="2038236"/>
                    <a:ext cx="724852" cy="344520"/>
                  </a:xfrm>
                  <a:prstGeom prst="rect">
                    <a:avLst/>
                  </a:prstGeom>
                  <a:grp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87904" tIns="43952" rIns="87904" bIns="43952"/>
                  <a:lstStyle/>
                  <a:p>
                    <a:pPr>
                      <a:lnSpc>
                        <a:spcPct val="93000"/>
                      </a:lnSpc>
                      <a:defRPr/>
                    </a:pPr>
                    <a:r>
                      <a:rPr lang="en-US" sz="1758" b="1" spc="-1" dirty="0">
                        <a:solidFill>
                          <a:srgbClr val="00B050"/>
                        </a:solidFill>
                        <a:latin typeface="Arial"/>
                        <a:ea typeface="DejaVu Sans"/>
                      </a:rPr>
                      <a:t>I        </a:t>
                    </a:r>
                    <a:endParaRPr lang="en-US" sz="1758" spc="-1" dirty="0">
                      <a:solidFill>
                        <a:srgbClr val="00B050"/>
                      </a:solidFill>
                      <a:latin typeface="Arial"/>
                    </a:endParaRPr>
                  </a:p>
                </p:txBody>
              </p:sp>
              <p:grpSp>
                <p:nvGrpSpPr>
                  <p:cNvPr id="512" name="Group 434"/>
                  <p:cNvGrpSpPr/>
                  <p:nvPr/>
                </p:nvGrpSpPr>
                <p:grpSpPr>
                  <a:xfrm>
                    <a:off x="9452792" y="2148710"/>
                    <a:ext cx="553320" cy="147600"/>
                    <a:chOff x="7611480" y="2405160"/>
                    <a:chExt cx="553320" cy="147600"/>
                  </a:xfrm>
                  <a:grpFill/>
                </p:grpSpPr>
                <p:grpSp>
                  <p:nvGrpSpPr>
                    <p:cNvPr id="513" name="Group 435"/>
                    <p:cNvGrpSpPr/>
                    <p:nvPr/>
                  </p:nvGrpSpPr>
                  <p:grpSpPr>
                    <a:xfrm>
                      <a:off x="7646760" y="2405160"/>
                      <a:ext cx="240480" cy="91440"/>
                      <a:chOff x="7646760" y="2405160"/>
                      <a:chExt cx="240480" cy="91440"/>
                    </a:xfrm>
                    <a:grpFill/>
                  </p:grpSpPr>
                  <p:sp>
                    <p:nvSpPr>
                      <p:cNvPr id="515" name="Line 436"/>
                      <p:cNvSpPr/>
                      <p:nvPr/>
                    </p:nvSpPr>
                    <p:spPr>
                      <a:xfrm>
                        <a:off x="7646760" y="2405160"/>
                        <a:ext cx="62640" cy="67680"/>
                      </a:xfrm>
                      <a:prstGeom prst="line">
                        <a:avLst/>
                      </a:prstGeom>
                      <a:grpFill/>
                      <a:ln w="12600">
                        <a:solidFill>
                          <a:srgbClr val="4A7EBB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516" name="Line 437"/>
                      <p:cNvSpPr/>
                      <p:nvPr/>
                    </p:nvSpPr>
                    <p:spPr>
                      <a:xfrm>
                        <a:off x="7718400" y="2425680"/>
                        <a:ext cx="21240" cy="54360"/>
                      </a:xfrm>
                      <a:prstGeom prst="line">
                        <a:avLst/>
                      </a:prstGeom>
                      <a:grpFill/>
                      <a:ln w="12600">
                        <a:solidFill>
                          <a:srgbClr val="4A7EBB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517" name="Line 438"/>
                      <p:cNvSpPr/>
                      <p:nvPr/>
                    </p:nvSpPr>
                    <p:spPr>
                      <a:xfrm flipH="1">
                        <a:off x="7756200" y="2451600"/>
                        <a:ext cx="63360" cy="34200"/>
                      </a:xfrm>
                      <a:prstGeom prst="line">
                        <a:avLst/>
                      </a:prstGeom>
                      <a:grpFill/>
                      <a:ln w="12600">
                        <a:solidFill>
                          <a:srgbClr val="4A7EBB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518" name="Line 439"/>
                      <p:cNvSpPr/>
                      <p:nvPr/>
                    </p:nvSpPr>
                    <p:spPr>
                      <a:xfrm flipV="1">
                        <a:off x="7782840" y="2475360"/>
                        <a:ext cx="104400" cy="21240"/>
                      </a:xfrm>
                      <a:prstGeom prst="line">
                        <a:avLst/>
                      </a:prstGeom>
                      <a:grpFill/>
                      <a:ln w="12600">
                        <a:solidFill>
                          <a:srgbClr val="4A7EBB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sp>
                  <p:nvSpPr>
                    <p:cNvPr id="514" name="CustomShape 440"/>
                    <p:cNvSpPr/>
                    <p:nvPr/>
                  </p:nvSpPr>
                  <p:spPr>
                    <a:xfrm rot="11835000">
                      <a:off x="7611480" y="2536920"/>
                      <a:ext cx="553320" cy="15840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grpFill/>
                    <a:ln>
                      <a:solidFill>
                        <a:srgbClr val="4A7EB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</p:grpSp>
          <p:grpSp>
            <p:nvGrpSpPr>
              <p:cNvPr id="502" name="Group 661"/>
              <p:cNvGrpSpPr>
                <a:grpSpLocks/>
              </p:cNvGrpSpPr>
              <p:nvPr/>
            </p:nvGrpSpPr>
            <p:grpSpPr bwMode="auto">
              <a:xfrm>
                <a:off x="1737488" y="1522481"/>
                <a:ext cx="8285108" cy="806283"/>
                <a:chOff x="1142976" y="1571612"/>
                <a:chExt cx="6215106" cy="787406"/>
              </a:xfrm>
            </p:grpSpPr>
            <p:cxnSp>
              <p:nvCxnSpPr>
                <p:cNvPr id="503" name="Straight Connector 502"/>
                <p:cNvCxnSpPr/>
                <p:nvPr/>
              </p:nvCxnSpPr>
              <p:spPr>
                <a:xfrm>
                  <a:off x="1142976" y="1571612"/>
                  <a:ext cx="1429096" cy="785556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>
                  <a:off x="2572072" y="2357168"/>
                  <a:ext cx="4786010" cy="1587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/>
            <p:cNvGrpSpPr>
              <a:grpSpLocks/>
            </p:cNvGrpSpPr>
            <p:nvPr/>
          </p:nvGrpSpPr>
          <p:grpSpPr bwMode="auto">
            <a:xfrm>
              <a:off x="4267201" y="987425"/>
              <a:ext cx="4991100" cy="1074740"/>
              <a:chOff x="4223336" y="1010426"/>
              <a:chExt cx="5109182" cy="1101063"/>
            </a:xfrm>
          </p:grpSpPr>
          <p:sp>
            <p:nvSpPr>
              <p:cNvPr id="493" name="CustomShape 2"/>
              <p:cNvSpPr/>
              <p:nvPr/>
            </p:nvSpPr>
            <p:spPr>
              <a:xfrm>
                <a:off x="4223336" y="1098252"/>
                <a:ext cx="2015075" cy="626157"/>
              </a:xfrm>
              <a:prstGeom prst="clou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600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4" name="Rectangle 493"/>
              <p:cNvSpPr/>
              <p:nvPr/>
            </p:nvSpPr>
            <p:spPr>
              <a:xfrm>
                <a:off x="4838421" y="1238934"/>
                <a:ext cx="836907" cy="242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3000"/>
                  </a:lnSpc>
                  <a:defRPr/>
                </a:pPr>
                <a:r>
                  <a:rPr lang="en-US" sz="1026" spc="-1" dirty="0"/>
                  <a:t>Healthcare</a:t>
                </a:r>
              </a:p>
            </p:txBody>
          </p:sp>
          <p:sp>
            <p:nvSpPr>
              <p:cNvPr id="495" name="CustomShape 2"/>
              <p:cNvSpPr/>
              <p:nvPr/>
            </p:nvSpPr>
            <p:spPr>
              <a:xfrm>
                <a:off x="6166906" y="1010426"/>
                <a:ext cx="1592556" cy="626157"/>
              </a:xfrm>
              <a:prstGeom prst="cloud">
                <a:avLst/>
              </a:prstGeom>
              <a:solidFill>
                <a:srgbClr val="00B0F0"/>
              </a:solidFill>
              <a:ln w="12600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6" name="CustomShape 60"/>
              <p:cNvSpPr/>
              <p:nvPr/>
            </p:nvSpPr>
            <p:spPr>
              <a:xfrm>
                <a:off x="6615389" y="1421431"/>
                <a:ext cx="2095511" cy="624531"/>
              </a:xfrm>
              <a:prstGeom prst="cloud">
                <a:avLst/>
              </a:prstGeom>
              <a:solidFill>
                <a:srgbClr val="92D050"/>
              </a:solidFill>
              <a:ln w="12600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87904" tIns="43952" rIns="87904" bIns="43952" anchor="ctr"/>
              <a:lstStyle/>
              <a:p>
                <a:pPr algn="ctr">
                  <a:lnSpc>
                    <a:spcPct val="93000"/>
                  </a:lnSpc>
                  <a:defRPr/>
                </a:pPr>
                <a:r>
                  <a:rPr lang="en-US" sz="1026" spc="-1" dirty="0">
                    <a:latin typeface="Arial"/>
                  </a:rPr>
                  <a:t>Agriculture</a:t>
                </a: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6594379" y="1098252"/>
                <a:ext cx="810905" cy="242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3000"/>
                  </a:lnSpc>
                  <a:defRPr/>
                </a:pPr>
                <a:r>
                  <a:rPr lang="en-US" sz="1026" spc="-1" dirty="0"/>
                  <a:t>Smart City</a:t>
                </a:r>
              </a:p>
            </p:txBody>
          </p:sp>
          <p:sp>
            <p:nvSpPr>
              <p:cNvPr id="498" name="CustomShape 2"/>
              <p:cNvSpPr/>
              <p:nvPr/>
            </p:nvSpPr>
            <p:spPr>
              <a:xfrm>
                <a:off x="7751905" y="1010426"/>
                <a:ext cx="1580613" cy="626157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600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Rectangle 498"/>
              <p:cNvSpPr/>
              <p:nvPr/>
            </p:nvSpPr>
            <p:spPr>
              <a:xfrm>
                <a:off x="8087785" y="1079951"/>
                <a:ext cx="858030" cy="242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3000"/>
                  </a:lnSpc>
                  <a:defRPr/>
                </a:pPr>
                <a:r>
                  <a:rPr lang="en-US" sz="1026" spc="-1" dirty="0"/>
                  <a:t>Automotive</a:t>
                </a:r>
              </a:p>
            </p:txBody>
          </p:sp>
          <p:sp>
            <p:nvSpPr>
              <p:cNvPr id="500" name="CustomShape 59"/>
              <p:cNvSpPr/>
              <p:nvPr/>
            </p:nvSpPr>
            <p:spPr>
              <a:xfrm>
                <a:off x="4976207" y="1481265"/>
                <a:ext cx="1804973" cy="6302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600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87904" tIns="43952" rIns="87904" bIns="43952" anchor="ctr"/>
              <a:lstStyle/>
              <a:p>
                <a:pPr algn="ctr">
                  <a:lnSpc>
                    <a:spcPct val="93000"/>
                  </a:lnSpc>
                  <a:defRPr/>
                </a:pPr>
                <a:r>
                  <a:rPr lang="en-US" sz="1026" spc="-1" dirty="0">
                    <a:latin typeface="Arial"/>
                  </a:rPr>
                  <a:t>Factory Control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345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Core Technologies</a:t>
            </a:r>
            <a:endParaRPr lang="en-GB" dirty="0"/>
          </a:p>
        </p:txBody>
      </p:sp>
      <p:sp>
        <p:nvSpPr>
          <p:cNvPr id="5" name="CustomShap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143" tIns="61533" rIns="118143" bIns="61533"/>
          <a:lstStyle/>
          <a:p>
            <a:pPr marL="460013" lvl="1" indent="-457200">
              <a:lnSpc>
                <a:spcPct val="80000"/>
              </a:lnSpc>
              <a:spcBef>
                <a:spcPts val="600"/>
              </a:spcBef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b="1" spc="-1" dirty="0" smtClean="0">
                <a:solidFill>
                  <a:srgbClr val="404040"/>
                </a:solidFill>
                <a:ea typeface="DejaVu Sans"/>
              </a:rPr>
              <a:t>Orchestration and Virtualization </a:t>
            </a:r>
            <a:r>
              <a:rPr lang="en-US" b="1" spc="-1" dirty="0">
                <a:solidFill>
                  <a:srgbClr val="404040"/>
                </a:solidFill>
                <a:ea typeface="DejaVu Sans"/>
              </a:rPr>
              <a:t>(NFV)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 – de-couple logical function from hardware</a:t>
            </a:r>
            <a:endParaRPr lang="en-US" spc="-1" dirty="0">
              <a:latin typeface="Arial"/>
            </a:endParaRPr>
          </a:p>
          <a:p>
            <a:pPr marL="460013" lvl="1" indent="-457200">
              <a:lnSpc>
                <a:spcPct val="80000"/>
              </a:lnSpc>
              <a:spcBef>
                <a:spcPts val="600"/>
              </a:spcBef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b="1" spc="-1" dirty="0">
                <a:solidFill>
                  <a:srgbClr val="404040"/>
                </a:solidFill>
                <a:ea typeface="DejaVu Sans"/>
              </a:rPr>
              <a:t>Slicing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 – logical end-2-end networks tailed to customer needs</a:t>
            </a:r>
            <a:endParaRPr lang="en-US" spc="-1" dirty="0">
              <a:latin typeface="Arial"/>
            </a:endParaRPr>
          </a:p>
          <a:p>
            <a:pPr marL="460013" lvl="1" indent="-457200">
              <a:lnSpc>
                <a:spcPct val="80000"/>
              </a:lnSpc>
              <a:spcBef>
                <a:spcPts val="600"/>
              </a:spcBef>
              <a:spcAft>
                <a:spcPts val="1800"/>
              </a:spcAft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b="1" spc="-1" dirty="0">
                <a:solidFill>
                  <a:srgbClr val="404040"/>
                </a:solidFill>
                <a:ea typeface="DejaVu Sans"/>
              </a:rPr>
              <a:t>Edge Computing (MEC) 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– resources where they </a:t>
            </a:r>
            <a:r>
              <a:rPr lang="en-US" spc="-1" dirty="0" smtClean="0">
                <a:solidFill>
                  <a:srgbClr val="404040"/>
                </a:solidFill>
                <a:ea typeface="DejaVu Sans"/>
              </a:rPr>
              <a:t>are needed 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(URLLC</a:t>
            </a:r>
            <a:r>
              <a:rPr lang="en-US" spc="-1" dirty="0" smtClean="0">
                <a:solidFill>
                  <a:srgbClr val="404040"/>
                </a:solidFill>
                <a:ea typeface="DejaVu Sans"/>
              </a:rPr>
              <a:t>)</a:t>
            </a:r>
            <a:endParaRPr lang="en-US" spc="-1" dirty="0">
              <a:latin typeface="Arial"/>
            </a:endParaRPr>
          </a:p>
          <a:p>
            <a:pPr marL="460013" lvl="1" indent="-457200">
              <a:lnSpc>
                <a:spcPct val="80000"/>
              </a:lnSpc>
              <a:spcBef>
                <a:spcPts val="600"/>
              </a:spcBef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b="1" spc="-1" dirty="0">
                <a:solidFill>
                  <a:srgbClr val="404040"/>
                </a:solidFill>
                <a:ea typeface="DejaVu Sans"/>
              </a:rPr>
              <a:t>Exposure (API) 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– 3</a:t>
            </a:r>
            <a:r>
              <a:rPr lang="en-US" spc="-1" baseline="30000" dirty="0">
                <a:solidFill>
                  <a:srgbClr val="404040"/>
                </a:solidFill>
                <a:ea typeface="DejaVu Sans"/>
              </a:rPr>
              <a:t>rd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 party access to 5G services</a:t>
            </a:r>
            <a:endParaRPr lang="en-US" spc="-1" dirty="0">
              <a:latin typeface="Arial"/>
            </a:endParaRPr>
          </a:p>
          <a:p>
            <a:pPr marL="460013" lvl="1" indent="-457200">
              <a:lnSpc>
                <a:spcPct val="80000"/>
              </a:lnSpc>
              <a:spcBef>
                <a:spcPts val="600"/>
              </a:spcBef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b="1" spc="-1" dirty="0">
                <a:solidFill>
                  <a:srgbClr val="404040"/>
                </a:solidFill>
                <a:ea typeface="DejaVu Sans"/>
              </a:rPr>
              <a:t>Service Based Architecture (SBA) </a:t>
            </a:r>
            <a:r>
              <a:rPr lang="en-US" spc="-1" dirty="0">
                <a:solidFill>
                  <a:srgbClr val="404040"/>
                </a:solidFill>
                <a:ea typeface="DejaVu Sans"/>
              </a:rPr>
              <a:t>– stateless, open, flexible</a:t>
            </a:r>
            <a:endParaRPr lang="en-US" spc="-1" dirty="0">
              <a:latin typeface="Arial"/>
            </a:endParaRPr>
          </a:p>
          <a:p>
            <a:pPr marL="460013" lvl="1" indent="-457200">
              <a:lnSpc>
                <a:spcPct val="80000"/>
              </a:lnSpc>
              <a:spcBef>
                <a:spcPts val="600"/>
              </a:spcBef>
              <a:buClr>
                <a:srgbClr val="A5A5E9"/>
              </a:buClr>
              <a:buFontTx/>
              <a:buBlip>
                <a:blip r:embed="rId2"/>
              </a:buBlip>
              <a:defRPr/>
            </a:pPr>
            <a:r>
              <a:rPr lang="en-US" spc="-1" dirty="0">
                <a:solidFill>
                  <a:srgbClr val="404040"/>
                </a:solidFill>
                <a:ea typeface="DejaVu Sans"/>
              </a:rPr>
              <a:t>Harmonized Protocols &amp; Access Agnostic – generic </a:t>
            </a:r>
            <a:r>
              <a:rPr lang="en-US" spc="-1" dirty="0" smtClean="0">
                <a:solidFill>
                  <a:srgbClr val="404040"/>
                </a:solidFill>
                <a:ea typeface="DejaVu Sans"/>
              </a:rPr>
              <a:t>solutions</a:t>
            </a:r>
            <a:endParaRPr lang="en-US" sz="2735" spc="-1" dirty="0">
              <a:latin typeface="Arial"/>
            </a:endParaRPr>
          </a:p>
          <a:p>
            <a:pPr marL="450415" indent="-447602">
              <a:lnSpc>
                <a:spcPct val="80000"/>
              </a:lnSpc>
              <a:spcBef>
                <a:spcPts val="2365"/>
              </a:spcBef>
              <a:defRPr/>
            </a:pPr>
            <a:endParaRPr lang="en-US" sz="2735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1024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Control Plane Feature – Service Based Architecture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smtClean="0"/>
              <a:t>Each </a:t>
            </a:r>
            <a:r>
              <a:rPr lang="en-US" altLang="ja-JP" sz="2000" dirty="0"/>
              <a:t>NF as a combination of mono-functional NF services. 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NFs </a:t>
            </a:r>
            <a:r>
              <a:rPr lang="en-US" altLang="ja-JP" sz="1800" dirty="0"/>
              <a:t>provide and consume services to and from each other using a unified protocol. 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Stateless </a:t>
            </a:r>
            <a:r>
              <a:rPr lang="en-US" altLang="ja-JP" sz="1800" dirty="0"/>
              <a:t>NF was specified for AMF</a:t>
            </a:r>
            <a:r>
              <a:rPr lang="en-US" altLang="ja-JP" sz="1800" dirty="0" smtClean="0"/>
              <a:t>.</a:t>
            </a:r>
          </a:p>
          <a:p>
            <a:r>
              <a:rPr lang="en-US" altLang="ja-JP" sz="2000" dirty="0" smtClean="0"/>
              <a:t>In Rel-16 NF service granularity will diminish and more NFs will become stateless.</a:t>
            </a:r>
            <a:endParaRPr lang="en-US" altLang="ja-JP" sz="2000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40" y="2830722"/>
            <a:ext cx="5207161" cy="181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8696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3" y="605217"/>
            <a:ext cx="3622729" cy="2632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88" y="249140"/>
            <a:ext cx="3257596" cy="2985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212" y="3104577"/>
            <a:ext cx="76033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5G / IMT-2020 VISION</a:t>
            </a:r>
          </a:p>
          <a:p>
            <a:r>
              <a:rPr lang="en-US" sz="2400" dirty="0"/>
              <a:t> </a:t>
            </a:r>
            <a:r>
              <a:rPr lang="en-US" sz="2400" dirty="0" smtClean="0">
                <a:latin typeface="Calibri"/>
              </a:rPr>
              <a:t>●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Address demands and business contexts of 2020 and beyond.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/>
              <a:t> ● </a:t>
            </a:r>
            <a:r>
              <a:rPr lang="en-US" sz="2000" dirty="0" smtClean="0"/>
              <a:t>Enable a fully mobile and connected society.</a:t>
            </a:r>
          </a:p>
          <a:p>
            <a:r>
              <a:rPr lang="en-US" sz="2000" dirty="0"/>
              <a:t> ● </a:t>
            </a:r>
            <a:r>
              <a:rPr lang="en-US" sz="2000" dirty="0" smtClean="0"/>
              <a:t>Empower socio-economic transformations in countless ways.</a:t>
            </a:r>
            <a:endParaRPr lang="en-US" sz="2000" dirty="0" smtClean="0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1" y="258595"/>
            <a:ext cx="1057969" cy="10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4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283"/>
            <a:ext cx="9144000" cy="358293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011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283"/>
            <a:ext cx="9144000" cy="35829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283"/>
            <a:ext cx="9144000" cy="35829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137"/>
            <a:ext cx="9144000" cy="35829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991"/>
            <a:ext cx="9144000" cy="35829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991"/>
            <a:ext cx="9144000" cy="35829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Enhanced Mobile Broadband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4" y="0"/>
            <a:ext cx="8369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60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Enablers of 5G </a:t>
            </a:r>
            <a:r>
              <a:rPr lang="en-US" dirty="0" err="1" smtClean="0"/>
              <a:t>eMBB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90614"/>
            <a:ext cx="8195888" cy="2762196"/>
          </a:xfrm>
        </p:spPr>
        <p:txBody>
          <a:bodyPr/>
          <a:lstStyle/>
          <a:p>
            <a:r>
              <a:rPr lang="en-US" sz="1600" dirty="0" smtClean="0"/>
              <a:t>Specific enhancements of the user plane </a:t>
            </a:r>
          </a:p>
          <a:p>
            <a:pPr lvl="1"/>
            <a:r>
              <a:rPr lang="en-US" sz="1400" dirty="0" smtClean="0"/>
              <a:t>Small / infrequent data communication, high latency communication, power savings mode…</a:t>
            </a:r>
          </a:p>
          <a:p>
            <a:pPr lvl="1"/>
            <a:r>
              <a:rPr lang="en-US" sz="1400" dirty="0" smtClean="0"/>
              <a:t>Exposure Functions, APIs, Common API Framework – to enable external interworking with 3GPP.</a:t>
            </a:r>
          </a:p>
          <a:p>
            <a:r>
              <a:rPr lang="en-US" sz="1600" dirty="0" smtClean="0"/>
              <a:t>Support for diverse deployments, improved coverage</a:t>
            </a:r>
          </a:p>
          <a:p>
            <a:pPr lvl="1"/>
            <a:r>
              <a:rPr lang="en-US" sz="1400" dirty="0" smtClean="0"/>
              <a:t>Control and operation support small cell deployments</a:t>
            </a:r>
          </a:p>
          <a:p>
            <a:pPr lvl="1"/>
            <a:r>
              <a:rPr lang="en-US" sz="1400" dirty="0" smtClean="0"/>
              <a:t>New 3GPP accesses: wire line-wireless convergence, satellite access</a:t>
            </a:r>
          </a:p>
          <a:p>
            <a:r>
              <a:rPr lang="en-US" sz="1600" dirty="0" smtClean="0"/>
              <a:t>Improved </a:t>
            </a:r>
            <a:r>
              <a:rPr lang="en-US" sz="1600" dirty="0" err="1" smtClean="0"/>
              <a:t>QoS</a:t>
            </a:r>
            <a:r>
              <a:rPr lang="en-US" sz="1600" dirty="0" smtClean="0"/>
              <a:t> model: Packet flows &amp; related policies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7" y="2977969"/>
            <a:ext cx="6729572" cy="1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8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010401" y="173181"/>
            <a:ext cx="1981200" cy="824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2" y="620800"/>
            <a:ext cx="8427765" cy="418613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lang="en-US" dirty="0" smtClean="0"/>
              <a:t>Massive Internet of Things</a:t>
            </a:r>
            <a:endParaRPr lang="en-GB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94200" y="1041400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B050"/>
                </a:solidFill>
              </a:rPr>
              <a:t>Much greater variety of service compared with existing 4G network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5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Massive Internet of Things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703" y="1384663"/>
            <a:ext cx="4579113" cy="3328625"/>
          </a:xfrm>
        </p:spPr>
        <p:txBody>
          <a:bodyPr/>
          <a:lstStyle/>
          <a:p>
            <a:r>
              <a:rPr kumimoji="1" lang="en-US" altLang="ja-JP" sz="2000" dirty="0" smtClean="0"/>
              <a:t>Network virtualization and Orchestration</a:t>
            </a:r>
          </a:p>
          <a:p>
            <a:pPr lvl="1"/>
            <a:r>
              <a:rPr kumimoji="1" lang="en-US" altLang="ja-JP" sz="1800" dirty="0" smtClean="0"/>
              <a:t>Network automation enables MNO to provide NW services much faster than existing system</a:t>
            </a:r>
            <a:br>
              <a:rPr kumimoji="1" lang="en-US" altLang="ja-JP" sz="1800" dirty="0" smtClean="0"/>
            </a:br>
            <a:r>
              <a:rPr kumimoji="1" lang="en-US" altLang="ja-JP" sz="1800" dirty="0" smtClean="0"/>
              <a:t>-&gt;TTM for customers</a:t>
            </a:r>
          </a:p>
          <a:p>
            <a:pPr lvl="1"/>
            <a:r>
              <a:rPr kumimoji="1" lang="en-US" altLang="ja-JP" sz="1800" dirty="0" smtClean="0"/>
              <a:t>NFV enables OPEX reduction by network automation</a:t>
            </a:r>
            <a:br>
              <a:rPr kumimoji="1" lang="en-US" altLang="ja-JP" sz="1800" dirty="0" smtClean="0"/>
            </a:br>
            <a:r>
              <a:rPr kumimoji="1" lang="en-US" altLang="ja-JP" sz="1800" dirty="0" smtClean="0"/>
              <a:t>-&gt;Enables automated service with selected NW functions based on SLA (with NW slicing)</a:t>
            </a:r>
            <a:endParaRPr kumimoji="1" lang="ja-JP" altLang="en-US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8838" y="911133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kumimoji="1" sz="3600" b="1">
                <a:solidFill>
                  <a:srgbClr val="00B050"/>
                </a:solidFill>
              </a:defRPr>
            </a:lvl1pPr>
          </a:lstStyle>
          <a:p>
            <a:r>
              <a:rPr lang="en-US" altLang="ja-JP" sz="2400" dirty="0"/>
              <a:t>Enablers of </a:t>
            </a:r>
            <a:r>
              <a:rPr lang="en-US" altLang="ja-JP" sz="2400" dirty="0" err="1"/>
              <a:t>m</a:t>
            </a:r>
            <a:r>
              <a:rPr lang="en-US" altLang="ja-JP" sz="2400" dirty="0" err="1" smtClean="0"/>
              <a:t>IoT</a:t>
            </a:r>
            <a:endParaRPr lang="ja-JP" alt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15" y="1456238"/>
            <a:ext cx="4064565" cy="291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930900" y="4421188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Source: ETSI </a:t>
            </a:r>
            <a:r>
              <a:rPr kumimoji="1" lang="en-US" altLang="ja-JP" dirty="0"/>
              <a:t>GS NFV 002 V1.2.1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175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Ultra-reliable and Low Latency Communications 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775" y="933857"/>
            <a:ext cx="8388350" cy="3622675"/>
          </a:xfrm>
        </p:spPr>
        <p:txBody>
          <a:bodyPr/>
          <a:lstStyle/>
          <a:p>
            <a:r>
              <a:rPr kumimoji="1" lang="en-US" altLang="ja-JP" sz="2400" dirty="0" smtClean="0"/>
              <a:t>Examples of Use cases to be covered by 3GPP 5G system</a:t>
            </a:r>
          </a:p>
          <a:p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4307817" y="1769469"/>
            <a:ext cx="5420406" cy="19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kumimoji="1" lang="en-US" altLang="ja-JP" sz="2000" kern="0" dirty="0" smtClean="0"/>
              <a:t>Factory </a:t>
            </a:r>
            <a:r>
              <a:rPr kumimoji="1" lang="en-US" altLang="ja-JP" sz="2000" kern="0" dirty="0"/>
              <a:t>of the future </a:t>
            </a:r>
            <a:endParaRPr kumimoji="1" lang="en-US" altLang="ja-JP" sz="2000" kern="0" dirty="0" smtClean="0"/>
          </a:p>
          <a:p>
            <a:pPr lvl="1"/>
            <a:r>
              <a:rPr kumimoji="1" lang="en-US" altLang="ja-JP" sz="2000" kern="0" dirty="0" smtClean="0"/>
              <a:t>eHealth</a:t>
            </a:r>
          </a:p>
          <a:p>
            <a:pPr lvl="1"/>
            <a:r>
              <a:rPr kumimoji="1" lang="en-US" altLang="ja-JP" sz="2000" kern="0" dirty="0" smtClean="0"/>
              <a:t>Building automation</a:t>
            </a:r>
          </a:p>
          <a:p>
            <a:pPr lvl="1"/>
            <a:r>
              <a:rPr kumimoji="1" lang="en-US" altLang="ja-JP" sz="2000" kern="0" dirty="0" smtClean="0"/>
              <a:t>Connected car</a:t>
            </a:r>
          </a:p>
          <a:p>
            <a:pPr lvl="1"/>
            <a:r>
              <a:rPr kumimoji="1" lang="en-US" altLang="ja-JP" sz="2000" kern="0" dirty="0" smtClean="0"/>
              <a:t>Smart city</a:t>
            </a:r>
          </a:p>
          <a:p>
            <a:pPr lvl="1"/>
            <a:r>
              <a:rPr kumimoji="1" lang="en-US" altLang="ja-JP" sz="2000" kern="0" dirty="0" smtClean="0"/>
              <a:t>AR/VR</a:t>
            </a:r>
          </a:p>
          <a:p>
            <a:pPr lvl="1"/>
            <a:r>
              <a:rPr kumimoji="1" lang="en-US" altLang="ja-JP" sz="2000" kern="0" dirty="0"/>
              <a:t>Program Making and Special </a:t>
            </a:r>
            <a:r>
              <a:rPr kumimoji="1" lang="en-US" altLang="ja-JP" sz="2000" kern="0" dirty="0" smtClean="0"/>
              <a:t>Events</a:t>
            </a:r>
            <a:endParaRPr kumimoji="1" lang="en-US" altLang="ja-JP" sz="2000" kern="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0079" y="1235312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00B050"/>
                </a:solidFill>
              </a:rPr>
              <a:t>Ultra-reliable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1113" y="1235312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00B050"/>
                </a:solidFill>
              </a:rPr>
              <a:t>Low Latency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323403" y="1782531"/>
            <a:ext cx="5420406" cy="19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kumimoji="1" lang="en-US" altLang="ja-JP" sz="2000" kern="0" dirty="0" smtClean="0"/>
              <a:t>Factory of the future</a:t>
            </a:r>
          </a:p>
          <a:p>
            <a:pPr lvl="1"/>
            <a:r>
              <a:rPr kumimoji="1" lang="en-US" altLang="ja-JP" sz="2000" kern="0" dirty="0" smtClean="0"/>
              <a:t>eHealth</a:t>
            </a:r>
          </a:p>
          <a:p>
            <a:pPr lvl="1"/>
            <a:r>
              <a:rPr kumimoji="1" lang="en-US" altLang="ja-JP" sz="2000" kern="0" dirty="0" smtClean="0"/>
              <a:t>Building automation</a:t>
            </a:r>
          </a:p>
          <a:p>
            <a:pPr lvl="1"/>
            <a:r>
              <a:rPr kumimoji="1" lang="en-US" altLang="ja-JP" sz="2000" kern="0" dirty="0" smtClean="0"/>
              <a:t>Connected car</a:t>
            </a:r>
          </a:p>
          <a:p>
            <a:pPr lvl="1"/>
            <a:r>
              <a:rPr kumimoji="1" lang="en-US" altLang="ja-JP" sz="2000" kern="0" dirty="0" smtClean="0"/>
              <a:t>Smart city</a:t>
            </a:r>
          </a:p>
          <a:p>
            <a:pPr lvl="1"/>
            <a:r>
              <a:rPr kumimoji="1" lang="en-US" altLang="ja-JP" sz="2000" kern="0" dirty="0"/>
              <a:t>Electrical power distribution</a:t>
            </a:r>
          </a:p>
          <a:p>
            <a:pPr lvl="1"/>
            <a:r>
              <a:rPr kumimoji="1" lang="en-US" altLang="ja-JP" sz="2000" kern="0" dirty="0"/>
              <a:t>Rail-bound mass </a:t>
            </a:r>
            <a:r>
              <a:rPr kumimoji="1" lang="en-US" altLang="ja-JP" sz="2000" kern="0" dirty="0" smtClean="0"/>
              <a:t>transit</a:t>
            </a:r>
            <a:endParaRPr kumimoji="1" lang="en-US" altLang="ja-JP" sz="2000" kern="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0709" y="4295275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B050"/>
                </a:solidFill>
              </a:rPr>
              <a:t>Both aspects are critical for a lot of use cases.</a:t>
            </a:r>
            <a:endParaRPr kumimoji="1" lang="ja-JP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42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703" y="1384663"/>
            <a:ext cx="4579113" cy="3328625"/>
          </a:xfrm>
        </p:spPr>
        <p:txBody>
          <a:bodyPr/>
          <a:lstStyle/>
          <a:p>
            <a:r>
              <a:rPr kumimoji="1" lang="en-US" altLang="ja-JP" sz="2400" dirty="0" smtClean="0"/>
              <a:t>Network slicing</a:t>
            </a:r>
          </a:p>
          <a:p>
            <a:pPr lvl="1"/>
            <a:r>
              <a:rPr kumimoji="1" lang="en-US" altLang="ja-JP" sz="2000" dirty="0" smtClean="0"/>
              <a:t>Resource isolation from other service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-&gt;No service impact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caused by other slices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failure</a:t>
            </a:r>
          </a:p>
          <a:p>
            <a:pPr lvl="1"/>
            <a:r>
              <a:rPr kumimoji="1" lang="en-US" altLang="ja-JP" sz="2000" dirty="0" smtClean="0"/>
              <a:t>Customized NW functions and/or capacities to ensure SLA</a:t>
            </a:r>
            <a:endParaRPr kumimoji="1" lang="ja-JP" altLang="en-US" sz="20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kumimoji="1" lang="en-US" altLang="ja-JP" sz="2400" dirty="0" smtClean="0"/>
              <a:t>Ultra-reliable and Low Latency Communications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8838" y="911133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kumimoji="1" sz="3600" b="1">
                <a:solidFill>
                  <a:srgbClr val="00B050"/>
                </a:solidFill>
              </a:defRPr>
            </a:lvl1pPr>
          </a:lstStyle>
          <a:p>
            <a:r>
              <a:rPr lang="en-US" altLang="ja-JP" sz="2400" dirty="0"/>
              <a:t>Enablers of </a:t>
            </a:r>
            <a:r>
              <a:rPr lang="en-US" altLang="ja-JP" sz="2400" dirty="0" smtClean="0"/>
              <a:t>URLLC</a:t>
            </a:r>
            <a:endParaRPr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40" y="2402694"/>
            <a:ext cx="546335" cy="519018"/>
          </a:xfrm>
          <a:prstGeom prst="rect">
            <a:avLst/>
          </a:prstGeom>
        </p:spPr>
      </p:pic>
      <p:pic>
        <p:nvPicPr>
          <p:cNvPr id="7" name="Picture 31" descr="PDA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25" y="2790491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975667" y="1497514"/>
            <a:ext cx="3339690" cy="1584160"/>
          </a:xfrm>
          <a:prstGeom prst="roundRect">
            <a:avLst/>
          </a:prstGeom>
          <a:gradFill rotWithShape="1">
            <a:gsLst>
              <a:gs pos="0">
                <a:srgbClr val="2D2D8A">
                  <a:lumMod val="40000"/>
                  <a:lumOff val="6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kumimoji="0" lang="ja-JP" altLang="en-US" kern="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75668" y="3276458"/>
            <a:ext cx="3339689" cy="1406596"/>
          </a:xfrm>
          <a:prstGeom prst="roundRect">
            <a:avLst/>
          </a:prstGeom>
          <a:gradFill rotWithShape="1">
            <a:gsLst>
              <a:gs pos="0">
                <a:srgbClr val="2D2D8A">
                  <a:lumMod val="40000"/>
                  <a:lumOff val="6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kumimoji="0" lang="ja-JP" altLang="en-US" kern="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63" y="2666205"/>
            <a:ext cx="534244" cy="82191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231356" y="2911212"/>
            <a:ext cx="1583168" cy="46981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ja-JP" sz="1200" kern="0" dirty="0" smtClean="0">
                <a:solidFill>
                  <a:srgbClr val="000000"/>
                </a:solidFill>
                <a:latin typeface="Segoe UI"/>
                <a:ea typeface="メイリオ"/>
              </a:rPr>
              <a:t>Shared NW Function among slices</a:t>
            </a:r>
            <a:endParaRPr kumimoji="0" lang="ja-JP" altLang="en-US" sz="1200" kern="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30" y="1869104"/>
            <a:ext cx="331403" cy="509850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>
          <a:xfrm>
            <a:off x="5524719" y="938794"/>
            <a:ext cx="2790638" cy="298226"/>
          </a:xfrm>
          <a:prstGeom prst="ellipse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non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kumimoji="0" lang="en-US" altLang="ja-JP" sz="1000" kern="0" dirty="0">
                <a:solidFill>
                  <a:srgbClr val="000000"/>
                </a:solidFill>
                <a:latin typeface="Segoe UI"/>
                <a:ea typeface="メイリオ"/>
              </a:rPr>
              <a:t>The Internet</a:t>
            </a:r>
            <a:endParaRPr kumimoji="0" lang="ja-JP" altLang="en-US" sz="1000" kern="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30" y="3575907"/>
            <a:ext cx="331403" cy="5098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685705" y="3721247"/>
            <a:ext cx="1353189" cy="50990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Segoe UI"/>
                <a:ea typeface="メイリオ"/>
              </a:rPr>
              <a:t>Session Management Function dedicated for the slice</a:t>
            </a:r>
            <a:endParaRPr kumimoji="0" lang="en-US" altLang="ja-JP" sz="1100" kern="0" dirty="0" smtClea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33" y="1736932"/>
            <a:ext cx="265693" cy="62271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92" y="3750996"/>
            <a:ext cx="265693" cy="622718"/>
          </a:xfrm>
          <a:prstGeom prst="rect">
            <a:avLst/>
          </a:prstGeom>
        </p:spPr>
      </p:pic>
      <p:cxnSp>
        <p:nvCxnSpPr>
          <p:cNvPr id="20" name="直線コネクタ 19"/>
          <p:cNvCxnSpPr>
            <a:endCxn id="17" idx="0"/>
          </p:cNvCxnSpPr>
          <p:nvPr/>
        </p:nvCxnSpPr>
        <p:spPr>
          <a:xfrm>
            <a:off x="7379257" y="1237020"/>
            <a:ext cx="469123" cy="499912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フリーフォーム 20"/>
          <p:cNvSpPr/>
          <p:nvPr/>
        </p:nvSpPr>
        <p:spPr>
          <a:xfrm>
            <a:off x="3956723" y="1326946"/>
            <a:ext cx="3891653" cy="1268032"/>
          </a:xfrm>
          <a:custGeom>
            <a:avLst/>
            <a:gdLst>
              <a:gd name="connsiteX0" fmla="*/ 0 w 4746549"/>
              <a:gd name="connsiteY0" fmla="*/ 1551398 h 1551398"/>
              <a:gd name="connsiteX1" fmla="*/ 4551452 w 4746549"/>
              <a:gd name="connsiteY1" fmla="*/ 1027416 h 1551398"/>
              <a:gd name="connsiteX2" fmla="*/ 3976099 w 4746549"/>
              <a:gd name="connsiteY2" fmla="*/ 92468 h 1551398"/>
              <a:gd name="connsiteX3" fmla="*/ 3976099 w 4746549"/>
              <a:gd name="connsiteY3" fmla="*/ 92468 h 1551398"/>
              <a:gd name="connsiteX4" fmla="*/ 3811713 w 4746549"/>
              <a:gd name="connsiteY4" fmla="*/ 0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549" h="1551398">
                <a:moveTo>
                  <a:pt x="0" y="1551398"/>
                </a:moveTo>
                <a:cubicBezTo>
                  <a:pt x="1944384" y="1410984"/>
                  <a:pt x="3888769" y="1270571"/>
                  <a:pt x="4551452" y="1027416"/>
                </a:cubicBezTo>
                <a:cubicBezTo>
                  <a:pt x="5214135" y="784261"/>
                  <a:pt x="3976099" y="92468"/>
                  <a:pt x="3976099" y="92468"/>
                </a:cubicBezTo>
                <a:lnTo>
                  <a:pt x="3976099" y="92468"/>
                </a:lnTo>
                <a:lnTo>
                  <a:pt x="3811713" y="0"/>
                </a:lnTo>
              </a:path>
            </a:pathLst>
          </a:custGeom>
          <a:noFill/>
          <a:ln w="76200" cap="flat" cmpd="sng" algn="ctr">
            <a:solidFill>
              <a:srgbClr val="92D05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05" tIns="45700" rIns="91405" bIns="45700" rtlCol="0" anchor="ctr"/>
          <a:lstStyle/>
          <a:p>
            <a:pPr algn="ctr" defTabSz="914034">
              <a:defRPr/>
            </a:pPr>
            <a:endParaRPr kumimoji="0" lang="ja-JP" altLang="en-US" ker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6167" y="1502405"/>
            <a:ext cx="1958699" cy="307777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Segoe UI"/>
                <a:ea typeface="メイリオ"/>
              </a:rPr>
              <a:t>Slice for </a:t>
            </a:r>
            <a:r>
              <a:rPr lang="en-US" altLang="ja-JP" sz="1400" dirty="0" err="1" smtClean="0">
                <a:solidFill>
                  <a:srgbClr val="000000"/>
                </a:solidFill>
                <a:latin typeface="Segoe UI"/>
                <a:ea typeface="メイリオ"/>
              </a:rPr>
              <a:t>eMBB</a:t>
            </a:r>
            <a:endParaRPr lang="ja-JP" altLang="en-US" sz="140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81313" y="4267861"/>
            <a:ext cx="1728407" cy="523180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Segoe UI"/>
                <a:ea typeface="メイリオ"/>
              </a:rPr>
              <a:t>Slice for Ultra-reliable</a:t>
            </a:r>
            <a:endParaRPr lang="ja-JP" altLang="en-US" sz="140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70942" y="1226826"/>
            <a:ext cx="875841" cy="28671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5GCN</a:t>
            </a:r>
            <a:endParaRPr lang="ja-JP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081891" y="2921712"/>
            <a:ext cx="705173" cy="2032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bg1"/>
                </a:solidFill>
              </a:rPr>
              <a:t>NR</a:t>
            </a:r>
            <a:endParaRPr lang="ja-JP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円/楕円 31"/>
          <p:cNvSpPr/>
          <p:nvPr/>
        </p:nvSpPr>
        <p:spPr>
          <a:xfrm>
            <a:off x="5507045" y="4793804"/>
            <a:ext cx="2790638" cy="298226"/>
          </a:xfrm>
          <a:prstGeom prst="ellipse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non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kumimoji="0" lang="en-US" altLang="ja-JP" sz="1000" kern="0" dirty="0" smtClean="0">
                <a:solidFill>
                  <a:srgbClr val="000000"/>
                </a:solidFill>
                <a:latin typeface="Segoe UI"/>
                <a:ea typeface="メイリオ"/>
              </a:rPr>
              <a:t>Ultra-reliable service NW</a:t>
            </a:r>
            <a:endParaRPr kumimoji="0" lang="ja-JP" altLang="en-US" sz="1000" kern="0" dirty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27" name="フリーフォーム 26"/>
          <p:cNvSpPr/>
          <p:nvPr/>
        </p:nvSpPr>
        <p:spPr>
          <a:xfrm flipV="1">
            <a:off x="3922871" y="3319942"/>
            <a:ext cx="3891653" cy="1484056"/>
          </a:xfrm>
          <a:custGeom>
            <a:avLst/>
            <a:gdLst>
              <a:gd name="connsiteX0" fmla="*/ 0 w 4746549"/>
              <a:gd name="connsiteY0" fmla="*/ 1551398 h 1551398"/>
              <a:gd name="connsiteX1" fmla="*/ 4551452 w 4746549"/>
              <a:gd name="connsiteY1" fmla="*/ 1027416 h 1551398"/>
              <a:gd name="connsiteX2" fmla="*/ 3976099 w 4746549"/>
              <a:gd name="connsiteY2" fmla="*/ 92468 h 1551398"/>
              <a:gd name="connsiteX3" fmla="*/ 3976099 w 4746549"/>
              <a:gd name="connsiteY3" fmla="*/ 92468 h 1551398"/>
              <a:gd name="connsiteX4" fmla="*/ 3811713 w 4746549"/>
              <a:gd name="connsiteY4" fmla="*/ 0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549" h="1551398">
                <a:moveTo>
                  <a:pt x="0" y="1551398"/>
                </a:moveTo>
                <a:cubicBezTo>
                  <a:pt x="1944384" y="1410984"/>
                  <a:pt x="3888769" y="1270571"/>
                  <a:pt x="4551452" y="1027416"/>
                </a:cubicBezTo>
                <a:cubicBezTo>
                  <a:pt x="5214135" y="784261"/>
                  <a:pt x="3976099" y="92468"/>
                  <a:pt x="3976099" y="92468"/>
                </a:cubicBezTo>
                <a:lnTo>
                  <a:pt x="3976099" y="92468"/>
                </a:lnTo>
                <a:lnTo>
                  <a:pt x="3811713" y="0"/>
                </a:ln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05" tIns="45700" rIns="91405" bIns="45700" rtlCol="0" anchor="ctr"/>
          <a:lstStyle/>
          <a:p>
            <a:pPr algn="ctr" defTabSz="914034">
              <a:defRPr/>
            </a:pPr>
            <a:endParaRPr kumimoji="0" lang="ja-JP" altLang="en-US" ker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7715528" y="4659982"/>
            <a:ext cx="103227" cy="133822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正方形/長方形 28"/>
          <p:cNvSpPr/>
          <p:nvPr/>
        </p:nvSpPr>
        <p:spPr>
          <a:xfrm>
            <a:off x="7624866" y="4315775"/>
            <a:ext cx="1523527" cy="386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ja-JP" sz="1200" kern="0" dirty="0" smtClean="0">
                <a:solidFill>
                  <a:srgbClr val="000000"/>
                </a:solidFill>
                <a:latin typeface="Segoe UI"/>
                <a:ea typeface="メイリオ"/>
              </a:rPr>
              <a:t>U-plane Function dedicated for the slice</a:t>
            </a:r>
            <a:endParaRPr kumimoji="0" lang="en-US" altLang="ja-JP" sz="1200" kern="0" dirty="0" smtClea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417023" y="2351227"/>
            <a:ext cx="1523527" cy="386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ja-JP" sz="1200" kern="0" dirty="0" smtClean="0">
                <a:solidFill>
                  <a:srgbClr val="000000"/>
                </a:solidFill>
                <a:latin typeface="Segoe UI"/>
                <a:ea typeface="メイリオ"/>
              </a:rPr>
              <a:t>U-plane Function dedicated for the slice</a:t>
            </a:r>
            <a:endParaRPr kumimoji="0" lang="en-US" altLang="ja-JP" sz="1200" kern="0" dirty="0" smtClea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694433" y="1835846"/>
            <a:ext cx="1353189" cy="50990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Segoe UI"/>
                <a:ea typeface="メイリオ"/>
              </a:rPr>
              <a:t>Session Management Function dedicated for the slice</a:t>
            </a:r>
            <a:endParaRPr kumimoji="0" lang="en-US" altLang="ja-JP" sz="1100" kern="0" dirty="0" smtClean="0">
              <a:solidFill>
                <a:srgbClr val="000000"/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56318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703" y="1384663"/>
            <a:ext cx="4240941" cy="3328625"/>
          </a:xfrm>
        </p:spPr>
        <p:txBody>
          <a:bodyPr/>
          <a:lstStyle/>
          <a:p>
            <a:r>
              <a:rPr kumimoji="1" lang="en-US" altLang="ja-JP" dirty="0" smtClean="0"/>
              <a:t>Edge Computing</a:t>
            </a:r>
          </a:p>
          <a:p>
            <a:pPr lvl="1"/>
            <a:r>
              <a:rPr kumimoji="1" lang="en-US" altLang="ja-JP" dirty="0" smtClean="0"/>
              <a:t>Applications can be hosted at “Edge-side”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-&gt;Low Latency compared with centralized manner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8950" y="171450"/>
            <a:ext cx="6827838" cy="857250"/>
          </a:xfrm>
        </p:spPr>
        <p:txBody>
          <a:bodyPr/>
          <a:lstStyle/>
          <a:p>
            <a:r>
              <a:rPr kumimoji="1" lang="en-US" altLang="ja-JP" sz="2400" dirty="0" smtClean="0"/>
              <a:t>Ultra-reliable and Low Latency Communications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8838" y="911133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kumimoji="1" sz="3600" b="1">
                <a:solidFill>
                  <a:srgbClr val="00B050"/>
                </a:solidFill>
              </a:defRPr>
            </a:lvl1pPr>
          </a:lstStyle>
          <a:p>
            <a:r>
              <a:rPr lang="en-US" altLang="ja-JP" sz="2400" dirty="0"/>
              <a:t>Enablers of </a:t>
            </a:r>
            <a:r>
              <a:rPr lang="en-US" altLang="ja-JP" sz="2400" dirty="0" smtClean="0"/>
              <a:t>URLLC</a:t>
            </a:r>
            <a:endParaRPr lang="ja-JP" altLang="en-US" sz="2400" dirty="0"/>
          </a:p>
        </p:txBody>
      </p:sp>
      <p:sp>
        <p:nvSpPr>
          <p:cNvPr id="107" name="角丸四角形 106"/>
          <p:cNvSpPr/>
          <p:nvPr/>
        </p:nvSpPr>
        <p:spPr>
          <a:xfrm>
            <a:off x="4450366" y="3830515"/>
            <a:ext cx="2376264" cy="905907"/>
          </a:xfrm>
          <a:prstGeom prst="roundRect">
            <a:avLst/>
          </a:prstGeom>
          <a:solidFill>
            <a:srgbClr val="EA6031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6133189" y="1648996"/>
            <a:ext cx="1409315" cy="1373042"/>
          </a:xfrm>
          <a:prstGeom prst="roundRect">
            <a:avLst/>
          </a:prstGeom>
          <a:solidFill>
            <a:srgbClr val="0A287F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48" y="2089219"/>
            <a:ext cx="546335" cy="519018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6133190" y="2652705"/>
            <a:ext cx="1152128" cy="430847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50" dirty="0" smtClean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U-Plane Function</a:t>
            </a:r>
            <a:endParaRPr kumimoji="1" lang="ja-JP" altLang="en-US" sz="1050" dirty="0" smtClean="0">
              <a:solidFill>
                <a:srgbClr val="262626"/>
              </a:solidFill>
              <a:latin typeface="Meiryo UI"/>
              <a:ea typeface="Meiryo UI"/>
              <a:cs typeface="+mn-cs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37046" y="2655991"/>
            <a:ext cx="1152128" cy="369332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dirty="0" err="1" smtClean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gNB</a:t>
            </a:r>
            <a:endParaRPr kumimoji="1" lang="ja-JP" altLang="en-US" sz="1800" dirty="0" smtClean="0">
              <a:solidFill>
                <a:srgbClr val="262626"/>
              </a:solidFill>
              <a:latin typeface="Meiryo UI"/>
              <a:ea typeface="Meiryo UI"/>
              <a:cs typeface="+mn-cs"/>
            </a:endParaRPr>
          </a:p>
        </p:txBody>
      </p:sp>
      <p:grpSp>
        <p:nvGrpSpPr>
          <p:cNvPr id="112" name="グループ化 111"/>
          <p:cNvGrpSpPr/>
          <p:nvPr/>
        </p:nvGrpSpPr>
        <p:grpSpPr>
          <a:xfrm>
            <a:off x="4044958" y="2383013"/>
            <a:ext cx="1152128" cy="556739"/>
            <a:chOff x="2555776" y="1442477"/>
            <a:chExt cx="1152128" cy="556739"/>
          </a:xfrm>
        </p:grpSpPr>
        <p:pic>
          <p:nvPicPr>
            <p:cNvPr id="113" name="Picture 31" descr="PDA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5959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442477"/>
              <a:ext cx="341377" cy="26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2555776" y="1629884"/>
              <a:ext cx="1152128" cy="369332"/>
            </a:xfrm>
            <a:prstGeom prst="rect">
              <a:avLst/>
            </a:prstGeom>
            <a:noFill/>
          </p:spPr>
          <p:txBody>
            <a:bodyPr wrap="square" lIns="0" tIns="45700" rIns="0" bIns="457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kern="0" dirty="0" smtClean="0">
                  <a:solidFill>
                    <a:srgbClr val="262626"/>
                  </a:solidFill>
                  <a:latin typeface="Meiryo UI"/>
                  <a:ea typeface="Meiryo UI"/>
                  <a:cs typeface="+mn-cs"/>
                </a:rPr>
                <a:t>UE</a:t>
              </a:r>
              <a:endPara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115" name="雲 114"/>
          <p:cNvSpPr/>
          <p:nvPr/>
        </p:nvSpPr>
        <p:spPr>
          <a:xfrm>
            <a:off x="7765731" y="2072126"/>
            <a:ext cx="1299909" cy="818473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B9CAF9">
                    <a:lumMod val="2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The Internet</a:t>
            </a:r>
          </a:p>
        </p:txBody>
      </p:sp>
      <p:cxnSp>
        <p:nvCxnSpPr>
          <p:cNvPr id="116" name="直線コネクタ 115"/>
          <p:cNvCxnSpPr>
            <a:stCxn id="113" idx="3"/>
            <a:endCxn id="115" idx="2"/>
          </p:cNvCxnSpPr>
          <p:nvPr/>
        </p:nvCxnSpPr>
        <p:spPr>
          <a:xfrm flipV="1">
            <a:off x="4818383" y="2481363"/>
            <a:ext cx="2951380" cy="34239"/>
          </a:xfrm>
          <a:prstGeom prst="line">
            <a:avLst/>
          </a:prstGeom>
          <a:noFill/>
          <a:ln w="9525" cap="flat" cmpd="sng" algn="ctr">
            <a:solidFill>
              <a:srgbClr val="0A287F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17" name="Group 32"/>
          <p:cNvGrpSpPr>
            <a:grpSpLocks noChangeAspect="1"/>
          </p:cNvGrpSpPr>
          <p:nvPr/>
        </p:nvGrpSpPr>
        <p:grpSpPr bwMode="auto">
          <a:xfrm>
            <a:off x="6455299" y="2139695"/>
            <a:ext cx="444500" cy="528637"/>
            <a:chOff x="10641" y="7673"/>
            <a:chExt cx="617" cy="609"/>
          </a:xfrm>
        </p:grpSpPr>
        <p:sp>
          <p:nvSpPr>
            <p:cNvPr id="118" name="Freeform 33"/>
            <p:cNvSpPr>
              <a:spLocks noChangeAspect="1"/>
            </p:cNvSpPr>
            <p:nvPr/>
          </p:nvSpPr>
          <p:spPr bwMode="auto">
            <a:xfrm>
              <a:off x="10641" y="7735"/>
              <a:ext cx="397" cy="547"/>
            </a:xfrm>
            <a:custGeom>
              <a:avLst/>
              <a:gdLst>
                <a:gd name="T0" fmla="*/ 0 w 397"/>
                <a:gd name="T1" fmla="*/ 0 h 547"/>
                <a:gd name="T2" fmla="*/ 397 w 397"/>
                <a:gd name="T3" fmla="*/ 60 h 547"/>
                <a:gd name="T4" fmla="*/ 397 w 397"/>
                <a:gd name="T5" fmla="*/ 547 h 547"/>
                <a:gd name="T6" fmla="*/ 0 w 397"/>
                <a:gd name="T7" fmla="*/ 396 h 547"/>
                <a:gd name="T8" fmla="*/ 0 w 397"/>
                <a:gd name="T9" fmla="*/ 0 h 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7" h="547">
                  <a:moveTo>
                    <a:pt x="0" y="0"/>
                  </a:moveTo>
                  <a:lnTo>
                    <a:pt x="397" y="60"/>
                  </a:lnTo>
                  <a:lnTo>
                    <a:pt x="397" y="547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19" name="Freeform 34"/>
            <p:cNvSpPr>
              <a:spLocks noChangeAspect="1"/>
            </p:cNvSpPr>
            <p:nvPr/>
          </p:nvSpPr>
          <p:spPr bwMode="auto">
            <a:xfrm>
              <a:off x="11038" y="7708"/>
              <a:ext cx="220" cy="574"/>
            </a:xfrm>
            <a:custGeom>
              <a:avLst/>
              <a:gdLst>
                <a:gd name="T0" fmla="*/ 220 w 220"/>
                <a:gd name="T1" fmla="*/ 0 h 574"/>
                <a:gd name="T2" fmla="*/ 0 w 220"/>
                <a:gd name="T3" fmla="*/ 87 h 574"/>
                <a:gd name="T4" fmla="*/ 0 w 220"/>
                <a:gd name="T5" fmla="*/ 574 h 574"/>
                <a:gd name="T6" fmla="*/ 220 w 220"/>
                <a:gd name="T7" fmla="*/ 392 h 574"/>
                <a:gd name="T8" fmla="*/ 220 w 220"/>
                <a:gd name="T9" fmla="*/ 0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0" h="574">
                  <a:moveTo>
                    <a:pt x="220" y="0"/>
                  </a:moveTo>
                  <a:lnTo>
                    <a:pt x="0" y="87"/>
                  </a:lnTo>
                  <a:lnTo>
                    <a:pt x="0" y="574"/>
                  </a:lnTo>
                  <a:lnTo>
                    <a:pt x="220" y="39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0" name="Freeform 35"/>
            <p:cNvSpPr>
              <a:spLocks noChangeAspect="1"/>
            </p:cNvSpPr>
            <p:nvPr/>
          </p:nvSpPr>
          <p:spPr bwMode="auto">
            <a:xfrm>
              <a:off x="10641" y="7673"/>
              <a:ext cx="617" cy="122"/>
            </a:xfrm>
            <a:custGeom>
              <a:avLst/>
              <a:gdLst>
                <a:gd name="T0" fmla="*/ 0 w 617"/>
                <a:gd name="T1" fmla="*/ 62 h 122"/>
                <a:gd name="T2" fmla="*/ 247 w 617"/>
                <a:gd name="T3" fmla="*/ 0 h 122"/>
                <a:gd name="T4" fmla="*/ 617 w 617"/>
                <a:gd name="T5" fmla="*/ 33 h 122"/>
                <a:gd name="T6" fmla="*/ 397 w 617"/>
                <a:gd name="T7" fmla="*/ 122 h 122"/>
                <a:gd name="T8" fmla="*/ 0 w 617"/>
                <a:gd name="T9" fmla="*/ 62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7" h="122">
                  <a:moveTo>
                    <a:pt x="0" y="62"/>
                  </a:moveTo>
                  <a:lnTo>
                    <a:pt x="247" y="0"/>
                  </a:lnTo>
                  <a:lnTo>
                    <a:pt x="617" y="33"/>
                  </a:lnTo>
                  <a:lnTo>
                    <a:pt x="397" y="12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1" name="Freeform 36"/>
            <p:cNvSpPr>
              <a:spLocks noChangeAspect="1"/>
            </p:cNvSpPr>
            <p:nvPr/>
          </p:nvSpPr>
          <p:spPr bwMode="auto">
            <a:xfrm>
              <a:off x="10641" y="8012"/>
              <a:ext cx="397" cy="270"/>
            </a:xfrm>
            <a:custGeom>
              <a:avLst/>
              <a:gdLst>
                <a:gd name="T0" fmla="*/ 0 w 397"/>
                <a:gd name="T1" fmla="*/ 0 h 270"/>
                <a:gd name="T2" fmla="*/ 0 w 397"/>
                <a:gd name="T3" fmla="*/ 121 h 270"/>
                <a:gd name="T4" fmla="*/ 397 w 397"/>
                <a:gd name="T5" fmla="*/ 270 h 270"/>
                <a:gd name="T6" fmla="*/ 397 w 397"/>
                <a:gd name="T7" fmla="*/ 97 h 270"/>
                <a:gd name="T8" fmla="*/ 0 w 397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7" h="270">
                  <a:moveTo>
                    <a:pt x="0" y="0"/>
                  </a:moveTo>
                  <a:lnTo>
                    <a:pt x="0" y="121"/>
                  </a:lnTo>
                  <a:lnTo>
                    <a:pt x="397" y="270"/>
                  </a:lnTo>
                  <a:lnTo>
                    <a:pt x="397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2" name="Line 37"/>
            <p:cNvSpPr>
              <a:spLocks noChangeAspect="1" noChangeShapeType="1"/>
            </p:cNvSpPr>
            <p:nvPr/>
          </p:nvSpPr>
          <p:spPr bwMode="auto">
            <a:xfrm>
              <a:off x="10641" y="7775"/>
              <a:ext cx="397" cy="7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3" name="Line 38"/>
            <p:cNvSpPr>
              <a:spLocks noChangeAspect="1" noChangeShapeType="1"/>
            </p:cNvSpPr>
            <p:nvPr/>
          </p:nvSpPr>
          <p:spPr bwMode="auto">
            <a:xfrm>
              <a:off x="10675" y="7726"/>
              <a:ext cx="390" cy="55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4" name="Line 39"/>
            <p:cNvSpPr>
              <a:spLocks noChangeAspect="1" noChangeShapeType="1"/>
            </p:cNvSpPr>
            <p:nvPr/>
          </p:nvSpPr>
          <p:spPr bwMode="auto">
            <a:xfrm>
              <a:off x="11065" y="7781"/>
              <a:ext cx="2" cy="48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5" name="Line 40"/>
            <p:cNvSpPr>
              <a:spLocks noChangeAspect="1" noChangeShapeType="1"/>
            </p:cNvSpPr>
            <p:nvPr/>
          </p:nvSpPr>
          <p:spPr bwMode="auto">
            <a:xfrm>
              <a:off x="10670" y="7777"/>
              <a:ext cx="3" cy="246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6" name="Line 41"/>
            <p:cNvSpPr>
              <a:spLocks noChangeAspect="1" noChangeShapeType="1"/>
            </p:cNvSpPr>
            <p:nvPr/>
          </p:nvSpPr>
          <p:spPr bwMode="auto">
            <a:xfrm>
              <a:off x="10704" y="7786"/>
              <a:ext cx="2" cy="245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7" name="Line 42"/>
            <p:cNvSpPr>
              <a:spLocks noChangeAspect="1" noChangeShapeType="1"/>
            </p:cNvSpPr>
            <p:nvPr/>
          </p:nvSpPr>
          <p:spPr bwMode="auto">
            <a:xfrm>
              <a:off x="10735" y="7795"/>
              <a:ext cx="2" cy="24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8" name="Line 43"/>
            <p:cNvSpPr>
              <a:spLocks noChangeAspect="1" noChangeShapeType="1"/>
            </p:cNvSpPr>
            <p:nvPr/>
          </p:nvSpPr>
          <p:spPr bwMode="auto">
            <a:xfrm>
              <a:off x="10777" y="7799"/>
              <a:ext cx="2" cy="252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9" name="Line 44"/>
            <p:cNvSpPr>
              <a:spLocks noChangeAspect="1" noChangeShapeType="1"/>
            </p:cNvSpPr>
            <p:nvPr/>
          </p:nvSpPr>
          <p:spPr bwMode="auto">
            <a:xfrm>
              <a:off x="10823" y="7806"/>
              <a:ext cx="3" cy="259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30" name="Line 45"/>
            <p:cNvSpPr>
              <a:spLocks noChangeAspect="1" noChangeShapeType="1"/>
            </p:cNvSpPr>
            <p:nvPr/>
          </p:nvSpPr>
          <p:spPr bwMode="auto">
            <a:xfrm>
              <a:off x="10877" y="7819"/>
              <a:ext cx="2" cy="257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31" name="Line 46"/>
            <p:cNvSpPr>
              <a:spLocks noChangeAspect="1" noChangeShapeType="1"/>
            </p:cNvSpPr>
            <p:nvPr/>
          </p:nvSpPr>
          <p:spPr bwMode="auto">
            <a:xfrm>
              <a:off x="10928" y="7828"/>
              <a:ext cx="2" cy="259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32" name="Line 47"/>
            <p:cNvSpPr>
              <a:spLocks noChangeAspect="1" noChangeShapeType="1"/>
            </p:cNvSpPr>
            <p:nvPr/>
          </p:nvSpPr>
          <p:spPr bwMode="auto">
            <a:xfrm>
              <a:off x="10981" y="7837"/>
              <a:ext cx="2" cy="268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133" name="雲 132"/>
          <p:cNvSpPr/>
          <p:nvPr/>
        </p:nvSpPr>
        <p:spPr>
          <a:xfrm>
            <a:off x="5718681" y="4282636"/>
            <a:ext cx="973088" cy="330602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B9CAF9">
                  <a:lumMod val="25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34" name="円柱 133"/>
          <p:cNvSpPr/>
          <p:nvPr/>
        </p:nvSpPr>
        <p:spPr>
          <a:xfrm>
            <a:off x="5989174" y="3974478"/>
            <a:ext cx="441412" cy="467006"/>
          </a:xfrm>
          <a:prstGeom prst="can">
            <a:avLst/>
          </a:prstGeom>
          <a:solidFill>
            <a:srgbClr val="0A287F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5" tIns="45700" rIns="9140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35" name="直線コネクタ 134"/>
          <p:cNvCxnSpPr>
            <a:stCxn id="109" idx="2"/>
          </p:cNvCxnSpPr>
          <p:nvPr/>
        </p:nvCxnSpPr>
        <p:spPr>
          <a:xfrm flipH="1">
            <a:off x="5406985" y="2608237"/>
            <a:ext cx="6131" cy="1320236"/>
          </a:xfrm>
          <a:prstGeom prst="line">
            <a:avLst/>
          </a:prstGeom>
          <a:noFill/>
          <a:ln w="9525" cap="flat" cmpd="sng" algn="ctr">
            <a:solidFill>
              <a:srgbClr val="0A287F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6" name="直線コネクタ 135"/>
          <p:cNvCxnSpPr>
            <a:endCxn id="134" idx="2"/>
          </p:cNvCxnSpPr>
          <p:nvPr/>
        </p:nvCxnSpPr>
        <p:spPr>
          <a:xfrm>
            <a:off x="5562436" y="4207981"/>
            <a:ext cx="426743" cy="0"/>
          </a:xfrm>
          <a:prstGeom prst="line">
            <a:avLst/>
          </a:prstGeom>
          <a:noFill/>
          <a:ln w="9525" cap="flat" cmpd="sng" algn="ctr">
            <a:solidFill>
              <a:srgbClr val="0A287F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37" name="Group 32"/>
          <p:cNvGrpSpPr>
            <a:grpSpLocks noChangeAspect="1"/>
          </p:cNvGrpSpPr>
          <p:nvPr/>
        </p:nvGrpSpPr>
        <p:grpSpPr bwMode="auto">
          <a:xfrm>
            <a:off x="5200224" y="3928473"/>
            <a:ext cx="444500" cy="528637"/>
            <a:chOff x="10641" y="7673"/>
            <a:chExt cx="617" cy="609"/>
          </a:xfrm>
        </p:grpSpPr>
        <p:sp>
          <p:nvSpPr>
            <p:cNvPr id="138" name="Freeform 33"/>
            <p:cNvSpPr>
              <a:spLocks noChangeAspect="1"/>
            </p:cNvSpPr>
            <p:nvPr/>
          </p:nvSpPr>
          <p:spPr bwMode="auto">
            <a:xfrm>
              <a:off x="10641" y="7735"/>
              <a:ext cx="397" cy="547"/>
            </a:xfrm>
            <a:custGeom>
              <a:avLst/>
              <a:gdLst>
                <a:gd name="T0" fmla="*/ 0 w 397"/>
                <a:gd name="T1" fmla="*/ 0 h 547"/>
                <a:gd name="T2" fmla="*/ 397 w 397"/>
                <a:gd name="T3" fmla="*/ 60 h 547"/>
                <a:gd name="T4" fmla="*/ 397 w 397"/>
                <a:gd name="T5" fmla="*/ 547 h 547"/>
                <a:gd name="T6" fmla="*/ 0 w 397"/>
                <a:gd name="T7" fmla="*/ 396 h 547"/>
                <a:gd name="T8" fmla="*/ 0 w 397"/>
                <a:gd name="T9" fmla="*/ 0 h 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7" h="547">
                  <a:moveTo>
                    <a:pt x="0" y="0"/>
                  </a:moveTo>
                  <a:lnTo>
                    <a:pt x="397" y="60"/>
                  </a:lnTo>
                  <a:lnTo>
                    <a:pt x="397" y="547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39" name="Freeform 34"/>
            <p:cNvSpPr>
              <a:spLocks noChangeAspect="1"/>
            </p:cNvSpPr>
            <p:nvPr/>
          </p:nvSpPr>
          <p:spPr bwMode="auto">
            <a:xfrm>
              <a:off x="11038" y="7708"/>
              <a:ext cx="220" cy="574"/>
            </a:xfrm>
            <a:custGeom>
              <a:avLst/>
              <a:gdLst>
                <a:gd name="T0" fmla="*/ 220 w 220"/>
                <a:gd name="T1" fmla="*/ 0 h 574"/>
                <a:gd name="T2" fmla="*/ 0 w 220"/>
                <a:gd name="T3" fmla="*/ 87 h 574"/>
                <a:gd name="T4" fmla="*/ 0 w 220"/>
                <a:gd name="T5" fmla="*/ 574 h 574"/>
                <a:gd name="T6" fmla="*/ 220 w 220"/>
                <a:gd name="T7" fmla="*/ 392 h 574"/>
                <a:gd name="T8" fmla="*/ 220 w 220"/>
                <a:gd name="T9" fmla="*/ 0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0" h="574">
                  <a:moveTo>
                    <a:pt x="220" y="0"/>
                  </a:moveTo>
                  <a:lnTo>
                    <a:pt x="0" y="87"/>
                  </a:lnTo>
                  <a:lnTo>
                    <a:pt x="0" y="574"/>
                  </a:lnTo>
                  <a:lnTo>
                    <a:pt x="220" y="39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0" name="Freeform 35"/>
            <p:cNvSpPr>
              <a:spLocks noChangeAspect="1"/>
            </p:cNvSpPr>
            <p:nvPr/>
          </p:nvSpPr>
          <p:spPr bwMode="auto">
            <a:xfrm>
              <a:off x="10641" y="7673"/>
              <a:ext cx="617" cy="122"/>
            </a:xfrm>
            <a:custGeom>
              <a:avLst/>
              <a:gdLst>
                <a:gd name="T0" fmla="*/ 0 w 617"/>
                <a:gd name="T1" fmla="*/ 62 h 122"/>
                <a:gd name="T2" fmla="*/ 247 w 617"/>
                <a:gd name="T3" fmla="*/ 0 h 122"/>
                <a:gd name="T4" fmla="*/ 617 w 617"/>
                <a:gd name="T5" fmla="*/ 33 h 122"/>
                <a:gd name="T6" fmla="*/ 397 w 617"/>
                <a:gd name="T7" fmla="*/ 122 h 122"/>
                <a:gd name="T8" fmla="*/ 0 w 617"/>
                <a:gd name="T9" fmla="*/ 62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7" h="122">
                  <a:moveTo>
                    <a:pt x="0" y="62"/>
                  </a:moveTo>
                  <a:lnTo>
                    <a:pt x="247" y="0"/>
                  </a:lnTo>
                  <a:lnTo>
                    <a:pt x="617" y="33"/>
                  </a:lnTo>
                  <a:lnTo>
                    <a:pt x="397" y="12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1" name="Freeform 36"/>
            <p:cNvSpPr>
              <a:spLocks noChangeAspect="1"/>
            </p:cNvSpPr>
            <p:nvPr/>
          </p:nvSpPr>
          <p:spPr bwMode="auto">
            <a:xfrm>
              <a:off x="10641" y="8012"/>
              <a:ext cx="397" cy="270"/>
            </a:xfrm>
            <a:custGeom>
              <a:avLst/>
              <a:gdLst>
                <a:gd name="T0" fmla="*/ 0 w 397"/>
                <a:gd name="T1" fmla="*/ 0 h 270"/>
                <a:gd name="T2" fmla="*/ 0 w 397"/>
                <a:gd name="T3" fmla="*/ 121 h 270"/>
                <a:gd name="T4" fmla="*/ 397 w 397"/>
                <a:gd name="T5" fmla="*/ 270 h 270"/>
                <a:gd name="T6" fmla="*/ 397 w 397"/>
                <a:gd name="T7" fmla="*/ 97 h 270"/>
                <a:gd name="T8" fmla="*/ 0 w 397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7" h="270">
                  <a:moveTo>
                    <a:pt x="0" y="0"/>
                  </a:moveTo>
                  <a:lnTo>
                    <a:pt x="0" y="121"/>
                  </a:lnTo>
                  <a:lnTo>
                    <a:pt x="397" y="270"/>
                  </a:lnTo>
                  <a:lnTo>
                    <a:pt x="397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26262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2" name="Line 37"/>
            <p:cNvSpPr>
              <a:spLocks noChangeAspect="1" noChangeShapeType="1"/>
            </p:cNvSpPr>
            <p:nvPr/>
          </p:nvSpPr>
          <p:spPr bwMode="auto">
            <a:xfrm>
              <a:off x="10641" y="7775"/>
              <a:ext cx="397" cy="7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3" name="Line 38"/>
            <p:cNvSpPr>
              <a:spLocks noChangeAspect="1" noChangeShapeType="1"/>
            </p:cNvSpPr>
            <p:nvPr/>
          </p:nvSpPr>
          <p:spPr bwMode="auto">
            <a:xfrm>
              <a:off x="10675" y="7726"/>
              <a:ext cx="390" cy="55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4" name="Line 39"/>
            <p:cNvSpPr>
              <a:spLocks noChangeAspect="1" noChangeShapeType="1"/>
            </p:cNvSpPr>
            <p:nvPr/>
          </p:nvSpPr>
          <p:spPr bwMode="auto">
            <a:xfrm>
              <a:off x="11065" y="7781"/>
              <a:ext cx="2" cy="48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5" name="Line 40"/>
            <p:cNvSpPr>
              <a:spLocks noChangeAspect="1" noChangeShapeType="1"/>
            </p:cNvSpPr>
            <p:nvPr/>
          </p:nvSpPr>
          <p:spPr bwMode="auto">
            <a:xfrm>
              <a:off x="10670" y="7777"/>
              <a:ext cx="3" cy="246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6" name="Line 41"/>
            <p:cNvSpPr>
              <a:spLocks noChangeAspect="1" noChangeShapeType="1"/>
            </p:cNvSpPr>
            <p:nvPr/>
          </p:nvSpPr>
          <p:spPr bwMode="auto">
            <a:xfrm>
              <a:off x="10704" y="7786"/>
              <a:ext cx="2" cy="245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7" name="Line 42"/>
            <p:cNvSpPr>
              <a:spLocks noChangeAspect="1" noChangeShapeType="1"/>
            </p:cNvSpPr>
            <p:nvPr/>
          </p:nvSpPr>
          <p:spPr bwMode="auto">
            <a:xfrm>
              <a:off x="10735" y="7795"/>
              <a:ext cx="2" cy="243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8" name="Line 43"/>
            <p:cNvSpPr>
              <a:spLocks noChangeAspect="1" noChangeShapeType="1"/>
            </p:cNvSpPr>
            <p:nvPr/>
          </p:nvSpPr>
          <p:spPr bwMode="auto">
            <a:xfrm>
              <a:off x="10777" y="7799"/>
              <a:ext cx="2" cy="252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49" name="Line 44"/>
            <p:cNvSpPr>
              <a:spLocks noChangeAspect="1" noChangeShapeType="1"/>
            </p:cNvSpPr>
            <p:nvPr/>
          </p:nvSpPr>
          <p:spPr bwMode="auto">
            <a:xfrm>
              <a:off x="10823" y="7806"/>
              <a:ext cx="3" cy="259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50" name="Line 45"/>
            <p:cNvSpPr>
              <a:spLocks noChangeAspect="1" noChangeShapeType="1"/>
            </p:cNvSpPr>
            <p:nvPr/>
          </p:nvSpPr>
          <p:spPr bwMode="auto">
            <a:xfrm>
              <a:off x="10877" y="7819"/>
              <a:ext cx="2" cy="257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51" name="Line 46"/>
            <p:cNvSpPr>
              <a:spLocks noChangeAspect="1" noChangeShapeType="1"/>
            </p:cNvSpPr>
            <p:nvPr/>
          </p:nvSpPr>
          <p:spPr bwMode="auto">
            <a:xfrm>
              <a:off x="10928" y="7828"/>
              <a:ext cx="2" cy="259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52" name="Line 47"/>
            <p:cNvSpPr>
              <a:spLocks noChangeAspect="1" noChangeShapeType="1"/>
            </p:cNvSpPr>
            <p:nvPr/>
          </p:nvSpPr>
          <p:spPr bwMode="auto">
            <a:xfrm>
              <a:off x="10981" y="7837"/>
              <a:ext cx="2" cy="268"/>
            </a:xfrm>
            <a:prstGeom prst="line">
              <a:avLst/>
            </a:prstGeom>
            <a:noFill/>
            <a:ln w="3175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153" name="テキスト ボックス 152"/>
          <p:cNvSpPr txBox="1"/>
          <p:nvPr/>
        </p:nvSpPr>
        <p:spPr>
          <a:xfrm>
            <a:off x="4513211" y="3958858"/>
            <a:ext cx="695953" cy="584735"/>
          </a:xfrm>
          <a:prstGeom prst="rect">
            <a:avLst/>
          </a:prstGeom>
          <a:noFill/>
        </p:spPr>
        <p:txBody>
          <a:bodyPr wrap="none" lIns="91405" tIns="45700" rIns="91405" bIns="4570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600" dirty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Local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600" dirty="0" smtClean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UP</a:t>
            </a:r>
            <a:r>
              <a:rPr kumimoji="1" lang="en-US" altLang="ja-JP" sz="1600" dirty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F</a:t>
            </a:r>
            <a:endParaRPr kumimoji="1" lang="ja-JP" altLang="en-US" sz="1600" dirty="0">
              <a:solidFill>
                <a:srgbClr val="262626"/>
              </a:solidFill>
              <a:latin typeface="Meiryo UI"/>
              <a:ea typeface="Meiryo UI"/>
              <a:cs typeface="+mn-cs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458478" y="4397867"/>
            <a:ext cx="1512168" cy="338554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600" dirty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Edge Cloud</a:t>
            </a:r>
            <a:endParaRPr kumimoji="1" lang="ja-JP" altLang="en-US" sz="1600" dirty="0">
              <a:solidFill>
                <a:srgbClr val="262626"/>
              </a:solidFill>
              <a:latin typeface="Meiryo UI"/>
              <a:ea typeface="Meiryo UI"/>
              <a:cs typeface="+mn-cs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049822" y="1636855"/>
            <a:ext cx="147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dirty="0" smtClean="0">
                <a:solidFill>
                  <a:srgbClr val="262626"/>
                </a:solidFill>
                <a:latin typeface="Meiryo UI"/>
                <a:ea typeface="Meiryo UI"/>
                <a:cs typeface="+mn-cs"/>
              </a:rPr>
              <a:t>Centralized NC</a:t>
            </a:r>
            <a:endParaRPr kumimoji="1" lang="ja-JP" altLang="en-US" sz="1400" dirty="0" smtClean="0">
              <a:solidFill>
                <a:srgbClr val="262626"/>
              </a:solidFill>
              <a:latin typeface="Meiryo UI"/>
              <a:ea typeface="Meiryo UI"/>
              <a:cs typeface="+mn-cs"/>
            </a:endParaRPr>
          </a:p>
        </p:txBody>
      </p:sp>
      <p:cxnSp>
        <p:nvCxnSpPr>
          <p:cNvPr id="176" name="カギ線コネクタ 175"/>
          <p:cNvCxnSpPr>
            <a:stCxn id="115" idx="1"/>
            <a:endCxn id="134" idx="4"/>
          </p:cNvCxnSpPr>
          <p:nvPr/>
        </p:nvCxnSpPr>
        <p:spPr>
          <a:xfrm rot="5400000">
            <a:off x="6764009" y="2556304"/>
            <a:ext cx="1318254" cy="1985100"/>
          </a:xfrm>
          <a:prstGeom prst="bentConnector2">
            <a:avLst/>
          </a:prstGeom>
          <a:noFill/>
          <a:ln w="9525" cap="flat" cmpd="sng" algn="ctr">
            <a:solidFill>
              <a:srgbClr val="0A287F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0" name="直線矢印コネクタ 179"/>
          <p:cNvCxnSpPr/>
          <p:nvPr/>
        </p:nvCxnSpPr>
        <p:spPr>
          <a:xfrm>
            <a:off x="4693030" y="2216142"/>
            <a:ext cx="1656184" cy="0"/>
          </a:xfrm>
          <a:prstGeom prst="straightConnector1">
            <a:avLst/>
          </a:prstGeom>
          <a:noFill/>
          <a:ln w="38100" cap="flat" cmpd="sng" algn="ctr">
            <a:solidFill>
              <a:srgbClr val="0A287F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1" name="フリーフォーム 180"/>
          <p:cNvSpPr/>
          <p:nvPr/>
        </p:nvSpPr>
        <p:spPr>
          <a:xfrm>
            <a:off x="4664182" y="2934436"/>
            <a:ext cx="660400" cy="990600"/>
          </a:xfrm>
          <a:custGeom>
            <a:avLst/>
            <a:gdLst>
              <a:gd name="connsiteX0" fmla="*/ 0 w 660400"/>
              <a:gd name="connsiteY0" fmla="*/ 0 h 990600"/>
              <a:gd name="connsiteX1" fmla="*/ 457200 w 660400"/>
              <a:gd name="connsiteY1" fmla="*/ 190500 h 990600"/>
              <a:gd name="connsiteX2" fmla="*/ 660400 w 6604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990600">
                <a:moveTo>
                  <a:pt x="0" y="0"/>
                </a:moveTo>
                <a:cubicBezTo>
                  <a:pt x="173566" y="12700"/>
                  <a:pt x="347133" y="25400"/>
                  <a:pt x="457200" y="190500"/>
                </a:cubicBezTo>
                <a:cubicBezTo>
                  <a:pt x="567267" y="355600"/>
                  <a:pt x="613833" y="673100"/>
                  <a:pt x="660400" y="990600"/>
                </a:cubicBezTo>
              </a:path>
            </a:pathLst>
          </a:custGeom>
          <a:noFill/>
          <a:ln w="38100" cap="flat" cmpd="sng" algn="ctr">
            <a:solidFill>
              <a:srgbClr val="0A287F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4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74556" y="3462782"/>
            <a:ext cx="235902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www.3gpp.org</a:t>
            </a:r>
          </a:p>
        </p:txBody>
      </p:sp>
      <p:sp>
        <p:nvSpPr>
          <p:cNvPr id="6147" name="Rectangle 11"/>
          <p:cNvSpPr>
            <a:spLocks noChangeArrowheads="1"/>
          </p:cNvSpPr>
          <p:nvPr/>
        </p:nvSpPr>
        <p:spPr bwMode="auto">
          <a:xfrm>
            <a:off x="1647825" y="1428750"/>
            <a:ext cx="4989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i-FI" sz="2800" b="1" dirty="0">
                <a:latin typeface="+mn-lt"/>
                <a:ea typeface="+mn-ea"/>
                <a:cs typeface="Arial" panose="020B0604020202020204" pitchFamily="34" charset="0"/>
              </a:rPr>
              <a:t>For more Information:</a:t>
            </a:r>
            <a:endParaRPr lang="fi-FI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Title 1"/>
          <p:cNvSpPr>
            <a:spLocks/>
          </p:cNvSpPr>
          <p:nvPr/>
        </p:nvSpPr>
        <p:spPr bwMode="auto">
          <a:xfrm>
            <a:off x="788894" y="3141663"/>
            <a:ext cx="324494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2"/>
              </a:rPr>
              <a:t>info@3gpp.org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3"/>
              </a:rPr>
              <a:t>Erik.Guttman@samsung.com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000" u="sng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4"/>
              </a:rPr>
              <a:t>you-nakano@kddi.com</a:t>
            </a:r>
            <a:endParaRPr lang="en-GB" sz="2000" u="sng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509" name="Picture 8" descr="http://paranormalehradio.files.wordpress.com/2011/10/100091-green-metallic-orb-icon-social-media-logos-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2652013"/>
            <a:ext cx="6159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4046538"/>
            <a:ext cx="75803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dirty="0">
                <a:latin typeface="+mn-lt"/>
                <a:ea typeface="+mn-ea"/>
                <a:cs typeface="Arial" panose="020B0604020202020204" pitchFamily="34" charset="0"/>
              </a:rPr>
              <a:t>Search for WIDs at </a:t>
            </a:r>
            <a:r>
              <a:rPr lang="en-GB" dirty="0">
                <a:latin typeface="+mn-lt"/>
                <a:ea typeface="+mn-ea"/>
                <a:cs typeface="Arial" panose="020B0604020202020204" pitchFamily="34" charset="0"/>
                <a:hlinkClick r:id="rId6"/>
              </a:rPr>
              <a:t>http://www.3gpp.org/specifications/work-plan</a:t>
            </a:r>
            <a:r>
              <a:rPr lang="en-GB" dirty="0">
                <a:latin typeface="+mn-lt"/>
                <a:ea typeface="+mn-ea"/>
                <a:cs typeface="Arial" panose="020B0604020202020204" pitchFamily="34" charset="0"/>
              </a:rPr>
              <a:t>  and </a:t>
            </a:r>
            <a:r>
              <a:rPr lang="en-GB" dirty="0">
                <a:latin typeface="+mn-lt"/>
                <a:ea typeface="+mn-ea"/>
                <a:cs typeface="Arial" panose="020B0604020202020204" pitchFamily="34" charset="0"/>
                <a:hlinkClick r:id="rId7"/>
              </a:rPr>
              <a:t>http://www.3gpp.org/ftp/Information/WORK_PLAN/</a:t>
            </a:r>
            <a:r>
              <a:rPr lang="en-GB" dirty="0">
                <a:latin typeface="+mn-lt"/>
                <a:ea typeface="+mn-ea"/>
                <a:cs typeface="Arial" panose="020B0604020202020204" pitchFamily="34" charset="0"/>
              </a:rPr>
              <a:t>  (See excel sheet)</a:t>
            </a:r>
          </a:p>
        </p:txBody>
      </p:sp>
      <p:pic>
        <p:nvPicPr>
          <p:cNvPr id="21511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744088"/>
            <a:ext cx="2332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for images in presentation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243194"/>
            <a:ext cx="8388350" cy="3317513"/>
          </a:xfrm>
        </p:spPr>
      </p:pic>
    </p:spTree>
    <p:extLst>
      <p:ext uri="{BB962C8B-B14F-4D97-AF65-F5344CB8AC3E}">
        <p14:creationId xmlns:p14="http://schemas.microsoft.com/office/powerpoint/2010/main" val="338999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8" y="0"/>
            <a:ext cx="83565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2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554938"/>
            <a:ext cx="6130637" cy="42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2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" y="554400"/>
            <a:ext cx="6142242" cy="42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81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Deployment Scenarios</a:t>
            </a:r>
            <a:endParaRPr lang="en-GB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6834"/>
            <a:ext cx="6781800" cy="4518395"/>
          </a:xfrm>
        </p:spPr>
      </p:pic>
    </p:spTree>
    <p:extLst>
      <p:ext uri="{BB962C8B-B14F-4D97-AF65-F5344CB8AC3E}">
        <p14:creationId xmlns:p14="http://schemas.microsoft.com/office/powerpoint/2010/main" val="3008425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3GPP System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606"/>
            <a:ext cx="9144000" cy="29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1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3GPP System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122"/>
            <a:ext cx="9144000" cy="29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19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Software- and Service-centric Transformation</a:t>
            </a:r>
            <a:endParaRPr lang="en-GB" sz="2800" dirty="0"/>
          </a:p>
        </p:txBody>
      </p:sp>
      <p:sp>
        <p:nvSpPr>
          <p:cNvPr id="176" name="Content Placeholder 175"/>
          <p:cNvSpPr>
            <a:spLocks noGrp="1"/>
          </p:cNvSpPr>
          <p:nvPr>
            <p:ph idx="1"/>
          </p:nvPr>
        </p:nvSpPr>
        <p:spPr>
          <a:xfrm>
            <a:off x="305660" y="1090613"/>
            <a:ext cx="8388350" cy="3622675"/>
          </a:xfrm>
        </p:spPr>
        <p:txBody>
          <a:bodyPr/>
          <a:lstStyle/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One </a:t>
            </a:r>
            <a:r>
              <a:rPr lang="" sz="2400" spc="-1" dirty="0">
                <a:solidFill>
                  <a:srgbClr val="404040"/>
                </a:solidFill>
                <a:ea typeface="DejaVu Sans"/>
              </a:rPr>
              <a:t>Core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Network fits all</a:t>
            </a:r>
            <a:r>
              <a:rPr lang="en-US" sz="12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Open &amp; Flexible Enabler</a:t>
            </a:r>
            <a:endParaRPr lang="en-US" sz="2400" spc="-1" dirty="0">
              <a:latin typeface="Arial"/>
            </a:endParaRPr>
          </a:p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Telecom Operators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Multiple Stakeholders</a:t>
            </a:r>
            <a:endParaRPr lang="en-US" sz="2400" spc="-1" dirty="0">
              <a:latin typeface="Arial"/>
            </a:endParaRPr>
          </a:p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Phones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2000" spc="586" dirty="0">
                <a:solidFill>
                  <a:srgbClr val="404040"/>
                </a:solidFill>
                <a:ea typeface="DejaVu Sans"/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Things</a:t>
            </a:r>
            <a:endParaRPr lang="en-US" sz="2400" spc="-1" dirty="0">
              <a:latin typeface="Arial"/>
            </a:endParaRPr>
          </a:p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Procedures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Services</a:t>
            </a:r>
            <a:endParaRPr lang="en-US" sz="2400" spc="-1" dirty="0">
              <a:latin typeface="Arial"/>
            </a:endParaRPr>
          </a:p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Static Topology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On-demand Resources</a:t>
            </a:r>
            <a:endParaRPr lang="en-US" sz="2400" spc="-1" dirty="0">
              <a:latin typeface="Arial"/>
            </a:endParaRPr>
          </a:p>
          <a:p>
            <a:pPr marL="460365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Blip>
                <a:blip r:embed="rId3"/>
              </a:buBlip>
              <a:defRPr/>
            </a:pPr>
            <a:r>
              <a:rPr lang="en-US" sz="2400" spc="-1" dirty="0">
                <a:solidFill>
                  <a:srgbClr val="404040"/>
                </a:solidFill>
                <a:ea typeface="DejaVu Sans"/>
              </a:rPr>
              <a:t>Dedicated Hardware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0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400" spc="-1" dirty="0">
                <a:solidFill>
                  <a:srgbClr val="404040"/>
                </a:solidFill>
                <a:ea typeface="DejaVu Sans"/>
              </a:rPr>
              <a:t>Orchestrated Resources </a:t>
            </a:r>
            <a:endParaRPr lang="en-US" sz="2400" spc="-1" dirty="0">
              <a:latin typeface="Arial"/>
            </a:endParaRPr>
          </a:p>
          <a:p>
            <a:pPr marL="1425787" lvl="1" indent="-447250">
              <a:spcBef>
                <a:spcPts val="0"/>
              </a:spcBef>
              <a:spcAft>
                <a:spcPts val="600"/>
              </a:spcAft>
              <a:buClr>
                <a:srgbClr val="A5A5E9"/>
              </a:buClr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rgbClr val="404040"/>
                </a:solidFill>
                <a:ea typeface="DejaVu Sans"/>
              </a:rPr>
              <a:t>Network Function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16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000" spc="-1" dirty="0">
                <a:solidFill>
                  <a:srgbClr val="404040"/>
                </a:solidFill>
                <a:ea typeface="DejaVu Sans"/>
              </a:rPr>
              <a:t>Virtualization</a:t>
            </a:r>
            <a:endParaRPr lang="en-US" sz="2000" spc="-1" dirty="0">
              <a:latin typeface="Arial"/>
            </a:endParaRPr>
          </a:p>
          <a:p>
            <a:pPr marL="1425787" lvl="1" indent="-447250">
              <a:spcBef>
                <a:spcPts val="0"/>
              </a:spcBef>
              <a:buClr>
                <a:srgbClr val="A5A5E9"/>
              </a:buClr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rgbClr val="404040"/>
                </a:solidFill>
                <a:ea typeface="DejaVu Sans"/>
              </a:rPr>
              <a:t>Single Network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1600" b="1" spc="586" dirty="0">
                <a:solidFill>
                  <a:srgbClr val="00B050"/>
                </a:solidFill>
                <a:ea typeface="DejaVu Sans"/>
                <a:sym typeface="Wingdings" pitchFamily="2" charset="2"/>
              </a:rPr>
              <a:t></a:t>
            </a:r>
            <a:r>
              <a:rPr lang="en-US" sz="1200" spc="586" dirty="0">
                <a:solidFill>
                  <a:srgbClr val="404040"/>
                </a:solidFill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ea typeface="DejaVu Sans"/>
              </a:rPr>
              <a:t>Slice</a:t>
            </a:r>
            <a:endParaRPr lang="en-US" sz="2000" spc="-1" dirty="0">
              <a:latin typeface="Arial"/>
            </a:endParaRPr>
          </a:p>
        </p:txBody>
      </p:sp>
      <p:sp>
        <p:nvSpPr>
          <p:cNvPr id="177" name="CustomShape 180"/>
          <p:cNvSpPr/>
          <p:nvPr/>
        </p:nvSpPr>
        <p:spPr>
          <a:xfrm rot="5400000">
            <a:off x="7984814" y="2611018"/>
            <a:ext cx="571113" cy="367897"/>
          </a:xfrm>
          <a:prstGeom prst="rightArrow">
            <a:avLst>
              <a:gd name="adj1" fmla="val 50000"/>
              <a:gd name="adj2" fmla="val 43584"/>
            </a:avLst>
          </a:prstGeom>
          <a:solidFill>
            <a:srgbClr val="00B05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901" tIns="60126" rIns="119901" bIns="60126" anchor="ctr"/>
          <a:lstStyle/>
          <a:p>
            <a:pPr algn="ctr">
              <a:lnSpc>
                <a:spcPct val="93000"/>
              </a:lnSpc>
              <a:defRPr/>
            </a:pPr>
            <a:endParaRPr lang="en-US" sz="1758" spc="-1" dirty="0">
              <a:latin typeface="Arial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475450" y="1444748"/>
            <a:ext cx="1355725" cy="801687"/>
            <a:chOff x="9583738" y="2033588"/>
            <a:chExt cx="1801812" cy="1076325"/>
          </a:xfrm>
        </p:grpSpPr>
        <p:sp>
          <p:nvSpPr>
            <p:cNvPr id="179" name="CustomShape 5"/>
            <p:cNvSpPr/>
            <p:nvPr/>
          </p:nvSpPr>
          <p:spPr>
            <a:xfrm>
              <a:off x="10048875" y="2044700"/>
              <a:ext cx="1336675" cy="1065213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0" name="Group 6"/>
            <p:cNvGrpSpPr>
              <a:grpSpLocks/>
            </p:cNvGrpSpPr>
            <p:nvPr/>
          </p:nvGrpSpPr>
          <p:grpSpPr bwMode="auto">
            <a:xfrm>
              <a:off x="10431463" y="2141538"/>
              <a:ext cx="666750" cy="869950"/>
              <a:chOff x="10388880" y="3655440"/>
              <a:chExt cx="560160" cy="657000"/>
            </a:xfrm>
          </p:grpSpPr>
          <p:sp>
            <p:nvSpPr>
              <p:cNvPr id="217" name="CustomShape 7"/>
              <p:cNvSpPr/>
              <p:nvPr/>
            </p:nvSpPr>
            <p:spPr>
              <a:xfrm>
                <a:off x="10388880" y="3860452"/>
                <a:ext cx="118700" cy="16425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8"/>
              <p:cNvSpPr/>
              <p:nvPr/>
            </p:nvSpPr>
            <p:spPr>
              <a:xfrm>
                <a:off x="10710305" y="3655440"/>
                <a:ext cx="118701" cy="163051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CustomShape 9"/>
              <p:cNvSpPr/>
              <p:nvPr/>
            </p:nvSpPr>
            <p:spPr>
              <a:xfrm>
                <a:off x="10830339" y="3983940"/>
                <a:ext cx="118701" cy="16425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CustomShape 10"/>
              <p:cNvSpPr/>
              <p:nvPr/>
            </p:nvSpPr>
            <p:spPr>
              <a:xfrm>
                <a:off x="10628949" y="4149389"/>
                <a:ext cx="120034" cy="163051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Line 11"/>
              <p:cNvSpPr/>
              <p:nvPr/>
            </p:nvSpPr>
            <p:spPr>
              <a:xfrm>
                <a:off x="10508914" y="3943177"/>
                <a:ext cx="120034" cy="287737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Line 12"/>
              <p:cNvSpPr/>
              <p:nvPr/>
            </p:nvSpPr>
            <p:spPr>
              <a:xfrm flipV="1">
                <a:off x="10508914" y="3736966"/>
                <a:ext cx="200057" cy="206212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Line 13"/>
              <p:cNvSpPr/>
              <p:nvPr/>
            </p:nvSpPr>
            <p:spPr>
              <a:xfrm flipH="1">
                <a:off x="10688965" y="3819690"/>
                <a:ext cx="80023" cy="329699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Line 14"/>
              <p:cNvSpPr/>
              <p:nvPr/>
            </p:nvSpPr>
            <p:spPr>
              <a:xfrm>
                <a:off x="10768988" y="3819690"/>
                <a:ext cx="120034" cy="16425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1" name="Group 15"/>
            <p:cNvGrpSpPr>
              <a:grpSpLocks/>
            </p:cNvGrpSpPr>
            <p:nvPr/>
          </p:nvGrpSpPr>
          <p:grpSpPr bwMode="auto">
            <a:xfrm>
              <a:off x="9583738" y="2141538"/>
              <a:ext cx="287337" cy="677862"/>
              <a:chOff x="9666720" y="3655080"/>
              <a:chExt cx="240480" cy="511920"/>
            </a:xfrm>
          </p:grpSpPr>
          <p:sp>
            <p:nvSpPr>
              <p:cNvPr id="184" name="Line 16"/>
              <p:cNvSpPr/>
              <p:nvPr/>
            </p:nvSpPr>
            <p:spPr>
              <a:xfrm>
                <a:off x="9784967" y="3780962"/>
                <a:ext cx="3986" cy="38603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CustomShape 17"/>
              <p:cNvSpPr/>
              <p:nvPr/>
            </p:nvSpPr>
            <p:spPr>
              <a:xfrm>
                <a:off x="9686649" y="3730609"/>
                <a:ext cx="200622" cy="50353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Line 18"/>
              <p:cNvSpPr/>
              <p:nvPr/>
            </p:nvSpPr>
            <p:spPr>
              <a:xfrm flipH="1">
                <a:off x="9666720" y="3780962"/>
                <a:ext cx="96989" cy="3189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Line 19"/>
              <p:cNvSpPr/>
              <p:nvPr/>
            </p:nvSpPr>
            <p:spPr>
              <a:xfrm>
                <a:off x="9810211" y="3780962"/>
                <a:ext cx="96989" cy="3212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Line 20"/>
              <p:cNvSpPr/>
              <p:nvPr/>
            </p:nvSpPr>
            <p:spPr>
              <a:xfrm flipH="1" flipV="1">
                <a:off x="9689306" y="4029130"/>
                <a:ext cx="95661" cy="515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Line 21"/>
              <p:cNvSpPr/>
              <p:nvPr/>
            </p:nvSpPr>
            <p:spPr>
              <a:xfrm flipV="1">
                <a:off x="9784967" y="4029130"/>
                <a:ext cx="99647" cy="515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Line 22"/>
              <p:cNvSpPr/>
              <p:nvPr/>
            </p:nvSpPr>
            <p:spPr>
              <a:xfrm flipH="1" flipV="1">
                <a:off x="9702592" y="3982373"/>
                <a:ext cx="82375" cy="34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Line 23"/>
              <p:cNvSpPr/>
              <p:nvPr/>
            </p:nvSpPr>
            <p:spPr>
              <a:xfrm flipV="1">
                <a:off x="9784967" y="3982373"/>
                <a:ext cx="86361" cy="34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24"/>
              <p:cNvSpPr/>
              <p:nvPr/>
            </p:nvSpPr>
            <p:spPr>
              <a:xfrm>
                <a:off x="9719865" y="3930822"/>
                <a:ext cx="136848" cy="3236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">
                    <a:moveTo>
                      <a:pt x="50" y="0"/>
                    </a:moveTo>
                    <a:lnTo>
                      <a:pt x="24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25"/>
              <p:cNvSpPr/>
              <p:nvPr/>
            </p:nvSpPr>
            <p:spPr>
              <a:xfrm>
                <a:off x="9733151" y="3886463"/>
                <a:ext cx="108947" cy="22779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>
                    <a:moveTo>
                      <a:pt x="0" y="0"/>
                    </a:moveTo>
                    <a:lnTo>
                      <a:pt x="19" y="10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26"/>
              <p:cNvSpPr/>
              <p:nvPr/>
            </p:nvSpPr>
            <p:spPr>
              <a:xfrm>
                <a:off x="9747765" y="3844503"/>
                <a:ext cx="81046" cy="15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7">
                    <a:moveTo>
                      <a:pt x="30" y="0"/>
                    </a:moveTo>
                    <a:lnTo>
                      <a:pt x="14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Line 27"/>
              <p:cNvSpPr/>
              <p:nvPr/>
            </p:nvSpPr>
            <p:spPr>
              <a:xfrm>
                <a:off x="9784967" y="3704234"/>
                <a:ext cx="3986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Line 28"/>
              <p:cNvSpPr/>
              <p:nvPr/>
            </p:nvSpPr>
            <p:spPr>
              <a:xfrm>
                <a:off x="9730494" y="3701836"/>
                <a:ext cx="2657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Line 29"/>
              <p:cNvSpPr/>
              <p:nvPr/>
            </p:nvSpPr>
            <p:spPr>
              <a:xfrm>
                <a:off x="9840769" y="3701836"/>
                <a:ext cx="2657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Line 30"/>
              <p:cNvSpPr/>
              <p:nvPr/>
            </p:nvSpPr>
            <p:spPr>
              <a:xfrm>
                <a:off x="9702592" y="3664671"/>
                <a:ext cx="2657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Line 31"/>
              <p:cNvSpPr/>
              <p:nvPr/>
            </p:nvSpPr>
            <p:spPr>
              <a:xfrm>
                <a:off x="9868670" y="3664671"/>
                <a:ext cx="2657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Line 32"/>
              <p:cNvSpPr/>
              <p:nvPr/>
            </p:nvSpPr>
            <p:spPr>
              <a:xfrm>
                <a:off x="9763709" y="3655080"/>
                <a:ext cx="2657" cy="779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Line 33"/>
              <p:cNvSpPr/>
              <p:nvPr/>
            </p:nvSpPr>
            <p:spPr>
              <a:xfrm>
                <a:off x="9818183" y="3655080"/>
                <a:ext cx="3985" cy="779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Line 34"/>
              <p:cNvSpPr/>
              <p:nvPr/>
            </p:nvSpPr>
            <p:spPr>
              <a:xfrm flipH="1" flipV="1">
                <a:off x="9784967" y="4017141"/>
                <a:ext cx="99647" cy="119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35"/>
              <p:cNvSpPr/>
              <p:nvPr/>
            </p:nvSpPr>
            <p:spPr>
              <a:xfrm>
                <a:off x="9702592" y="3982373"/>
                <a:ext cx="168735" cy="97109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>
                    <a:moveTo>
                      <a:pt x="61" y="0"/>
                    </a:moveTo>
                    <a:lnTo>
                      <a:pt x="30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Line 36"/>
              <p:cNvSpPr/>
              <p:nvPr/>
            </p:nvSpPr>
            <p:spPr>
              <a:xfrm flipV="1">
                <a:off x="9689306" y="4017141"/>
                <a:ext cx="95661" cy="119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Line 37"/>
              <p:cNvSpPr/>
              <p:nvPr/>
            </p:nvSpPr>
            <p:spPr>
              <a:xfrm flipV="1">
                <a:off x="9784967" y="3930822"/>
                <a:ext cx="73075" cy="863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Line 38"/>
              <p:cNvSpPr/>
              <p:nvPr/>
            </p:nvSpPr>
            <p:spPr>
              <a:xfrm>
                <a:off x="9784967" y="3963191"/>
                <a:ext cx="86361" cy="1918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Line 39"/>
              <p:cNvSpPr/>
              <p:nvPr/>
            </p:nvSpPr>
            <p:spPr>
              <a:xfrm>
                <a:off x="9719865" y="3930822"/>
                <a:ext cx="65102" cy="863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Line 40"/>
              <p:cNvSpPr/>
              <p:nvPr/>
            </p:nvSpPr>
            <p:spPr>
              <a:xfrm flipH="1">
                <a:off x="9702592" y="3963191"/>
                <a:ext cx="82375" cy="1918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Line 41"/>
              <p:cNvSpPr/>
              <p:nvPr/>
            </p:nvSpPr>
            <p:spPr>
              <a:xfrm flipH="1">
                <a:off x="9784967" y="3886463"/>
                <a:ext cx="58459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Line 42"/>
              <p:cNvSpPr/>
              <p:nvPr/>
            </p:nvSpPr>
            <p:spPr>
              <a:xfrm>
                <a:off x="9784967" y="3910440"/>
                <a:ext cx="73075" cy="203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Line 43"/>
              <p:cNvSpPr/>
              <p:nvPr/>
            </p:nvSpPr>
            <p:spPr>
              <a:xfrm>
                <a:off x="9733151" y="3886463"/>
                <a:ext cx="51816" cy="767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Line 44"/>
              <p:cNvSpPr/>
              <p:nvPr/>
            </p:nvSpPr>
            <p:spPr>
              <a:xfrm flipH="1">
                <a:off x="9721193" y="3910440"/>
                <a:ext cx="66431" cy="203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Line 45"/>
              <p:cNvSpPr/>
              <p:nvPr/>
            </p:nvSpPr>
            <p:spPr>
              <a:xfrm flipH="1">
                <a:off x="9784967" y="3844503"/>
                <a:ext cx="45173" cy="6593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Line 46"/>
              <p:cNvSpPr/>
              <p:nvPr/>
            </p:nvSpPr>
            <p:spPr>
              <a:xfrm>
                <a:off x="9784967" y="3861287"/>
                <a:ext cx="58459" cy="251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Line 47"/>
              <p:cNvSpPr/>
              <p:nvPr/>
            </p:nvSpPr>
            <p:spPr>
              <a:xfrm>
                <a:off x="9746437" y="3844503"/>
                <a:ext cx="38530" cy="6593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Line 48"/>
              <p:cNvSpPr/>
              <p:nvPr/>
            </p:nvSpPr>
            <p:spPr>
              <a:xfrm flipH="1">
                <a:off x="9733151" y="3861287"/>
                <a:ext cx="51816" cy="251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Line 49"/>
            <p:cNvSpPr/>
            <p:nvPr/>
          </p:nvSpPr>
          <p:spPr>
            <a:xfrm>
              <a:off x="9793288" y="2506663"/>
              <a:ext cx="382587" cy="71437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Rectangle 182"/>
            <p:cNvSpPr/>
            <p:nvPr/>
          </p:nvSpPr>
          <p:spPr>
            <a:xfrm>
              <a:off x="10269538" y="2033588"/>
              <a:ext cx="446087" cy="2873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70" b="1" i="1" spc="-1" dirty="0">
                  <a:solidFill>
                    <a:srgbClr val="000000"/>
                  </a:solidFill>
                </a:rPr>
                <a:t>4G </a:t>
              </a:r>
              <a:endParaRPr lang="en-US" sz="1270" dirty="0"/>
            </a:p>
          </p:txBody>
        </p:sp>
      </p:grpSp>
      <p:grpSp>
        <p:nvGrpSpPr>
          <p:cNvPr id="225" name="Group 187"/>
          <p:cNvGrpSpPr>
            <a:grpSpLocks/>
          </p:cNvGrpSpPr>
          <p:nvPr/>
        </p:nvGrpSpPr>
        <p:grpSpPr bwMode="auto">
          <a:xfrm>
            <a:off x="6835901" y="2930973"/>
            <a:ext cx="2239635" cy="1475672"/>
            <a:chOff x="8666280" y="4626264"/>
            <a:chExt cx="3047040" cy="2028696"/>
          </a:xfrm>
        </p:grpSpPr>
        <p:sp>
          <p:nvSpPr>
            <p:cNvPr id="226" name="Line 97"/>
            <p:cNvSpPr/>
            <p:nvPr/>
          </p:nvSpPr>
          <p:spPr>
            <a:xfrm flipH="1">
              <a:off x="8966922" y="6141284"/>
              <a:ext cx="745915" cy="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240" y="5642671"/>
              <a:ext cx="323280" cy="37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Line 99"/>
            <p:cNvSpPr/>
            <p:nvPr/>
          </p:nvSpPr>
          <p:spPr>
            <a:xfrm>
              <a:off x="9119680" y="4941622"/>
              <a:ext cx="4875" cy="57544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100"/>
            <p:cNvSpPr/>
            <p:nvPr/>
          </p:nvSpPr>
          <p:spPr>
            <a:xfrm flipH="1">
              <a:off x="8950671" y="4941622"/>
              <a:ext cx="138132" cy="4746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101"/>
            <p:cNvSpPr/>
            <p:nvPr/>
          </p:nvSpPr>
          <p:spPr>
            <a:xfrm>
              <a:off x="9155432" y="4941622"/>
              <a:ext cx="136507" cy="4779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102"/>
            <p:cNvSpPr/>
            <p:nvPr/>
          </p:nvSpPr>
          <p:spPr>
            <a:xfrm flipH="1" flipV="1">
              <a:off x="8983173" y="5312249"/>
              <a:ext cx="136507" cy="764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103"/>
            <p:cNvSpPr/>
            <p:nvPr/>
          </p:nvSpPr>
          <p:spPr>
            <a:xfrm flipV="1">
              <a:off x="9119680" y="5312249"/>
              <a:ext cx="141382" cy="764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104"/>
            <p:cNvSpPr/>
            <p:nvPr/>
          </p:nvSpPr>
          <p:spPr>
            <a:xfrm flipH="1" flipV="1">
              <a:off x="9002674" y="5240725"/>
              <a:ext cx="117006" cy="53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105"/>
            <p:cNvSpPr/>
            <p:nvPr/>
          </p:nvSpPr>
          <p:spPr>
            <a:xfrm flipV="1">
              <a:off x="9119680" y="5240725"/>
              <a:ext cx="121881" cy="53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06"/>
            <p:cNvSpPr/>
            <p:nvPr/>
          </p:nvSpPr>
          <p:spPr>
            <a:xfrm>
              <a:off x="9027049" y="5165949"/>
              <a:ext cx="195011" cy="47142"/>
            </a:xfrm>
            <a:custGeom>
              <a:avLst/>
              <a:gdLst/>
              <a:ahLst/>
              <a:cxnLst/>
              <a:rect l="l" t="t" r="r" b="b"/>
              <a:pathLst>
                <a:path w="50" h="14">
                  <a:moveTo>
                    <a:pt x="50" y="0"/>
                  </a:moveTo>
                  <a:lnTo>
                    <a:pt x="24" y="1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07"/>
            <p:cNvSpPr/>
            <p:nvPr/>
          </p:nvSpPr>
          <p:spPr>
            <a:xfrm>
              <a:off x="9046551" y="5099302"/>
              <a:ext cx="156008" cy="32511"/>
            </a:xfrm>
            <a:custGeom>
              <a:avLst/>
              <a:gdLst/>
              <a:ahLst/>
              <a:cxnLst/>
              <a:rect l="l" t="t" r="r" b="b"/>
              <a:pathLst>
                <a:path w="40" h="10">
                  <a:moveTo>
                    <a:pt x="0" y="0"/>
                  </a:moveTo>
                  <a:lnTo>
                    <a:pt x="19" y="10"/>
                  </a:lnTo>
                  <a:lnTo>
                    <a:pt x="4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08"/>
            <p:cNvSpPr/>
            <p:nvPr/>
          </p:nvSpPr>
          <p:spPr>
            <a:xfrm>
              <a:off x="9066052" y="5035905"/>
              <a:ext cx="117006" cy="22758"/>
            </a:xfrm>
            <a:custGeom>
              <a:avLst/>
              <a:gdLst/>
              <a:ahLst/>
              <a:cxnLst/>
              <a:rect l="l" t="t" r="r" b="b"/>
              <a:pathLst>
                <a:path w="30" h="7">
                  <a:moveTo>
                    <a:pt x="30" y="0"/>
                  </a:moveTo>
                  <a:lnTo>
                    <a:pt x="14" y="7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109"/>
            <p:cNvSpPr/>
            <p:nvPr/>
          </p:nvSpPr>
          <p:spPr>
            <a:xfrm flipH="1" flipV="1">
              <a:off x="9119680" y="5294369"/>
              <a:ext cx="141382" cy="1788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10"/>
            <p:cNvSpPr/>
            <p:nvPr/>
          </p:nvSpPr>
          <p:spPr>
            <a:xfrm>
              <a:off x="9002674" y="5242351"/>
              <a:ext cx="238887" cy="144674"/>
            </a:xfrm>
            <a:custGeom>
              <a:avLst/>
              <a:gdLst/>
              <a:ahLst/>
              <a:cxnLst/>
              <a:rect l="l" t="t" r="r" b="b"/>
              <a:pathLst>
                <a:path w="61" h="42">
                  <a:moveTo>
                    <a:pt x="61" y="0"/>
                  </a:moveTo>
                  <a:lnTo>
                    <a:pt x="30" y="42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111"/>
            <p:cNvSpPr/>
            <p:nvPr/>
          </p:nvSpPr>
          <p:spPr>
            <a:xfrm flipV="1">
              <a:off x="8983173" y="5294369"/>
              <a:ext cx="136507" cy="1788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112"/>
            <p:cNvSpPr/>
            <p:nvPr/>
          </p:nvSpPr>
          <p:spPr>
            <a:xfrm flipV="1">
              <a:off x="9119680" y="5164324"/>
              <a:ext cx="102380" cy="13004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113"/>
            <p:cNvSpPr/>
            <p:nvPr/>
          </p:nvSpPr>
          <p:spPr>
            <a:xfrm>
              <a:off x="9119680" y="5213091"/>
              <a:ext cx="121881" cy="276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114"/>
            <p:cNvSpPr/>
            <p:nvPr/>
          </p:nvSpPr>
          <p:spPr>
            <a:xfrm>
              <a:off x="9025425" y="5164324"/>
              <a:ext cx="94255" cy="13004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115"/>
            <p:cNvSpPr/>
            <p:nvPr/>
          </p:nvSpPr>
          <p:spPr>
            <a:xfrm flipH="1">
              <a:off x="9002674" y="5213091"/>
              <a:ext cx="117006" cy="276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116"/>
            <p:cNvSpPr/>
            <p:nvPr/>
          </p:nvSpPr>
          <p:spPr>
            <a:xfrm flipH="1">
              <a:off x="9119680" y="5099302"/>
              <a:ext cx="82879" cy="1137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117"/>
            <p:cNvSpPr/>
            <p:nvPr/>
          </p:nvSpPr>
          <p:spPr>
            <a:xfrm>
              <a:off x="9119680" y="5133438"/>
              <a:ext cx="102380" cy="308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118"/>
            <p:cNvSpPr/>
            <p:nvPr/>
          </p:nvSpPr>
          <p:spPr>
            <a:xfrm>
              <a:off x="9044926" y="5099302"/>
              <a:ext cx="74754" cy="11378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119"/>
            <p:cNvSpPr/>
            <p:nvPr/>
          </p:nvSpPr>
          <p:spPr>
            <a:xfrm flipH="1">
              <a:off x="9025425" y="5133438"/>
              <a:ext cx="94255" cy="308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120"/>
            <p:cNvSpPr/>
            <p:nvPr/>
          </p:nvSpPr>
          <p:spPr>
            <a:xfrm flipH="1">
              <a:off x="9119680" y="5035905"/>
              <a:ext cx="63378" cy="975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121"/>
            <p:cNvSpPr/>
            <p:nvPr/>
          </p:nvSpPr>
          <p:spPr>
            <a:xfrm>
              <a:off x="9119680" y="5060288"/>
              <a:ext cx="82879" cy="3901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122"/>
            <p:cNvSpPr/>
            <p:nvPr/>
          </p:nvSpPr>
          <p:spPr>
            <a:xfrm>
              <a:off x="9064427" y="5035905"/>
              <a:ext cx="55253" cy="975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123"/>
            <p:cNvSpPr/>
            <p:nvPr/>
          </p:nvSpPr>
          <p:spPr>
            <a:xfrm flipH="1">
              <a:off x="9044926" y="5060288"/>
              <a:ext cx="74754" cy="3901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125"/>
            <p:cNvSpPr/>
            <p:nvPr/>
          </p:nvSpPr>
          <p:spPr>
            <a:xfrm>
              <a:off x="9235061" y="5299245"/>
              <a:ext cx="477776" cy="842039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131"/>
            <p:cNvSpPr/>
            <p:nvPr/>
          </p:nvSpPr>
          <p:spPr>
            <a:xfrm rot="9970200">
              <a:off x="9912723" y="5547956"/>
              <a:ext cx="380271" cy="1463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32"/>
            <p:cNvSpPr/>
            <p:nvPr/>
          </p:nvSpPr>
          <p:spPr>
            <a:xfrm>
              <a:off x="10158111" y="5286240"/>
              <a:ext cx="1369949" cy="918441"/>
            </a:xfrm>
            <a:prstGeom prst="cloud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50"/>
            <p:cNvSpPr/>
            <p:nvPr/>
          </p:nvSpPr>
          <p:spPr>
            <a:xfrm>
              <a:off x="10741518" y="5845432"/>
              <a:ext cx="971802" cy="656725"/>
            </a:xfrm>
            <a:prstGeom prst="cloud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173"/>
            <p:cNvSpPr/>
            <p:nvPr/>
          </p:nvSpPr>
          <p:spPr>
            <a:xfrm rot="10921200">
              <a:off x="10418125" y="5271611"/>
              <a:ext cx="386771" cy="1463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8" name="Group 186"/>
            <p:cNvGrpSpPr>
              <a:grpSpLocks/>
            </p:cNvGrpSpPr>
            <p:nvPr/>
          </p:nvGrpSpPr>
          <p:grpSpPr bwMode="auto">
            <a:xfrm>
              <a:off x="8666280" y="5145933"/>
              <a:ext cx="2829240" cy="1509027"/>
              <a:chOff x="8666280" y="5145933"/>
              <a:chExt cx="2829240" cy="1509027"/>
            </a:xfrm>
          </p:grpSpPr>
          <p:sp>
            <p:nvSpPr>
              <p:cNvPr id="262" name="CustomShape 52"/>
              <p:cNvSpPr/>
              <p:nvPr/>
            </p:nvSpPr>
            <p:spPr>
              <a:xfrm>
                <a:off x="9709586" y="5627608"/>
                <a:ext cx="1420326" cy="1027352"/>
              </a:xfrm>
              <a:prstGeom prst="cloud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63" name="Group 53"/>
              <p:cNvGrpSpPr>
                <a:grpSpLocks/>
              </p:cNvGrpSpPr>
              <p:nvPr/>
            </p:nvGrpSpPr>
            <p:grpSpPr bwMode="auto">
              <a:xfrm>
                <a:off x="9959040" y="5893837"/>
                <a:ext cx="853200" cy="546056"/>
                <a:chOff x="9959040" y="6116040"/>
                <a:chExt cx="853200" cy="386640"/>
              </a:xfrm>
            </p:grpSpPr>
            <p:sp>
              <p:nvSpPr>
                <p:cNvPr id="333" name="Line 54"/>
                <p:cNvSpPr/>
                <p:nvPr/>
              </p:nvSpPr>
              <p:spPr>
                <a:xfrm>
                  <a:off x="9959850" y="6309663"/>
                  <a:ext cx="853171" cy="1151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334" name="Group 55"/>
                <p:cNvGrpSpPr>
                  <a:grpSpLocks/>
                </p:cNvGrpSpPr>
                <p:nvPr/>
              </p:nvGrpSpPr>
              <p:grpSpPr bwMode="auto">
                <a:xfrm>
                  <a:off x="10016280" y="6116040"/>
                  <a:ext cx="55800" cy="193320"/>
                  <a:chOff x="10016280" y="6116040"/>
                  <a:chExt cx="55800" cy="193320"/>
                </a:xfrm>
              </p:grpSpPr>
              <p:sp>
                <p:nvSpPr>
                  <p:cNvPr id="347" name="CustomShape 56"/>
                  <p:cNvSpPr/>
                  <p:nvPr/>
                </p:nvSpPr>
                <p:spPr>
                  <a:xfrm>
                    <a:off x="10016728" y="6116297"/>
                    <a:ext cx="58504" cy="47191"/>
                  </a:xfrm>
                  <a:prstGeom prst="rect">
                    <a:avLst/>
                  </a:prstGeom>
                  <a:solidFill>
                    <a:schemeClr val="bg1"/>
                  </a:solidFill>
                  <a:ln w="12600"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48" name="Line 57"/>
                  <p:cNvSpPr/>
                  <p:nvPr/>
                </p:nvSpPr>
                <p:spPr>
                  <a:xfrm>
                    <a:off x="10047605" y="6164638"/>
                    <a:ext cx="0" cy="145025"/>
                  </a:xfrm>
                  <a:prstGeom prst="line">
                    <a:avLst/>
                  </a:prstGeom>
                  <a:ln w="12600">
                    <a:solidFill>
                      <a:srgbClr val="00206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5" name="Group 58"/>
                <p:cNvGrpSpPr>
                  <a:grpSpLocks/>
                </p:cNvGrpSpPr>
                <p:nvPr/>
              </p:nvGrpSpPr>
              <p:grpSpPr bwMode="auto">
                <a:xfrm>
                  <a:off x="10300680" y="6116040"/>
                  <a:ext cx="55800" cy="193320"/>
                  <a:chOff x="10300680" y="6116040"/>
                  <a:chExt cx="55800" cy="193320"/>
                </a:xfrm>
              </p:grpSpPr>
              <p:sp>
                <p:nvSpPr>
                  <p:cNvPr id="345" name="CustomShape 59"/>
                  <p:cNvSpPr/>
                  <p:nvPr/>
                </p:nvSpPr>
                <p:spPr>
                  <a:xfrm>
                    <a:off x="10301118" y="6116297"/>
                    <a:ext cx="58504" cy="47191"/>
                  </a:xfrm>
                  <a:prstGeom prst="rect">
                    <a:avLst/>
                  </a:prstGeom>
                  <a:solidFill>
                    <a:schemeClr val="bg1"/>
                  </a:solidFill>
                  <a:ln w="12600"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46" name="Line 60"/>
                  <p:cNvSpPr/>
                  <p:nvPr/>
                </p:nvSpPr>
                <p:spPr>
                  <a:xfrm>
                    <a:off x="10331996" y="6164638"/>
                    <a:ext cx="0" cy="145025"/>
                  </a:xfrm>
                  <a:prstGeom prst="line">
                    <a:avLst/>
                  </a:prstGeom>
                  <a:ln w="12600">
                    <a:solidFill>
                      <a:srgbClr val="00206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6" name="Group 61"/>
                <p:cNvGrpSpPr>
                  <a:grpSpLocks/>
                </p:cNvGrpSpPr>
                <p:nvPr/>
              </p:nvGrpSpPr>
              <p:grpSpPr bwMode="auto">
                <a:xfrm>
                  <a:off x="10584720" y="6116040"/>
                  <a:ext cx="55800" cy="193320"/>
                  <a:chOff x="10584720" y="6116040"/>
                  <a:chExt cx="55800" cy="193320"/>
                </a:xfrm>
              </p:grpSpPr>
              <p:sp>
                <p:nvSpPr>
                  <p:cNvPr id="343" name="CustomShape 62"/>
                  <p:cNvSpPr/>
                  <p:nvPr/>
                </p:nvSpPr>
                <p:spPr>
                  <a:xfrm>
                    <a:off x="10585509" y="6116297"/>
                    <a:ext cx="55253" cy="47191"/>
                  </a:xfrm>
                  <a:prstGeom prst="rect">
                    <a:avLst/>
                  </a:prstGeom>
                  <a:solidFill>
                    <a:schemeClr val="bg1"/>
                  </a:solidFill>
                  <a:ln w="12600"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44" name="Line 63"/>
                  <p:cNvSpPr/>
                  <p:nvPr/>
                </p:nvSpPr>
                <p:spPr>
                  <a:xfrm>
                    <a:off x="10613135" y="6164638"/>
                    <a:ext cx="1626" cy="145025"/>
                  </a:xfrm>
                  <a:prstGeom prst="line">
                    <a:avLst/>
                  </a:prstGeom>
                  <a:ln w="12600">
                    <a:solidFill>
                      <a:srgbClr val="00206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7" name="Group 64"/>
                <p:cNvGrpSpPr>
                  <a:grpSpLocks/>
                </p:cNvGrpSpPr>
                <p:nvPr/>
              </p:nvGrpSpPr>
              <p:grpSpPr bwMode="auto">
                <a:xfrm>
                  <a:off x="10138680" y="6309360"/>
                  <a:ext cx="55800" cy="193320"/>
                  <a:chOff x="10138680" y="6309360"/>
                  <a:chExt cx="55800" cy="193320"/>
                </a:xfrm>
              </p:grpSpPr>
              <p:sp>
                <p:nvSpPr>
                  <p:cNvPr id="341" name="CustomShape 65"/>
                  <p:cNvSpPr/>
                  <p:nvPr/>
                </p:nvSpPr>
                <p:spPr>
                  <a:xfrm rot="10800000">
                    <a:off x="10141860" y="6455839"/>
                    <a:ext cx="55253" cy="47190"/>
                  </a:xfrm>
                  <a:prstGeom prst="rect">
                    <a:avLst/>
                  </a:prstGeom>
                  <a:solidFill>
                    <a:schemeClr val="bg1"/>
                  </a:solidFill>
                  <a:ln w="12600"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42" name="Line 66"/>
                  <p:cNvSpPr/>
                  <p:nvPr/>
                </p:nvSpPr>
                <p:spPr>
                  <a:xfrm flipV="1">
                    <a:off x="10167861" y="6309663"/>
                    <a:ext cx="1626" cy="145025"/>
                  </a:xfrm>
                  <a:prstGeom prst="line">
                    <a:avLst/>
                  </a:prstGeom>
                  <a:ln w="12600">
                    <a:solidFill>
                      <a:srgbClr val="00206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8" name="Group 67"/>
                <p:cNvGrpSpPr>
                  <a:grpSpLocks/>
                </p:cNvGrpSpPr>
                <p:nvPr/>
              </p:nvGrpSpPr>
              <p:grpSpPr bwMode="auto">
                <a:xfrm>
                  <a:off x="10472040" y="6309360"/>
                  <a:ext cx="55800" cy="193320"/>
                  <a:chOff x="10472040" y="6309360"/>
                  <a:chExt cx="55800" cy="193320"/>
                </a:xfrm>
              </p:grpSpPr>
              <p:sp>
                <p:nvSpPr>
                  <p:cNvPr id="339" name="CustomShape 68"/>
                  <p:cNvSpPr/>
                  <p:nvPr/>
                </p:nvSpPr>
                <p:spPr>
                  <a:xfrm rot="10800000">
                    <a:off x="10475003" y="6455839"/>
                    <a:ext cx="53628" cy="47190"/>
                  </a:xfrm>
                  <a:prstGeom prst="rect">
                    <a:avLst/>
                  </a:prstGeom>
                  <a:solidFill>
                    <a:schemeClr val="bg1"/>
                  </a:solidFill>
                  <a:ln w="12600"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40" name="Line 69"/>
                  <p:cNvSpPr/>
                  <p:nvPr/>
                </p:nvSpPr>
                <p:spPr>
                  <a:xfrm flipV="1">
                    <a:off x="10502629" y="6309663"/>
                    <a:ext cx="0" cy="145025"/>
                  </a:xfrm>
                  <a:prstGeom prst="line">
                    <a:avLst/>
                  </a:prstGeom>
                  <a:ln w="12600">
                    <a:solidFill>
                      <a:srgbClr val="00206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64" name="Line 72"/>
              <p:cNvSpPr/>
              <p:nvPr/>
            </p:nvSpPr>
            <p:spPr>
              <a:xfrm>
                <a:off x="8853166" y="5929961"/>
                <a:ext cx="4875" cy="546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5" name="Line 73"/>
              <p:cNvSpPr/>
              <p:nvPr/>
            </p:nvSpPr>
            <p:spPr>
              <a:xfrm flipH="1">
                <a:off x="8666280" y="5929961"/>
                <a:ext cx="152758" cy="450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6" name="Line 74"/>
              <p:cNvSpPr/>
              <p:nvPr/>
            </p:nvSpPr>
            <p:spPr>
              <a:xfrm>
                <a:off x="8892168" y="5929961"/>
                <a:ext cx="152758" cy="4535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Line 75"/>
              <p:cNvSpPr/>
              <p:nvPr/>
            </p:nvSpPr>
            <p:spPr>
              <a:xfrm flipH="1" flipV="1">
                <a:off x="8700407" y="6281082"/>
                <a:ext cx="152758" cy="73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Line 76"/>
              <p:cNvSpPr/>
              <p:nvPr/>
            </p:nvSpPr>
            <p:spPr>
              <a:xfrm flipV="1">
                <a:off x="8853166" y="6281082"/>
                <a:ext cx="157633" cy="73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9" name="Line 77"/>
              <p:cNvSpPr/>
              <p:nvPr/>
            </p:nvSpPr>
            <p:spPr>
              <a:xfrm flipH="1" flipV="1">
                <a:off x="8723159" y="6214435"/>
                <a:ext cx="130007" cy="5039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" name="Line 78"/>
              <p:cNvSpPr/>
              <p:nvPr/>
            </p:nvSpPr>
            <p:spPr>
              <a:xfrm flipV="1">
                <a:off x="8853166" y="6214435"/>
                <a:ext cx="134882" cy="5039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79"/>
              <p:cNvSpPr/>
              <p:nvPr/>
            </p:nvSpPr>
            <p:spPr>
              <a:xfrm>
                <a:off x="8749160" y="6142910"/>
                <a:ext cx="217762" cy="438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">
                    <a:moveTo>
                      <a:pt x="50" y="0"/>
                    </a:moveTo>
                    <a:lnTo>
                      <a:pt x="24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2" name="CustomShape 80"/>
              <p:cNvSpPr/>
              <p:nvPr/>
            </p:nvSpPr>
            <p:spPr>
              <a:xfrm>
                <a:off x="8770286" y="6079513"/>
                <a:ext cx="173885" cy="30886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>
                    <a:moveTo>
                      <a:pt x="0" y="0"/>
                    </a:moveTo>
                    <a:lnTo>
                      <a:pt x="19" y="10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" name="CustomShape 81"/>
              <p:cNvSpPr/>
              <p:nvPr/>
            </p:nvSpPr>
            <p:spPr>
              <a:xfrm>
                <a:off x="8793037" y="6019368"/>
                <a:ext cx="130007" cy="227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7">
                    <a:moveTo>
                      <a:pt x="30" y="0"/>
                    </a:moveTo>
                    <a:lnTo>
                      <a:pt x="14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Line 82"/>
              <p:cNvSpPr/>
              <p:nvPr/>
            </p:nvSpPr>
            <p:spPr>
              <a:xfrm flipH="1" flipV="1">
                <a:off x="8853166" y="6264826"/>
                <a:ext cx="157633" cy="162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5" name="CustomShape 83"/>
              <p:cNvSpPr/>
              <p:nvPr/>
            </p:nvSpPr>
            <p:spPr>
              <a:xfrm>
                <a:off x="8723159" y="6214435"/>
                <a:ext cx="264889" cy="1381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>
                    <a:moveTo>
                      <a:pt x="61" y="0"/>
                    </a:moveTo>
                    <a:lnTo>
                      <a:pt x="30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" name="Line 84"/>
              <p:cNvSpPr/>
              <p:nvPr/>
            </p:nvSpPr>
            <p:spPr>
              <a:xfrm flipV="1">
                <a:off x="8700407" y="6264826"/>
                <a:ext cx="152758" cy="162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Line 85"/>
              <p:cNvSpPr/>
              <p:nvPr/>
            </p:nvSpPr>
            <p:spPr>
              <a:xfrm flipV="1">
                <a:off x="8853166" y="6142910"/>
                <a:ext cx="113756" cy="12191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8" name="Line 86"/>
              <p:cNvSpPr/>
              <p:nvPr/>
            </p:nvSpPr>
            <p:spPr>
              <a:xfrm>
                <a:off x="8853166" y="6188426"/>
                <a:ext cx="134882" cy="260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9" name="Line 87"/>
              <p:cNvSpPr/>
              <p:nvPr/>
            </p:nvSpPr>
            <p:spPr>
              <a:xfrm>
                <a:off x="8749160" y="6142910"/>
                <a:ext cx="104006" cy="12191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Line 88"/>
              <p:cNvSpPr/>
              <p:nvPr/>
            </p:nvSpPr>
            <p:spPr>
              <a:xfrm flipH="1">
                <a:off x="8723159" y="6188426"/>
                <a:ext cx="130007" cy="260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1" name="Line 89"/>
              <p:cNvSpPr/>
              <p:nvPr/>
            </p:nvSpPr>
            <p:spPr>
              <a:xfrm flipH="1">
                <a:off x="8853166" y="6079513"/>
                <a:ext cx="91005" cy="10891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Line 90"/>
              <p:cNvSpPr/>
              <p:nvPr/>
            </p:nvSpPr>
            <p:spPr>
              <a:xfrm>
                <a:off x="8853166" y="6112024"/>
                <a:ext cx="113756" cy="30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Line 91"/>
              <p:cNvSpPr/>
              <p:nvPr/>
            </p:nvSpPr>
            <p:spPr>
              <a:xfrm>
                <a:off x="8770286" y="6079513"/>
                <a:ext cx="82880" cy="10891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Line 92"/>
              <p:cNvSpPr/>
              <p:nvPr/>
            </p:nvSpPr>
            <p:spPr>
              <a:xfrm flipH="1">
                <a:off x="8749160" y="6112024"/>
                <a:ext cx="104006" cy="30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Line 93"/>
              <p:cNvSpPr/>
              <p:nvPr/>
            </p:nvSpPr>
            <p:spPr>
              <a:xfrm flipH="1">
                <a:off x="8853166" y="6019368"/>
                <a:ext cx="69878" cy="926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Line 94"/>
              <p:cNvSpPr/>
              <p:nvPr/>
            </p:nvSpPr>
            <p:spPr>
              <a:xfrm>
                <a:off x="8853166" y="6043751"/>
                <a:ext cx="91005" cy="357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Line 95"/>
              <p:cNvSpPr/>
              <p:nvPr/>
            </p:nvSpPr>
            <p:spPr>
              <a:xfrm>
                <a:off x="8793037" y="6019368"/>
                <a:ext cx="60129" cy="926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Line 96"/>
              <p:cNvSpPr/>
              <p:nvPr/>
            </p:nvSpPr>
            <p:spPr>
              <a:xfrm flipH="1">
                <a:off x="8770286" y="6042125"/>
                <a:ext cx="82880" cy="373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Line 127"/>
              <p:cNvSpPr/>
              <p:nvPr/>
            </p:nvSpPr>
            <p:spPr>
              <a:xfrm>
                <a:off x="9906222" y="5569088"/>
                <a:ext cx="73128" cy="24384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Line 128"/>
              <p:cNvSpPr/>
              <p:nvPr/>
            </p:nvSpPr>
            <p:spPr>
              <a:xfrm>
                <a:off x="9954975" y="5549581"/>
                <a:ext cx="43877" cy="35762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Line 129"/>
              <p:cNvSpPr/>
              <p:nvPr/>
            </p:nvSpPr>
            <p:spPr>
              <a:xfrm flipH="1">
                <a:off x="10011852" y="5521947"/>
                <a:ext cx="11376" cy="58520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Line 130"/>
              <p:cNvSpPr/>
              <p:nvPr/>
            </p:nvSpPr>
            <p:spPr>
              <a:xfrm flipV="1">
                <a:off x="10031354" y="5502440"/>
                <a:ext cx="39002" cy="69898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Line 134"/>
              <p:cNvSpPr/>
              <p:nvPr/>
            </p:nvSpPr>
            <p:spPr>
              <a:xfrm>
                <a:off x="10398623" y="5767406"/>
                <a:ext cx="822294" cy="1626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94" name="Group 135"/>
              <p:cNvGrpSpPr>
                <a:grpSpLocks/>
              </p:cNvGrpSpPr>
              <p:nvPr/>
            </p:nvGrpSpPr>
            <p:grpSpPr bwMode="auto">
              <a:xfrm>
                <a:off x="10454040" y="5524207"/>
                <a:ext cx="53640" cy="243539"/>
                <a:chOff x="10454040" y="5854320"/>
                <a:chExt cx="53640" cy="172440"/>
              </a:xfrm>
            </p:grpSpPr>
            <p:sp>
              <p:nvSpPr>
                <p:cNvPr id="331" name="CustomShape 136"/>
                <p:cNvSpPr/>
                <p:nvPr/>
              </p:nvSpPr>
              <p:spPr>
                <a:xfrm>
                  <a:off x="10453876" y="5856172"/>
                  <a:ext cx="53629" cy="40285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2" name="Line 137"/>
                <p:cNvSpPr/>
                <p:nvPr/>
              </p:nvSpPr>
              <p:spPr>
                <a:xfrm>
                  <a:off x="10481503" y="5897608"/>
                  <a:ext cx="0" cy="12891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5" name="Group 138"/>
              <p:cNvGrpSpPr>
                <a:grpSpLocks/>
              </p:cNvGrpSpPr>
              <p:nvPr/>
            </p:nvGrpSpPr>
            <p:grpSpPr bwMode="auto">
              <a:xfrm>
                <a:off x="10728000" y="5524207"/>
                <a:ext cx="53640" cy="243539"/>
                <a:chOff x="10728000" y="5854320"/>
                <a:chExt cx="53640" cy="172440"/>
              </a:xfrm>
            </p:grpSpPr>
            <p:sp>
              <p:nvSpPr>
                <p:cNvPr id="329" name="CustomShape 139"/>
                <p:cNvSpPr/>
                <p:nvPr/>
              </p:nvSpPr>
              <p:spPr>
                <a:xfrm>
                  <a:off x="10728517" y="5856172"/>
                  <a:ext cx="53628" cy="40285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0" name="Line 140"/>
                <p:cNvSpPr/>
                <p:nvPr/>
              </p:nvSpPr>
              <p:spPr>
                <a:xfrm>
                  <a:off x="10756143" y="5897608"/>
                  <a:ext cx="0" cy="12891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6" name="Group 141"/>
              <p:cNvGrpSpPr>
                <a:grpSpLocks/>
              </p:cNvGrpSpPr>
              <p:nvPr/>
            </p:nvGrpSpPr>
            <p:grpSpPr bwMode="auto">
              <a:xfrm>
                <a:off x="11002320" y="5524207"/>
                <a:ext cx="53640" cy="243539"/>
                <a:chOff x="11002320" y="5854320"/>
                <a:chExt cx="53640" cy="172440"/>
              </a:xfrm>
            </p:grpSpPr>
            <p:sp>
              <p:nvSpPr>
                <p:cNvPr id="327" name="CustomShape 142"/>
                <p:cNvSpPr/>
                <p:nvPr/>
              </p:nvSpPr>
              <p:spPr>
                <a:xfrm>
                  <a:off x="11004782" y="5856172"/>
                  <a:ext cx="53628" cy="40285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8" name="Line 143"/>
                <p:cNvSpPr/>
                <p:nvPr/>
              </p:nvSpPr>
              <p:spPr>
                <a:xfrm>
                  <a:off x="11030784" y="5897608"/>
                  <a:ext cx="1625" cy="12891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7" name="Group 144"/>
              <p:cNvGrpSpPr>
                <a:grpSpLocks/>
              </p:cNvGrpSpPr>
              <p:nvPr/>
            </p:nvGrpSpPr>
            <p:grpSpPr bwMode="auto">
              <a:xfrm>
                <a:off x="10572120" y="5767746"/>
                <a:ext cx="53640" cy="244556"/>
                <a:chOff x="10572120" y="6026760"/>
                <a:chExt cx="53640" cy="173160"/>
              </a:xfrm>
            </p:grpSpPr>
            <p:sp>
              <p:nvSpPr>
                <p:cNvPr id="325" name="CustomShape 145"/>
                <p:cNvSpPr/>
                <p:nvPr/>
              </p:nvSpPr>
              <p:spPr>
                <a:xfrm rot="10800000">
                  <a:off x="10572508" y="6157732"/>
                  <a:ext cx="53628" cy="42587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6" name="Line 146"/>
                <p:cNvSpPr/>
                <p:nvPr/>
              </p:nvSpPr>
              <p:spPr>
                <a:xfrm flipV="1">
                  <a:off x="10598510" y="6026519"/>
                  <a:ext cx="0" cy="130062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8" name="Group 147"/>
              <p:cNvGrpSpPr>
                <a:grpSpLocks/>
              </p:cNvGrpSpPr>
              <p:nvPr/>
            </p:nvGrpSpPr>
            <p:grpSpPr bwMode="auto">
              <a:xfrm>
                <a:off x="10893600" y="5767746"/>
                <a:ext cx="53640" cy="244556"/>
                <a:chOff x="10893600" y="6026760"/>
                <a:chExt cx="53640" cy="173160"/>
              </a:xfrm>
            </p:grpSpPr>
            <p:sp>
              <p:nvSpPr>
                <p:cNvPr id="323" name="CustomShape 148"/>
                <p:cNvSpPr/>
                <p:nvPr/>
              </p:nvSpPr>
              <p:spPr>
                <a:xfrm rot="10800000">
                  <a:off x="10894276" y="6157732"/>
                  <a:ext cx="53628" cy="42587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4" name="Line 149"/>
                <p:cNvSpPr/>
                <p:nvPr/>
              </p:nvSpPr>
              <p:spPr>
                <a:xfrm flipV="1">
                  <a:off x="10920277" y="6026519"/>
                  <a:ext cx="0" cy="130062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9" name="Line 152"/>
              <p:cNvSpPr/>
              <p:nvPr/>
            </p:nvSpPr>
            <p:spPr>
              <a:xfrm>
                <a:off x="10912151" y="6191677"/>
                <a:ext cx="583407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00" name="Group 153"/>
              <p:cNvGrpSpPr>
                <a:grpSpLocks/>
              </p:cNvGrpSpPr>
              <p:nvPr/>
            </p:nvGrpSpPr>
            <p:grpSpPr bwMode="auto">
              <a:xfrm>
                <a:off x="10951920" y="6016369"/>
                <a:ext cx="37800" cy="174392"/>
                <a:chOff x="10951920" y="6202800"/>
                <a:chExt cx="37800" cy="123480"/>
              </a:xfrm>
            </p:grpSpPr>
            <p:sp>
              <p:nvSpPr>
                <p:cNvPr id="321" name="CustomShape 154"/>
                <p:cNvSpPr/>
                <p:nvPr/>
              </p:nvSpPr>
              <p:spPr>
                <a:xfrm>
                  <a:off x="10951153" y="6202621"/>
                  <a:ext cx="39002" cy="29926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2" name="Line 155"/>
                <p:cNvSpPr/>
                <p:nvPr/>
              </p:nvSpPr>
              <p:spPr>
                <a:xfrm>
                  <a:off x="10970654" y="6233697"/>
                  <a:ext cx="0" cy="9438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1" name="Group 156"/>
              <p:cNvGrpSpPr>
                <a:grpSpLocks/>
              </p:cNvGrpSpPr>
              <p:nvPr/>
            </p:nvGrpSpPr>
            <p:grpSpPr bwMode="auto">
              <a:xfrm>
                <a:off x="11146320" y="6016369"/>
                <a:ext cx="37800" cy="174392"/>
                <a:chOff x="11146320" y="6202800"/>
                <a:chExt cx="37800" cy="123480"/>
              </a:xfrm>
            </p:grpSpPr>
            <p:sp>
              <p:nvSpPr>
                <p:cNvPr id="319" name="CustomShape 157"/>
                <p:cNvSpPr/>
                <p:nvPr/>
              </p:nvSpPr>
              <p:spPr>
                <a:xfrm>
                  <a:off x="11146163" y="6202621"/>
                  <a:ext cx="37377" cy="29926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0" name="Line 158"/>
                <p:cNvSpPr/>
                <p:nvPr/>
              </p:nvSpPr>
              <p:spPr>
                <a:xfrm>
                  <a:off x="11164040" y="6233697"/>
                  <a:ext cx="0" cy="9438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2" name="Group 159"/>
              <p:cNvGrpSpPr>
                <a:grpSpLocks/>
              </p:cNvGrpSpPr>
              <p:nvPr/>
            </p:nvGrpSpPr>
            <p:grpSpPr bwMode="auto">
              <a:xfrm>
                <a:off x="11340720" y="6016369"/>
                <a:ext cx="37800" cy="174392"/>
                <a:chOff x="11340720" y="6202800"/>
                <a:chExt cx="37800" cy="123480"/>
              </a:xfrm>
            </p:grpSpPr>
            <p:sp>
              <p:nvSpPr>
                <p:cNvPr id="317" name="CustomShape 160"/>
                <p:cNvSpPr/>
                <p:nvPr/>
              </p:nvSpPr>
              <p:spPr>
                <a:xfrm>
                  <a:off x="11341175" y="6202621"/>
                  <a:ext cx="37377" cy="29926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8" name="Line 161"/>
                <p:cNvSpPr/>
                <p:nvPr/>
              </p:nvSpPr>
              <p:spPr>
                <a:xfrm>
                  <a:off x="11359051" y="6233697"/>
                  <a:ext cx="1625" cy="9438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3" name="Group 162"/>
              <p:cNvGrpSpPr>
                <a:grpSpLocks/>
              </p:cNvGrpSpPr>
              <p:nvPr/>
            </p:nvGrpSpPr>
            <p:grpSpPr bwMode="auto">
              <a:xfrm>
                <a:off x="11035800" y="6190253"/>
                <a:ext cx="37800" cy="175917"/>
                <a:chOff x="11035800" y="6325920"/>
                <a:chExt cx="37800" cy="124560"/>
              </a:xfrm>
            </p:grpSpPr>
            <p:sp>
              <p:nvSpPr>
                <p:cNvPr id="315" name="CustomShape 163"/>
                <p:cNvSpPr/>
                <p:nvPr/>
              </p:nvSpPr>
              <p:spPr>
                <a:xfrm rot="10800000">
                  <a:off x="11035658" y="6420158"/>
                  <a:ext cx="37377" cy="29926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6" name="Line 164"/>
                <p:cNvSpPr/>
                <p:nvPr/>
              </p:nvSpPr>
              <p:spPr>
                <a:xfrm flipV="1">
                  <a:off x="11053534" y="6325776"/>
                  <a:ext cx="0" cy="9323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4" name="Group 165"/>
              <p:cNvGrpSpPr>
                <a:grpSpLocks/>
              </p:cNvGrpSpPr>
              <p:nvPr/>
            </p:nvGrpSpPr>
            <p:grpSpPr bwMode="auto">
              <a:xfrm>
                <a:off x="11264040" y="6190253"/>
                <a:ext cx="37800" cy="175917"/>
                <a:chOff x="11264040" y="6325920"/>
                <a:chExt cx="37800" cy="124560"/>
              </a:xfrm>
            </p:grpSpPr>
            <p:sp>
              <p:nvSpPr>
                <p:cNvPr id="313" name="CustomShape 166"/>
                <p:cNvSpPr/>
                <p:nvPr/>
              </p:nvSpPr>
              <p:spPr>
                <a:xfrm rot="10800000">
                  <a:off x="11264795" y="6420158"/>
                  <a:ext cx="37376" cy="29926"/>
                </a:xfrm>
                <a:prstGeom prst="rect">
                  <a:avLst/>
                </a:prstGeom>
                <a:solidFill>
                  <a:schemeClr val="bg1"/>
                </a:solidFill>
                <a:ln w="12600"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4" name="Line 167"/>
                <p:cNvSpPr/>
                <p:nvPr/>
              </p:nvSpPr>
              <p:spPr>
                <a:xfrm flipV="1">
                  <a:off x="11282671" y="6325776"/>
                  <a:ext cx="0" cy="93231"/>
                </a:xfrm>
                <a:prstGeom prst="line">
                  <a:avLst/>
                </a:prstGeom>
                <a:ln w="12600">
                  <a:solidFill>
                    <a:srgbClr val="00206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05" name="Line 169"/>
              <p:cNvSpPr/>
              <p:nvPr/>
            </p:nvSpPr>
            <p:spPr>
              <a:xfrm>
                <a:off x="10424625" y="5216342"/>
                <a:ext cx="60129" cy="50392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Line 170"/>
              <p:cNvSpPr/>
              <p:nvPr/>
            </p:nvSpPr>
            <p:spPr>
              <a:xfrm>
                <a:off x="10476627" y="5216342"/>
                <a:ext cx="29252" cy="50392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Line 171"/>
              <p:cNvSpPr/>
              <p:nvPr/>
            </p:nvSpPr>
            <p:spPr>
              <a:xfrm flipH="1">
                <a:off x="10518880" y="5216342"/>
                <a:ext cx="30877" cy="50392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Line 172"/>
              <p:cNvSpPr/>
              <p:nvPr/>
            </p:nvSpPr>
            <p:spPr>
              <a:xfrm flipV="1">
                <a:off x="10540006" y="5216342"/>
                <a:ext cx="60128" cy="50392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Line 175"/>
              <p:cNvSpPr/>
              <p:nvPr/>
            </p:nvSpPr>
            <p:spPr>
              <a:xfrm>
                <a:off x="11138039" y="5146443"/>
                <a:ext cx="60128" cy="50393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Line 176"/>
              <p:cNvSpPr/>
              <p:nvPr/>
            </p:nvSpPr>
            <p:spPr>
              <a:xfrm>
                <a:off x="11190041" y="5146443"/>
                <a:ext cx="29252" cy="50393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Line 177"/>
              <p:cNvSpPr/>
              <p:nvPr/>
            </p:nvSpPr>
            <p:spPr>
              <a:xfrm flipH="1">
                <a:off x="11232294" y="5146443"/>
                <a:ext cx="29252" cy="50393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Line 178"/>
              <p:cNvSpPr/>
              <p:nvPr/>
            </p:nvSpPr>
            <p:spPr>
              <a:xfrm flipV="1">
                <a:off x="11253419" y="5146443"/>
                <a:ext cx="60129" cy="50393"/>
              </a:xfrm>
              <a:prstGeom prst="line">
                <a:avLst/>
              </a:prstGeom>
              <a:ln w="1260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9" name="CustomShape 179"/>
            <p:cNvSpPr/>
            <p:nvPr/>
          </p:nvSpPr>
          <p:spPr>
            <a:xfrm rot="10921200">
              <a:off x="11131539" y="5200086"/>
              <a:ext cx="386771" cy="1625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8323" y="4626264"/>
              <a:ext cx="323280" cy="37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7304" y="5296706"/>
              <a:ext cx="323280" cy="37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6885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32968</TotalTime>
  <Words>545</Words>
  <Application>Microsoft Office PowerPoint</Application>
  <PresentationFormat>On-screen Show (16:9)</PresentationFormat>
  <Paragraphs>134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System and Core Network Aspects </vt:lpstr>
      <vt:lpstr>PowerPoint Presentation</vt:lpstr>
      <vt:lpstr>PowerPoint Presentation</vt:lpstr>
      <vt:lpstr>PowerPoint Presentation</vt:lpstr>
      <vt:lpstr>PowerPoint Presentation</vt:lpstr>
      <vt:lpstr>5G Deployment Scenarios</vt:lpstr>
      <vt:lpstr>3GPP System</vt:lpstr>
      <vt:lpstr>3GPP System</vt:lpstr>
      <vt:lpstr>Software- and Service-centric Transformation</vt:lpstr>
      <vt:lpstr>5G System Service Perspective</vt:lpstr>
      <vt:lpstr>5G Core Technologies</vt:lpstr>
      <vt:lpstr>Control Plane Feature – Service Based Architecture</vt:lpstr>
      <vt:lpstr>PowerPoint Presentation</vt:lpstr>
      <vt:lpstr>Enhanced Mobile Broadband</vt:lpstr>
      <vt:lpstr>Enhanced Mobile Broadband</vt:lpstr>
      <vt:lpstr>Enhanced Mobile Broadband</vt:lpstr>
      <vt:lpstr>Enhanced Mobile Broadband</vt:lpstr>
      <vt:lpstr>Enhanced Mobile Broadband</vt:lpstr>
      <vt:lpstr>Enhanced Mobile Broadband</vt:lpstr>
      <vt:lpstr>Enablers of 5G eMBB</vt:lpstr>
      <vt:lpstr>Massive Internet of Things</vt:lpstr>
      <vt:lpstr>Massive Internet of Things</vt:lpstr>
      <vt:lpstr>Ultra-reliable and Low Latency Communications </vt:lpstr>
      <vt:lpstr>Ultra-reliable and Low Latency Communications </vt:lpstr>
      <vt:lpstr>Ultra-reliable and Low Latency Communications </vt:lpstr>
      <vt:lpstr>PowerPoint Presentation</vt:lpstr>
      <vt:lpstr>Attributions for images in presentation</vt:lpstr>
    </vt:vector>
  </TitlesOfParts>
  <Company>3GPP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SA Chairman (Samsung) </cp:lastModifiedBy>
  <cp:revision>848</cp:revision>
  <dcterms:created xsi:type="dcterms:W3CDTF">2008-08-30T09:32:10Z</dcterms:created>
  <dcterms:modified xsi:type="dcterms:W3CDTF">2018-10-23T16:13:03Z</dcterms:modified>
</cp:coreProperties>
</file>