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07" r:id="rId2"/>
    <p:sldMasterId id="2147483939" r:id="rId3"/>
    <p:sldMasterId id="2147483945" r:id="rId4"/>
    <p:sldMasterId id="2147483951" r:id="rId5"/>
  </p:sldMasterIdLst>
  <p:notesMasterIdLst>
    <p:notesMasterId r:id="rId60"/>
  </p:notesMasterIdLst>
  <p:sldIdLst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12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11" r:id="rId45"/>
    <p:sldId id="296" r:id="rId46"/>
    <p:sldId id="297" r:id="rId47"/>
    <p:sldId id="298" r:id="rId48"/>
    <p:sldId id="299" r:id="rId49"/>
    <p:sldId id="310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256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ner, Michelle" initials="KM" lastIdx="9" clrIdx="0">
    <p:extLst/>
  </p:cmAuthor>
  <p:cmAuthor id="2" name="Wesley, Alison E" initials="WAE" lastIdx="1" clrIdx="1">
    <p:extLst/>
  </p:cmAuthor>
  <p:cmAuthor id="3" name="Kate Brooks" initials="KB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9" autoAdjust="0"/>
    <p:restoredTop sz="84596" autoAdjust="0"/>
  </p:normalViewPr>
  <p:slideViewPr>
    <p:cSldViewPr snapToGrid="0">
      <p:cViewPr varScale="1">
        <p:scale>
          <a:sx n="73" d="100"/>
          <a:sy n="73" d="100"/>
        </p:scale>
        <p:origin x="72" y="186"/>
      </p:cViewPr>
      <p:guideLst>
        <p:guide orient="horz" pos="936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DF0D95-32D8-4807-9ADD-6E311D61CAD4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B18B0B-49CD-4641-83A2-6AC95B01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2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5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8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3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9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95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846" y="3825603"/>
            <a:ext cx="11257205" cy="933525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8666" b="0">
                <a:solidFill>
                  <a:schemeClr val="tx1">
                    <a:alpha val="90000"/>
                  </a:schemeClr>
                </a:solidFill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846" y="4626384"/>
            <a:ext cx="11257205" cy="328231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33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0" indent="0" algn="l"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defRPr sz="2133">
                <a:solidFill>
                  <a:schemeClr val="tx1"/>
                </a:solidFill>
              </a:defRPr>
            </a:lvl3pPr>
            <a:lvl4pPr marL="0" indent="0" algn="l">
              <a:buNone/>
              <a:defRPr sz="1867">
                <a:solidFill>
                  <a:schemeClr val="tx1"/>
                </a:solidFill>
              </a:defRPr>
            </a:lvl4pPr>
            <a:lvl5pPr marL="0" indent="0" algn="l">
              <a:buNone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02395" y="514775"/>
            <a:ext cx="1665592" cy="1097757"/>
            <a:chOff x="451796" y="386081"/>
            <a:chExt cx="1249194" cy="823318"/>
          </a:xfrm>
        </p:grpSpPr>
        <p:sp>
          <p:nvSpPr>
            <p:cNvPr id="7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8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8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8533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dirty="0" smtClean="0">
                <a:latin typeface="Arial"/>
              </a:rPr>
              <a:t>Drag picture to placeholder or click icon to add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dirty="0" smtClean="0">
                <a:latin typeface="Arial"/>
              </a:rPr>
              <a:t>Drag picture to placeholder or click icon to add</a:t>
            </a:r>
            <a:endParaRPr lang="en-US" sz="1467" dirty="0">
              <a:latin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90087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3378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57" indent="-300551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Intel Confidential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915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532972"/>
            <a:ext cx="171522" cy="164212"/>
          </a:xfrm>
        </p:spPr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Intel Confidential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15966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532972"/>
            <a:ext cx="171522" cy="164212"/>
          </a:xfrm>
        </p:spPr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endParaRPr lang="en-US" sz="1333" dirty="0">
              <a:solidFill>
                <a:srgbClr val="003C71"/>
              </a:solidFill>
              <a:ea typeface="ＭＳ Ｐゴシック" charset="0"/>
              <a:cs typeface="Neo Sans Intel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Intel Confidential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9194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7" y="0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532972"/>
            <a:ext cx="171522" cy="164212"/>
          </a:xfrm>
        </p:spPr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Intel Confidential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2688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5822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41375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90111" y="2500173"/>
            <a:ext cx="2811779" cy="1853184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23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0" y="2735249"/>
            <a:ext cx="11248100" cy="775597"/>
          </a:xfrm>
        </p:spPr>
        <p:txBody>
          <a:bodyPr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3510845"/>
            <a:ext cx="11248100" cy="1477520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buClrTx/>
              <a:defRPr sz="213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>
              <a:spcBef>
                <a:spcPts val="0"/>
              </a:spcBef>
              <a:buClrTx/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>
              <a:spcBef>
                <a:spcPts val="0"/>
              </a:spcBef>
              <a:buClrTx/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>
              <a:spcBef>
                <a:spcPts val="0"/>
              </a:spcBef>
              <a:buClrTx/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>
              <a:spcBef>
                <a:spcPts val="0"/>
              </a:spcBef>
              <a:buClrTx/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48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662519" y="2499763"/>
            <a:ext cx="4866964" cy="2019320"/>
            <a:chOff x="3095625" y="246063"/>
            <a:chExt cx="5176838" cy="2147887"/>
          </a:xfrm>
          <a:solidFill>
            <a:srgbClr val="FFFFFF"/>
          </a:solidFill>
        </p:grpSpPr>
        <p:sp>
          <p:nvSpPr>
            <p:cNvPr id="5" name="Freeform 4"/>
            <p:cNvSpPr>
              <a:spLocks noEditPoints="1"/>
            </p:cNvSpPr>
            <p:nvPr userDrawn="1"/>
          </p:nvSpPr>
          <p:spPr bwMode="auto">
            <a:xfrm>
              <a:off x="3095625" y="246063"/>
              <a:ext cx="2998788" cy="1976437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643563" y="706438"/>
              <a:ext cx="125413" cy="123825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8145463" y="2079625"/>
              <a:ext cx="127000" cy="61912"/>
            </a:xfrm>
            <a:custGeom>
              <a:avLst/>
              <a:gdLst>
                <a:gd name="T0" fmla="*/ 83 w 160"/>
                <a:gd name="T1" fmla="*/ 0 h 79"/>
                <a:gd name="T2" fmla="*/ 97 w 160"/>
                <a:gd name="T3" fmla="*/ 0 h 79"/>
                <a:gd name="T4" fmla="*/ 123 w 160"/>
                <a:gd name="T5" fmla="*/ 45 h 79"/>
                <a:gd name="T6" fmla="*/ 146 w 160"/>
                <a:gd name="T7" fmla="*/ 0 h 79"/>
                <a:gd name="T8" fmla="*/ 160 w 160"/>
                <a:gd name="T9" fmla="*/ 0 h 79"/>
                <a:gd name="T10" fmla="*/ 160 w 160"/>
                <a:gd name="T11" fmla="*/ 79 h 79"/>
                <a:gd name="T12" fmla="*/ 146 w 160"/>
                <a:gd name="T13" fmla="*/ 79 h 79"/>
                <a:gd name="T14" fmla="*/ 146 w 160"/>
                <a:gd name="T15" fmla="*/ 25 h 79"/>
                <a:gd name="T16" fmla="*/ 128 w 160"/>
                <a:gd name="T17" fmla="*/ 59 h 79"/>
                <a:gd name="T18" fmla="*/ 115 w 160"/>
                <a:gd name="T19" fmla="*/ 59 h 79"/>
                <a:gd name="T20" fmla="*/ 97 w 160"/>
                <a:gd name="T21" fmla="*/ 25 h 79"/>
                <a:gd name="T22" fmla="*/ 97 w 160"/>
                <a:gd name="T23" fmla="*/ 79 h 79"/>
                <a:gd name="T24" fmla="*/ 83 w 160"/>
                <a:gd name="T25" fmla="*/ 79 h 79"/>
                <a:gd name="T26" fmla="*/ 83 w 160"/>
                <a:gd name="T27" fmla="*/ 0 h 79"/>
                <a:gd name="T28" fmla="*/ 0 w 160"/>
                <a:gd name="T29" fmla="*/ 0 h 79"/>
                <a:gd name="T30" fmla="*/ 69 w 160"/>
                <a:gd name="T31" fmla="*/ 0 h 79"/>
                <a:gd name="T32" fmla="*/ 69 w 160"/>
                <a:gd name="T33" fmla="*/ 14 h 79"/>
                <a:gd name="T34" fmla="*/ 41 w 160"/>
                <a:gd name="T35" fmla="*/ 14 h 79"/>
                <a:gd name="T36" fmla="*/ 41 w 160"/>
                <a:gd name="T37" fmla="*/ 79 h 79"/>
                <a:gd name="T38" fmla="*/ 27 w 160"/>
                <a:gd name="T39" fmla="*/ 79 h 79"/>
                <a:gd name="T40" fmla="*/ 27 w 160"/>
                <a:gd name="T41" fmla="*/ 14 h 79"/>
                <a:gd name="T42" fmla="*/ 0 w 160"/>
                <a:gd name="T43" fmla="*/ 14 h 79"/>
                <a:gd name="T44" fmla="*/ 0 w 160"/>
                <a:gd name="T4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" h="79">
                  <a:moveTo>
                    <a:pt x="83" y="0"/>
                  </a:moveTo>
                  <a:lnTo>
                    <a:pt x="97" y="0"/>
                  </a:lnTo>
                  <a:lnTo>
                    <a:pt x="123" y="45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79"/>
                  </a:lnTo>
                  <a:lnTo>
                    <a:pt x="146" y="79"/>
                  </a:lnTo>
                  <a:lnTo>
                    <a:pt x="146" y="25"/>
                  </a:lnTo>
                  <a:lnTo>
                    <a:pt x="128" y="59"/>
                  </a:lnTo>
                  <a:lnTo>
                    <a:pt x="115" y="59"/>
                  </a:lnTo>
                  <a:lnTo>
                    <a:pt x="97" y="25"/>
                  </a:lnTo>
                  <a:lnTo>
                    <a:pt x="97" y="79"/>
                  </a:lnTo>
                  <a:lnTo>
                    <a:pt x="83" y="79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14"/>
                  </a:lnTo>
                  <a:lnTo>
                    <a:pt x="41" y="14"/>
                  </a:lnTo>
                  <a:lnTo>
                    <a:pt x="41" y="79"/>
                  </a:lnTo>
                  <a:lnTo>
                    <a:pt x="27" y="79"/>
                  </a:lnTo>
                  <a:lnTo>
                    <a:pt x="2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5826125" y="1677988"/>
              <a:ext cx="204788" cy="241300"/>
            </a:xfrm>
            <a:custGeom>
              <a:avLst/>
              <a:gdLst>
                <a:gd name="T0" fmla="*/ 141 w 258"/>
                <a:gd name="T1" fmla="*/ 42 h 304"/>
                <a:gd name="T2" fmla="*/ 117 w 258"/>
                <a:gd name="T3" fmla="*/ 46 h 304"/>
                <a:gd name="T4" fmla="*/ 98 w 258"/>
                <a:gd name="T5" fmla="*/ 52 h 304"/>
                <a:gd name="T6" fmla="*/ 82 w 258"/>
                <a:gd name="T7" fmla="*/ 66 h 304"/>
                <a:gd name="T8" fmla="*/ 68 w 258"/>
                <a:gd name="T9" fmla="*/ 82 h 304"/>
                <a:gd name="T10" fmla="*/ 58 w 258"/>
                <a:gd name="T11" fmla="*/ 101 h 304"/>
                <a:gd name="T12" fmla="*/ 54 w 258"/>
                <a:gd name="T13" fmla="*/ 125 h 304"/>
                <a:gd name="T14" fmla="*/ 211 w 258"/>
                <a:gd name="T15" fmla="*/ 125 h 304"/>
                <a:gd name="T16" fmla="*/ 211 w 258"/>
                <a:gd name="T17" fmla="*/ 119 h 304"/>
                <a:gd name="T18" fmla="*/ 209 w 258"/>
                <a:gd name="T19" fmla="*/ 97 h 304"/>
                <a:gd name="T20" fmla="*/ 203 w 258"/>
                <a:gd name="T21" fmla="*/ 78 h 304"/>
                <a:gd name="T22" fmla="*/ 193 w 258"/>
                <a:gd name="T23" fmla="*/ 64 h 304"/>
                <a:gd name="T24" fmla="*/ 179 w 258"/>
                <a:gd name="T25" fmla="*/ 52 h 304"/>
                <a:gd name="T26" fmla="*/ 161 w 258"/>
                <a:gd name="T27" fmla="*/ 46 h 304"/>
                <a:gd name="T28" fmla="*/ 141 w 258"/>
                <a:gd name="T29" fmla="*/ 42 h 304"/>
                <a:gd name="T30" fmla="*/ 139 w 258"/>
                <a:gd name="T31" fmla="*/ 0 h 304"/>
                <a:gd name="T32" fmla="*/ 167 w 258"/>
                <a:gd name="T33" fmla="*/ 2 h 304"/>
                <a:gd name="T34" fmla="*/ 191 w 258"/>
                <a:gd name="T35" fmla="*/ 10 h 304"/>
                <a:gd name="T36" fmla="*/ 211 w 258"/>
                <a:gd name="T37" fmla="*/ 20 h 304"/>
                <a:gd name="T38" fmla="*/ 228 w 258"/>
                <a:gd name="T39" fmla="*/ 36 h 304"/>
                <a:gd name="T40" fmla="*/ 240 w 258"/>
                <a:gd name="T41" fmla="*/ 56 h 304"/>
                <a:gd name="T42" fmla="*/ 250 w 258"/>
                <a:gd name="T43" fmla="*/ 78 h 304"/>
                <a:gd name="T44" fmla="*/ 256 w 258"/>
                <a:gd name="T45" fmla="*/ 103 h 304"/>
                <a:gd name="T46" fmla="*/ 258 w 258"/>
                <a:gd name="T47" fmla="*/ 129 h 304"/>
                <a:gd name="T48" fmla="*/ 256 w 258"/>
                <a:gd name="T49" fmla="*/ 165 h 304"/>
                <a:gd name="T50" fmla="*/ 52 w 258"/>
                <a:gd name="T51" fmla="*/ 165 h 304"/>
                <a:gd name="T52" fmla="*/ 58 w 258"/>
                <a:gd name="T53" fmla="*/ 193 h 304"/>
                <a:gd name="T54" fmla="*/ 66 w 258"/>
                <a:gd name="T55" fmla="*/ 216 h 304"/>
                <a:gd name="T56" fmla="*/ 80 w 258"/>
                <a:gd name="T57" fmla="*/ 234 h 304"/>
                <a:gd name="T58" fmla="*/ 100 w 258"/>
                <a:gd name="T59" fmla="*/ 248 h 304"/>
                <a:gd name="T60" fmla="*/ 123 w 258"/>
                <a:gd name="T61" fmla="*/ 256 h 304"/>
                <a:gd name="T62" fmla="*/ 153 w 258"/>
                <a:gd name="T63" fmla="*/ 260 h 304"/>
                <a:gd name="T64" fmla="*/ 181 w 258"/>
                <a:gd name="T65" fmla="*/ 256 h 304"/>
                <a:gd name="T66" fmla="*/ 205 w 258"/>
                <a:gd name="T67" fmla="*/ 248 h 304"/>
                <a:gd name="T68" fmla="*/ 226 w 258"/>
                <a:gd name="T69" fmla="*/ 236 h 304"/>
                <a:gd name="T70" fmla="*/ 248 w 258"/>
                <a:gd name="T71" fmla="*/ 270 h 304"/>
                <a:gd name="T72" fmla="*/ 226 w 258"/>
                <a:gd name="T73" fmla="*/ 286 h 304"/>
                <a:gd name="T74" fmla="*/ 203 w 258"/>
                <a:gd name="T75" fmla="*/ 296 h 304"/>
                <a:gd name="T76" fmla="*/ 177 w 258"/>
                <a:gd name="T77" fmla="*/ 302 h 304"/>
                <a:gd name="T78" fmla="*/ 147 w 258"/>
                <a:gd name="T79" fmla="*/ 304 h 304"/>
                <a:gd name="T80" fmla="*/ 115 w 258"/>
                <a:gd name="T81" fmla="*/ 302 h 304"/>
                <a:gd name="T82" fmla="*/ 88 w 258"/>
                <a:gd name="T83" fmla="*/ 294 h 304"/>
                <a:gd name="T84" fmla="*/ 62 w 258"/>
                <a:gd name="T85" fmla="*/ 282 h 304"/>
                <a:gd name="T86" fmla="*/ 42 w 258"/>
                <a:gd name="T87" fmla="*/ 264 h 304"/>
                <a:gd name="T88" fmla="*/ 24 w 258"/>
                <a:gd name="T89" fmla="*/ 242 h 304"/>
                <a:gd name="T90" fmla="*/ 12 w 258"/>
                <a:gd name="T91" fmla="*/ 216 h 304"/>
                <a:gd name="T92" fmla="*/ 4 w 258"/>
                <a:gd name="T93" fmla="*/ 185 h 304"/>
                <a:gd name="T94" fmla="*/ 0 w 258"/>
                <a:gd name="T95" fmla="*/ 149 h 304"/>
                <a:gd name="T96" fmla="*/ 4 w 258"/>
                <a:gd name="T97" fmla="*/ 115 h 304"/>
                <a:gd name="T98" fmla="*/ 12 w 258"/>
                <a:gd name="T99" fmla="*/ 86 h 304"/>
                <a:gd name="T100" fmla="*/ 24 w 258"/>
                <a:gd name="T101" fmla="*/ 60 h 304"/>
                <a:gd name="T102" fmla="*/ 40 w 258"/>
                <a:gd name="T103" fmla="*/ 40 h 304"/>
                <a:gd name="T104" fmla="*/ 62 w 258"/>
                <a:gd name="T105" fmla="*/ 22 h 304"/>
                <a:gd name="T106" fmla="*/ 84 w 258"/>
                <a:gd name="T107" fmla="*/ 10 h 304"/>
                <a:gd name="T108" fmla="*/ 111 w 258"/>
                <a:gd name="T109" fmla="*/ 2 h 304"/>
                <a:gd name="T110" fmla="*/ 139 w 258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4">
                  <a:moveTo>
                    <a:pt x="141" y="42"/>
                  </a:moveTo>
                  <a:lnTo>
                    <a:pt x="117" y="46"/>
                  </a:lnTo>
                  <a:lnTo>
                    <a:pt x="98" y="52"/>
                  </a:lnTo>
                  <a:lnTo>
                    <a:pt x="82" y="66"/>
                  </a:lnTo>
                  <a:lnTo>
                    <a:pt x="68" y="82"/>
                  </a:lnTo>
                  <a:lnTo>
                    <a:pt x="58" y="101"/>
                  </a:lnTo>
                  <a:lnTo>
                    <a:pt x="54" y="125"/>
                  </a:lnTo>
                  <a:lnTo>
                    <a:pt x="211" y="125"/>
                  </a:lnTo>
                  <a:lnTo>
                    <a:pt x="211" y="119"/>
                  </a:lnTo>
                  <a:lnTo>
                    <a:pt x="209" y="97"/>
                  </a:lnTo>
                  <a:lnTo>
                    <a:pt x="203" y="78"/>
                  </a:lnTo>
                  <a:lnTo>
                    <a:pt x="193" y="64"/>
                  </a:lnTo>
                  <a:lnTo>
                    <a:pt x="179" y="52"/>
                  </a:lnTo>
                  <a:lnTo>
                    <a:pt x="161" y="46"/>
                  </a:lnTo>
                  <a:lnTo>
                    <a:pt x="141" y="42"/>
                  </a:lnTo>
                  <a:close/>
                  <a:moveTo>
                    <a:pt x="139" y="0"/>
                  </a:moveTo>
                  <a:lnTo>
                    <a:pt x="167" y="2"/>
                  </a:lnTo>
                  <a:lnTo>
                    <a:pt x="191" y="10"/>
                  </a:lnTo>
                  <a:lnTo>
                    <a:pt x="211" y="20"/>
                  </a:lnTo>
                  <a:lnTo>
                    <a:pt x="228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6" y="103"/>
                  </a:lnTo>
                  <a:lnTo>
                    <a:pt x="258" y="129"/>
                  </a:lnTo>
                  <a:lnTo>
                    <a:pt x="256" y="165"/>
                  </a:lnTo>
                  <a:lnTo>
                    <a:pt x="52" y="165"/>
                  </a:lnTo>
                  <a:lnTo>
                    <a:pt x="58" y="193"/>
                  </a:lnTo>
                  <a:lnTo>
                    <a:pt x="66" y="216"/>
                  </a:lnTo>
                  <a:lnTo>
                    <a:pt x="80" y="234"/>
                  </a:lnTo>
                  <a:lnTo>
                    <a:pt x="100" y="248"/>
                  </a:lnTo>
                  <a:lnTo>
                    <a:pt x="123" y="256"/>
                  </a:lnTo>
                  <a:lnTo>
                    <a:pt x="153" y="260"/>
                  </a:lnTo>
                  <a:lnTo>
                    <a:pt x="181" y="256"/>
                  </a:lnTo>
                  <a:lnTo>
                    <a:pt x="205" y="248"/>
                  </a:lnTo>
                  <a:lnTo>
                    <a:pt x="226" y="236"/>
                  </a:lnTo>
                  <a:lnTo>
                    <a:pt x="248" y="270"/>
                  </a:lnTo>
                  <a:lnTo>
                    <a:pt x="226" y="286"/>
                  </a:lnTo>
                  <a:lnTo>
                    <a:pt x="203" y="296"/>
                  </a:lnTo>
                  <a:lnTo>
                    <a:pt x="177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8" y="294"/>
                  </a:lnTo>
                  <a:lnTo>
                    <a:pt x="62" y="282"/>
                  </a:lnTo>
                  <a:lnTo>
                    <a:pt x="42" y="264"/>
                  </a:lnTo>
                  <a:lnTo>
                    <a:pt x="24" y="242"/>
                  </a:lnTo>
                  <a:lnTo>
                    <a:pt x="12" y="216"/>
                  </a:lnTo>
                  <a:lnTo>
                    <a:pt x="4" y="185"/>
                  </a:lnTo>
                  <a:lnTo>
                    <a:pt x="0" y="149"/>
                  </a:lnTo>
                  <a:lnTo>
                    <a:pt x="4" y="115"/>
                  </a:lnTo>
                  <a:lnTo>
                    <a:pt x="12" y="86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62" y="22"/>
                  </a:lnTo>
                  <a:lnTo>
                    <a:pt x="84" y="10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053138" y="1684338"/>
              <a:ext cx="215900" cy="228600"/>
            </a:xfrm>
            <a:custGeom>
              <a:avLst/>
              <a:gdLst>
                <a:gd name="T0" fmla="*/ 6 w 271"/>
                <a:gd name="T1" fmla="*/ 0 h 288"/>
                <a:gd name="T2" fmla="*/ 65 w 271"/>
                <a:gd name="T3" fmla="*/ 0 h 288"/>
                <a:gd name="T4" fmla="*/ 137 w 271"/>
                <a:gd name="T5" fmla="*/ 105 h 288"/>
                <a:gd name="T6" fmla="*/ 208 w 271"/>
                <a:gd name="T7" fmla="*/ 0 h 288"/>
                <a:gd name="T8" fmla="*/ 263 w 271"/>
                <a:gd name="T9" fmla="*/ 0 h 288"/>
                <a:gd name="T10" fmla="*/ 164 w 271"/>
                <a:gd name="T11" fmla="*/ 141 h 288"/>
                <a:gd name="T12" fmla="*/ 271 w 271"/>
                <a:gd name="T13" fmla="*/ 288 h 288"/>
                <a:gd name="T14" fmla="*/ 212 w 271"/>
                <a:gd name="T15" fmla="*/ 288 h 288"/>
                <a:gd name="T16" fmla="*/ 135 w 271"/>
                <a:gd name="T17" fmla="*/ 177 h 288"/>
                <a:gd name="T18" fmla="*/ 55 w 271"/>
                <a:gd name="T19" fmla="*/ 288 h 288"/>
                <a:gd name="T20" fmla="*/ 0 w 271"/>
                <a:gd name="T21" fmla="*/ 288 h 288"/>
                <a:gd name="T22" fmla="*/ 107 w 271"/>
                <a:gd name="T23" fmla="*/ 141 h 288"/>
                <a:gd name="T24" fmla="*/ 6 w 271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288">
                  <a:moveTo>
                    <a:pt x="6" y="0"/>
                  </a:moveTo>
                  <a:lnTo>
                    <a:pt x="65" y="0"/>
                  </a:lnTo>
                  <a:lnTo>
                    <a:pt x="137" y="105"/>
                  </a:lnTo>
                  <a:lnTo>
                    <a:pt x="208" y="0"/>
                  </a:lnTo>
                  <a:lnTo>
                    <a:pt x="263" y="0"/>
                  </a:lnTo>
                  <a:lnTo>
                    <a:pt x="164" y="141"/>
                  </a:lnTo>
                  <a:lnTo>
                    <a:pt x="271" y="288"/>
                  </a:lnTo>
                  <a:lnTo>
                    <a:pt x="212" y="288"/>
                  </a:lnTo>
                  <a:lnTo>
                    <a:pt x="135" y="177"/>
                  </a:lnTo>
                  <a:lnTo>
                    <a:pt x="55" y="288"/>
                  </a:lnTo>
                  <a:lnTo>
                    <a:pt x="0" y="288"/>
                  </a:lnTo>
                  <a:lnTo>
                    <a:pt x="107" y="14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300788" y="1677988"/>
              <a:ext cx="220663" cy="330200"/>
            </a:xfrm>
            <a:custGeom>
              <a:avLst/>
              <a:gdLst>
                <a:gd name="T0" fmla="*/ 143 w 277"/>
                <a:gd name="T1" fmla="*/ 44 h 417"/>
                <a:gd name="T2" fmla="*/ 115 w 277"/>
                <a:gd name="T3" fmla="*/ 48 h 417"/>
                <a:gd name="T4" fmla="*/ 93 w 277"/>
                <a:gd name="T5" fmla="*/ 58 h 417"/>
                <a:gd name="T6" fmla="*/ 75 w 277"/>
                <a:gd name="T7" fmla="*/ 74 h 417"/>
                <a:gd name="T8" fmla="*/ 61 w 277"/>
                <a:gd name="T9" fmla="*/ 97 h 417"/>
                <a:gd name="T10" fmla="*/ 53 w 277"/>
                <a:gd name="T11" fmla="*/ 123 h 417"/>
                <a:gd name="T12" fmla="*/ 51 w 277"/>
                <a:gd name="T13" fmla="*/ 155 h 417"/>
                <a:gd name="T14" fmla="*/ 53 w 277"/>
                <a:gd name="T15" fmla="*/ 185 h 417"/>
                <a:gd name="T16" fmla="*/ 61 w 277"/>
                <a:gd name="T17" fmla="*/ 210 h 417"/>
                <a:gd name="T18" fmla="*/ 73 w 277"/>
                <a:gd name="T19" fmla="*/ 232 h 417"/>
                <a:gd name="T20" fmla="*/ 91 w 277"/>
                <a:gd name="T21" fmla="*/ 246 h 417"/>
                <a:gd name="T22" fmla="*/ 113 w 277"/>
                <a:gd name="T23" fmla="*/ 256 h 417"/>
                <a:gd name="T24" fmla="*/ 137 w 277"/>
                <a:gd name="T25" fmla="*/ 260 h 417"/>
                <a:gd name="T26" fmla="*/ 162 w 277"/>
                <a:gd name="T27" fmla="*/ 256 h 417"/>
                <a:gd name="T28" fmla="*/ 184 w 277"/>
                <a:gd name="T29" fmla="*/ 246 h 417"/>
                <a:gd name="T30" fmla="*/ 200 w 277"/>
                <a:gd name="T31" fmla="*/ 230 h 417"/>
                <a:gd name="T32" fmla="*/ 214 w 277"/>
                <a:gd name="T33" fmla="*/ 208 h 417"/>
                <a:gd name="T34" fmla="*/ 220 w 277"/>
                <a:gd name="T35" fmla="*/ 181 h 417"/>
                <a:gd name="T36" fmla="*/ 224 w 277"/>
                <a:gd name="T37" fmla="*/ 149 h 417"/>
                <a:gd name="T38" fmla="*/ 220 w 277"/>
                <a:gd name="T39" fmla="*/ 117 h 417"/>
                <a:gd name="T40" fmla="*/ 214 w 277"/>
                <a:gd name="T41" fmla="*/ 92 h 417"/>
                <a:gd name="T42" fmla="*/ 202 w 277"/>
                <a:gd name="T43" fmla="*/ 72 h 417"/>
                <a:gd name="T44" fmla="*/ 186 w 277"/>
                <a:gd name="T45" fmla="*/ 56 h 417"/>
                <a:gd name="T46" fmla="*/ 166 w 277"/>
                <a:gd name="T47" fmla="*/ 48 h 417"/>
                <a:gd name="T48" fmla="*/ 143 w 277"/>
                <a:gd name="T49" fmla="*/ 44 h 417"/>
                <a:gd name="T50" fmla="*/ 153 w 277"/>
                <a:gd name="T51" fmla="*/ 0 h 417"/>
                <a:gd name="T52" fmla="*/ 180 w 277"/>
                <a:gd name="T53" fmla="*/ 2 h 417"/>
                <a:gd name="T54" fmla="*/ 206 w 277"/>
                <a:gd name="T55" fmla="*/ 10 h 417"/>
                <a:gd name="T56" fmla="*/ 226 w 277"/>
                <a:gd name="T57" fmla="*/ 24 h 417"/>
                <a:gd name="T58" fmla="*/ 244 w 277"/>
                <a:gd name="T59" fmla="*/ 40 h 417"/>
                <a:gd name="T60" fmla="*/ 258 w 277"/>
                <a:gd name="T61" fmla="*/ 62 h 417"/>
                <a:gd name="T62" fmla="*/ 267 w 277"/>
                <a:gd name="T63" fmla="*/ 86 h 417"/>
                <a:gd name="T64" fmla="*/ 275 w 277"/>
                <a:gd name="T65" fmla="*/ 115 h 417"/>
                <a:gd name="T66" fmla="*/ 277 w 277"/>
                <a:gd name="T67" fmla="*/ 147 h 417"/>
                <a:gd name="T68" fmla="*/ 275 w 277"/>
                <a:gd name="T69" fmla="*/ 179 h 417"/>
                <a:gd name="T70" fmla="*/ 267 w 277"/>
                <a:gd name="T71" fmla="*/ 208 h 417"/>
                <a:gd name="T72" fmla="*/ 258 w 277"/>
                <a:gd name="T73" fmla="*/ 236 h 417"/>
                <a:gd name="T74" fmla="*/ 242 w 277"/>
                <a:gd name="T75" fmla="*/ 260 h 417"/>
                <a:gd name="T76" fmla="*/ 224 w 277"/>
                <a:gd name="T77" fmla="*/ 278 h 417"/>
                <a:gd name="T78" fmla="*/ 200 w 277"/>
                <a:gd name="T79" fmla="*/ 292 h 417"/>
                <a:gd name="T80" fmla="*/ 174 w 277"/>
                <a:gd name="T81" fmla="*/ 302 h 417"/>
                <a:gd name="T82" fmla="*/ 145 w 277"/>
                <a:gd name="T83" fmla="*/ 304 h 417"/>
                <a:gd name="T84" fmla="*/ 115 w 277"/>
                <a:gd name="T85" fmla="*/ 302 h 417"/>
                <a:gd name="T86" fmla="*/ 89 w 277"/>
                <a:gd name="T87" fmla="*/ 292 h 417"/>
                <a:gd name="T88" fmla="*/ 67 w 277"/>
                <a:gd name="T89" fmla="*/ 276 h 417"/>
                <a:gd name="T90" fmla="*/ 51 w 277"/>
                <a:gd name="T91" fmla="*/ 256 h 417"/>
                <a:gd name="T92" fmla="*/ 51 w 277"/>
                <a:gd name="T93" fmla="*/ 417 h 417"/>
                <a:gd name="T94" fmla="*/ 0 w 277"/>
                <a:gd name="T95" fmla="*/ 417 h 417"/>
                <a:gd name="T96" fmla="*/ 0 w 277"/>
                <a:gd name="T97" fmla="*/ 8 h 417"/>
                <a:gd name="T98" fmla="*/ 28 w 277"/>
                <a:gd name="T99" fmla="*/ 8 h 417"/>
                <a:gd name="T100" fmla="*/ 36 w 277"/>
                <a:gd name="T101" fmla="*/ 8 h 417"/>
                <a:gd name="T102" fmla="*/ 42 w 277"/>
                <a:gd name="T103" fmla="*/ 10 h 417"/>
                <a:gd name="T104" fmla="*/ 48 w 277"/>
                <a:gd name="T105" fmla="*/ 14 h 417"/>
                <a:gd name="T106" fmla="*/ 49 w 277"/>
                <a:gd name="T107" fmla="*/ 20 h 417"/>
                <a:gd name="T108" fmla="*/ 51 w 277"/>
                <a:gd name="T109" fmla="*/ 28 h 417"/>
                <a:gd name="T110" fmla="*/ 51 w 277"/>
                <a:gd name="T111" fmla="*/ 52 h 417"/>
                <a:gd name="T112" fmla="*/ 67 w 277"/>
                <a:gd name="T113" fmla="*/ 30 h 417"/>
                <a:gd name="T114" fmla="*/ 91 w 277"/>
                <a:gd name="T115" fmla="*/ 14 h 417"/>
                <a:gd name="T116" fmla="*/ 119 w 277"/>
                <a:gd name="T117" fmla="*/ 4 h 417"/>
                <a:gd name="T118" fmla="*/ 153 w 277"/>
                <a:gd name="T11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" h="417">
                  <a:moveTo>
                    <a:pt x="143" y="44"/>
                  </a:moveTo>
                  <a:lnTo>
                    <a:pt x="115" y="48"/>
                  </a:lnTo>
                  <a:lnTo>
                    <a:pt x="93" y="58"/>
                  </a:lnTo>
                  <a:lnTo>
                    <a:pt x="75" y="74"/>
                  </a:lnTo>
                  <a:lnTo>
                    <a:pt x="61" y="97"/>
                  </a:lnTo>
                  <a:lnTo>
                    <a:pt x="53" y="123"/>
                  </a:lnTo>
                  <a:lnTo>
                    <a:pt x="51" y="155"/>
                  </a:lnTo>
                  <a:lnTo>
                    <a:pt x="53" y="185"/>
                  </a:lnTo>
                  <a:lnTo>
                    <a:pt x="61" y="210"/>
                  </a:lnTo>
                  <a:lnTo>
                    <a:pt x="73" y="232"/>
                  </a:lnTo>
                  <a:lnTo>
                    <a:pt x="91" y="246"/>
                  </a:lnTo>
                  <a:lnTo>
                    <a:pt x="113" y="256"/>
                  </a:lnTo>
                  <a:lnTo>
                    <a:pt x="137" y="260"/>
                  </a:lnTo>
                  <a:lnTo>
                    <a:pt x="162" y="256"/>
                  </a:lnTo>
                  <a:lnTo>
                    <a:pt x="184" y="246"/>
                  </a:lnTo>
                  <a:lnTo>
                    <a:pt x="200" y="230"/>
                  </a:lnTo>
                  <a:lnTo>
                    <a:pt x="214" y="208"/>
                  </a:lnTo>
                  <a:lnTo>
                    <a:pt x="220" y="181"/>
                  </a:lnTo>
                  <a:lnTo>
                    <a:pt x="224" y="149"/>
                  </a:lnTo>
                  <a:lnTo>
                    <a:pt x="220" y="117"/>
                  </a:lnTo>
                  <a:lnTo>
                    <a:pt x="214" y="92"/>
                  </a:lnTo>
                  <a:lnTo>
                    <a:pt x="202" y="72"/>
                  </a:lnTo>
                  <a:lnTo>
                    <a:pt x="186" y="56"/>
                  </a:lnTo>
                  <a:lnTo>
                    <a:pt x="166" y="48"/>
                  </a:lnTo>
                  <a:lnTo>
                    <a:pt x="143" y="44"/>
                  </a:lnTo>
                  <a:close/>
                  <a:moveTo>
                    <a:pt x="153" y="0"/>
                  </a:moveTo>
                  <a:lnTo>
                    <a:pt x="180" y="2"/>
                  </a:lnTo>
                  <a:lnTo>
                    <a:pt x="206" y="10"/>
                  </a:lnTo>
                  <a:lnTo>
                    <a:pt x="226" y="24"/>
                  </a:lnTo>
                  <a:lnTo>
                    <a:pt x="244" y="40"/>
                  </a:lnTo>
                  <a:lnTo>
                    <a:pt x="258" y="62"/>
                  </a:lnTo>
                  <a:lnTo>
                    <a:pt x="267" y="86"/>
                  </a:lnTo>
                  <a:lnTo>
                    <a:pt x="275" y="115"/>
                  </a:lnTo>
                  <a:lnTo>
                    <a:pt x="277" y="147"/>
                  </a:lnTo>
                  <a:lnTo>
                    <a:pt x="275" y="179"/>
                  </a:lnTo>
                  <a:lnTo>
                    <a:pt x="267" y="208"/>
                  </a:lnTo>
                  <a:lnTo>
                    <a:pt x="258" y="236"/>
                  </a:lnTo>
                  <a:lnTo>
                    <a:pt x="242" y="260"/>
                  </a:lnTo>
                  <a:lnTo>
                    <a:pt x="224" y="278"/>
                  </a:lnTo>
                  <a:lnTo>
                    <a:pt x="200" y="292"/>
                  </a:lnTo>
                  <a:lnTo>
                    <a:pt x="174" y="302"/>
                  </a:lnTo>
                  <a:lnTo>
                    <a:pt x="145" y="304"/>
                  </a:lnTo>
                  <a:lnTo>
                    <a:pt x="115" y="302"/>
                  </a:lnTo>
                  <a:lnTo>
                    <a:pt x="89" y="292"/>
                  </a:lnTo>
                  <a:lnTo>
                    <a:pt x="67" y="276"/>
                  </a:lnTo>
                  <a:lnTo>
                    <a:pt x="51" y="256"/>
                  </a:lnTo>
                  <a:lnTo>
                    <a:pt x="51" y="417"/>
                  </a:lnTo>
                  <a:lnTo>
                    <a:pt x="0" y="417"/>
                  </a:lnTo>
                  <a:lnTo>
                    <a:pt x="0" y="8"/>
                  </a:lnTo>
                  <a:lnTo>
                    <a:pt x="28" y="8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49" y="20"/>
                  </a:lnTo>
                  <a:lnTo>
                    <a:pt x="51" y="28"/>
                  </a:lnTo>
                  <a:lnTo>
                    <a:pt x="51" y="52"/>
                  </a:lnTo>
                  <a:lnTo>
                    <a:pt x="67" y="30"/>
                  </a:lnTo>
                  <a:lnTo>
                    <a:pt x="91" y="14"/>
                  </a:lnTo>
                  <a:lnTo>
                    <a:pt x="119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559550" y="1677988"/>
              <a:ext cx="204788" cy="241300"/>
            </a:xfrm>
            <a:custGeom>
              <a:avLst/>
              <a:gdLst>
                <a:gd name="T0" fmla="*/ 141 w 258"/>
                <a:gd name="T1" fmla="*/ 42 h 304"/>
                <a:gd name="T2" fmla="*/ 117 w 258"/>
                <a:gd name="T3" fmla="*/ 46 h 304"/>
                <a:gd name="T4" fmla="*/ 97 w 258"/>
                <a:gd name="T5" fmla="*/ 52 h 304"/>
                <a:gd name="T6" fmla="*/ 81 w 258"/>
                <a:gd name="T7" fmla="*/ 66 h 304"/>
                <a:gd name="T8" fmla="*/ 67 w 258"/>
                <a:gd name="T9" fmla="*/ 82 h 304"/>
                <a:gd name="T10" fmla="*/ 57 w 258"/>
                <a:gd name="T11" fmla="*/ 101 h 304"/>
                <a:gd name="T12" fmla="*/ 53 w 258"/>
                <a:gd name="T13" fmla="*/ 125 h 304"/>
                <a:gd name="T14" fmla="*/ 210 w 258"/>
                <a:gd name="T15" fmla="*/ 125 h 304"/>
                <a:gd name="T16" fmla="*/ 210 w 258"/>
                <a:gd name="T17" fmla="*/ 119 h 304"/>
                <a:gd name="T18" fmla="*/ 208 w 258"/>
                <a:gd name="T19" fmla="*/ 97 h 304"/>
                <a:gd name="T20" fmla="*/ 200 w 258"/>
                <a:gd name="T21" fmla="*/ 78 h 304"/>
                <a:gd name="T22" fmla="*/ 190 w 258"/>
                <a:gd name="T23" fmla="*/ 64 h 304"/>
                <a:gd name="T24" fmla="*/ 178 w 258"/>
                <a:gd name="T25" fmla="*/ 52 h 304"/>
                <a:gd name="T26" fmla="*/ 160 w 258"/>
                <a:gd name="T27" fmla="*/ 46 h 304"/>
                <a:gd name="T28" fmla="*/ 141 w 258"/>
                <a:gd name="T29" fmla="*/ 42 h 304"/>
                <a:gd name="T30" fmla="*/ 139 w 258"/>
                <a:gd name="T31" fmla="*/ 0 h 304"/>
                <a:gd name="T32" fmla="*/ 166 w 258"/>
                <a:gd name="T33" fmla="*/ 2 h 304"/>
                <a:gd name="T34" fmla="*/ 190 w 258"/>
                <a:gd name="T35" fmla="*/ 10 h 304"/>
                <a:gd name="T36" fmla="*/ 210 w 258"/>
                <a:gd name="T37" fmla="*/ 20 h 304"/>
                <a:gd name="T38" fmla="*/ 228 w 258"/>
                <a:gd name="T39" fmla="*/ 36 h 304"/>
                <a:gd name="T40" fmla="*/ 240 w 258"/>
                <a:gd name="T41" fmla="*/ 56 h 304"/>
                <a:gd name="T42" fmla="*/ 250 w 258"/>
                <a:gd name="T43" fmla="*/ 78 h 304"/>
                <a:gd name="T44" fmla="*/ 256 w 258"/>
                <a:gd name="T45" fmla="*/ 103 h 304"/>
                <a:gd name="T46" fmla="*/ 258 w 258"/>
                <a:gd name="T47" fmla="*/ 129 h 304"/>
                <a:gd name="T48" fmla="*/ 256 w 258"/>
                <a:gd name="T49" fmla="*/ 165 h 304"/>
                <a:gd name="T50" fmla="*/ 51 w 258"/>
                <a:gd name="T51" fmla="*/ 165 h 304"/>
                <a:gd name="T52" fmla="*/ 57 w 258"/>
                <a:gd name="T53" fmla="*/ 193 h 304"/>
                <a:gd name="T54" fmla="*/ 65 w 258"/>
                <a:gd name="T55" fmla="*/ 216 h 304"/>
                <a:gd name="T56" fmla="*/ 79 w 258"/>
                <a:gd name="T57" fmla="*/ 234 h 304"/>
                <a:gd name="T58" fmla="*/ 99 w 258"/>
                <a:gd name="T59" fmla="*/ 248 h 304"/>
                <a:gd name="T60" fmla="*/ 123 w 258"/>
                <a:gd name="T61" fmla="*/ 256 h 304"/>
                <a:gd name="T62" fmla="*/ 153 w 258"/>
                <a:gd name="T63" fmla="*/ 260 h 304"/>
                <a:gd name="T64" fmla="*/ 180 w 258"/>
                <a:gd name="T65" fmla="*/ 256 h 304"/>
                <a:gd name="T66" fmla="*/ 204 w 258"/>
                <a:gd name="T67" fmla="*/ 248 h 304"/>
                <a:gd name="T68" fmla="*/ 226 w 258"/>
                <a:gd name="T69" fmla="*/ 236 h 304"/>
                <a:gd name="T70" fmla="*/ 248 w 258"/>
                <a:gd name="T71" fmla="*/ 270 h 304"/>
                <a:gd name="T72" fmla="*/ 226 w 258"/>
                <a:gd name="T73" fmla="*/ 286 h 304"/>
                <a:gd name="T74" fmla="*/ 202 w 258"/>
                <a:gd name="T75" fmla="*/ 296 h 304"/>
                <a:gd name="T76" fmla="*/ 176 w 258"/>
                <a:gd name="T77" fmla="*/ 302 h 304"/>
                <a:gd name="T78" fmla="*/ 147 w 258"/>
                <a:gd name="T79" fmla="*/ 304 h 304"/>
                <a:gd name="T80" fmla="*/ 115 w 258"/>
                <a:gd name="T81" fmla="*/ 302 h 304"/>
                <a:gd name="T82" fmla="*/ 87 w 258"/>
                <a:gd name="T83" fmla="*/ 294 h 304"/>
                <a:gd name="T84" fmla="*/ 61 w 258"/>
                <a:gd name="T85" fmla="*/ 282 h 304"/>
                <a:gd name="T86" fmla="*/ 42 w 258"/>
                <a:gd name="T87" fmla="*/ 264 h 304"/>
                <a:gd name="T88" fmla="*/ 24 w 258"/>
                <a:gd name="T89" fmla="*/ 242 h 304"/>
                <a:gd name="T90" fmla="*/ 12 w 258"/>
                <a:gd name="T91" fmla="*/ 216 h 304"/>
                <a:gd name="T92" fmla="*/ 4 w 258"/>
                <a:gd name="T93" fmla="*/ 185 h 304"/>
                <a:gd name="T94" fmla="*/ 0 w 258"/>
                <a:gd name="T95" fmla="*/ 149 h 304"/>
                <a:gd name="T96" fmla="*/ 4 w 258"/>
                <a:gd name="T97" fmla="*/ 115 h 304"/>
                <a:gd name="T98" fmla="*/ 12 w 258"/>
                <a:gd name="T99" fmla="*/ 86 h 304"/>
                <a:gd name="T100" fmla="*/ 24 w 258"/>
                <a:gd name="T101" fmla="*/ 60 h 304"/>
                <a:gd name="T102" fmla="*/ 40 w 258"/>
                <a:gd name="T103" fmla="*/ 40 h 304"/>
                <a:gd name="T104" fmla="*/ 61 w 258"/>
                <a:gd name="T105" fmla="*/ 22 h 304"/>
                <a:gd name="T106" fmla="*/ 83 w 258"/>
                <a:gd name="T107" fmla="*/ 10 h 304"/>
                <a:gd name="T108" fmla="*/ 111 w 258"/>
                <a:gd name="T109" fmla="*/ 2 h 304"/>
                <a:gd name="T110" fmla="*/ 139 w 258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4">
                  <a:moveTo>
                    <a:pt x="141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81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3" y="125"/>
                  </a:lnTo>
                  <a:lnTo>
                    <a:pt x="210" y="125"/>
                  </a:lnTo>
                  <a:lnTo>
                    <a:pt x="210" y="119"/>
                  </a:lnTo>
                  <a:lnTo>
                    <a:pt x="208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8" y="52"/>
                  </a:lnTo>
                  <a:lnTo>
                    <a:pt x="160" y="46"/>
                  </a:lnTo>
                  <a:lnTo>
                    <a:pt x="141" y="42"/>
                  </a:lnTo>
                  <a:close/>
                  <a:moveTo>
                    <a:pt x="139" y="0"/>
                  </a:moveTo>
                  <a:lnTo>
                    <a:pt x="166" y="2"/>
                  </a:lnTo>
                  <a:lnTo>
                    <a:pt x="190" y="10"/>
                  </a:lnTo>
                  <a:lnTo>
                    <a:pt x="210" y="20"/>
                  </a:lnTo>
                  <a:lnTo>
                    <a:pt x="228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6" y="103"/>
                  </a:lnTo>
                  <a:lnTo>
                    <a:pt x="258" y="129"/>
                  </a:lnTo>
                  <a:lnTo>
                    <a:pt x="256" y="165"/>
                  </a:lnTo>
                  <a:lnTo>
                    <a:pt x="51" y="165"/>
                  </a:lnTo>
                  <a:lnTo>
                    <a:pt x="57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9" y="248"/>
                  </a:lnTo>
                  <a:lnTo>
                    <a:pt x="123" y="256"/>
                  </a:lnTo>
                  <a:lnTo>
                    <a:pt x="153" y="260"/>
                  </a:lnTo>
                  <a:lnTo>
                    <a:pt x="180" y="256"/>
                  </a:lnTo>
                  <a:lnTo>
                    <a:pt x="204" y="248"/>
                  </a:lnTo>
                  <a:lnTo>
                    <a:pt x="226" y="236"/>
                  </a:lnTo>
                  <a:lnTo>
                    <a:pt x="248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6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7" y="294"/>
                  </a:lnTo>
                  <a:lnTo>
                    <a:pt x="61" y="282"/>
                  </a:lnTo>
                  <a:lnTo>
                    <a:pt x="42" y="264"/>
                  </a:lnTo>
                  <a:lnTo>
                    <a:pt x="24" y="242"/>
                  </a:lnTo>
                  <a:lnTo>
                    <a:pt x="12" y="216"/>
                  </a:lnTo>
                  <a:lnTo>
                    <a:pt x="4" y="185"/>
                  </a:lnTo>
                  <a:lnTo>
                    <a:pt x="0" y="149"/>
                  </a:lnTo>
                  <a:lnTo>
                    <a:pt x="4" y="115"/>
                  </a:lnTo>
                  <a:lnTo>
                    <a:pt x="12" y="86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61" y="22"/>
                  </a:lnTo>
                  <a:lnTo>
                    <a:pt x="83" y="10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816725" y="1681163"/>
              <a:ext cx="130175" cy="231775"/>
            </a:xfrm>
            <a:custGeom>
              <a:avLst/>
              <a:gdLst>
                <a:gd name="T0" fmla="*/ 139 w 164"/>
                <a:gd name="T1" fmla="*/ 0 h 292"/>
                <a:gd name="T2" fmla="*/ 147 w 164"/>
                <a:gd name="T3" fmla="*/ 0 h 292"/>
                <a:gd name="T4" fmla="*/ 155 w 164"/>
                <a:gd name="T5" fmla="*/ 0 h 292"/>
                <a:gd name="T6" fmla="*/ 161 w 164"/>
                <a:gd name="T7" fmla="*/ 2 h 292"/>
                <a:gd name="T8" fmla="*/ 164 w 164"/>
                <a:gd name="T9" fmla="*/ 2 h 292"/>
                <a:gd name="T10" fmla="*/ 164 w 164"/>
                <a:gd name="T11" fmla="*/ 46 h 292"/>
                <a:gd name="T12" fmla="*/ 147 w 164"/>
                <a:gd name="T13" fmla="*/ 46 h 292"/>
                <a:gd name="T14" fmla="*/ 117 w 164"/>
                <a:gd name="T15" fmla="*/ 48 h 292"/>
                <a:gd name="T16" fmla="*/ 93 w 164"/>
                <a:gd name="T17" fmla="*/ 56 h 292"/>
                <a:gd name="T18" fmla="*/ 75 w 164"/>
                <a:gd name="T19" fmla="*/ 70 h 292"/>
                <a:gd name="T20" fmla="*/ 61 w 164"/>
                <a:gd name="T21" fmla="*/ 91 h 292"/>
                <a:gd name="T22" fmla="*/ 54 w 164"/>
                <a:gd name="T23" fmla="*/ 119 h 292"/>
                <a:gd name="T24" fmla="*/ 52 w 164"/>
                <a:gd name="T25" fmla="*/ 153 h 292"/>
                <a:gd name="T26" fmla="*/ 52 w 164"/>
                <a:gd name="T27" fmla="*/ 292 h 292"/>
                <a:gd name="T28" fmla="*/ 0 w 164"/>
                <a:gd name="T29" fmla="*/ 292 h 292"/>
                <a:gd name="T30" fmla="*/ 0 w 164"/>
                <a:gd name="T31" fmla="*/ 4 h 292"/>
                <a:gd name="T32" fmla="*/ 26 w 164"/>
                <a:gd name="T33" fmla="*/ 4 h 292"/>
                <a:gd name="T34" fmla="*/ 36 w 164"/>
                <a:gd name="T35" fmla="*/ 4 h 292"/>
                <a:gd name="T36" fmla="*/ 42 w 164"/>
                <a:gd name="T37" fmla="*/ 6 h 292"/>
                <a:gd name="T38" fmla="*/ 46 w 164"/>
                <a:gd name="T39" fmla="*/ 10 h 292"/>
                <a:gd name="T40" fmla="*/ 50 w 164"/>
                <a:gd name="T41" fmla="*/ 16 h 292"/>
                <a:gd name="T42" fmla="*/ 50 w 164"/>
                <a:gd name="T43" fmla="*/ 24 h 292"/>
                <a:gd name="T44" fmla="*/ 50 w 164"/>
                <a:gd name="T45" fmla="*/ 52 h 292"/>
                <a:gd name="T46" fmla="*/ 65 w 164"/>
                <a:gd name="T47" fmla="*/ 30 h 292"/>
                <a:gd name="T48" fmla="*/ 85 w 164"/>
                <a:gd name="T49" fmla="*/ 12 h 292"/>
                <a:gd name="T50" fmla="*/ 111 w 164"/>
                <a:gd name="T51" fmla="*/ 2 h 292"/>
                <a:gd name="T52" fmla="*/ 139 w 16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292">
                  <a:moveTo>
                    <a:pt x="139" y="0"/>
                  </a:moveTo>
                  <a:lnTo>
                    <a:pt x="147" y="0"/>
                  </a:lnTo>
                  <a:lnTo>
                    <a:pt x="155" y="0"/>
                  </a:lnTo>
                  <a:lnTo>
                    <a:pt x="161" y="2"/>
                  </a:lnTo>
                  <a:lnTo>
                    <a:pt x="164" y="2"/>
                  </a:lnTo>
                  <a:lnTo>
                    <a:pt x="164" y="46"/>
                  </a:lnTo>
                  <a:lnTo>
                    <a:pt x="147" y="46"/>
                  </a:lnTo>
                  <a:lnTo>
                    <a:pt x="117" y="48"/>
                  </a:lnTo>
                  <a:lnTo>
                    <a:pt x="93" y="56"/>
                  </a:lnTo>
                  <a:lnTo>
                    <a:pt x="75" y="70"/>
                  </a:lnTo>
                  <a:lnTo>
                    <a:pt x="61" y="91"/>
                  </a:lnTo>
                  <a:lnTo>
                    <a:pt x="54" y="119"/>
                  </a:lnTo>
                  <a:lnTo>
                    <a:pt x="52" y="153"/>
                  </a:lnTo>
                  <a:lnTo>
                    <a:pt x="52" y="292"/>
                  </a:lnTo>
                  <a:lnTo>
                    <a:pt x="0" y="292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50" y="16"/>
                  </a:lnTo>
                  <a:lnTo>
                    <a:pt x="50" y="24"/>
                  </a:lnTo>
                  <a:lnTo>
                    <a:pt x="50" y="52"/>
                  </a:lnTo>
                  <a:lnTo>
                    <a:pt x="65" y="30"/>
                  </a:lnTo>
                  <a:lnTo>
                    <a:pt x="85" y="12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985000" y="1592263"/>
              <a:ext cx="41275" cy="320675"/>
            </a:xfrm>
            <a:custGeom>
              <a:avLst/>
              <a:gdLst>
                <a:gd name="T0" fmla="*/ 0 w 54"/>
                <a:gd name="T1" fmla="*/ 117 h 405"/>
                <a:gd name="T2" fmla="*/ 52 w 54"/>
                <a:gd name="T3" fmla="*/ 117 h 405"/>
                <a:gd name="T4" fmla="*/ 52 w 54"/>
                <a:gd name="T5" fmla="*/ 405 h 405"/>
                <a:gd name="T6" fmla="*/ 0 w 54"/>
                <a:gd name="T7" fmla="*/ 405 h 405"/>
                <a:gd name="T8" fmla="*/ 0 w 54"/>
                <a:gd name="T9" fmla="*/ 117 h 405"/>
                <a:gd name="T10" fmla="*/ 0 w 54"/>
                <a:gd name="T11" fmla="*/ 0 h 405"/>
                <a:gd name="T12" fmla="*/ 54 w 54"/>
                <a:gd name="T13" fmla="*/ 0 h 405"/>
                <a:gd name="T14" fmla="*/ 54 w 54"/>
                <a:gd name="T15" fmla="*/ 60 h 405"/>
                <a:gd name="T16" fmla="*/ 0 w 54"/>
                <a:gd name="T17" fmla="*/ 60 h 405"/>
                <a:gd name="T18" fmla="*/ 0 w 54"/>
                <a:gd name="T1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05">
                  <a:moveTo>
                    <a:pt x="0" y="117"/>
                  </a:moveTo>
                  <a:lnTo>
                    <a:pt x="52" y="117"/>
                  </a:lnTo>
                  <a:lnTo>
                    <a:pt x="52" y="405"/>
                  </a:lnTo>
                  <a:lnTo>
                    <a:pt x="0" y="405"/>
                  </a:lnTo>
                  <a:lnTo>
                    <a:pt x="0" y="117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078663" y="1677988"/>
              <a:ext cx="203200" cy="241300"/>
            </a:xfrm>
            <a:custGeom>
              <a:avLst/>
              <a:gdLst>
                <a:gd name="T0" fmla="*/ 139 w 256"/>
                <a:gd name="T1" fmla="*/ 42 h 304"/>
                <a:gd name="T2" fmla="*/ 117 w 256"/>
                <a:gd name="T3" fmla="*/ 46 h 304"/>
                <a:gd name="T4" fmla="*/ 97 w 256"/>
                <a:gd name="T5" fmla="*/ 52 h 304"/>
                <a:gd name="T6" fmla="*/ 79 w 256"/>
                <a:gd name="T7" fmla="*/ 66 h 304"/>
                <a:gd name="T8" fmla="*/ 67 w 256"/>
                <a:gd name="T9" fmla="*/ 82 h 304"/>
                <a:gd name="T10" fmla="*/ 57 w 256"/>
                <a:gd name="T11" fmla="*/ 101 h 304"/>
                <a:gd name="T12" fmla="*/ 51 w 256"/>
                <a:gd name="T13" fmla="*/ 125 h 304"/>
                <a:gd name="T14" fmla="*/ 208 w 256"/>
                <a:gd name="T15" fmla="*/ 125 h 304"/>
                <a:gd name="T16" fmla="*/ 208 w 256"/>
                <a:gd name="T17" fmla="*/ 119 h 304"/>
                <a:gd name="T18" fmla="*/ 206 w 256"/>
                <a:gd name="T19" fmla="*/ 97 h 304"/>
                <a:gd name="T20" fmla="*/ 200 w 256"/>
                <a:gd name="T21" fmla="*/ 78 h 304"/>
                <a:gd name="T22" fmla="*/ 190 w 256"/>
                <a:gd name="T23" fmla="*/ 64 h 304"/>
                <a:gd name="T24" fmla="*/ 176 w 256"/>
                <a:gd name="T25" fmla="*/ 52 h 304"/>
                <a:gd name="T26" fmla="*/ 159 w 256"/>
                <a:gd name="T27" fmla="*/ 46 h 304"/>
                <a:gd name="T28" fmla="*/ 139 w 256"/>
                <a:gd name="T29" fmla="*/ 42 h 304"/>
                <a:gd name="T30" fmla="*/ 137 w 256"/>
                <a:gd name="T31" fmla="*/ 0 h 304"/>
                <a:gd name="T32" fmla="*/ 164 w 256"/>
                <a:gd name="T33" fmla="*/ 2 h 304"/>
                <a:gd name="T34" fmla="*/ 188 w 256"/>
                <a:gd name="T35" fmla="*/ 10 h 304"/>
                <a:gd name="T36" fmla="*/ 210 w 256"/>
                <a:gd name="T37" fmla="*/ 20 h 304"/>
                <a:gd name="T38" fmla="*/ 226 w 256"/>
                <a:gd name="T39" fmla="*/ 36 h 304"/>
                <a:gd name="T40" fmla="*/ 240 w 256"/>
                <a:gd name="T41" fmla="*/ 56 h 304"/>
                <a:gd name="T42" fmla="*/ 250 w 256"/>
                <a:gd name="T43" fmla="*/ 78 h 304"/>
                <a:gd name="T44" fmla="*/ 254 w 256"/>
                <a:gd name="T45" fmla="*/ 103 h 304"/>
                <a:gd name="T46" fmla="*/ 256 w 256"/>
                <a:gd name="T47" fmla="*/ 129 h 304"/>
                <a:gd name="T48" fmla="*/ 254 w 256"/>
                <a:gd name="T49" fmla="*/ 165 h 304"/>
                <a:gd name="T50" fmla="*/ 51 w 256"/>
                <a:gd name="T51" fmla="*/ 165 h 304"/>
                <a:gd name="T52" fmla="*/ 55 w 256"/>
                <a:gd name="T53" fmla="*/ 193 h 304"/>
                <a:gd name="T54" fmla="*/ 65 w 256"/>
                <a:gd name="T55" fmla="*/ 216 h 304"/>
                <a:gd name="T56" fmla="*/ 79 w 256"/>
                <a:gd name="T57" fmla="*/ 234 h 304"/>
                <a:gd name="T58" fmla="*/ 97 w 256"/>
                <a:gd name="T59" fmla="*/ 248 h 304"/>
                <a:gd name="T60" fmla="*/ 123 w 256"/>
                <a:gd name="T61" fmla="*/ 256 h 304"/>
                <a:gd name="T62" fmla="*/ 151 w 256"/>
                <a:gd name="T63" fmla="*/ 260 h 304"/>
                <a:gd name="T64" fmla="*/ 178 w 256"/>
                <a:gd name="T65" fmla="*/ 256 h 304"/>
                <a:gd name="T66" fmla="*/ 204 w 256"/>
                <a:gd name="T67" fmla="*/ 248 h 304"/>
                <a:gd name="T68" fmla="*/ 224 w 256"/>
                <a:gd name="T69" fmla="*/ 236 h 304"/>
                <a:gd name="T70" fmla="*/ 246 w 256"/>
                <a:gd name="T71" fmla="*/ 270 h 304"/>
                <a:gd name="T72" fmla="*/ 226 w 256"/>
                <a:gd name="T73" fmla="*/ 286 h 304"/>
                <a:gd name="T74" fmla="*/ 202 w 256"/>
                <a:gd name="T75" fmla="*/ 296 h 304"/>
                <a:gd name="T76" fmla="*/ 174 w 256"/>
                <a:gd name="T77" fmla="*/ 302 h 304"/>
                <a:gd name="T78" fmla="*/ 147 w 256"/>
                <a:gd name="T79" fmla="*/ 304 h 304"/>
                <a:gd name="T80" fmla="*/ 115 w 256"/>
                <a:gd name="T81" fmla="*/ 302 h 304"/>
                <a:gd name="T82" fmla="*/ 85 w 256"/>
                <a:gd name="T83" fmla="*/ 294 h 304"/>
                <a:gd name="T84" fmla="*/ 61 w 256"/>
                <a:gd name="T85" fmla="*/ 282 h 304"/>
                <a:gd name="T86" fmla="*/ 40 w 256"/>
                <a:gd name="T87" fmla="*/ 264 h 304"/>
                <a:gd name="T88" fmla="*/ 22 w 256"/>
                <a:gd name="T89" fmla="*/ 242 h 304"/>
                <a:gd name="T90" fmla="*/ 10 w 256"/>
                <a:gd name="T91" fmla="*/ 216 h 304"/>
                <a:gd name="T92" fmla="*/ 2 w 256"/>
                <a:gd name="T93" fmla="*/ 185 h 304"/>
                <a:gd name="T94" fmla="*/ 0 w 256"/>
                <a:gd name="T95" fmla="*/ 149 h 304"/>
                <a:gd name="T96" fmla="*/ 2 w 256"/>
                <a:gd name="T97" fmla="*/ 115 h 304"/>
                <a:gd name="T98" fmla="*/ 10 w 256"/>
                <a:gd name="T99" fmla="*/ 86 h 304"/>
                <a:gd name="T100" fmla="*/ 22 w 256"/>
                <a:gd name="T101" fmla="*/ 60 h 304"/>
                <a:gd name="T102" fmla="*/ 40 w 256"/>
                <a:gd name="T103" fmla="*/ 40 h 304"/>
                <a:gd name="T104" fmla="*/ 59 w 256"/>
                <a:gd name="T105" fmla="*/ 22 h 304"/>
                <a:gd name="T106" fmla="*/ 83 w 256"/>
                <a:gd name="T107" fmla="*/ 10 h 304"/>
                <a:gd name="T108" fmla="*/ 109 w 256"/>
                <a:gd name="T109" fmla="*/ 2 h 304"/>
                <a:gd name="T110" fmla="*/ 137 w 256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6" h="304">
                  <a:moveTo>
                    <a:pt x="139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79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1" y="125"/>
                  </a:lnTo>
                  <a:lnTo>
                    <a:pt x="208" y="125"/>
                  </a:lnTo>
                  <a:lnTo>
                    <a:pt x="208" y="119"/>
                  </a:lnTo>
                  <a:lnTo>
                    <a:pt x="206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6" y="52"/>
                  </a:lnTo>
                  <a:lnTo>
                    <a:pt x="159" y="46"/>
                  </a:lnTo>
                  <a:lnTo>
                    <a:pt x="139" y="42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8" y="10"/>
                  </a:lnTo>
                  <a:lnTo>
                    <a:pt x="210" y="20"/>
                  </a:lnTo>
                  <a:lnTo>
                    <a:pt x="226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4" y="103"/>
                  </a:lnTo>
                  <a:lnTo>
                    <a:pt x="256" y="129"/>
                  </a:lnTo>
                  <a:lnTo>
                    <a:pt x="254" y="165"/>
                  </a:lnTo>
                  <a:lnTo>
                    <a:pt x="51" y="165"/>
                  </a:lnTo>
                  <a:lnTo>
                    <a:pt x="55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7" y="248"/>
                  </a:lnTo>
                  <a:lnTo>
                    <a:pt x="123" y="256"/>
                  </a:lnTo>
                  <a:lnTo>
                    <a:pt x="151" y="260"/>
                  </a:lnTo>
                  <a:lnTo>
                    <a:pt x="178" y="256"/>
                  </a:lnTo>
                  <a:lnTo>
                    <a:pt x="204" y="248"/>
                  </a:lnTo>
                  <a:lnTo>
                    <a:pt x="224" y="236"/>
                  </a:lnTo>
                  <a:lnTo>
                    <a:pt x="246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4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5" y="294"/>
                  </a:lnTo>
                  <a:lnTo>
                    <a:pt x="61" y="282"/>
                  </a:lnTo>
                  <a:lnTo>
                    <a:pt x="40" y="264"/>
                  </a:lnTo>
                  <a:lnTo>
                    <a:pt x="22" y="242"/>
                  </a:lnTo>
                  <a:lnTo>
                    <a:pt x="10" y="216"/>
                  </a:lnTo>
                  <a:lnTo>
                    <a:pt x="2" y="185"/>
                  </a:lnTo>
                  <a:lnTo>
                    <a:pt x="0" y="149"/>
                  </a:lnTo>
                  <a:lnTo>
                    <a:pt x="2" y="115"/>
                  </a:lnTo>
                  <a:lnTo>
                    <a:pt x="10" y="86"/>
                  </a:lnTo>
                  <a:lnTo>
                    <a:pt x="22" y="60"/>
                  </a:lnTo>
                  <a:lnTo>
                    <a:pt x="40" y="40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7334250" y="1677988"/>
              <a:ext cx="198438" cy="234950"/>
            </a:xfrm>
            <a:custGeom>
              <a:avLst/>
              <a:gdLst>
                <a:gd name="T0" fmla="*/ 149 w 252"/>
                <a:gd name="T1" fmla="*/ 0 h 296"/>
                <a:gd name="T2" fmla="*/ 180 w 252"/>
                <a:gd name="T3" fmla="*/ 2 h 296"/>
                <a:gd name="T4" fmla="*/ 206 w 252"/>
                <a:gd name="T5" fmla="*/ 12 h 296"/>
                <a:gd name="T6" fmla="*/ 226 w 252"/>
                <a:gd name="T7" fmla="*/ 28 h 296"/>
                <a:gd name="T8" fmla="*/ 240 w 252"/>
                <a:gd name="T9" fmla="*/ 50 h 296"/>
                <a:gd name="T10" fmla="*/ 250 w 252"/>
                <a:gd name="T11" fmla="*/ 78 h 296"/>
                <a:gd name="T12" fmla="*/ 252 w 252"/>
                <a:gd name="T13" fmla="*/ 111 h 296"/>
                <a:gd name="T14" fmla="*/ 252 w 252"/>
                <a:gd name="T15" fmla="*/ 296 h 296"/>
                <a:gd name="T16" fmla="*/ 200 w 252"/>
                <a:gd name="T17" fmla="*/ 296 h 296"/>
                <a:gd name="T18" fmla="*/ 200 w 252"/>
                <a:gd name="T19" fmla="*/ 117 h 296"/>
                <a:gd name="T20" fmla="*/ 198 w 252"/>
                <a:gd name="T21" fmla="*/ 94 h 296"/>
                <a:gd name="T22" fmla="*/ 194 w 252"/>
                <a:gd name="T23" fmla="*/ 76 h 296"/>
                <a:gd name="T24" fmla="*/ 184 w 252"/>
                <a:gd name="T25" fmla="*/ 62 h 296"/>
                <a:gd name="T26" fmla="*/ 172 w 252"/>
                <a:gd name="T27" fmla="*/ 52 h 296"/>
                <a:gd name="T28" fmla="*/ 157 w 252"/>
                <a:gd name="T29" fmla="*/ 46 h 296"/>
                <a:gd name="T30" fmla="*/ 137 w 252"/>
                <a:gd name="T31" fmla="*/ 44 h 296"/>
                <a:gd name="T32" fmla="*/ 113 w 252"/>
                <a:gd name="T33" fmla="*/ 48 h 296"/>
                <a:gd name="T34" fmla="*/ 93 w 252"/>
                <a:gd name="T35" fmla="*/ 56 h 296"/>
                <a:gd name="T36" fmla="*/ 75 w 252"/>
                <a:gd name="T37" fmla="*/ 70 h 296"/>
                <a:gd name="T38" fmla="*/ 61 w 252"/>
                <a:gd name="T39" fmla="*/ 90 h 296"/>
                <a:gd name="T40" fmla="*/ 56 w 252"/>
                <a:gd name="T41" fmla="*/ 113 h 296"/>
                <a:gd name="T42" fmla="*/ 52 w 252"/>
                <a:gd name="T43" fmla="*/ 143 h 296"/>
                <a:gd name="T44" fmla="*/ 52 w 252"/>
                <a:gd name="T45" fmla="*/ 296 h 296"/>
                <a:gd name="T46" fmla="*/ 0 w 252"/>
                <a:gd name="T47" fmla="*/ 296 h 296"/>
                <a:gd name="T48" fmla="*/ 0 w 252"/>
                <a:gd name="T49" fmla="*/ 8 h 296"/>
                <a:gd name="T50" fmla="*/ 28 w 252"/>
                <a:gd name="T51" fmla="*/ 8 h 296"/>
                <a:gd name="T52" fmla="*/ 36 w 252"/>
                <a:gd name="T53" fmla="*/ 8 h 296"/>
                <a:gd name="T54" fmla="*/ 42 w 252"/>
                <a:gd name="T55" fmla="*/ 10 h 296"/>
                <a:gd name="T56" fmla="*/ 48 w 252"/>
                <a:gd name="T57" fmla="*/ 14 h 296"/>
                <a:gd name="T58" fmla="*/ 50 w 252"/>
                <a:gd name="T59" fmla="*/ 20 h 296"/>
                <a:gd name="T60" fmla="*/ 52 w 252"/>
                <a:gd name="T61" fmla="*/ 28 h 296"/>
                <a:gd name="T62" fmla="*/ 52 w 252"/>
                <a:gd name="T63" fmla="*/ 52 h 296"/>
                <a:gd name="T64" fmla="*/ 67 w 252"/>
                <a:gd name="T65" fmla="*/ 30 h 296"/>
                <a:gd name="T66" fmla="*/ 89 w 252"/>
                <a:gd name="T67" fmla="*/ 14 h 296"/>
                <a:gd name="T68" fmla="*/ 117 w 252"/>
                <a:gd name="T69" fmla="*/ 4 h 296"/>
                <a:gd name="T70" fmla="*/ 149 w 252"/>
                <a:gd name="T7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2" h="296">
                  <a:moveTo>
                    <a:pt x="149" y="0"/>
                  </a:moveTo>
                  <a:lnTo>
                    <a:pt x="180" y="2"/>
                  </a:lnTo>
                  <a:lnTo>
                    <a:pt x="206" y="12"/>
                  </a:lnTo>
                  <a:lnTo>
                    <a:pt x="226" y="28"/>
                  </a:lnTo>
                  <a:lnTo>
                    <a:pt x="240" y="50"/>
                  </a:lnTo>
                  <a:lnTo>
                    <a:pt x="250" y="78"/>
                  </a:lnTo>
                  <a:lnTo>
                    <a:pt x="252" y="111"/>
                  </a:lnTo>
                  <a:lnTo>
                    <a:pt x="252" y="296"/>
                  </a:lnTo>
                  <a:lnTo>
                    <a:pt x="200" y="296"/>
                  </a:lnTo>
                  <a:lnTo>
                    <a:pt x="200" y="117"/>
                  </a:lnTo>
                  <a:lnTo>
                    <a:pt x="198" y="94"/>
                  </a:lnTo>
                  <a:lnTo>
                    <a:pt x="194" y="76"/>
                  </a:lnTo>
                  <a:lnTo>
                    <a:pt x="184" y="62"/>
                  </a:lnTo>
                  <a:lnTo>
                    <a:pt x="172" y="52"/>
                  </a:lnTo>
                  <a:lnTo>
                    <a:pt x="157" y="46"/>
                  </a:lnTo>
                  <a:lnTo>
                    <a:pt x="137" y="44"/>
                  </a:lnTo>
                  <a:lnTo>
                    <a:pt x="113" y="48"/>
                  </a:lnTo>
                  <a:lnTo>
                    <a:pt x="93" y="56"/>
                  </a:lnTo>
                  <a:lnTo>
                    <a:pt x="75" y="70"/>
                  </a:lnTo>
                  <a:lnTo>
                    <a:pt x="61" y="90"/>
                  </a:lnTo>
                  <a:lnTo>
                    <a:pt x="56" y="113"/>
                  </a:lnTo>
                  <a:lnTo>
                    <a:pt x="52" y="143"/>
                  </a:lnTo>
                  <a:lnTo>
                    <a:pt x="52" y="296"/>
                  </a:lnTo>
                  <a:lnTo>
                    <a:pt x="0" y="296"/>
                  </a:lnTo>
                  <a:lnTo>
                    <a:pt x="0" y="8"/>
                  </a:lnTo>
                  <a:lnTo>
                    <a:pt x="28" y="8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50" y="20"/>
                  </a:lnTo>
                  <a:lnTo>
                    <a:pt x="52" y="28"/>
                  </a:lnTo>
                  <a:lnTo>
                    <a:pt x="52" y="52"/>
                  </a:lnTo>
                  <a:lnTo>
                    <a:pt x="67" y="30"/>
                  </a:lnTo>
                  <a:lnTo>
                    <a:pt x="89" y="14"/>
                  </a:lnTo>
                  <a:lnTo>
                    <a:pt x="117" y="4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580313" y="1677988"/>
              <a:ext cx="188913" cy="241300"/>
            </a:xfrm>
            <a:custGeom>
              <a:avLst/>
              <a:gdLst>
                <a:gd name="T0" fmla="*/ 149 w 238"/>
                <a:gd name="T1" fmla="*/ 0 h 304"/>
                <a:gd name="T2" fmla="*/ 182 w 238"/>
                <a:gd name="T3" fmla="*/ 2 h 304"/>
                <a:gd name="T4" fmla="*/ 212 w 238"/>
                <a:gd name="T5" fmla="*/ 12 h 304"/>
                <a:gd name="T6" fmla="*/ 236 w 238"/>
                <a:gd name="T7" fmla="*/ 28 h 304"/>
                <a:gd name="T8" fmla="*/ 216 w 238"/>
                <a:gd name="T9" fmla="*/ 64 h 304"/>
                <a:gd name="T10" fmla="*/ 204 w 238"/>
                <a:gd name="T11" fmla="*/ 56 h 304"/>
                <a:gd name="T12" fmla="*/ 188 w 238"/>
                <a:gd name="T13" fmla="*/ 50 h 304"/>
                <a:gd name="T14" fmla="*/ 173 w 238"/>
                <a:gd name="T15" fmla="*/ 46 h 304"/>
                <a:gd name="T16" fmla="*/ 151 w 238"/>
                <a:gd name="T17" fmla="*/ 44 h 304"/>
                <a:gd name="T18" fmla="*/ 123 w 238"/>
                <a:gd name="T19" fmla="*/ 48 h 304"/>
                <a:gd name="T20" fmla="*/ 99 w 238"/>
                <a:gd name="T21" fmla="*/ 56 h 304"/>
                <a:gd name="T22" fmla="*/ 79 w 238"/>
                <a:gd name="T23" fmla="*/ 72 h 304"/>
                <a:gd name="T24" fmla="*/ 66 w 238"/>
                <a:gd name="T25" fmla="*/ 94 h 304"/>
                <a:gd name="T26" fmla="*/ 58 w 238"/>
                <a:gd name="T27" fmla="*/ 119 h 304"/>
                <a:gd name="T28" fmla="*/ 54 w 238"/>
                <a:gd name="T29" fmla="*/ 151 h 304"/>
                <a:gd name="T30" fmla="*/ 58 w 238"/>
                <a:gd name="T31" fmla="*/ 183 h 304"/>
                <a:gd name="T32" fmla="*/ 66 w 238"/>
                <a:gd name="T33" fmla="*/ 210 h 304"/>
                <a:gd name="T34" fmla="*/ 79 w 238"/>
                <a:gd name="T35" fmla="*/ 232 h 304"/>
                <a:gd name="T36" fmla="*/ 99 w 238"/>
                <a:gd name="T37" fmla="*/ 246 h 304"/>
                <a:gd name="T38" fmla="*/ 123 w 238"/>
                <a:gd name="T39" fmla="*/ 256 h 304"/>
                <a:gd name="T40" fmla="*/ 151 w 238"/>
                <a:gd name="T41" fmla="*/ 260 h 304"/>
                <a:gd name="T42" fmla="*/ 186 w 238"/>
                <a:gd name="T43" fmla="*/ 254 h 304"/>
                <a:gd name="T44" fmla="*/ 202 w 238"/>
                <a:gd name="T45" fmla="*/ 248 h 304"/>
                <a:gd name="T46" fmla="*/ 218 w 238"/>
                <a:gd name="T47" fmla="*/ 240 h 304"/>
                <a:gd name="T48" fmla="*/ 238 w 238"/>
                <a:gd name="T49" fmla="*/ 276 h 304"/>
                <a:gd name="T50" fmla="*/ 212 w 238"/>
                <a:gd name="T51" fmla="*/ 292 h 304"/>
                <a:gd name="T52" fmla="*/ 182 w 238"/>
                <a:gd name="T53" fmla="*/ 300 h 304"/>
                <a:gd name="T54" fmla="*/ 147 w 238"/>
                <a:gd name="T55" fmla="*/ 304 h 304"/>
                <a:gd name="T56" fmla="*/ 111 w 238"/>
                <a:gd name="T57" fmla="*/ 302 h 304"/>
                <a:gd name="T58" fmla="*/ 81 w 238"/>
                <a:gd name="T59" fmla="*/ 292 h 304"/>
                <a:gd name="T60" fmla="*/ 58 w 238"/>
                <a:gd name="T61" fmla="*/ 278 h 304"/>
                <a:gd name="T62" fmla="*/ 36 w 238"/>
                <a:gd name="T63" fmla="*/ 260 h 304"/>
                <a:gd name="T64" fmla="*/ 20 w 238"/>
                <a:gd name="T65" fmla="*/ 238 h 304"/>
                <a:gd name="T66" fmla="*/ 10 w 238"/>
                <a:gd name="T67" fmla="*/ 214 h 304"/>
                <a:gd name="T68" fmla="*/ 2 w 238"/>
                <a:gd name="T69" fmla="*/ 185 h 304"/>
                <a:gd name="T70" fmla="*/ 0 w 238"/>
                <a:gd name="T71" fmla="*/ 153 h 304"/>
                <a:gd name="T72" fmla="*/ 4 w 238"/>
                <a:gd name="T73" fmla="*/ 121 h 304"/>
                <a:gd name="T74" fmla="*/ 10 w 238"/>
                <a:gd name="T75" fmla="*/ 90 h 304"/>
                <a:gd name="T76" fmla="*/ 24 w 238"/>
                <a:gd name="T77" fmla="*/ 64 h 304"/>
                <a:gd name="T78" fmla="*/ 40 w 238"/>
                <a:gd name="T79" fmla="*/ 42 h 304"/>
                <a:gd name="T80" fmla="*/ 62 w 238"/>
                <a:gd name="T81" fmla="*/ 24 h 304"/>
                <a:gd name="T82" fmla="*/ 87 w 238"/>
                <a:gd name="T83" fmla="*/ 10 h 304"/>
                <a:gd name="T84" fmla="*/ 115 w 238"/>
                <a:gd name="T85" fmla="*/ 2 h 304"/>
                <a:gd name="T86" fmla="*/ 149 w 238"/>
                <a:gd name="T8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" h="304">
                  <a:moveTo>
                    <a:pt x="149" y="0"/>
                  </a:moveTo>
                  <a:lnTo>
                    <a:pt x="182" y="2"/>
                  </a:lnTo>
                  <a:lnTo>
                    <a:pt x="212" y="12"/>
                  </a:lnTo>
                  <a:lnTo>
                    <a:pt x="236" y="28"/>
                  </a:lnTo>
                  <a:lnTo>
                    <a:pt x="216" y="64"/>
                  </a:lnTo>
                  <a:lnTo>
                    <a:pt x="204" y="56"/>
                  </a:lnTo>
                  <a:lnTo>
                    <a:pt x="188" y="50"/>
                  </a:lnTo>
                  <a:lnTo>
                    <a:pt x="173" y="46"/>
                  </a:lnTo>
                  <a:lnTo>
                    <a:pt x="151" y="44"/>
                  </a:lnTo>
                  <a:lnTo>
                    <a:pt x="123" y="48"/>
                  </a:lnTo>
                  <a:lnTo>
                    <a:pt x="99" y="56"/>
                  </a:lnTo>
                  <a:lnTo>
                    <a:pt x="79" y="72"/>
                  </a:lnTo>
                  <a:lnTo>
                    <a:pt x="66" y="94"/>
                  </a:lnTo>
                  <a:lnTo>
                    <a:pt x="58" y="119"/>
                  </a:lnTo>
                  <a:lnTo>
                    <a:pt x="54" y="151"/>
                  </a:lnTo>
                  <a:lnTo>
                    <a:pt x="58" y="183"/>
                  </a:lnTo>
                  <a:lnTo>
                    <a:pt x="66" y="210"/>
                  </a:lnTo>
                  <a:lnTo>
                    <a:pt x="79" y="232"/>
                  </a:lnTo>
                  <a:lnTo>
                    <a:pt x="99" y="246"/>
                  </a:lnTo>
                  <a:lnTo>
                    <a:pt x="123" y="256"/>
                  </a:lnTo>
                  <a:lnTo>
                    <a:pt x="151" y="260"/>
                  </a:lnTo>
                  <a:lnTo>
                    <a:pt x="186" y="254"/>
                  </a:lnTo>
                  <a:lnTo>
                    <a:pt x="202" y="248"/>
                  </a:lnTo>
                  <a:lnTo>
                    <a:pt x="218" y="240"/>
                  </a:lnTo>
                  <a:lnTo>
                    <a:pt x="238" y="276"/>
                  </a:lnTo>
                  <a:lnTo>
                    <a:pt x="212" y="292"/>
                  </a:lnTo>
                  <a:lnTo>
                    <a:pt x="182" y="300"/>
                  </a:lnTo>
                  <a:lnTo>
                    <a:pt x="147" y="304"/>
                  </a:lnTo>
                  <a:lnTo>
                    <a:pt x="111" y="302"/>
                  </a:lnTo>
                  <a:lnTo>
                    <a:pt x="81" y="292"/>
                  </a:lnTo>
                  <a:lnTo>
                    <a:pt x="58" y="278"/>
                  </a:lnTo>
                  <a:lnTo>
                    <a:pt x="36" y="260"/>
                  </a:lnTo>
                  <a:lnTo>
                    <a:pt x="20" y="238"/>
                  </a:lnTo>
                  <a:lnTo>
                    <a:pt x="10" y="214"/>
                  </a:lnTo>
                  <a:lnTo>
                    <a:pt x="2" y="185"/>
                  </a:lnTo>
                  <a:lnTo>
                    <a:pt x="0" y="153"/>
                  </a:lnTo>
                  <a:lnTo>
                    <a:pt x="4" y="121"/>
                  </a:lnTo>
                  <a:lnTo>
                    <a:pt x="10" y="90"/>
                  </a:lnTo>
                  <a:lnTo>
                    <a:pt x="24" y="64"/>
                  </a:lnTo>
                  <a:lnTo>
                    <a:pt x="40" y="42"/>
                  </a:lnTo>
                  <a:lnTo>
                    <a:pt x="62" y="24"/>
                  </a:lnTo>
                  <a:lnTo>
                    <a:pt x="87" y="10"/>
                  </a:lnTo>
                  <a:lnTo>
                    <a:pt x="115" y="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7789863" y="1677988"/>
              <a:ext cx="203200" cy="241300"/>
            </a:xfrm>
            <a:custGeom>
              <a:avLst/>
              <a:gdLst>
                <a:gd name="T0" fmla="*/ 138 w 255"/>
                <a:gd name="T1" fmla="*/ 42 h 304"/>
                <a:gd name="T2" fmla="*/ 117 w 255"/>
                <a:gd name="T3" fmla="*/ 46 h 304"/>
                <a:gd name="T4" fmla="*/ 97 w 255"/>
                <a:gd name="T5" fmla="*/ 52 h 304"/>
                <a:gd name="T6" fmla="*/ 79 w 255"/>
                <a:gd name="T7" fmla="*/ 66 h 304"/>
                <a:gd name="T8" fmla="*/ 67 w 255"/>
                <a:gd name="T9" fmla="*/ 82 h 304"/>
                <a:gd name="T10" fmla="*/ 57 w 255"/>
                <a:gd name="T11" fmla="*/ 101 h 304"/>
                <a:gd name="T12" fmla="*/ 51 w 255"/>
                <a:gd name="T13" fmla="*/ 125 h 304"/>
                <a:gd name="T14" fmla="*/ 208 w 255"/>
                <a:gd name="T15" fmla="*/ 125 h 304"/>
                <a:gd name="T16" fmla="*/ 208 w 255"/>
                <a:gd name="T17" fmla="*/ 119 h 304"/>
                <a:gd name="T18" fmla="*/ 206 w 255"/>
                <a:gd name="T19" fmla="*/ 97 h 304"/>
                <a:gd name="T20" fmla="*/ 200 w 255"/>
                <a:gd name="T21" fmla="*/ 78 h 304"/>
                <a:gd name="T22" fmla="*/ 190 w 255"/>
                <a:gd name="T23" fmla="*/ 64 h 304"/>
                <a:gd name="T24" fmla="*/ 176 w 255"/>
                <a:gd name="T25" fmla="*/ 52 h 304"/>
                <a:gd name="T26" fmla="*/ 158 w 255"/>
                <a:gd name="T27" fmla="*/ 46 h 304"/>
                <a:gd name="T28" fmla="*/ 138 w 255"/>
                <a:gd name="T29" fmla="*/ 42 h 304"/>
                <a:gd name="T30" fmla="*/ 136 w 255"/>
                <a:gd name="T31" fmla="*/ 0 h 304"/>
                <a:gd name="T32" fmla="*/ 164 w 255"/>
                <a:gd name="T33" fmla="*/ 2 h 304"/>
                <a:gd name="T34" fmla="*/ 188 w 255"/>
                <a:gd name="T35" fmla="*/ 10 h 304"/>
                <a:gd name="T36" fmla="*/ 210 w 255"/>
                <a:gd name="T37" fmla="*/ 20 h 304"/>
                <a:gd name="T38" fmla="*/ 226 w 255"/>
                <a:gd name="T39" fmla="*/ 36 h 304"/>
                <a:gd name="T40" fmla="*/ 240 w 255"/>
                <a:gd name="T41" fmla="*/ 56 h 304"/>
                <a:gd name="T42" fmla="*/ 249 w 255"/>
                <a:gd name="T43" fmla="*/ 78 h 304"/>
                <a:gd name="T44" fmla="*/ 253 w 255"/>
                <a:gd name="T45" fmla="*/ 103 h 304"/>
                <a:gd name="T46" fmla="*/ 255 w 255"/>
                <a:gd name="T47" fmla="*/ 129 h 304"/>
                <a:gd name="T48" fmla="*/ 253 w 255"/>
                <a:gd name="T49" fmla="*/ 165 h 304"/>
                <a:gd name="T50" fmla="*/ 51 w 255"/>
                <a:gd name="T51" fmla="*/ 165 h 304"/>
                <a:gd name="T52" fmla="*/ 55 w 255"/>
                <a:gd name="T53" fmla="*/ 193 h 304"/>
                <a:gd name="T54" fmla="*/ 65 w 255"/>
                <a:gd name="T55" fmla="*/ 216 h 304"/>
                <a:gd name="T56" fmla="*/ 79 w 255"/>
                <a:gd name="T57" fmla="*/ 234 h 304"/>
                <a:gd name="T58" fmla="*/ 97 w 255"/>
                <a:gd name="T59" fmla="*/ 248 h 304"/>
                <a:gd name="T60" fmla="*/ 123 w 255"/>
                <a:gd name="T61" fmla="*/ 256 h 304"/>
                <a:gd name="T62" fmla="*/ 150 w 255"/>
                <a:gd name="T63" fmla="*/ 260 h 304"/>
                <a:gd name="T64" fmla="*/ 178 w 255"/>
                <a:gd name="T65" fmla="*/ 256 h 304"/>
                <a:gd name="T66" fmla="*/ 204 w 255"/>
                <a:gd name="T67" fmla="*/ 248 h 304"/>
                <a:gd name="T68" fmla="*/ 224 w 255"/>
                <a:gd name="T69" fmla="*/ 236 h 304"/>
                <a:gd name="T70" fmla="*/ 245 w 255"/>
                <a:gd name="T71" fmla="*/ 270 h 304"/>
                <a:gd name="T72" fmla="*/ 226 w 255"/>
                <a:gd name="T73" fmla="*/ 286 h 304"/>
                <a:gd name="T74" fmla="*/ 202 w 255"/>
                <a:gd name="T75" fmla="*/ 296 h 304"/>
                <a:gd name="T76" fmla="*/ 174 w 255"/>
                <a:gd name="T77" fmla="*/ 302 h 304"/>
                <a:gd name="T78" fmla="*/ 146 w 255"/>
                <a:gd name="T79" fmla="*/ 304 h 304"/>
                <a:gd name="T80" fmla="*/ 115 w 255"/>
                <a:gd name="T81" fmla="*/ 302 h 304"/>
                <a:gd name="T82" fmla="*/ 85 w 255"/>
                <a:gd name="T83" fmla="*/ 294 h 304"/>
                <a:gd name="T84" fmla="*/ 59 w 255"/>
                <a:gd name="T85" fmla="*/ 282 h 304"/>
                <a:gd name="T86" fmla="*/ 39 w 255"/>
                <a:gd name="T87" fmla="*/ 264 h 304"/>
                <a:gd name="T88" fmla="*/ 22 w 255"/>
                <a:gd name="T89" fmla="*/ 242 h 304"/>
                <a:gd name="T90" fmla="*/ 10 w 255"/>
                <a:gd name="T91" fmla="*/ 216 h 304"/>
                <a:gd name="T92" fmla="*/ 2 w 255"/>
                <a:gd name="T93" fmla="*/ 185 h 304"/>
                <a:gd name="T94" fmla="*/ 0 w 255"/>
                <a:gd name="T95" fmla="*/ 149 h 304"/>
                <a:gd name="T96" fmla="*/ 2 w 255"/>
                <a:gd name="T97" fmla="*/ 115 h 304"/>
                <a:gd name="T98" fmla="*/ 10 w 255"/>
                <a:gd name="T99" fmla="*/ 86 h 304"/>
                <a:gd name="T100" fmla="*/ 22 w 255"/>
                <a:gd name="T101" fmla="*/ 60 h 304"/>
                <a:gd name="T102" fmla="*/ 39 w 255"/>
                <a:gd name="T103" fmla="*/ 40 h 304"/>
                <a:gd name="T104" fmla="*/ 59 w 255"/>
                <a:gd name="T105" fmla="*/ 22 h 304"/>
                <a:gd name="T106" fmla="*/ 83 w 255"/>
                <a:gd name="T107" fmla="*/ 10 h 304"/>
                <a:gd name="T108" fmla="*/ 109 w 255"/>
                <a:gd name="T109" fmla="*/ 2 h 304"/>
                <a:gd name="T110" fmla="*/ 136 w 255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5" h="304">
                  <a:moveTo>
                    <a:pt x="138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79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1" y="125"/>
                  </a:lnTo>
                  <a:lnTo>
                    <a:pt x="208" y="125"/>
                  </a:lnTo>
                  <a:lnTo>
                    <a:pt x="208" y="119"/>
                  </a:lnTo>
                  <a:lnTo>
                    <a:pt x="206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6" y="52"/>
                  </a:lnTo>
                  <a:lnTo>
                    <a:pt x="158" y="46"/>
                  </a:lnTo>
                  <a:lnTo>
                    <a:pt x="138" y="42"/>
                  </a:lnTo>
                  <a:close/>
                  <a:moveTo>
                    <a:pt x="136" y="0"/>
                  </a:moveTo>
                  <a:lnTo>
                    <a:pt x="164" y="2"/>
                  </a:lnTo>
                  <a:lnTo>
                    <a:pt x="188" y="10"/>
                  </a:lnTo>
                  <a:lnTo>
                    <a:pt x="210" y="20"/>
                  </a:lnTo>
                  <a:lnTo>
                    <a:pt x="226" y="36"/>
                  </a:lnTo>
                  <a:lnTo>
                    <a:pt x="240" y="56"/>
                  </a:lnTo>
                  <a:lnTo>
                    <a:pt x="249" y="78"/>
                  </a:lnTo>
                  <a:lnTo>
                    <a:pt x="253" y="103"/>
                  </a:lnTo>
                  <a:lnTo>
                    <a:pt x="255" y="129"/>
                  </a:lnTo>
                  <a:lnTo>
                    <a:pt x="253" y="165"/>
                  </a:lnTo>
                  <a:lnTo>
                    <a:pt x="51" y="165"/>
                  </a:lnTo>
                  <a:lnTo>
                    <a:pt x="55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7" y="248"/>
                  </a:lnTo>
                  <a:lnTo>
                    <a:pt x="123" y="256"/>
                  </a:lnTo>
                  <a:lnTo>
                    <a:pt x="150" y="260"/>
                  </a:lnTo>
                  <a:lnTo>
                    <a:pt x="178" y="256"/>
                  </a:lnTo>
                  <a:lnTo>
                    <a:pt x="204" y="248"/>
                  </a:lnTo>
                  <a:lnTo>
                    <a:pt x="224" y="236"/>
                  </a:lnTo>
                  <a:lnTo>
                    <a:pt x="245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4" y="302"/>
                  </a:lnTo>
                  <a:lnTo>
                    <a:pt x="146" y="304"/>
                  </a:lnTo>
                  <a:lnTo>
                    <a:pt x="115" y="302"/>
                  </a:lnTo>
                  <a:lnTo>
                    <a:pt x="85" y="294"/>
                  </a:lnTo>
                  <a:lnTo>
                    <a:pt x="59" y="282"/>
                  </a:lnTo>
                  <a:lnTo>
                    <a:pt x="39" y="264"/>
                  </a:lnTo>
                  <a:lnTo>
                    <a:pt x="22" y="242"/>
                  </a:lnTo>
                  <a:lnTo>
                    <a:pt x="10" y="216"/>
                  </a:lnTo>
                  <a:lnTo>
                    <a:pt x="2" y="185"/>
                  </a:lnTo>
                  <a:lnTo>
                    <a:pt x="0" y="149"/>
                  </a:lnTo>
                  <a:lnTo>
                    <a:pt x="2" y="115"/>
                  </a:lnTo>
                  <a:lnTo>
                    <a:pt x="10" y="86"/>
                  </a:lnTo>
                  <a:lnTo>
                    <a:pt x="22" y="60"/>
                  </a:lnTo>
                  <a:lnTo>
                    <a:pt x="39" y="40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586413" y="2159000"/>
              <a:ext cx="328613" cy="228600"/>
            </a:xfrm>
            <a:custGeom>
              <a:avLst/>
              <a:gdLst>
                <a:gd name="T0" fmla="*/ 0 w 414"/>
                <a:gd name="T1" fmla="*/ 0 h 287"/>
                <a:gd name="T2" fmla="*/ 56 w 414"/>
                <a:gd name="T3" fmla="*/ 0 h 287"/>
                <a:gd name="T4" fmla="*/ 117 w 414"/>
                <a:gd name="T5" fmla="*/ 232 h 287"/>
                <a:gd name="T6" fmla="*/ 185 w 414"/>
                <a:gd name="T7" fmla="*/ 22 h 287"/>
                <a:gd name="T8" fmla="*/ 236 w 414"/>
                <a:gd name="T9" fmla="*/ 22 h 287"/>
                <a:gd name="T10" fmla="*/ 301 w 414"/>
                <a:gd name="T11" fmla="*/ 236 h 287"/>
                <a:gd name="T12" fmla="*/ 363 w 414"/>
                <a:gd name="T13" fmla="*/ 0 h 287"/>
                <a:gd name="T14" fmla="*/ 414 w 414"/>
                <a:gd name="T15" fmla="*/ 0 h 287"/>
                <a:gd name="T16" fmla="*/ 325 w 414"/>
                <a:gd name="T17" fmla="*/ 287 h 287"/>
                <a:gd name="T18" fmla="*/ 274 w 414"/>
                <a:gd name="T19" fmla="*/ 287 h 287"/>
                <a:gd name="T20" fmla="*/ 208 w 414"/>
                <a:gd name="T21" fmla="*/ 81 h 287"/>
                <a:gd name="T22" fmla="*/ 141 w 414"/>
                <a:gd name="T23" fmla="*/ 287 h 287"/>
                <a:gd name="T24" fmla="*/ 89 w 414"/>
                <a:gd name="T25" fmla="*/ 287 h 287"/>
                <a:gd name="T26" fmla="*/ 0 w 414"/>
                <a:gd name="T2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287">
                  <a:moveTo>
                    <a:pt x="0" y="0"/>
                  </a:moveTo>
                  <a:lnTo>
                    <a:pt x="56" y="0"/>
                  </a:lnTo>
                  <a:lnTo>
                    <a:pt x="117" y="232"/>
                  </a:lnTo>
                  <a:lnTo>
                    <a:pt x="185" y="22"/>
                  </a:lnTo>
                  <a:lnTo>
                    <a:pt x="236" y="22"/>
                  </a:lnTo>
                  <a:lnTo>
                    <a:pt x="301" y="236"/>
                  </a:lnTo>
                  <a:lnTo>
                    <a:pt x="363" y="0"/>
                  </a:lnTo>
                  <a:lnTo>
                    <a:pt x="414" y="0"/>
                  </a:lnTo>
                  <a:lnTo>
                    <a:pt x="325" y="287"/>
                  </a:lnTo>
                  <a:lnTo>
                    <a:pt x="274" y="287"/>
                  </a:lnTo>
                  <a:lnTo>
                    <a:pt x="208" y="81"/>
                  </a:lnTo>
                  <a:lnTo>
                    <a:pt x="141" y="287"/>
                  </a:lnTo>
                  <a:lnTo>
                    <a:pt x="89" y="2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951538" y="2060575"/>
              <a:ext cx="198438" cy="327025"/>
            </a:xfrm>
            <a:custGeom>
              <a:avLst/>
              <a:gdLst>
                <a:gd name="T0" fmla="*/ 0 w 252"/>
                <a:gd name="T1" fmla="*/ 0 h 412"/>
                <a:gd name="T2" fmla="*/ 52 w 252"/>
                <a:gd name="T3" fmla="*/ 0 h 412"/>
                <a:gd name="T4" fmla="*/ 52 w 252"/>
                <a:gd name="T5" fmla="*/ 166 h 412"/>
                <a:gd name="T6" fmla="*/ 67 w 252"/>
                <a:gd name="T7" fmla="*/ 147 h 412"/>
                <a:gd name="T8" fmla="*/ 89 w 252"/>
                <a:gd name="T9" fmla="*/ 131 h 412"/>
                <a:gd name="T10" fmla="*/ 117 w 252"/>
                <a:gd name="T11" fmla="*/ 121 h 412"/>
                <a:gd name="T12" fmla="*/ 149 w 252"/>
                <a:gd name="T13" fmla="*/ 117 h 412"/>
                <a:gd name="T14" fmla="*/ 178 w 252"/>
                <a:gd name="T15" fmla="*/ 121 h 412"/>
                <a:gd name="T16" fmla="*/ 204 w 252"/>
                <a:gd name="T17" fmla="*/ 129 h 412"/>
                <a:gd name="T18" fmla="*/ 224 w 252"/>
                <a:gd name="T19" fmla="*/ 145 h 412"/>
                <a:gd name="T20" fmla="*/ 240 w 252"/>
                <a:gd name="T21" fmla="*/ 166 h 412"/>
                <a:gd name="T22" fmla="*/ 248 w 252"/>
                <a:gd name="T23" fmla="*/ 194 h 412"/>
                <a:gd name="T24" fmla="*/ 252 w 252"/>
                <a:gd name="T25" fmla="*/ 228 h 412"/>
                <a:gd name="T26" fmla="*/ 252 w 252"/>
                <a:gd name="T27" fmla="*/ 412 h 412"/>
                <a:gd name="T28" fmla="*/ 200 w 252"/>
                <a:gd name="T29" fmla="*/ 412 h 412"/>
                <a:gd name="T30" fmla="*/ 200 w 252"/>
                <a:gd name="T31" fmla="*/ 234 h 412"/>
                <a:gd name="T32" fmla="*/ 198 w 252"/>
                <a:gd name="T33" fmla="*/ 210 h 412"/>
                <a:gd name="T34" fmla="*/ 192 w 252"/>
                <a:gd name="T35" fmla="*/ 192 h 412"/>
                <a:gd name="T36" fmla="*/ 184 w 252"/>
                <a:gd name="T37" fmla="*/ 178 h 412"/>
                <a:gd name="T38" fmla="*/ 172 w 252"/>
                <a:gd name="T39" fmla="*/ 168 h 412"/>
                <a:gd name="T40" fmla="*/ 157 w 252"/>
                <a:gd name="T41" fmla="*/ 162 h 412"/>
                <a:gd name="T42" fmla="*/ 137 w 252"/>
                <a:gd name="T43" fmla="*/ 160 h 412"/>
                <a:gd name="T44" fmla="*/ 113 w 252"/>
                <a:gd name="T45" fmla="*/ 164 h 412"/>
                <a:gd name="T46" fmla="*/ 91 w 252"/>
                <a:gd name="T47" fmla="*/ 172 h 412"/>
                <a:gd name="T48" fmla="*/ 75 w 252"/>
                <a:gd name="T49" fmla="*/ 186 h 412"/>
                <a:gd name="T50" fmla="*/ 61 w 252"/>
                <a:gd name="T51" fmla="*/ 206 h 412"/>
                <a:gd name="T52" fmla="*/ 54 w 252"/>
                <a:gd name="T53" fmla="*/ 230 h 412"/>
                <a:gd name="T54" fmla="*/ 52 w 252"/>
                <a:gd name="T55" fmla="*/ 259 h 412"/>
                <a:gd name="T56" fmla="*/ 52 w 252"/>
                <a:gd name="T57" fmla="*/ 412 h 412"/>
                <a:gd name="T58" fmla="*/ 0 w 252"/>
                <a:gd name="T59" fmla="*/ 412 h 412"/>
                <a:gd name="T60" fmla="*/ 0 w 252"/>
                <a:gd name="T6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12">
                  <a:moveTo>
                    <a:pt x="0" y="0"/>
                  </a:moveTo>
                  <a:lnTo>
                    <a:pt x="52" y="0"/>
                  </a:lnTo>
                  <a:lnTo>
                    <a:pt x="52" y="166"/>
                  </a:lnTo>
                  <a:lnTo>
                    <a:pt x="67" y="147"/>
                  </a:lnTo>
                  <a:lnTo>
                    <a:pt x="89" y="131"/>
                  </a:lnTo>
                  <a:lnTo>
                    <a:pt x="117" y="121"/>
                  </a:lnTo>
                  <a:lnTo>
                    <a:pt x="149" y="117"/>
                  </a:lnTo>
                  <a:lnTo>
                    <a:pt x="178" y="121"/>
                  </a:lnTo>
                  <a:lnTo>
                    <a:pt x="204" y="129"/>
                  </a:lnTo>
                  <a:lnTo>
                    <a:pt x="224" y="145"/>
                  </a:lnTo>
                  <a:lnTo>
                    <a:pt x="240" y="166"/>
                  </a:lnTo>
                  <a:lnTo>
                    <a:pt x="248" y="194"/>
                  </a:lnTo>
                  <a:lnTo>
                    <a:pt x="252" y="228"/>
                  </a:lnTo>
                  <a:lnTo>
                    <a:pt x="252" y="412"/>
                  </a:lnTo>
                  <a:lnTo>
                    <a:pt x="200" y="412"/>
                  </a:lnTo>
                  <a:lnTo>
                    <a:pt x="200" y="234"/>
                  </a:lnTo>
                  <a:lnTo>
                    <a:pt x="198" y="210"/>
                  </a:lnTo>
                  <a:lnTo>
                    <a:pt x="192" y="192"/>
                  </a:lnTo>
                  <a:lnTo>
                    <a:pt x="184" y="178"/>
                  </a:lnTo>
                  <a:lnTo>
                    <a:pt x="172" y="168"/>
                  </a:lnTo>
                  <a:lnTo>
                    <a:pt x="157" y="162"/>
                  </a:lnTo>
                  <a:lnTo>
                    <a:pt x="137" y="160"/>
                  </a:lnTo>
                  <a:lnTo>
                    <a:pt x="113" y="164"/>
                  </a:lnTo>
                  <a:lnTo>
                    <a:pt x="91" y="172"/>
                  </a:lnTo>
                  <a:lnTo>
                    <a:pt x="75" y="186"/>
                  </a:lnTo>
                  <a:lnTo>
                    <a:pt x="61" y="206"/>
                  </a:lnTo>
                  <a:lnTo>
                    <a:pt x="54" y="230"/>
                  </a:lnTo>
                  <a:lnTo>
                    <a:pt x="52" y="259"/>
                  </a:lnTo>
                  <a:lnTo>
                    <a:pt x="52" y="412"/>
                  </a:lnTo>
                  <a:lnTo>
                    <a:pt x="0" y="4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197600" y="2152650"/>
              <a:ext cx="206375" cy="241300"/>
            </a:xfrm>
            <a:custGeom>
              <a:avLst/>
              <a:gdLst>
                <a:gd name="T0" fmla="*/ 89 w 260"/>
                <a:gd name="T1" fmla="*/ 164 h 303"/>
                <a:gd name="T2" fmla="*/ 54 w 260"/>
                <a:gd name="T3" fmla="*/ 190 h 303"/>
                <a:gd name="T4" fmla="*/ 54 w 260"/>
                <a:gd name="T5" fmla="*/ 232 h 303"/>
                <a:gd name="T6" fmla="*/ 79 w 260"/>
                <a:gd name="T7" fmla="*/ 255 h 303"/>
                <a:gd name="T8" fmla="*/ 123 w 260"/>
                <a:gd name="T9" fmla="*/ 257 h 303"/>
                <a:gd name="T10" fmla="*/ 147 w 260"/>
                <a:gd name="T11" fmla="*/ 248 h 303"/>
                <a:gd name="T12" fmla="*/ 163 w 260"/>
                <a:gd name="T13" fmla="*/ 236 h 303"/>
                <a:gd name="T14" fmla="*/ 173 w 260"/>
                <a:gd name="T15" fmla="*/ 220 h 303"/>
                <a:gd name="T16" fmla="*/ 182 w 260"/>
                <a:gd name="T17" fmla="*/ 176 h 303"/>
                <a:gd name="T18" fmla="*/ 119 w 260"/>
                <a:gd name="T19" fmla="*/ 162 h 303"/>
                <a:gd name="T20" fmla="*/ 163 w 260"/>
                <a:gd name="T21" fmla="*/ 6 h 303"/>
                <a:gd name="T22" fmla="*/ 198 w 260"/>
                <a:gd name="T23" fmla="*/ 24 h 303"/>
                <a:gd name="T24" fmla="*/ 222 w 260"/>
                <a:gd name="T25" fmla="*/ 55 h 303"/>
                <a:gd name="T26" fmla="*/ 230 w 260"/>
                <a:gd name="T27" fmla="*/ 107 h 303"/>
                <a:gd name="T28" fmla="*/ 232 w 260"/>
                <a:gd name="T29" fmla="*/ 244 h 303"/>
                <a:gd name="T30" fmla="*/ 236 w 260"/>
                <a:gd name="T31" fmla="*/ 253 h 303"/>
                <a:gd name="T32" fmla="*/ 246 w 260"/>
                <a:gd name="T33" fmla="*/ 257 h 303"/>
                <a:gd name="T34" fmla="*/ 260 w 260"/>
                <a:gd name="T35" fmla="*/ 257 h 303"/>
                <a:gd name="T36" fmla="*/ 254 w 260"/>
                <a:gd name="T37" fmla="*/ 295 h 303"/>
                <a:gd name="T38" fmla="*/ 234 w 260"/>
                <a:gd name="T39" fmla="*/ 297 h 303"/>
                <a:gd name="T40" fmla="*/ 200 w 260"/>
                <a:gd name="T41" fmla="*/ 285 h 303"/>
                <a:gd name="T42" fmla="*/ 188 w 260"/>
                <a:gd name="T43" fmla="*/ 251 h 303"/>
                <a:gd name="T44" fmla="*/ 153 w 260"/>
                <a:gd name="T45" fmla="*/ 289 h 303"/>
                <a:gd name="T46" fmla="*/ 95 w 260"/>
                <a:gd name="T47" fmla="*/ 303 h 303"/>
                <a:gd name="T48" fmla="*/ 54 w 260"/>
                <a:gd name="T49" fmla="*/ 295 h 303"/>
                <a:gd name="T50" fmla="*/ 34 w 260"/>
                <a:gd name="T51" fmla="*/ 285 h 303"/>
                <a:gd name="T52" fmla="*/ 18 w 260"/>
                <a:gd name="T53" fmla="*/ 269 h 303"/>
                <a:gd name="T54" fmla="*/ 6 w 260"/>
                <a:gd name="T55" fmla="*/ 249 h 303"/>
                <a:gd name="T56" fmla="*/ 0 w 260"/>
                <a:gd name="T57" fmla="*/ 214 h 303"/>
                <a:gd name="T58" fmla="*/ 10 w 260"/>
                <a:gd name="T59" fmla="*/ 172 h 303"/>
                <a:gd name="T60" fmla="*/ 26 w 260"/>
                <a:gd name="T61" fmla="*/ 152 h 303"/>
                <a:gd name="T62" fmla="*/ 54 w 260"/>
                <a:gd name="T63" fmla="*/ 137 h 303"/>
                <a:gd name="T64" fmla="*/ 119 w 260"/>
                <a:gd name="T65" fmla="*/ 125 h 303"/>
                <a:gd name="T66" fmla="*/ 182 w 260"/>
                <a:gd name="T67" fmla="*/ 107 h 303"/>
                <a:gd name="T68" fmla="*/ 167 w 260"/>
                <a:gd name="T69" fmla="*/ 59 h 303"/>
                <a:gd name="T70" fmla="*/ 137 w 260"/>
                <a:gd name="T71" fmla="*/ 43 h 303"/>
                <a:gd name="T72" fmla="*/ 91 w 260"/>
                <a:gd name="T73" fmla="*/ 43 h 303"/>
                <a:gd name="T74" fmla="*/ 50 w 260"/>
                <a:gd name="T75" fmla="*/ 57 h 303"/>
                <a:gd name="T76" fmla="*/ 8 w 260"/>
                <a:gd name="T77" fmla="*/ 35 h 303"/>
                <a:gd name="T78" fmla="*/ 60 w 260"/>
                <a:gd name="T79" fmla="*/ 8 h 303"/>
                <a:gd name="T80" fmla="*/ 119 w 260"/>
                <a:gd name="T8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" h="303">
                  <a:moveTo>
                    <a:pt x="119" y="162"/>
                  </a:moveTo>
                  <a:lnTo>
                    <a:pt x="89" y="164"/>
                  </a:lnTo>
                  <a:lnTo>
                    <a:pt x="68" y="174"/>
                  </a:lnTo>
                  <a:lnTo>
                    <a:pt x="54" y="190"/>
                  </a:lnTo>
                  <a:lnTo>
                    <a:pt x="50" y="212"/>
                  </a:lnTo>
                  <a:lnTo>
                    <a:pt x="54" y="232"/>
                  </a:lnTo>
                  <a:lnTo>
                    <a:pt x="64" y="248"/>
                  </a:lnTo>
                  <a:lnTo>
                    <a:pt x="79" y="255"/>
                  </a:lnTo>
                  <a:lnTo>
                    <a:pt x="105" y="259"/>
                  </a:lnTo>
                  <a:lnTo>
                    <a:pt x="123" y="257"/>
                  </a:lnTo>
                  <a:lnTo>
                    <a:pt x="137" y="253"/>
                  </a:lnTo>
                  <a:lnTo>
                    <a:pt x="147" y="248"/>
                  </a:lnTo>
                  <a:lnTo>
                    <a:pt x="155" y="244"/>
                  </a:lnTo>
                  <a:lnTo>
                    <a:pt x="163" y="236"/>
                  </a:lnTo>
                  <a:lnTo>
                    <a:pt x="169" y="228"/>
                  </a:lnTo>
                  <a:lnTo>
                    <a:pt x="173" y="220"/>
                  </a:lnTo>
                  <a:lnTo>
                    <a:pt x="177" y="210"/>
                  </a:lnTo>
                  <a:lnTo>
                    <a:pt x="182" y="176"/>
                  </a:lnTo>
                  <a:lnTo>
                    <a:pt x="182" y="162"/>
                  </a:lnTo>
                  <a:lnTo>
                    <a:pt x="119" y="162"/>
                  </a:lnTo>
                  <a:close/>
                  <a:moveTo>
                    <a:pt x="119" y="0"/>
                  </a:moveTo>
                  <a:lnTo>
                    <a:pt x="163" y="6"/>
                  </a:lnTo>
                  <a:lnTo>
                    <a:pt x="180" y="12"/>
                  </a:lnTo>
                  <a:lnTo>
                    <a:pt x="198" y="24"/>
                  </a:lnTo>
                  <a:lnTo>
                    <a:pt x="212" y="37"/>
                  </a:lnTo>
                  <a:lnTo>
                    <a:pt x="222" y="55"/>
                  </a:lnTo>
                  <a:lnTo>
                    <a:pt x="228" y="79"/>
                  </a:lnTo>
                  <a:lnTo>
                    <a:pt x="230" y="107"/>
                  </a:lnTo>
                  <a:lnTo>
                    <a:pt x="230" y="236"/>
                  </a:lnTo>
                  <a:lnTo>
                    <a:pt x="232" y="244"/>
                  </a:lnTo>
                  <a:lnTo>
                    <a:pt x="232" y="249"/>
                  </a:lnTo>
                  <a:lnTo>
                    <a:pt x="236" y="253"/>
                  </a:lnTo>
                  <a:lnTo>
                    <a:pt x="240" y="255"/>
                  </a:lnTo>
                  <a:lnTo>
                    <a:pt x="246" y="257"/>
                  </a:lnTo>
                  <a:lnTo>
                    <a:pt x="254" y="257"/>
                  </a:lnTo>
                  <a:lnTo>
                    <a:pt x="260" y="257"/>
                  </a:lnTo>
                  <a:lnTo>
                    <a:pt x="260" y="293"/>
                  </a:lnTo>
                  <a:lnTo>
                    <a:pt x="254" y="295"/>
                  </a:lnTo>
                  <a:lnTo>
                    <a:pt x="248" y="297"/>
                  </a:lnTo>
                  <a:lnTo>
                    <a:pt x="234" y="297"/>
                  </a:lnTo>
                  <a:lnTo>
                    <a:pt x="214" y="295"/>
                  </a:lnTo>
                  <a:lnTo>
                    <a:pt x="200" y="285"/>
                  </a:lnTo>
                  <a:lnTo>
                    <a:pt x="192" y="271"/>
                  </a:lnTo>
                  <a:lnTo>
                    <a:pt x="188" y="251"/>
                  </a:lnTo>
                  <a:lnTo>
                    <a:pt x="173" y="273"/>
                  </a:lnTo>
                  <a:lnTo>
                    <a:pt x="153" y="289"/>
                  </a:lnTo>
                  <a:lnTo>
                    <a:pt x="125" y="299"/>
                  </a:lnTo>
                  <a:lnTo>
                    <a:pt x="95" y="303"/>
                  </a:lnTo>
                  <a:lnTo>
                    <a:pt x="73" y="301"/>
                  </a:lnTo>
                  <a:lnTo>
                    <a:pt x="54" y="295"/>
                  </a:lnTo>
                  <a:lnTo>
                    <a:pt x="44" y="291"/>
                  </a:lnTo>
                  <a:lnTo>
                    <a:pt x="34" y="285"/>
                  </a:lnTo>
                  <a:lnTo>
                    <a:pt x="24" y="277"/>
                  </a:lnTo>
                  <a:lnTo>
                    <a:pt x="18" y="269"/>
                  </a:lnTo>
                  <a:lnTo>
                    <a:pt x="12" y="259"/>
                  </a:lnTo>
                  <a:lnTo>
                    <a:pt x="6" y="249"/>
                  </a:lnTo>
                  <a:lnTo>
                    <a:pt x="2" y="232"/>
                  </a:lnTo>
                  <a:lnTo>
                    <a:pt x="0" y="214"/>
                  </a:lnTo>
                  <a:lnTo>
                    <a:pt x="2" y="192"/>
                  </a:lnTo>
                  <a:lnTo>
                    <a:pt x="10" y="172"/>
                  </a:lnTo>
                  <a:lnTo>
                    <a:pt x="18" y="162"/>
                  </a:lnTo>
                  <a:lnTo>
                    <a:pt x="26" y="152"/>
                  </a:lnTo>
                  <a:lnTo>
                    <a:pt x="36" y="144"/>
                  </a:lnTo>
                  <a:lnTo>
                    <a:pt x="54" y="137"/>
                  </a:lnTo>
                  <a:lnTo>
                    <a:pt x="73" y="129"/>
                  </a:lnTo>
                  <a:lnTo>
                    <a:pt x="119" y="125"/>
                  </a:lnTo>
                  <a:lnTo>
                    <a:pt x="182" y="125"/>
                  </a:lnTo>
                  <a:lnTo>
                    <a:pt x="182" y="107"/>
                  </a:lnTo>
                  <a:lnTo>
                    <a:pt x="179" y="79"/>
                  </a:lnTo>
                  <a:lnTo>
                    <a:pt x="167" y="59"/>
                  </a:lnTo>
                  <a:lnTo>
                    <a:pt x="155" y="49"/>
                  </a:lnTo>
                  <a:lnTo>
                    <a:pt x="137" y="43"/>
                  </a:lnTo>
                  <a:lnTo>
                    <a:pt x="113" y="43"/>
                  </a:lnTo>
                  <a:lnTo>
                    <a:pt x="91" y="43"/>
                  </a:lnTo>
                  <a:lnTo>
                    <a:pt x="70" y="49"/>
                  </a:lnTo>
                  <a:lnTo>
                    <a:pt x="50" y="57"/>
                  </a:lnTo>
                  <a:lnTo>
                    <a:pt x="30" y="69"/>
                  </a:lnTo>
                  <a:lnTo>
                    <a:pt x="8" y="35"/>
                  </a:lnTo>
                  <a:lnTo>
                    <a:pt x="32" y="20"/>
                  </a:lnTo>
                  <a:lnTo>
                    <a:pt x="60" y="8"/>
                  </a:lnTo>
                  <a:lnTo>
                    <a:pt x="87" y="2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423025" y="2101850"/>
              <a:ext cx="136525" cy="288925"/>
            </a:xfrm>
            <a:custGeom>
              <a:avLst/>
              <a:gdLst>
                <a:gd name="T0" fmla="*/ 49 w 172"/>
                <a:gd name="T1" fmla="*/ 0 h 365"/>
                <a:gd name="T2" fmla="*/ 101 w 172"/>
                <a:gd name="T3" fmla="*/ 0 h 365"/>
                <a:gd name="T4" fmla="*/ 101 w 172"/>
                <a:gd name="T5" fmla="*/ 74 h 365"/>
                <a:gd name="T6" fmla="*/ 172 w 172"/>
                <a:gd name="T7" fmla="*/ 74 h 365"/>
                <a:gd name="T8" fmla="*/ 172 w 172"/>
                <a:gd name="T9" fmla="*/ 115 h 365"/>
                <a:gd name="T10" fmla="*/ 101 w 172"/>
                <a:gd name="T11" fmla="*/ 115 h 365"/>
                <a:gd name="T12" fmla="*/ 101 w 172"/>
                <a:gd name="T13" fmla="*/ 270 h 365"/>
                <a:gd name="T14" fmla="*/ 101 w 172"/>
                <a:gd name="T15" fmla="*/ 288 h 365"/>
                <a:gd name="T16" fmla="*/ 105 w 172"/>
                <a:gd name="T17" fmla="*/ 302 h 365"/>
                <a:gd name="T18" fmla="*/ 113 w 172"/>
                <a:gd name="T19" fmla="*/ 312 h 365"/>
                <a:gd name="T20" fmla="*/ 130 w 172"/>
                <a:gd name="T21" fmla="*/ 319 h 365"/>
                <a:gd name="T22" fmla="*/ 158 w 172"/>
                <a:gd name="T23" fmla="*/ 321 h 365"/>
                <a:gd name="T24" fmla="*/ 172 w 172"/>
                <a:gd name="T25" fmla="*/ 321 h 365"/>
                <a:gd name="T26" fmla="*/ 172 w 172"/>
                <a:gd name="T27" fmla="*/ 361 h 365"/>
                <a:gd name="T28" fmla="*/ 156 w 172"/>
                <a:gd name="T29" fmla="*/ 363 h 365"/>
                <a:gd name="T30" fmla="*/ 148 w 172"/>
                <a:gd name="T31" fmla="*/ 363 h 365"/>
                <a:gd name="T32" fmla="*/ 140 w 172"/>
                <a:gd name="T33" fmla="*/ 365 h 365"/>
                <a:gd name="T34" fmla="*/ 111 w 172"/>
                <a:gd name="T35" fmla="*/ 361 h 365"/>
                <a:gd name="T36" fmla="*/ 87 w 172"/>
                <a:gd name="T37" fmla="*/ 353 h 365"/>
                <a:gd name="T38" fmla="*/ 71 w 172"/>
                <a:gd name="T39" fmla="*/ 341 h 365"/>
                <a:gd name="T40" fmla="*/ 57 w 172"/>
                <a:gd name="T41" fmla="*/ 321 h 365"/>
                <a:gd name="T42" fmla="*/ 51 w 172"/>
                <a:gd name="T43" fmla="*/ 298 h 365"/>
                <a:gd name="T44" fmla="*/ 49 w 172"/>
                <a:gd name="T45" fmla="*/ 264 h 365"/>
                <a:gd name="T46" fmla="*/ 49 w 172"/>
                <a:gd name="T47" fmla="*/ 115 h 365"/>
                <a:gd name="T48" fmla="*/ 0 w 172"/>
                <a:gd name="T49" fmla="*/ 115 h 365"/>
                <a:gd name="T50" fmla="*/ 0 w 172"/>
                <a:gd name="T51" fmla="*/ 74 h 365"/>
                <a:gd name="T52" fmla="*/ 49 w 172"/>
                <a:gd name="T53" fmla="*/ 74 h 365"/>
                <a:gd name="T54" fmla="*/ 49 w 172"/>
                <a:gd name="T5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" h="365">
                  <a:moveTo>
                    <a:pt x="49" y="0"/>
                  </a:moveTo>
                  <a:lnTo>
                    <a:pt x="101" y="0"/>
                  </a:lnTo>
                  <a:lnTo>
                    <a:pt x="101" y="74"/>
                  </a:lnTo>
                  <a:lnTo>
                    <a:pt x="172" y="74"/>
                  </a:lnTo>
                  <a:lnTo>
                    <a:pt x="172" y="115"/>
                  </a:lnTo>
                  <a:lnTo>
                    <a:pt x="101" y="115"/>
                  </a:lnTo>
                  <a:lnTo>
                    <a:pt x="101" y="270"/>
                  </a:lnTo>
                  <a:lnTo>
                    <a:pt x="101" y="288"/>
                  </a:lnTo>
                  <a:lnTo>
                    <a:pt x="105" y="302"/>
                  </a:lnTo>
                  <a:lnTo>
                    <a:pt x="113" y="312"/>
                  </a:lnTo>
                  <a:lnTo>
                    <a:pt x="130" y="319"/>
                  </a:lnTo>
                  <a:lnTo>
                    <a:pt x="158" y="321"/>
                  </a:lnTo>
                  <a:lnTo>
                    <a:pt x="172" y="321"/>
                  </a:lnTo>
                  <a:lnTo>
                    <a:pt x="172" y="361"/>
                  </a:lnTo>
                  <a:lnTo>
                    <a:pt x="156" y="363"/>
                  </a:lnTo>
                  <a:lnTo>
                    <a:pt x="148" y="363"/>
                  </a:lnTo>
                  <a:lnTo>
                    <a:pt x="140" y="365"/>
                  </a:lnTo>
                  <a:lnTo>
                    <a:pt x="111" y="361"/>
                  </a:lnTo>
                  <a:lnTo>
                    <a:pt x="87" y="353"/>
                  </a:lnTo>
                  <a:lnTo>
                    <a:pt x="71" y="341"/>
                  </a:lnTo>
                  <a:lnTo>
                    <a:pt x="57" y="321"/>
                  </a:lnTo>
                  <a:lnTo>
                    <a:pt x="51" y="298"/>
                  </a:lnTo>
                  <a:lnTo>
                    <a:pt x="49" y="264"/>
                  </a:lnTo>
                  <a:lnTo>
                    <a:pt x="49" y="115"/>
                  </a:lnTo>
                  <a:lnTo>
                    <a:pt x="0" y="115"/>
                  </a:lnTo>
                  <a:lnTo>
                    <a:pt x="0" y="74"/>
                  </a:lnTo>
                  <a:lnTo>
                    <a:pt x="49" y="7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6600825" y="2071688"/>
              <a:ext cx="44450" cy="122237"/>
            </a:xfrm>
            <a:custGeom>
              <a:avLst/>
              <a:gdLst>
                <a:gd name="T0" fmla="*/ 0 w 58"/>
                <a:gd name="T1" fmla="*/ 0 h 154"/>
                <a:gd name="T2" fmla="*/ 58 w 58"/>
                <a:gd name="T3" fmla="*/ 0 h 154"/>
                <a:gd name="T4" fmla="*/ 58 w 58"/>
                <a:gd name="T5" fmla="*/ 35 h 154"/>
                <a:gd name="T6" fmla="*/ 56 w 58"/>
                <a:gd name="T7" fmla="*/ 71 h 154"/>
                <a:gd name="T8" fmla="*/ 50 w 58"/>
                <a:gd name="T9" fmla="*/ 103 h 154"/>
                <a:gd name="T10" fmla="*/ 42 w 58"/>
                <a:gd name="T11" fmla="*/ 131 h 154"/>
                <a:gd name="T12" fmla="*/ 30 w 58"/>
                <a:gd name="T13" fmla="*/ 154 h 154"/>
                <a:gd name="T14" fmla="*/ 0 w 58"/>
                <a:gd name="T15" fmla="*/ 138 h 154"/>
                <a:gd name="T16" fmla="*/ 16 w 58"/>
                <a:gd name="T17" fmla="*/ 101 h 154"/>
                <a:gd name="T18" fmla="*/ 22 w 58"/>
                <a:gd name="T19" fmla="*/ 61 h 154"/>
                <a:gd name="T20" fmla="*/ 0 w 58"/>
                <a:gd name="T21" fmla="*/ 61 h 154"/>
                <a:gd name="T22" fmla="*/ 0 w 58"/>
                <a:gd name="T2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154">
                  <a:moveTo>
                    <a:pt x="0" y="0"/>
                  </a:moveTo>
                  <a:lnTo>
                    <a:pt x="58" y="0"/>
                  </a:lnTo>
                  <a:lnTo>
                    <a:pt x="58" y="35"/>
                  </a:lnTo>
                  <a:lnTo>
                    <a:pt x="56" y="71"/>
                  </a:lnTo>
                  <a:lnTo>
                    <a:pt x="50" y="103"/>
                  </a:lnTo>
                  <a:lnTo>
                    <a:pt x="42" y="131"/>
                  </a:lnTo>
                  <a:lnTo>
                    <a:pt x="30" y="154"/>
                  </a:lnTo>
                  <a:lnTo>
                    <a:pt x="0" y="138"/>
                  </a:lnTo>
                  <a:lnTo>
                    <a:pt x="16" y="101"/>
                  </a:lnTo>
                  <a:lnTo>
                    <a:pt x="22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61150" y="2152650"/>
              <a:ext cx="177800" cy="241300"/>
            </a:xfrm>
            <a:custGeom>
              <a:avLst/>
              <a:gdLst>
                <a:gd name="T0" fmla="*/ 170 w 224"/>
                <a:gd name="T1" fmla="*/ 8 h 303"/>
                <a:gd name="T2" fmla="*/ 216 w 224"/>
                <a:gd name="T3" fmla="*/ 30 h 303"/>
                <a:gd name="T4" fmla="*/ 160 w 224"/>
                <a:gd name="T5" fmla="*/ 49 h 303"/>
                <a:gd name="T6" fmla="*/ 117 w 224"/>
                <a:gd name="T7" fmla="*/ 43 h 303"/>
                <a:gd name="T8" fmla="*/ 77 w 224"/>
                <a:gd name="T9" fmla="*/ 51 h 303"/>
                <a:gd name="T10" fmla="*/ 65 w 224"/>
                <a:gd name="T11" fmla="*/ 63 h 303"/>
                <a:gd name="T12" fmla="*/ 61 w 224"/>
                <a:gd name="T13" fmla="*/ 83 h 303"/>
                <a:gd name="T14" fmla="*/ 67 w 224"/>
                <a:gd name="T15" fmla="*/ 103 h 303"/>
                <a:gd name="T16" fmla="*/ 79 w 224"/>
                <a:gd name="T17" fmla="*/ 111 h 303"/>
                <a:gd name="T18" fmla="*/ 97 w 224"/>
                <a:gd name="T19" fmla="*/ 119 h 303"/>
                <a:gd name="T20" fmla="*/ 182 w 224"/>
                <a:gd name="T21" fmla="*/ 148 h 303"/>
                <a:gd name="T22" fmla="*/ 218 w 224"/>
                <a:gd name="T23" fmla="*/ 188 h 303"/>
                <a:gd name="T24" fmla="*/ 220 w 224"/>
                <a:gd name="T25" fmla="*/ 240 h 303"/>
                <a:gd name="T26" fmla="*/ 194 w 224"/>
                <a:gd name="T27" fmla="*/ 279 h 303"/>
                <a:gd name="T28" fmla="*/ 144 w 224"/>
                <a:gd name="T29" fmla="*/ 301 h 303"/>
                <a:gd name="T30" fmla="*/ 79 w 224"/>
                <a:gd name="T31" fmla="*/ 301 h 303"/>
                <a:gd name="T32" fmla="*/ 24 w 224"/>
                <a:gd name="T33" fmla="*/ 281 h 303"/>
                <a:gd name="T34" fmla="*/ 24 w 224"/>
                <a:gd name="T35" fmla="*/ 230 h 303"/>
                <a:gd name="T36" fmla="*/ 65 w 224"/>
                <a:gd name="T37" fmla="*/ 251 h 303"/>
                <a:gd name="T38" fmla="*/ 113 w 224"/>
                <a:gd name="T39" fmla="*/ 259 h 303"/>
                <a:gd name="T40" fmla="*/ 156 w 224"/>
                <a:gd name="T41" fmla="*/ 249 h 303"/>
                <a:gd name="T42" fmla="*/ 172 w 224"/>
                <a:gd name="T43" fmla="*/ 216 h 303"/>
                <a:gd name="T44" fmla="*/ 168 w 224"/>
                <a:gd name="T45" fmla="*/ 198 h 303"/>
                <a:gd name="T46" fmla="*/ 156 w 224"/>
                <a:gd name="T47" fmla="*/ 186 h 303"/>
                <a:gd name="T48" fmla="*/ 135 w 224"/>
                <a:gd name="T49" fmla="*/ 176 h 303"/>
                <a:gd name="T50" fmla="*/ 49 w 224"/>
                <a:gd name="T51" fmla="*/ 148 h 303"/>
                <a:gd name="T52" fmla="*/ 14 w 224"/>
                <a:gd name="T53" fmla="*/ 109 h 303"/>
                <a:gd name="T54" fmla="*/ 12 w 224"/>
                <a:gd name="T55" fmla="*/ 63 h 303"/>
                <a:gd name="T56" fmla="*/ 24 w 224"/>
                <a:gd name="T57" fmla="*/ 37 h 303"/>
                <a:gd name="T58" fmla="*/ 41 w 224"/>
                <a:gd name="T59" fmla="*/ 20 h 303"/>
                <a:gd name="T60" fmla="*/ 75 w 224"/>
                <a:gd name="T61" fmla="*/ 6 h 303"/>
                <a:gd name="T62" fmla="*/ 117 w 224"/>
                <a:gd name="T6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303">
                  <a:moveTo>
                    <a:pt x="117" y="0"/>
                  </a:moveTo>
                  <a:lnTo>
                    <a:pt x="170" y="8"/>
                  </a:lnTo>
                  <a:lnTo>
                    <a:pt x="196" y="16"/>
                  </a:lnTo>
                  <a:lnTo>
                    <a:pt x="216" y="30"/>
                  </a:lnTo>
                  <a:lnTo>
                    <a:pt x="198" y="65"/>
                  </a:lnTo>
                  <a:lnTo>
                    <a:pt x="160" y="49"/>
                  </a:lnTo>
                  <a:lnTo>
                    <a:pt x="140" y="43"/>
                  </a:lnTo>
                  <a:lnTo>
                    <a:pt x="117" y="43"/>
                  </a:lnTo>
                  <a:lnTo>
                    <a:pt x="95" y="45"/>
                  </a:lnTo>
                  <a:lnTo>
                    <a:pt x="77" y="51"/>
                  </a:lnTo>
                  <a:lnTo>
                    <a:pt x="69" y="57"/>
                  </a:lnTo>
                  <a:lnTo>
                    <a:pt x="65" y="63"/>
                  </a:lnTo>
                  <a:lnTo>
                    <a:pt x="61" y="73"/>
                  </a:lnTo>
                  <a:lnTo>
                    <a:pt x="61" y="83"/>
                  </a:lnTo>
                  <a:lnTo>
                    <a:pt x="63" y="93"/>
                  </a:lnTo>
                  <a:lnTo>
                    <a:pt x="67" y="103"/>
                  </a:lnTo>
                  <a:lnTo>
                    <a:pt x="71" y="107"/>
                  </a:lnTo>
                  <a:lnTo>
                    <a:pt x="79" y="111"/>
                  </a:lnTo>
                  <a:lnTo>
                    <a:pt x="87" y="115"/>
                  </a:lnTo>
                  <a:lnTo>
                    <a:pt x="97" y="119"/>
                  </a:lnTo>
                  <a:lnTo>
                    <a:pt x="150" y="135"/>
                  </a:lnTo>
                  <a:lnTo>
                    <a:pt x="182" y="148"/>
                  </a:lnTo>
                  <a:lnTo>
                    <a:pt x="206" y="166"/>
                  </a:lnTo>
                  <a:lnTo>
                    <a:pt x="218" y="188"/>
                  </a:lnTo>
                  <a:lnTo>
                    <a:pt x="224" y="214"/>
                  </a:lnTo>
                  <a:lnTo>
                    <a:pt x="220" y="240"/>
                  </a:lnTo>
                  <a:lnTo>
                    <a:pt x="210" y="259"/>
                  </a:lnTo>
                  <a:lnTo>
                    <a:pt x="194" y="279"/>
                  </a:lnTo>
                  <a:lnTo>
                    <a:pt x="172" y="293"/>
                  </a:lnTo>
                  <a:lnTo>
                    <a:pt x="144" y="301"/>
                  </a:lnTo>
                  <a:lnTo>
                    <a:pt x="113" y="303"/>
                  </a:lnTo>
                  <a:lnTo>
                    <a:pt x="79" y="301"/>
                  </a:lnTo>
                  <a:lnTo>
                    <a:pt x="49" y="293"/>
                  </a:lnTo>
                  <a:lnTo>
                    <a:pt x="24" y="281"/>
                  </a:lnTo>
                  <a:lnTo>
                    <a:pt x="0" y="265"/>
                  </a:lnTo>
                  <a:lnTo>
                    <a:pt x="24" y="230"/>
                  </a:lnTo>
                  <a:lnTo>
                    <a:pt x="43" y="242"/>
                  </a:lnTo>
                  <a:lnTo>
                    <a:pt x="65" y="251"/>
                  </a:lnTo>
                  <a:lnTo>
                    <a:pt x="87" y="257"/>
                  </a:lnTo>
                  <a:lnTo>
                    <a:pt x="113" y="259"/>
                  </a:lnTo>
                  <a:lnTo>
                    <a:pt x="137" y="257"/>
                  </a:lnTo>
                  <a:lnTo>
                    <a:pt x="156" y="249"/>
                  </a:lnTo>
                  <a:lnTo>
                    <a:pt x="168" y="236"/>
                  </a:lnTo>
                  <a:lnTo>
                    <a:pt x="172" y="216"/>
                  </a:lnTo>
                  <a:lnTo>
                    <a:pt x="170" y="206"/>
                  </a:lnTo>
                  <a:lnTo>
                    <a:pt x="168" y="198"/>
                  </a:lnTo>
                  <a:lnTo>
                    <a:pt x="164" y="192"/>
                  </a:lnTo>
                  <a:lnTo>
                    <a:pt x="156" y="186"/>
                  </a:lnTo>
                  <a:lnTo>
                    <a:pt x="146" y="182"/>
                  </a:lnTo>
                  <a:lnTo>
                    <a:pt x="135" y="176"/>
                  </a:lnTo>
                  <a:lnTo>
                    <a:pt x="81" y="160"/>
                  </a:lnTo>
                  <a:lnTo>
                    <a:pt x="49" y="148"/>
                  </a:lnTo>
                  <a:lnTo>
                    <a:pt x="28" y="131"/>
                  </a:lnTo>
                  <a:lnTo>
                    <a:pt x="14" y="109"/>
                  </a:lnTo>
                  <a:lnTo>
                    <a:pt x="10" y="83"/>
                  </a:lnTo>
                  <a:lnTo>
                    <a:pt x="12" y="63"/>
                  </a:lnTo>
                  <a:lnTo>
                    <a:pt x="18" y="47"/>
                  </a:lnTo>
                  <a:lnTo>
                    <a:pt x="24" y="37"/>
                  </a:lnTo>
                  <a:lnTo>
                    <a:pt x="31" y="28"/>
                  </a:lnTo>
                  <a:lnTo>
                    <a:pt x="41" y="20"/>
                  </a:lnTo>
                  <a:lnTo>
                    <a:pt x="55" y="12"/>
                  </a:lnTo>
                  <a:lnTo>
                    <a:pt x="75" y="6"/>
                  </a:lnTo>
                  <a:lnTo>
                    <a:pt x="95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6994525" y="2068513"/>
              <a:ext cx="42863" cy="319087"/>
            </a:xfrm>
            <a:custGeom>
              <a:avLst/>
              <a:gdLst>
                <a:gd name="T0" fmla="*/ 2 w 53"/>
                <a:gd name="T1" fmla="*/ 115 h 402"/>
                <a:gd name="T2" fmla="*/ 53 w 53"/>
                <a:gd name="T3" fmla="*/ 115 h 402"/>
                <a:gd name="T4" fmla="*/ 53 w 53"/>
                <a:gd name="T5" fmla="*/ 402 h 402"/>
                <a:gd name="T6" fmla="*/ 2 w 53"/>
                <a:gd name="T7" fmla="*/ 402 h 402"/>
                <a:gd name="T8" fmla="*/ 2 w 53"/>
                <a:gd name="T9" fmla="*/ 115 h 402"/>
                <a:gd name="T10" fmla="*/ 0 w 53"/>
                <a:gd name="T11" fmla="*/ 0 h 402"/>
                <a:gd name="T12" fmla="*/ 53 w 53"/>
                <a:gd name="T13" fmla="*/ 0 h 402"/>
                <a:gd name="T14" fmla="*/ 53 w 53"/>
                <a:gd name="T15" fmla="*/ 57 h 402"/>
                <a:gd name="T16" fmla="*/ 0 w 53"/>
                <a:gd name="T17" fmla="*/ 57 h 402"/>
                <a:gd name="T18" fmla="*/ 0 w 53"/>
                <a:gd name="T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2">
                  <a:moveTo>
                    <a:pt x="2" y="115"/>
                  </a:moveTo>
                  <a:lnTo>
                    <a:pt x="53" y="115"/>
                  </a:lnTo>
                  <a:lnTo>
                    <a:pt x="53" y="402"/>
                  </a:lnTo>
                  <a:lnTo>
                    <a:pt x="2" y="402"/>
                  </a:lnTo>
                  <a:lnTo>
                    <a:pt x="2" y="115"/>
                  </a:lnTo>
                  <a:close/>
                  <a:moveTo>
                    <a:pt x="0" y="0"/>
                  </a:moveTo>
                  <a:lnTo>
                    <a:pt x="53" y="0"/>
                  </a:lnTo>
                  <a:lnTo>
                    <a:pt x="53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104063" y="2152650"/>
              <a:ext cx="200025" cy="234950"/>
            </a:xfrm>
            <a:custGeom>
              <a:avLst/>
              <a:gdLst>
                <a:gd name="T0" fmla="*/ 148 w 251"/>
                <a:gd name="T1" fmla="*/ 0 h 295"/>
                <a:gd name="T2" fmla="*/ 178 w 251"/>
                <a:gd name="T3" fmla="*/ 4 h 295"/>
                <a:gd name="T4" fmla="*/ 204 w 251"/>
                <a:gd name="T5" fmla="*/ 12 h 295"/>
                <a:gd name="T6" fmla="*/ 224 w 251"/>
                <a:gd name="T7" fmla="*/ 28 h 295"/>
                <a:gd name="T8" fmla="*/ 239 w 251"/>
                <a:gd name="T9" fmla="*/ 49 h 295"/>
                <a:gd name="T10" fmla="*/ 247 w 251"/>
                <a:gd name="T11" fmla="*/ 77 h 295"/>
                <a:gd name="T12" fmla="*/ 251 w 251"/>
                <a:gd name="T13" fmla="*/ 111 h 295"/>
                <a:gd name="T14" fmla="*/ 251 w 251"/>
                <a:gd name="T15" fmla="*/ 295 h 295"/>
                <a:gd name="T16" fmla="*/ 200 w 251"/>
                <a:gd name="T17" fmla="*/ 295 h 295"/>
                <a:gd name="T18" fmla="*/ 200 w 251"/>
                <a:gd name="T19" fmla="*/ 117 h 295"/>
                <a:gd name="T20" fmla="*/ 198 w 251"/>
                <a:gd name="T21" fmla="*/ 93 h 295"/>
                <a:gd name="T22" fmla="*/ 192 w 251"/>
                <a:gd name="T23" fmla="*/ 75 h 295"/>
                <a:gd name="T24" fmla="*/ 184 w 251"/>
                <a:gd name="T25" fmla="*/ 61 h 295"/>
                <a:gd name="T26" fmla="*/ 172 w 251"/>
                <a:gd name="T27" fmla="*/ 51 h 295"/>
                <a:gd name="T28" fmla="*/ 156 w 251"/>
                <a:gd name="T29" fmla="*/ 45 h 295"/>
                <a:gd name="T30" fmla="*/ 136 w 251"/>
                <a:gd name="T31" fmla="*/ 43 h 295"/>
                <a:gd name="T32" fmla="*/ 113 w 251"/>
                <a:gd name="T33" fmla="*/ 47 h 295"/>
                <a:gd name="T34" fmla="*/ 91 w 251"/>
                <a:gd name="T35" fmla="*/ 55 h 295"/>
                <a:gd name="T36" fmla="*/ 75 w 251"/>
                <a:gd name="T37" fmla="*/ 69 h 295"/>
                <a:gd name="T38" fmla="*/ 61 w 251"/>
                <a:gd name="T39" fmla="*/ 89 h 295"/>
                <a:gd name="T40" fmla="*/ 53 w 251"/>
                <a:gd name="T41" fmla="*/ 113 h 295"/>
                <a:gd name="T42" fmla="*/ 51 w 251"/>
                <a:gd name="T43" fmla="*/ 142 h 295"/>
                <a:gd name="T44" fmla="*/ 51 w 251"/>
                <a:gd name="T45" fmla="*/ 295 h 295"/>
                <a:gd name="T46" fmla="*/ 0 w 251"/>
                <a:gd name="T47" fmla="*/ 295 h 295"/>
                <a:gd name="T48" fmla="*/ 0 w 251"/>
                <a:gd name="T49" fmla="*/ 8 h 295"/>
                <a:gd name="T50" fmla="*/ 25 w 251"/>
                <a:gd name="T51" fmla="*/ 8 h 295"/>
                <a:gd name="T52" fmla="*/ 35 w 251"/>
                <a:gd name="T53" fmla="*/ 8 h 295"/>
                <a:gd name="T54" fmla="*/ 41 w 251"/>
                <a:gd name="T55" fmla="*/ 10 h 295"/>
                <a:gd name="T56" fmla="*/ 45 w 251"/>
                <a:gd name="T57" fmla="*/ 16 h 295"/>
                <a:gd name="T58" fmla="*/ 49 w 251"/>
                <a:gd name="T59" fmla="*/ 20 h 295"/>
                <a:gd name="T60" fmla="*/ 49 w 251"/>
                <a:gd name="T61" fmla="*/ 28 h 295"/>
                <a:gd name="T62" fmla="*/ 49 w 251"/>
                <a:gd name="T63" fmla="*/ 51 h 295"/>
                <a:gd name="T64" fmla="*/ 65 w 251"/>
                <a:gd name="T65" fmla="*/ 30 h 295"/>
                <a:gd name="T66" fmla="*/ 89 w 251"/>
                <a:gd name="T67" fmla="*/ 14 h 295"/>
                <a:gd name="T68" fmla="*/ 117 w 251"/>
                <a:gd name="T69" fmla="*/ 4 h 295"/>
                <a:gd name="T70" fmla="*/ 148 w 251"/>
                <a:gd name="T7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295">
                  <a:moveTo>
                    <a:pt x="148" y="0"/>
                  </a:moveTo>
                  <a:lnTo>
                    <a:pt x="178" y="4"/>
                  </a:lnTo>
                  <a:lnTo>
                    <a:pt x="204" y="12"/>
                  </a:lnTo>
                  <a:lnTo>
                    <a:pt x="224" y="28"/>
                  </a:lnTo>
                  <a:lnTo>
                    <a:pt x="239" y="49"/>
                  </a:lnTo>
                  <a:lnTo>
                    <a:pt x="247" y="77"/>
                  </a:lnTo>
                  <a:lnTo>
                    <a:pt x="251" y="111"/>
                  </a:lnTo>
                  <a:lnTo>
                    <a:pt x="251" y="295"/>
                  </a:lnTo>
                  <a:lnTo>
                    <a:pt x="200" y="295"/>
                  </a:lnTo>
                  <a:lnTo>
                    <a:pt x="200" y="117"/>
                  </a:lnTo>
                  <a:lnTo>
                    <a:pt x="198" y="93"/>
                  </a:lnTo>
                  <a:lnTo>
                    <a:pt x="192" y="75"/>
                  </a:lnTo>
                  <a:lnTo>
                    <a:pt x="184" y="61"/>
                  </a:lnTo>
                  <a:lnTo>
                    <a:pt x="172" y="51"/>
                  </a:lnTo>
                  <a:lnTo>
                    <a:pt x="156" y="45"/>
                  </a:lnTo>
                  <a:lnTo>
                    <a:pt x="136" y="43"/>
                  </a:lnTo>
                  <a:lnTo>
                    <a:pt x="113" y="47"/>
                  </a:lnTo>
                  <a:lnTo>
                    <a:pt x="91" y="55"/>
                  </a:lnTo>
                  <a:lnTo>
                    <a:pt x="75" y="69"/>
                  </a:lnTo>
                  <a:lnTo>
                    <a:pt x="61" y="89"/>
                  </a:lnTo>
                  <a:lnTo>
                    <a:pt x="53" y="113"/>
                  </a:lnTo>
                  <a:lnTo>
                    <a:pt x="51" y="142"/>
                  </a:lnTo>
                  <a:lnTo>
                    <a:pt x="51" y="295"/>
                  </a:lnTo>
                  <a:lnTo>
                    <a:pt x="0" y="295"/>
                  </a:lnTo>
                  <a:lnTo>
                    <a:pt x="0" y="8"/>
                  </a:lnTo>
                  <a:lnTo>
                    <a:pt x="25" y="8"/>
                  </a:lnTo>
                  <a:lnTo>
                    <a:pt x="35" y="8"/>
                  </a:lnTo>
                  <a:lnTo>
                    <a:pt x="41" y="10"/>
                  </a:lnTo>
                  <a:lnTo>
                    <a:pt x="45" y="16"/>
                  </a:lnTo>
                  <a:lnTo>
                    <a:pt x="49" y="20"/>
                  </a:lnTo>
                  <a:lnTo>
                    <a:pt x="49" y="28"/>
                  </a:lnTo>
                  <a:lnTo>
                    <a:pt x="49" y="51"/>
                  </a:lnTo>
                  <a:lnTo>
                    <a:pt x="65" y="30"/>
                  </a:lnTo>
                  <a:lnTo>
                    <a:pt x="89" y="14"/>
                  </a:lnTo>
                  <a:lnTo>
                    <a:pt x="117" y="4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48538" y="2152650"/>
              <a:ext cx="176213" cy="241300"/>
            </a:xfrm>
            <a:custGeom>
              <a:avLst/>
              <a:gdLst>
                <a:gd name="T0" fmla="*/ 143 w 222"/>
                <a:gd name="T1" fmla="*/ 2 h 303"/>
                <a:gd name="T2" fmla="*/ 194 w 222"/>
                <a:gd name="T3" fmla="*/ 16 h 303"/>
                <a:gd name="T4" fmla="*/ 196 w 222"/>
                <a:gd name="T5" fmla="*/ 65 h 303"/>
                <a:gd name="T6" fmla="*/ 141 w 222"/>
                <a:gd name="T7" fmla="*/ 43 h 303"/>
                <a:gd name="T8" fmla="*/ 95 w 222"/>
                <a:gd name="T9" fmla="*/ 45 h 303"/>
                <a:gd name="T10" fmla="*/ 69 w 222"/>
                <a:gd name="T11" fmla="*/ 57 h 303"/>
                <a:gd name="T12" fmla="*/ 61 w 222"/>
                <a:gd name="T13" fmla="*/ 73 h 303"/>
                <a:gd name="T14" fmla="*/ 61 w 222"/>
                <a:gd name="T15" fmla="*/ 93 h 303"/>
                <a:gd name="T16" fmla="*/ 71 w 222"/>
                <a:gd name="T17" fmla="*/ 107 h 303"/>
                <a:gd name="T18" fmla="*/ 87 w 222"/>
                <a:gd name="T19" fmla="*/ 115 h 303"/>
                <a:gd name="T20" fmla="*/ 150 w 222"/>
                <a:gd name="T21" fmla="*/ 135 h 303"/>
                <a:gd name="T22" fmla="*/ 206 w 222"/>
                <a:gd name="T23" fmla="*/ 166 h 303"/>
                <a:gd name="T24" fmla="*/ 222 w 222"/>
                <a:gd name="T25" fmla="*/ 214 h 303"/>
                <a:gd name="T26" fmla="*/ 210 w 222"/>
                <a:gd name="T27" fmla="*/ 259 h 303"/>
                <a:gd name="T28" fmla="*/ 172 w 222"/>
                <a:gd name="T29" fmla="*/ 293 h 303"/>
                <a:gd name="T30" fmla="*/ 113 w 222"/>
                <a:gd name="T31" fmla="*/ 303 h 303"/>
                <a:gd name="T32" fmla="*/ 49 w 222"/>
                <a:gd name="T33" fmla="*/ 293 h 303"/>
                <a:gd name="T34" fmla="*/ 0 w 222"/>
                <a:gd name="T35" fmla="*/ 265 h 303"/>
                <a:gd name="T36" fmla="*/ 43 w 222"/>
                <a:gd name="T37" fmla="*/ 242 h 303"/>
                <a:gd name="T38" fmla="*/ 87 w 222"/>
                <a:gd name="T39" fmla="*/ 257 h 303"/>
                <a:gd name="T40" fmla="*/ 137 w 222"/>
                <a:gd name="T41" fmla="*/ 257 h 303"/>
                <a:gd name="T42" fmla="*/ 168 w 222"/>
                <a:gd name="T43" fmla="*/ 236 h 303"/>
                <a:gd name="T44" fmla="*/ 170 w 222"/>
                <a:gd name="T45" fmla="*/ 206 h 303"/>
                <a:gd name="T46" fmla="*/ 164 w 222"/>
                <a:gd name="T47" fmla="*/ 192 h 303"/>
                <a:gd name="T48" fmla="*/ 146 w 222"/>
                <a:gd name="T49" fmla="*/ 182 h 303"/>
                <a:gd name="T50" fmla="*/ 81 w 222"/>
                <a:gd name="T51" fmla="*/ 160 h 303"/>
                <a:gd name="T52" fmla="*/ 28 w 222"/>
                <a:gd name="T53" fmla="*/ 131 h 303"/>
                <a:gd name="T54" fmla="*/ 10 w 222"/>
                <a:gd name="T55" fmla="*/ 83 h 303"/>
                <a:gd name="T56" fmla="*/ 18 w 222"/>
                <a:gd name="T57" fmla="*/ 47 h 303"/>
                <a:gd name="T58" fmla="*/ 32 w 222"/>
                <a:gd name="T59" fmla="*/ 28 h 303"/>
                <a:gd name="T60" fmla="*/ 55 w 222"/>
                <a:gd name="T61" fmla="*/ 12 h 303"/>
                <a:gd name="T62" fmla="*/ 95 w 222"/>
                <a:gd name="T63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" h="303">
                  <a:moveTo>
                    <a:pt x="117" y="0"/>
                  </a:moveTo>
                  <a:lnTo>
                    <a:pt x="143" y="2"/>
                  </a:lnTo>
                  <a:lnTo>
                    <a:pt x="170" y="8"/>
                  </a:lnTo>
                  <a:lnTo>
                    <a:pt x="194" y="16"/>
                  </a:lnTo>
                  <a:lnTo>
                    <a:pt x="216" y="30"/>
                  </a:lnTo>
                  <a:lnTo>
                    <a:pt x="196" y="65"/>
                  </a:lnTo>
                  <a:lnTo>
                    <a:pt x="160" y="49"/>
                  </a:lnTo>
                  <a:lnTo>
                    <a:pt x="141" y="43"/>
                  </a:lnTo>
                  <a:lnTo>
                    <a:pt x="117" y="43"/>
                  </a:lnTo>
                  <a:lnTo>
                    <a:pt x="95" y="45"/>
                  </a:lnTo>
                  <a:lnTo>
                    <a:pt x="77" y="51"/>
                  </a:lnTo>
                  <a:lnTo>
                    <a:pt x="69" y="57"/>
                  </a:lnTo>
                  <a:lnTo>
                    <a:pt x="65" y="63"/>
                  </a:lnTo>
                  <a:lnTo>
                    <a:pt x="61" y="73"/>
                  </a:lnTo>
                  <a:lnTo>
                    <a:pt x="61" y="83"/>
                  </a:lnTo>
                  <a:lnTo>
                    <a:pt x="61" y="93"/>
                  </a:lnTo>
                  <a:lnTo>
                    <a:pt x="67" y="103"/>
                  </a:lnTo>
                  <a:lnTo>
                    <a:pt x="71" y="107"/>
                  </a:lnTo>
                  <a:lnTo>
                    <a:pt x="77" y="111"/>
                  </a:lnTo>
                  <a:lnTo>
                    <a:pt x="87" y="115"/>
                  </a:lnTo>
                  <a:lnTo>
                    <a:pt x="97" y="119"/>
                  </a:lnTo>
                  <a:lnTo>
                    <a:pt x="150" y="135"/>
                  </a:lnTo>
                  <a:lnTo>
                    <a:pt x="182" y="148"/>
                  </a:lnTo>
                  <a:lnTo>
                    <a:pt x="206" y="166"/>
                  </a:lnTo>
                  <a:lnTo>
                    <a:pt x="218" y="188"/>
                  </a:lnTo>
                  <a:lnTo>
                    <a:pt x="222" y="214"/>
                  </a:lnTo>
                  <a:lnTo>
                    <a:pt x="220" y="240"/>
                  </a:lnTo>
                  <a:lnTo>
                    <a:pt x="210" y="259"/>
                  </a:lnTo>
                  <a:lnTo>
                    <a:pt x="194" y="279"/>
                  </a:lnTo>
                  <a:lnTo>
                    <a:pt x="172" y="293"/>
                  </a:lnTo>
                  <a:lnTo>
                    <a:pt x="145" y="301"/>
                  </a:lnTo>
                  <a:lnTo>
                    <a:pt x="113" y="303"/>
                  </a:lnTo>
                  <a:lnTo>
                    <a:pt x="79" y="301"/>
                  </a:lnTo>
                  <a:lnTo>
                    <a:pt x="49" y="293"/>
                  </a:lnTo>
                  <a:lnTo>
                    <a:pt x="24" y="281"/>
                  </a:lnTo>
                  <a:lnTo>
                    <a:pt x="0" y="265"/>
                  </a:lnTo>
                  <a:lnTo>
                    <a:pt x="24" y="230"/>
                  </a:lnTo>
                  <a:lnTo>
                    <a:pt x="43" y="242"/>
                  </a:lnTo>
                  <a:lnTo>
                    <a:pt x="63" y="251"/>
                  </a:lnTo>
                  <a:lnTo>
                    <a:pt x="87" y="257"/>
                  </a:lnTo>
                  <a:lnTo>
                    <a:pt x="113" y="259"/>
                  </a:lnTo>
                  <a:lnTo>
                    <a:pt x="137" y="257"/>
                  </a:lnTo>
                  <a:lnTo>
                    <a:pt x="156" y="249"/>
                  </a:lnTo>
                  <a:lnTo>
                    <a:pt x="168" y="236"/>
                  </a:lnTo>
                  <a:lnTo>
                    <a:pt x="172" y="216"/>
                  </a:lnTo>
                  <a:lnTo>
                    <a:pt x="170" y="206"/>
                  </a:lnTo>
                  <a:lnTo>
                    <a:pt x="168" y="198"/>
                  </a:lnTo>
                  <a:lnTo>
                    <a:pt x="164" y="192"/>
                  </a:lnTo>
                  <a:lnTo>
                    <a:pt x="156" y="186"/>
                  </a:lnTo>
                  <a:lnTo>
                    <a:pt x="146" y="182"/>
                  </a:lnTo>
                  <a:lnTo>
                    <a:pt x="135" y="176"/>
                  </a:lnTo>
                  <a:lnTo>
                    <a:pt x="81" y="160"/>
                  </a:lnTo>
                  <a:lnTo>
                    <a:pt x="49" y="148"/>
                  </a:lnTo>
                  <a:lnTo>
                    <a:pt x="28" y="131"/>
                  </a:lnTo>
                  <a:lnTo>
                    <a:pt x="14" y="109"/>
                  </a:lnTo>
                  <a:lnTo>
                    <a:pt x="10" y="83"/>
                  </a:lnTo>
                  <a:lnTo>
                    <a:pt x="12" y="63"/>
                  </a:lnTo>
                  <a:lnTo>
                    <a:pt x="18" y="47"/>
                  </a:lnTo>
                  <a:lnTo>
                    <a:pt x="24" y="37"/>
                  </a:lnTo>
                  <a:lnTo>
                    <a:pt x="32" y="28"/>
                  </a:lnTo>
                  <a:lnTo>
                    <a:pt x="39" y="20"/>
                  </a:lnTo>
                  <a:lnTo>
                    <a:pt x="55" y="12"/>
                  </a:lnTo>
                  <a:lnTo>
                    <a:pt x="73" y="6"/>
                  </a:lnTo>
                  <a:lnTo>
                    <a:pt x="95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 userDrawn="1"/>
          </p:nvSpPr>
          <p:spPr bwMode="auto">
            <a:xfrm>
              <a:off x="7575550" y="2068513"/>
              <a:ext cx="42863" cy="319087"/>
            </a:xfrm>
            <a:custGeom>
              <a:avLst/>
              <a:gdLst>
                <a:gd name="T0" fmla="*/ 2 w 54"/>
                <a:gd name="T1" fmla="*/ 115 h 402"/>
                <a:gd name="T2" fmla="*/ 54 w 54"/>
                <a:gd name="T3" fmla="*/ 115 h 402"/>
                <a:gd name="T4" fmla="*/ 54 w 54"/>
                <a:gd name="T5" fmla="*/ 402 h 402"/>
                <a:gd name="T6" fmla="*/ 2 w 54"/>
                <a:gd name="T7" fmla="*/ 402 h 402"/>
                <a:gd name="T8" fmla="*/ 2 w 54"/>
                <a:gd name="T9" fmla="*/ 115 h 402"/>
                <a:gd name="T10" fmla="*/ 0 w 54"/>
                <a:gd name="T11" fmla="*/ 0 h 402"/>
                <a:gd name="T12" fmla="*/ 54 w 54"/>
                <a:gd name="T13" fmla="*/ 0 h 402"/>
                <a:gd name="T14" fmla="*/ 54 w 54"/>
                <a:gd name="T15" fmla="*/ 57 h 402"/>
                <a:gd name="T16" fmla="*/ 0 w 54"/>
                <a:gd name="T17" fmla="*/ 57 h 402"/>
                <a:gd name="T18" fmla="*/ 0 w 54"/>
                <a:gd name="T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02">
                  <a:moveTo>
                    <a:pt x="2" y="115"/>
                  </a:moveTo>
                  <a:lnTo>
                    <a:pt x="54" y="115"/>
                  </a:lnTo>
                  <a:lnTo>
                    <a:pt x="54" y="402"/>
                  </a:lnTo>
                  <a:lnTo>
                    <a:pt x="2" y="402"/>
                  </a:lnTo>
                  <a:lnTo>
                    <a:pt x="2" y="115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 userDrawn="1"/>
          </p:nvSpPr>
          <p:spPr bwMode="auto">
            <a:xfrm>
              <a:off x="7669213" y="2060575"/>
              <a:ext cx="219075" cy="333375"/>
            </a:xfrm>
            <a:custGeom>
              <a:avLst/>
              <a:gdLst>
                <a:gd name="T0" fmla="*/ 141 w 278"/>
                <a:gd name="T1" fmla="*/ 160 h 420"/>
                <a:gd name="T2" fmla="*/ 115 w 278"/>
                <a:gd name="T3" fmla="*/ 164 h 420"/>
                <a:gd name="T4" fmla="*/ 93 w 278"/>
                <a:gd name="T5" fmla="*/ 174 h 420"/>
                <a:gd name="T6" fmla="*/ 77 w 278"/>
                <a:gd name="T7" fmla="*/ 190 h 420"/>
                <a:gd name="T8" fmla="*/ 64 w 278"/>
                <a:gd name="T9" fmla="*/ 210 h 420"/>
                <a:gd name="T10" fmla="*/ 58 w 278"/>
                <a:gd name="T11" fmla="*/ 238 h 420"/>
                <a:gd name="T12" fmla="*/ 54 w 278"/>
                <a:gd name="T13" fmla="*/ 269 h 420"/>
                <a:gd name="T14" fmla="*/ 58 w 278"/>
                <a:gd name="T15" fmla="*/ 301 h 420"/>
                <a:gd name="T16" fmla="*/ 64 w 278"/>
                <a:gd name="T17" fmla="*/ 327 h 420"/>
                <a:gd name="T18" fmla="*/ 77 w 278"/>
                <a:gd name="T19" fmla="*/ 349 h 420"/>
                <a:gd name="T20" fmla="*/ 93 w 278"/>
                <a:gd name="T21" fmla="*/ 365 h 420"/>
                <a:gd name="T22" fmla="*/ 115 w 278"/>
                <a:gd name="T23" fmla="*/ 372 h 420"/>
                <a:gd name="T24" fmla="*/ 141 w 278"/>
                <a:gd name="T25" fmla="*/ 376 h 420"/>
                <a:gd name="T26" fmla="*/ 167 w 278"/>
                <a:gd name="T27" fmla="*/ 372 h 420"/>
                <a:gd name="T28" fmla="*/ 186 w 278"/>
                <a:gd name="T29" fmla="*/ 363 h 420"/>
                <a:gd name="T30" fmla="*/ 204 w 278"/>
                <a:gd name="T31" fmla="*/ 347 h 420"/>
                <a:gd name="T32" fmla="*/ 216 w 278"/>
                <a:gd name="T33" fmla="*/ 325 h 420"/>
                <a:gd name="T34" fmla="*/ 224 w 278"/>
                <a:gd name="T35" fmla="*/ 299 h 420"/>
                <a:gd name="T36" fmla="*/ 226 w 278"/>
                <a:gd name="T37" fmla="*/ 269 h 420"/>
                <a:gd name="T38" fmla="*/ 224 w 278"/>
                <a:gd name="T39" fmla="*/ 236 h 420"/>
                <a:gd name="T40" fmla="*/ 218 w 278"/>
                <a:gd name="T41" fmla="*/ 210 h 420"/>
                <a:gd name="T42" fmla="*/ 204 w 278"/>
                <a:gd name="T43" fmla="*/ 188 h 420"/>
                <a:gd name="T44" fmla="*/ 188 w 278"/>
                <a:gd name="T45" fmla="*/ 174 h 420"/>
                <a:gd name="T46" fmla="*/ 167 w 278"/>
                <a:gd name="T47" fmla="*/ 164 h 420"/>
                <a:gd name="T48" fmla="*/ 141 w 278"/>
                <a:gd name="T49" fmla="*/ 160 h 420"/>
                <a:gd name="T50" fmla="*/ 226 w 278"/>
                <a:gd name="T51" fmla="*/ 0 h 420"/>
                <a:gd name="T52" fmla="*/ 278 w 278"/>
                <a:gd name="T53" fmla="*/ 0 h 420"/>
                <a:gd name="T54" fmla="*/ 278 w 278"/>
                <a:gd name="T55" fmla="*/ 412 h 420"/>
                <a:gd name="T56" fmla="*/ 250 w 278"/>
                <a:gd name="T57" fmla="*/ 412 h 420"/>
                <a:gd name="T58" fmla="*/ 242 w 278"/>
                <a:gd name="T59" fmla="*/ 412 h 420"/>
                <a:gd name="T60" fmla="*/ 236 w 278"/>
                <a:gd name="T61" fmla="*/ 410 h 420"/>
                <a:gd name="T62" fmla="*/ 230 w 278"/>
                <a:gd name="T63" fmla="*/ 406 h 420"/>
                <a:gd name="T64" fmla="*/ 228 w 278"/>
                <a:gd name="T65" fmla="*/ 400 h 420"/>
                <a:gd name="T66" fmla="*/ 226 w 278"/>
                <a:gd name="T67" fmla="*/ 392 h 420"/>
                <a:gd name="T68" fmla="*/ 226 w 278"/>
                <a:gd name="T69" fmla="*/ 370 h 420"/>
                <a:gd name="T70" fmla="*/ 210 w 278"/>
                <a:gd name="T71" fmla="*/ 390 h 420"/>
                <a:gd name="T72" fmla="*/ 188 w 278"/>
                <a:gd name="T73" fmla="*/ 406 h 420"/>
                <a:gd name="T74" fmla="*/ 161 w 278"/>
                <a:gd name="T75" fmla="*/ 416 h 420"/>
                <a:gd name="T76" fmla="*/ 129 w 278"/>
                <a:gd name="T77" fmla="*/ 420 h 420"/>
                <a:gd name="T78" fmla="*/ 99 w 278"/>
                <a:gd name="T79" fmla="*/ 418 h 420"/>
                <a:gd name="T80" fmla="*/ 73 w 278"/>
                <a:gd name="T81" fmla="*/ 410 h 420"/>
                <a:gd name="T82" fmla="*/ 52 w 278"/>
                <a:gd name="T83" fmla="*/ 396 h 420"/>
                <a:gd name="T84" fmla="*/ 34 w 278"/>
                <a:gd name="T85" fmla="*/ 378 h 420"/>
                <a:gd name="T86" fmla="*/ 20 w 278"/>
                <a:gd name="T87" fmla="*/ 357 h 420"/>
                <a:gd name="T88" fmla="*/ 10 w 278"/>
                <a:gd name="T89" fmla="*/ 331 h 420"/>
                <a:gd name="T90" fmla="*/ 2 w 278"/>
                <a:gd name="T91" fmla="*/ 301 h 420"/>
                <a:gd name="T92" fmla="*/ 0 w 278"/>
                <a:gd name="T93" fmla="*/ 269 h 420"/>
                <a:gd name="T94" fmla="*/ 2 w 278"/>
                <a:gd name="T95" fmla="*/ 236 h 420"/>
                <a:gd name="T96" fmla="*/ 10 w 278"/>
                <a:gd name="T97" fmla="*/ 208 h 420"/>
                <a:gd name="T98" fmla="*/ 20 w 278"/>
                <a:gd name="T99" fmla="*/ 182 h 420"/>
                <a:gd name="T100" fmla="*/ 36 w 278"/>
                <a:gd name="T101" fmla="*/ 160 h 420"/>
                <a:gd name="T102" fmla="*/ 54 w 278"/>
                <a:gd name="T103" fmla="*/ 141 h 420"/>
                <a:gd name="T104" fmla="*/ 77 w 278"/>
                <a:gd name="T105" fmla="*/ 129 h 420"/>
                <a:gd name="T106" fmla="*/ 103 w 278"/>
                <a:gd name="T107" fmla="*/ 119 h 420"/>
                <a:gd name="T108" fmla="*/ 133 w 278"/>
                <a:gd name="T109" fmla="*/ 117 h 420"/>
                <a:gd name="T110" fmla="*/ 163 w 278"/>
                <a:gd name="T111" fmla="*/ 121 h 420"/>
                <a:gd name="T112" fmla="*/ 188 w 278"/>
                <a:gd name="T113" fmla="*/ 129 h 420"/>
                <a:gd name="T114" fmla="*/ 208 w 278"/>
                <a:gd name="T115" fmla="*/ 143 h 420"/>
                <a:gd name="T116" fmla="*/ 226 w 278"/>
                <a:gd name="T117" fmla="*/ 162 h 420"/>
                <a:gd name="T118" fmla="*/ 226 w 278"/>
                <a:gd name="T11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" h="420">
                  <a:moveTo>
                    <a:pt x="141" y="160"/>
                  </a:moveTo>
                  <a:lnTo>
                    <a:pt x="115" y="164"/>
                  </a:lnTo>
                  <a:lnTo>
                    <a:pt x="93" y="174"/>
                  </a:lnTo>
                  <a:lnTo>
                    <a:pt x="77" y="190"/>
                  </a:lnTo>
                  <a:lnTo>
                    <a:pt x="64" y="210"/>
                  </a:lnTo>
                  <a:lnTo>
                    <a:pt x="58" y="238"/>
                  </a:lnTo>
                  <a:lnTo>
                    <a:pt x="54" y="269"/>
                  </a:lnTo>
                  <a:lnTo>
                    <a:pt x="58" y="301"/>
                  </a:lnTo>
                  <a:lnTo>
                    <a:pt x="64" y="327"/>
                  </a:lnTo>
                  <a:lnTo>
                    <a:pt x="77" y="349"/>
                  </a:lnTo>
                  <a:lnTo>
                    <a:pt x="93" y="365"/>
                  </a:lnTo>
                  <a:lnTo>
                    <a:pt x="115" y="372"/>
                  </a:lnTo>
                  <a:lnTo>
                    <a:pt x="141" y="376"/>
                  </a:lnTo>
                  <a:lnTo>
                    <a:pt x="167" y="372"/>
                  </a:lnTo>
                  <a:lnTo>
                    <a:pt x="186" y="363"/>
                  </a:lnTo>
                  <a:lnTo>
                    <a:pt x="204" y="347"/>
                  </a:lnTo>
                  <a:lnTo>
                    <a:pt x="216" y="325"/>
                  </a:lnTo>
                  <a:lnTo>
                    <a:pt x="224" y="299"/>
                  </a:lnTo>
                  <a:lnTo>
                    <a:pt x="226" y="269"/>
                  </a:lnTo>
                  <a:lnTo>
                    <a:pt x="224" y="236"/>
                  </a:lnTo>
                  <a:lnTo>
                    <a:pt x="218" y="210"/>
                  </a:lnTo>
                  <a:lnTo>
                    <a:pt x="204" y="188"/>
                  </a:lnTo>
                  <a:lnTo>
                    <a:pt x="188" y="174"/>
                  </a:lnTo>
                  <a:lnTo>
                    <a:pt x="167" y="164"/>
                  </a:lnTo>
                  <a:lnTo>
                    <a:pt x="141" y="160"/>
                  </a:lnTo>
                  <a:close/>
                  <a:moveTo>
                    <a:pt x="226" y="0"/>
                  </a:moveTo>
                  <a:lnTo>
                    <a:pt x="278" y="0"/>
                  </a:lnTo>
                  <a:lnTo>
                    <a:pt x="278" y="412"/>
                  </a:lnTo>
                  <a:lnTo>
                    <a:pt x="250" y="412"/>
                  </a:lnTo>
                  <a:lnTo>
                    <a:pt x="242" y="412"/>
                  </a:lnTo>
                  <a:lnTo>
                    <a:pt x="236" y="410"/>
                  </a:lnTo>
                  <a:lnTo>
                    <a:pt x="230" y="406"/>
                  </a:lnTo>
                  <a:lnTo>
                    <a:pt x="228" y="400"/>
                  </a:lnTo>
                  <a:lnTo>
                    <a:pt x="226" y="392"/>
                  </a:lnTo>
                  <a:lnTo>
                    <a:pt x="226" y="370"/>
                  </a:lnTo>
                  <a:lnTo>
                    <a:pt x="210" y="390"/>
                  </a:lnTo>
                  <a:lnTo>
                    <a:pt x="188" y="406"/>
                  </a:lnTo>
                  <a:lnTo>
                    <a:pt x="161" y="416"/>
                  </a:lnTo>
                  <a:lnTo>
                    <a:pt x="129" y="420"/>
                  </a:lnTo>
                  <a:lnTo>
                    <a:pt x="99" y="418"/>
                  </a:lnTo>
                  <a:lnTo>
                    <a:pt x="73" y="410"/>
                  </a:lnTo>
                  <a:lnTo>
                    <a:pt x="52" y="396"/>
                  </a:lnTo>
                  <a:lnTo>
                    <a:pt x="34" y="378"/>
                  </a:lnTo>
                  <a:lnTo>
                    <a:pt x="20" y="357"/>
                  </a:lnTo>
                  <a:lnTo>
                    <a:pt x="10" y="331"/>
                  </a:lnTo>
                  <a:lnTo>
                    <a:pt x="2" y="301"/>
                  </a:lnTo>
                  <a:lnTo>
                    <a:pt x="0" y="269"/>
                  </a:lnTo>
                  <a:lnTo>
                    <a:pt x="2" y="236"/>
                  </a:lnTo>
                  <a:lnTo>
                    <a:pt x="10" y="208"/>
                  </a:lnTo>
                  <a:lnTo>
                    <a:pt x="20" y="182"/>
                  </a:lnTo>
                  <a:lnTo>
                    <a:pt x="36" y="160"/>
                  </a:lnTo>
                  <a:lnTo>
                    <a:pt x="54" y="141"/>
                  </a:lnTo>
                  <a:lnTo>
                    <a:pt x="77" y="129"/>
                  </a:lnTo>
                  <a:lnTo>
                    <a:pt x="103" y="119"/>
                  </a:lnTo>
                  <a:lnTo>
                    <a:pt x="133" y="117"/>
                  </a:lnTo>
                  <a:lnTo>
                    <a:pt x="163" y="121"/>
                  </a:lnTo>
                  <a:lnTo>
                    <a:pt x="188" y="129"/>
                  </a:lnTo>
                  <a:lnTo>
                    <a:pt x="208" y="143"/>
                  </a:lnTo>
                  <a:lnTo>
                    <a:pt x="226" y="16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7940675" y="2152650"/>
              <a:ext cx="204788" cy="241300"/>
            </a:xfrm>
            <a:custGeom>
              <a:avLst/>
              <a:gdLst>
                <a:gd name="T0" fmla="*/ 139 w 258"/>
                <a:gd name="T1" fmla="*/ 43 h 303"/>
                <a:gd name="T2" fmla="*/ 117 w 258"/>
                <a:gd name="T3" fmla="*/ 45 h 303"/>
                <a:gd name="T4" fmla="*/ 97 w 258"/>
                <a:gd name="T5" fmla="*/ 51 h 303"/>
                <a:gd name="T6" fmla="*/ 81 w 258"/>
                <a:gd name="T7" fmla="*/ 65 h 303"/>
                <a:gd name="T8" fmla="*/ 67 w 258"/>
                <a:gd name="T9" fmla="*/ 81 h 303"/>
                <a:gd name="T10" fmla="*/ 57 w 258"/>
                <a:gd name="T11" fmla="*/ 101 h 303"/>
                <a:gd name="T12" fmla="*/ 54 w 258"/>
                <a:gd name="T13" fmla="*/ 125 h 303"/>
                <a:gd name="T14" fmla="*/ 208 w 258"/>
                <a:gd name="T15" fmla="*/ 125 h 303"/>
                <a:gd name="T16" fmla="*/ 208 w 258"/>
                <a:gd name="T17" fmla="*/ 121 h 303"/>
                <a:gd name="T18" fmla="*/ 206 w 258"/>
                <a:gd name="T19" fmla="*/ 97 h 303"/>
                <a:gd name="T20" fmla="*/ 200 w 258"/>
                <a:gd name="T21" fmla="*/ 77 h 303"/>
                <a:gd name="T22" fmla="*/ 190 w 258"/>
                <a:gd name="T23" fmla="*/ 63 h 303"/>
                <a:gd name="T24" fmla="*/ 176 w 258"/>
                <a:gd name="T25" fmla="*/ 51 h 303"/>
                <a:gd name="T26" fmla="*/ 161 w 258"/>
                <a:gd name="T27" fmla="*/ 45 h 303"/>
                <a:gd name="T28" fmla="*/ 139 w 258"/>
                <a:gd name="T29" fmla="*/ 43 h 303"/>
                <a:gd name="T30" fmla="*/ 139 w 258"/>
                <a:gd name="T31" fmla="*/ 0 h 303"/>
                <a:gd name="T32" fmla="*/ 166 w 258"/>
                <a:gd name="T33" fmla="*/ 2 h 303"/>
                <a:gd name="T34" fmla="*/ 190 w 258"/>
                <a:gd name="T35" fmla="*/ 10 h 303"/>
                <a:gd name="T36" fmla="*/ 210 w 258"/>
                <a:gd name="T37" fmla="*/ 22 h 303"/>
                <a:gd name="T38" fmla="*/ 226 w 258"/>
                <a:gd name="T39" fmla="*/ 35 h 303"/>
                <a:gd name="T40" fmla="*/ 240 w 258"/>
                <a:gd name="T41" fmla="*/ 55 h 303"/>
                <a:gd name="T42" fmla="*/ 250 w 258"/>
                <a:gd name="T43" fmla="*/ 77 h 303"/>
                <a:gd name="T44" fmla="*/ 256 w 258"/>
                <a:gd name="T45" fmla="*/ 103 h 303"/>
                <a:gd name="T46" fmla="*/ 258 w 258"/>
                <a:gd name="T47" fmla="*/ 131 h 303"/>
                <a:gd name="T48" fmla="*/ 254 w 258"/>
                <a:gd name="T49" fmla="*/ 164 h 303"/>
                <a:gd name="T50" fmla="*/ 52 w 258"/>
                <a:gd name="T51" fmla="*/ 164 h 303"/>
                <a:gd name="T52" fmla="*/ 55 w 258"/>
                <a:gd name="T53" fmla="*/ 192 h 303"/>
                <a:gd name="T54" fmla="*/ 65 w 258"/>
                <a:gd name="T55" fmla="*/ 216 h 303"/>
                <a:gd name="T56" fmla="*/ 79 w 258"/>
                <a:gd name="T57" fmla="*/ 236 h 303"/>
                <a:gd name="T58" fmla="*/ 99 w 258"/>
                <a:gd name="T59" fmla="*/ 248 h 303"/>
                <a:gd name="T60" fmla="*/ 123 w 258"/>
                <a:gd name="T61" fmla="*/ 255 h 303"/>
                <a:gd name="T62" fmla="*/ 151 w 258"/>
                <a:gd name="T63" fmla="*/ 259 h 303"/>
                <a:gd name="T64" fmla="*/ 180 w 258"/>
                <a:gd name="T65" fmla="*/ 255 h 303"/>
                <a:gd name="T66" fmla="*/ 204 w 258"/>
                <a:gd name="T67" fmla="*/ 249 h 303"/>
                <a:gd name="T68" fmla="*/ 224 w 258"/>
                <a:gd name="T69" fmla="*/ 236 h 303"/>
                <a:gd name="T70" fmla="*/ 246 w 258"/>
                <a:gd name="T71" fmla="*/ 269 h 303"/>
                <a:gd name="T72" fmla="*/ 226 w 258"/>
                <a:gd name="T73" fmla="*/ 285 h 303"/>
                <a:gd name="T74" fmla="*/ 202 w 258"/>
                <a:gd name="T75" fmla="*/ 295 h 303"/>
                <a:gd name="T76" fmla="*/ 176 w 258"/>
                <a:gd name="T77" fmla="*/ 301 h 303"/>
                <a:gd name="T78" fmla="*/ 147 w 258"/>
                <a:gd name="T79" fmla="*/ 303 h 303"/>
                <a:gd name="T80" fmla="*/ 115 w 258"/>
                <a:gd name="T81" fmla="*/ 301 h 303"/>
                <a:gd name="T82" fmla="*/ 85 w 258"/>
                <a:gd name="T83" fmla="*/ 293 h 303"/>
                <a:gd name="T84" fmla="*/ 61 w 258"/>
                <a:gd name="T85" fmla="*/ 281 h 303"/>
                <a:gd name="T86" fmla="*/ 40 w 258"/>
                <a:gd name="T87" fmla="*/ 263 h 303"/>
                <a:gd name="T88" fmla="*/ 24 w 258"/>
                <a:gd name="T89" fmla="*/ 242 h 303"/>
                <a:gd name="T90" fmla="*/ 10 w 258"/>
                <a:gd name="T91" fmla="*/ 216 h 303"/>
                <a:gd name="T92" fmla="*/ 2 w 258"/>
                <a:gd name="T93" fmla="*/ 184 h 303"/>
                <a:gd name="T94" fmla="*/ 0 w 258"/>
                <a:gd name="T95" fmla="*/ 148 h 303"/>
                <a:gd name="T96" fmla="*/ 2 w 258"/>
                <a:gd name="T97" fmla="*/ 115 h 303"/>
                <a:gd name="T98" fmla="*/ 10 w 258"/>
                <a:gd name="T99" fmla="*/ 85 h 303"/>
                <a:gd name="T100" fmla="*/ 24 w 258"/>
                <a:gd name="T101" fmla="*/ 59 h 303"/>
                <a:gd name="T102" fmla="*/ 40 w 258"/>
                <a:gd name="T103" fmla="*/ 39 h 303"/>
                <a:gd name="T104" fmla="*/ 59 w 258"/>
                <a:gd name="T105" fmla="*/ 22 h 303"/>
                <a:gd name="T106" fmla="*/ 83 w 258"/>
                <a:gd name="T107" fmla="*/ 10 h 303"/>
                <a:gd name="T108" fmla="*/ 109 w 258"/>
                <a:gd name="T109" fmla="*/ 2 h 303"/>
                <a:gd name="T110" fmla="*/ 139 w 258"/>
                <a:gd name="T1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3">
                  <a:moveTo>
                    <a:pt x="139" y="43"/>
                  </a:moveTo>
                  <a:lnTo>
                    <a:pt x="117" y="45"/>
                  </a:lnTo>
                  <a:lnTo>
                    <a:pt x="97" y="51"/>
                  </a:lnTo>
                  <a:lnTo>
                    <a:pt x="81" y="65"/>
                  </a:lnTo>
                  <a:lnTo>
                    <a:pt x="67" y="81"/>
                  </a:lnTo>
                  <a:lnTo>
                    <a:pt x="57" y="101"/>
                  </a:lnTo>
                  <a:lnTo>
                    <a:pt x="54" y="125"/>
                  </a:lnTo>
                  <a:lnTo>
                    <a:pt x="208" y="125"/>
                  </a:lnTo>
                  <a:lnTo>
                    <a:pt x="208" y="121"/>
                  </a:lnTo>
                  <a:lnTo>
                    <a:pt x="206" y="97"/>
                  </a:lnTo>
                  <a:lnTo>
                    <a:pt x="200" y="77"/>
                  </a:lnTo>
                  <a:lnTo>
                    <a:pt x="190" y="63"/>
                  </a:lnTo>
                  <a:lnTo>
                    <a:pt x="176" y="51"/>
                  </a:lnTo>
                  <a:lnTo>
                    <a:pt x="161" y="45"/>
                  </a:lnTo>
                  <a:lnTo>
                    <a:pt x="139" y="43"/>
                  </a:lnTo>
                  <a:close/>
                  <a:moveTo>
                    <a:pt x="139" y="0"/>
                  </a:moveTo>
                  <a:lnTo>
                    <a:pt x="166" y="2"/>
                  </a:lnTo>
                  <a:lnTo>
                    <a:pt x="190" y="10"/>
                  </a:lnTo>
                  <a:lnTo>
                    <a:pt x="210" y="22"/>
                  </a:lnTo>
                  <a:lnTo>
                    <a:pt x="226" y="35"/>
                  </a:lnTo>
                  <a:lnTo>
                    <a:pt x="240" y="55"/>
                  </a:lnTo>
                  <a:lnTo>
                    <a:pt x="250" y="77"/>
                  </a:lnTo>
                  <a:lnTo>
                    <a:pt x="256" y="103"/>
                  </a:lnTo>
                  <a:lnTo>
                    <a:pt x="258" y="131"/>
                  </a:lnTo>
                  <a:lnTo>
                    <a:pt x="254" y="164"/>
                  </a:lnTo>
                  <a:lnTo>
                    <a:pt x="52" y="164"/>
                  </a:lnTo>
                  <a:lnTo>
                    <a:pt x="55" y="192"/>
                  </a:lnTo>
                  <a:lnTo>
                    <a:pt x="65" y="216"/>
                  </a:lnTo>
                  <a:lnTo>
                    <a:pt x="79" y="236"/>
                  </a:lnTo>
                  <a:lnTo>
                    <a:pt x="99" y="248"/>
                  </a:lnTo>
                  <a:lnTo>
                    <a:pt x="123" y="255"/>
                  </a:lnTo>
                  <a:lnTo>
                    <a:pt x="151" y="259"/>
                  </a:lnTo>
                  <a:lnTo>
                    <a:pt x="180" y="255"/>
                  </a:lnTo>
                  <a:lnTo>
                    <a:pt x="204" y="249"/>
                  </a:lnTo>
                  <a:lnTo>
                    <a:pt x="224" y="236"/>
                  </a:lnTo>
                  <a:lnTo>
                    <a:pt x="246" y="269"/>
                  </a:lnTo>
                  <a:lnTo>
                    <a:pt x="226" y="285"/>
                  </a:lnTo>
                  <a:lnTo>
                    <a:pt x="202" y="295"/>
                  </a:lnTo>
                  <a:lnTo>
                    <a:pt x="176" y="301"/>
                  </a:lnTo>
                  <a:lnTo>
                    <a:pt x="147" y="303"/>
                  </a:lnTo>
                  <a:lnTo>
                    <a:pt x="115" y="301"/>
                  </a:lnTo>
                  <a:lnTo>
                    <a:pt x="85" y="293"/>
                  </a:lnTo>
                  <a:lnTo>
                    <a:pt x="61" y="281"/>
                  </a:lnTo>
                  <a:lnTo>
                    <a:pt x="40" y="263"/>
                  </a:lnTo>
                  <a:lnTo>
                    <a:pt x="24" y="242"/>
                  </a:lnTo>
                  <a:lnTo>
                    <a:pt x="10" y="216"/>
                  </a:lnTo>
                  <a:lnTo>
                    <a:pt x="2" y="184"/>
                  </a:lnTo>
                  <a:lnTo>
                    <a:pt x="0" y="148"/>
                  </a:lnTo>
                  <a:lnTo>
                    <a:pt x="2" y="115"/>
                  </a:lnTo>
                  <a:lnTo>
                    <a:pt x="10" y="85"/>
                  </a:lnTo>
                  <a:lnTo>
                    <a:pt x="24" y="59"/>
                  </a:lnTo>
                  <a:lnTo>
                    <a:pt x="40" y="39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27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l_wht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3273" y="6204476"/>
            <a:ext cx="719979" cy="474405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532972"/>
            <a:ext cx="171522" cy="164212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8"/>
            <a:ext cx="10972800" cy="722314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58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44pt medium headline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417">
                <a:solidFill>
                  <a:schemeClr val="bg1"/>
                </a:solidFill>
              </a:defRPr>
            </a:lvl2pPr>
            <a:lvl3pPr>
              <a:defRPr sz="2417">
                <a:solidFill>
                  <a:schemeClr val="bg1"/>
                </a:solidFill>
              </a:defRPr>
            </a:lvl3pPr>
            <a:lvl4pPr>
              <a:defRPr sz="2167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Intel Confidential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4060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l_wht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3273" y="6204476"/>
            <a:ext cx="719979" cy="474405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532972"/>
            <a:ext cx="171522" cy="164212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8"/>
            <a:ext cx="10972800" cy="722314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58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44pt medium headline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417">
                <a:solidFill>
                  <a:schemeClr val="bg1"/>
                </a:solidFill>
              </a:defRPr>
            </a:lvl2pPr>
            <a:lvl3pPr>
              <a:defRPr sz="2417">
                <a:solidFill>
                  <a:schemeClr val="bg1"/>
                </a:solidFill>
              </a:defRPr>
            </a:lvl3pPr>
            <a:lvl4pPr>
              <a:defRPr sz="2167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Intel Confidential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31145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667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50pt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613836" y="6554395"/>
            <a:ext cx="79829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6843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0E7AF-4F73-442D-8A75-0AA53E8ED1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10/23/2018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8A95-6521-4ABC-A9F4-C001968521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87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13836" y="6554395"/>
            <a:ext cx="79829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326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847" y="3825604"/>
            <a:ext cx="11257205" cy="933525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8666" b="0">
                <a:solidFill>
                  <a:schemeClr val="tx1">
                    <a:alpha val="90000"/>
                  </a:schemeClr>
                </a:solidFill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847" y="4626386"/>
            <a:ext cx="11257205" cy="328231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33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0" indent="0" algn="l"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defRPr sz="2133">
                <a:solidFill>
                  <a:schemeClr val="tx1"/>
                </a:solidFill>
              </a:defRPr>
            </a:lvl3pPr>
            <a:lvl4pPr marL="0" indent="0" algn="l">
              <a:buNone/>
              <a:defRPr sz="1867">
                <a:solidFill>
                  <a:schemeClr val="tx1"/>
                </a:solidFill>
              </a:defRPr>
            </a:lvl4pPr>
            <a:lvl5pPr marL="0" indent="0" algn="l">
              <a:buNone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0" name="Freeform 36"/>
          <p:cNvSpPr>
            <a:spLocks noEditPoints="1"/>
          </p:cNvSpPr>
          <p:nvPr userDrawn="1"/>
        </p:nvSpPr>
        <p:spPr bwMode="auto">
          <a:xfrm>
            <a:off x="602395" y="514776"/>
            <a:ext cx="1665592" cy="1097757"/>
          </a:xfrm>
          <a:custGeom>
            <a:avLst/>
            <a:gdLst>
              <a:gd name="T0" fmla="*/ 2295 w 3777"/>
              <a:gd name="T1" fmla="*/ 1128 h 2491"/>
              <a:gd name="T2" fmla="*/ 2564 w 3777"/>
              <a:gd name="T3" fmla="*/ 1149 h 2491"/>
              <a:gd name="T4" fmla="*/ 2434 w 3777"/>
              <a:gd name="T5" fmla="*/ 1046 h 2491"/>
              <a:gd name="T6" fmla="*/ 1474 w 3777"/>
              <a:gd name="T7" fmla="*/ 949 h 2491"/>
              <a:gd name="T8" fmla="*/ 1548 w 3777"/>
              <a:gd name="T9" fmla="*/ 1130 h 2491"/>
              <a:gd name="T10" fmla="*/ 1326 w 3777"/>
              <a:gd name="T11" fmla="*/ 1068 h 2491"/>
              <a:gd name="T12" fmla="*/ 920 w 3777"/>
              <a:gd name="T13" fmla="*/ 900 h 2491"/>
              <a:gd name="T14" fmla="*/ 630 w 3777"/>
              <a:gd name="T15" fmla="*/ 1637 h 2491"/>
              <a:gd name="T16" fmla="*/ 551 w 3777"/>
              <a:gd name="T17" fmla="*/ 1468 h 2491"/>
              <a:gd name="T18" fmla="*/ 2646 w 3777"/>
              <a:gd name="T19" fmla="*/ 959 h 2491"/>
              <a:gd name="T20" fmla="*/ 2769 w 3777"/>
              <a:gd name="T21" fmla="*/ 1272 h 2491"/>
              <a:gd name="T22" fmla="*/ 2335 w 3777"/>
              <a:gd name="T23" fmla="*/ 1478 h 2491"/>
              <a:gd name="T24" fmla="*/ 2551 w 3777"/>
              <a:gd name="T25" fmla="*/ 1496 h 2491"/>
              <a:gd name="T26" fmla="*/ 2677 w 3777"/>
              <a:gd name="T27" fmla="*/ 1613 h 2491"/>
              <a:gd name="T28" fmla="*/ 2400 w 3777"/>
              <a:gd name="T29" fmla="*/ 1677 h 2491"/>
              <a:gd name="T30" fmla="*/ 2162 w 3777"/>
              <a:gd name="T31" fmla="*/ 1556 h 2491"/>
              <a:gd name="T32" fmla="*/ 2087 w 3777"/>
              <a:gd name="T33" fmla="*/ 1215 h 2491"/>
              <a:gd name="T34" fmla="*/ 2243 w 3777"/>
              <a:gd name="T35" fmla="*/ 941 h 2491"/>
              <a:gd name="T36" fmla="*/ 412 w 3777"/>
              <a:gd name="T37" fmla="*/ 815 h 2491"/>
              <a:gd name="T38" fmla="*/ 164 w 3777"/>
              <a:gd name="T39" fmla="*/ 1308 h 2491"/>
              <a:gd name="T40" fmla="*/ 246 w 3777"/>
              <a:gd name="T41" fmla="*/ 1819 h 2491"/>
              <a:gd name="T42" fmla="*/ 614 w 3777"/>
              <a:gd name="T43" fmla="*/ 2109 h 2491"/>
              <a:gd name="T44" fmla="*/ 1163 w 3777"/>
              <a:gd name="T45" fmla="*/ 2229 h 2491"/>
              <a:gd name="T46" fmla="*/ 1796 w 3777"/>
              <a:gd name="T47" fmla="*/ 2220 h 2491"/>
              <a:gd name="T48" fmla="*/ 2654 w 3777"/>
              <a:gd name="T49" fmla="*/ 2031 h 2491"/>
              <a:gd name="T50" fmla="*/ 3022 w 3777"/>
              <a:gd name="T51" fmla="*/ 2160 h 2491"/>
              <a:gd name="T52" fmla="*/ 2228 w 3777"/>
              <a:gd name="T53" fmla="*/ 2412 h 2491"/>
              <a:gd name="T54" fmla="*/ 1360 w 3777"/>
              <a:gd name="T55" fmla="*/ 2489 h 2491"/>
              <a:gd name="T56" fmla="*/ 599 w 3777"/>
              <a:gd name="T57" fmla="*/ 2344 h 2491"/>
              <a:gd name="T58" fmla="*/ 135 w 3777"/>
              <a:gd name="T59" fmla="*/ 1990 h 2491"/>
              <a:gd name="T60" fmla="*/ 2 w 3777"/>
              <a:gd name="T61" fmla="*/ 1451 h 2491"/>
              <a:gd name="T62" fmla="*/ 206 w 3777"/>
              <a:gd name="T63" fmla="*/ 933 h 2491"/>
              <a:gd name="T64" fmla="*/ 1887 w 3777"/>
              <a:gd name="T65" fmla="*/ 900 h 2491"/>
              <a:gd name="T66" fmla="*/ 1899 w 3777"/>
              <a:gd name="T67" fmla="*/ 1478 h 2491"/>
              <a:gd name="T68" fmla="*/ 1918 w 3777"/>
              <a:gd name="T69" fmla="*/ 1665 h 2491"/>
              <a:gd name="T70" fmla="*/ 1716 w 3777"/>
              <a:gd name="T71" fmla="*/ 1552 h 2491"/>
              <a:gd name="T72" fmla="*/ 745 w 3777"/>
              <a:gd name="T73" fmla="*/ 608 h 2491"/>
              <a:gd name="T74" fmla="*/ 3078 w 3777"/>
              <a:gd name="T75" fmla="*/ 1659 h 2491"/>
              <a:gd name="T76" fmla="*/ 2899 w 3777"/>
              <a:gd name="T77" fmla="*/ 1548 h 2491"/>
              <a:gd name="T78" fmla="*/ 2515 w 3777"/>
              <a:gd name="T79" fmla="*/ 0 h 2491"/>
              <a:gd name="T80" fmla="*/ 3161 w 3777"/>
              <a:gd name="T81" fmla="*/ 109 h 2491"/>
              <a:gd name="T82" fmla="*/ 3615 w 3777"/>
              <a:gd name="T83" fmla="*/ 404 h 2491"/>
              <a:gd name="T84" fmla="*/ 3777 w 3777"/>
              <a:gd name="T85" fmla="*/ 900 h 2491"/>
              <a:gd name="T86" fmla="*/ 3591 w 3777"/>
              <a:gd name="T87" fmla="*/ 1385 h 2491"/>
              <a:gd name="T88" fmla="*/ 3211 w 3777"/>
              <a:gd name="T89" fmla="*/ 1665 h 2491"/>
              <a:gd name="T90" fmla="*/ 3510 w 3777"/>
              <a:gd name="T91" fmla="*/ 1151 h 2491"/>
              <a:gd name="T92" fmla="*/ 3557 w 3777"/>
              <a:gd name="T93" fmla="*/ 684 h 2491"/>
              <a:gd name="T94" fmla="*/ 3258 w 3777"/>
              <a:gd name="T95" fmla="*/ 321 h 2491"/>
              <a:gd name="T96" fmla="*/ 2715 w 3777"/>
              <a:gd name="T97" fmla="*/ 149 h 2491"/>
              <a:gd name="T98" fmla="*/ 2027 w 3777"/>
              <a:gd name="T99" fmla="*/ 153 h 2491"/>
              <a:gd name="T100" fmla="*/ 1292 w 3777"/>
              <a:gd name="T101" fmla="*/ 321 h 2491"/>
              <a:gd name="T102" fmla="*/ 933 w 3777"/>
              <a:gd name="T103" fmla="*/ 383 h 2491"/>
              <a:gd name="T104" fmla="*/ 1651 w 3777"/>
              <a:gd name="T105" fmla="*/ 103 h 2491"/>
              <a:gd name="T106" fmla="*/ 2396 w 3777"/>
              <a:gd name="T107" fmla="*/ 0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77" h="2491">
                <a:moveTo>
                  <a:pt x="2434" y="1046"/>
                </a:moveTo>
                <a:lnTo>
                  <a:pt x="2396" y="1050"/>
                </a:lnTo>
                <a:lnTo>
                  <a:pt x="2362" y="1062"/>
                </a:lnTo>
                <a:lnTo>
                  <a:pt x="2335" y="1078"/>
                </a:lnTo>
                <a:lnTo>
                  <a:pt x="2311" y="1102"/>
                </a:lnTo>
                <a:lnTo>
                  <a:pt x="2295" y="1128"/>
                </a:lnTo>
                <a:lnTo>
                  <a:pt x="2285" y="1153"/>
                </a:lnTo>
                <a:lnTo>
                  <a:pt x="2279" y="1179"/>
                </a:lnTo>
                <a:lnTo>
                  <a:pt x="2275" y="1211"/>
                </a:lnTo>
                <a:lnTo>
                  <a:pt x="2574" y="1211"/>
                </a:lnTo>
                <a:lnTo>
                  <a:pt x="2572" y="1179"/>
                </a:lnTo>
                <a:lnTo>
                  <a:pt x="2564" y="1149"/>
                </a:lnTo>
                <a:lnTo>
                  <a:pt x="2555" y="1122"/>
                </a:lnTo>
                <a:lnTo>
                  <a:pt x="2541" y="1098"/>
                </a:lnTo>
                <a:lnTo>
                  <a:pt x="2521" y="1076"/>
                </a:lnTo>
                <a:lnTo>
                  <a:pt x="2497" y="1060"/>
                </a:lnTo>
                <a:lnTo>
                  <a:pt x="2467" y="1050"/>
                </a:lnTo>
                <a:lnTo>
                  <a:pt x="2434" y="1046"/>
                </a:lnTo>
                <a:close/>
                <a:moveTo>
                  <a:pt x="920" y="900"/>
                </a:moveTo>
                <a:lnTo>
                  <a:pt x="1320" y="900"/>
                </a:lnTo>
                <a:lnTo>
                  <a:pt x="1367" y="904"/>
                </a:lnTo>
                <a:lnTo>
                  <a:pt x="1409" y="914"/>
                </a:lnTo>
                <a:lnTo>
                  <a:pt x="1445" y="929"/>
                </a:lnTo>
                <a:lnTo>
                  <a:pt x="1474" y="949"/>
                </a:lnTo>
                <a:lnTo>
                  <a:pt x="1498" y="973"/>
                </a:lnTo>
                <a:lnTo>
                  <a:pt x="1516" y="1001"/>
                </a:lnTo>
                <a:lnTo>
                  <a:pt x="1532" y="1031"/>
                </a:lnTo>
                <a:lnTo>
                  <a:pt x="1540" y="1062"/>
                </a:lnTo>
                <a:lnTo>
                  <a:pt x="1546" y="1096"/>
                </a:lnTo>
                <a:lnTo>
                  <a:pt x="1548" y="1130"/>
                </a:lnTo>
                <a:lnTo>
                  <a:pt x="1548" y="1667"/>
                </a:lnTo>
                <a:lnTo>
                  <a:pt x="1354" y="1667"/>
                </a:lnTo>
                <a:lnTo>
                  <a:pt x="1354" y="1130"/>
                </a:lnTo>
                <a:lnTo>
                  <a:pt x="1352" y="1104"/>
                </a:lnTo>
                <a:lnTo>
                  <a:pt x="1342" y="1084"/>
                </a:lnTo>
                <a:lnTo>
                  <a:pt x="1326" y="1068"/>
                </a:lnTo>
                <a:lnTo>
                  <a:pt x="1304" y="1060"/>
                </a:lnTo>
                <a:lnTo>
                  <a:pt x="1274" y="1056"/>
                </a:lnTo>
                <a:lnTo>
                  <a:pt x="1114" y="1056"/>
                </a:lnTo>
                <a:lnTo>
                  <a:pt x="1114" y="1667"/>
                </a:lnTo>
                <a:lnTo>
                  <a:pt x="920" y="1667"/>
                </a:lnTo>
                <a:lnTo>
                  <a:pt x="920" y="900"/>
                </a:lnTo>
                <a:close/>
                <a:moveTo>
                  <a:pt x="551" y="900"/>
                </a:moveTo>
                <a:lnTo>
                  <a:pt x="747" y="900"/>
                </a:lnTo>
                <a:lnTo>
                  <a:pt x="747" y="1675"/>
                </a:lnTo>
                <a:lnTo>
                  <a:pt x="702" y="1667"/>
                </a:lnTo>
                <a:lnTo>
                  <a:pt x="662" y="1655"/>
                </a:lnTo>
                <a:lnTo>
                  <a:pt x="630" y="1637"/>
                </a:lnTo>
                <a:lnTo>
                  <a:pt x="604" y="1617"/>
                </a:lnTo>
                <a:lnTo>
                  <a:pt x="585" y="1591"/>
                </a:lnTo>
                <a:lnTo>
                  <a:pt x="569" y="1564"/>
                </a:lnTo>
                <a:lnTo>
                  <a:pt x="559" y="1534"/>
                </a:lnTo>
                <a:lnTo>
                  <a:pt x="553" y="1502"/>
                </a:lnTo>
                <a:lnTo>
                  <a:pt x="551" y="1468"/>
                </a:lnTo>
                <a:lnTo>
                  <a:pt x="551" y="900"/>
                </a:lnTo>
                <a:close/>
                <a:moveTo>
                  <a:pt x="2442" y="886"/>
                </a:moveTo>
                <a:lnTo>
                  <a:pt x="2501" y="892"/>
                </a:lnTo>
                <a:lnTo>
                  <a:pt x="2557" y="906"/>
                </a:lnTo>
                <a:lnTo>
                  <a:pt x="2604" y="928"/>
                </a:lnTo>
                <a:lnTo>
                  <a:pt x="2646" y="959"/>
                </a:lnTo>
                <a:lnTo>
                  <a:pt x="2683" y="997"/>
                </a:lnTo>
                <a:lnTo>
                  <a:pt x="2713" y="1042"/>
                </a:lnTo>
                <a:lnTo>
                  <a:pt x="2737" y="1092"/>
                </a:lnTo>
                <a:lnTo>
                  <a:pt x="2755" y="1147"/>
                </a:lnTo>
                <a:lnTo>
                  <a:pt x="2765" y="1209"/>
                </a:lnTo>
                <a:lnTo>
                  <a:pt x="2769" y="1272"/>
                </a:lnTo>
                <a:lnTo>
                  <a:pt x="2769" y="1344"/>
                </a:lnTo>
                <a:lnTo>
                  <a:pt x="2275" y="1344"/>
                </a:lnTo>
                <a:lnTo>
                  <a:pt x="2279" y="1383"/>
                </a:lnTo>
                <a:lnTo>
                  <a:pt x="2291" y="1421"/>
                </a:lnTo>
                <a:lnTo>
                  <a:pt x="2309" y="1453"/>
                </a:lnTo>
                <a:lnTo>
                  <a:pt x="2335" y="1478"/>
                </a:lnTo>
                <a:lnTo>
                  <a:pt x="2366" y="1498"/>
                </a:lnTo>
                <a:lnTo>
                  <a:pt x="2404" y="1510"/>
                </a:lnTo>
                <a:lnTo>
                  <a:pt x="2448" y="1514"/>
                </a:lnTo>
                <a:lnTo>
                  <a:pt x="2487" y="1512"/>
                </a:lnTo>
                <a:lnTo>
                  <a:pt x="2521" y="1506"/>
                </a:lnTo>
                <a:lnTo>
                  <a:pt x="2551" y="1496"/>
                </a:lnTo>
                <a:lnTo>
                  <a:pt x="2576" y="1482"/>
                </a:lnTo>
                <a:lnTo>
                  <a:pt x="2602" y="1465"/>
                </a:lnTo>
                <a:lnTo>
                  <a:pt x="2626" y="1443"/>
                </a:lnTo>
                <a:lnTo>
                  <a:pt x="2747" y="1556"/>
                </a:lnTo>
                <a:lnTo>
                  <a:pt x="2713" y="1587"/>
                </a:lnTo>
                <a:lnTo>
                  <a:pt x="2677" y="1613"/>
                </a:lnTo>
                <a:lnTo>
                  <a:pt x="2640" y="1637"/>
                </a:lnTo>
                <a:lnTo>
                  <a:pt x="2600" y="1655"/>
                </a:lnTo>
                <a:lnTo>
                  <a:pt x="2555" y="1667"/>
                </a:lnTo>
                <a:lnTo>
                  <a:pt x="2503" y="1675"/>
                </a:lnTo>
                <a:lnTo>
                  <a:pt x="2446" y="1679"/>
                </a:lnTo>
                <a:lnTo>
                  <a:pt x="2400" y="1677"/>
                </a:lnTo>
                <a:lnTo>
                  <a:pt x="2354" y="1669"/>
                </a:lnTo>
                <a:lnTo>
                  <a:pt x="2311" y="1659"/>
                </a:lnTo>
                <a:lnTo>
                  <a:pt x="2269" y="1641"/>
                </a:lnTo>
                <a:lnTo>
                  <a:pt x="2232" y="1619"/>
                </a:lnTo>
                <a:lnTo>
                  <a:pt x="2194" y="1591"/>
                </a:lnTo>
                <a:lnTo>
                  <a:pt x="2162" y="1556"/>
                </a:lnTo>
                <a:lnTo>
                  <a:pt x="2136" y="1516"/>
                </a:lnTo>
                <a:lnTo>
                  <a:pt x="2113" y="1468"/>
                </a:lnTo>
                <a:lnTo>
                  <a:pt x="2097" y="1413"/>
                </a:lnTo>
                <a:lnTo>
                  <a:pt x="2087" y="1352"/>
                </a:lnTo>
                <a:lnTo>
                  <a:pt x="2083" y="1282"/>
                </a:lnTo>
                <a:lnTo>
                  <a:pt x="2087" y="1215"/>
                </a:lnTo>
                <a:lnTo>
                  <a:pt x="2097" y="1155"/>
                </a:lnTo>
                <a:lnTo>
                  <a:pt x="2115" y="1100"/>
                </a:lnTo>
                <a:lnTo>
                  <a:pt x="2138" y="1050"/>
                </a:lnTo>
                <a:lnTo>
                  <a:pt x="2168" y="1009"/>
                </a:lnTo>
                <a:lnTo>
                  <a:pt x="2204" y="971"/>
                </a:lnTo>
                <a:lnTo>
                  <a:pt x="2243" y="941"/>
                </a:lnTo>
                <a:lnTo>
                  <a:pt x="2289" y="918"/>
                </a:lnTo>
                <a:lnTo>
                  <a:pt x="2337" y="900"/>
                </a:lnTo>
                <a:lnTo>
                  <a:pt x="2388" y="890"/>
                </a:lnTo>
                <a:lnTo>
                  <a:pt x="2442" y="886"/>
                </a:lnTo>
                <a:close/>
                <a:moveTo>
                  <a:pt x="412" y="713"/>
                </a:moveTo>
                <a:lnTo>
                  <a:pt x="412" y="815"/>
                </a:lnTo>
                <a:lnTo>
                  <a:pt x="357" y="882"/>
                </a:lnTo>
                <a:lnTo>
                  <a:pt x="305" y="957"/>
                </a:lnTo>
                <a:lnTo>
                  <a:pt x="258" y="1038"/>
                </a:lnTo>
                <a:lnTo>
                  <a:pt x="218" y="1124"/>
                </a:lnTo>
                <a:lnTo>
                  <a:pt x="186" y="1215"/>
                </a:lnTo>
                <a:lnTo>
                  <a:pt x="164" y="1308"/>
                </a:lnTo>
                <a:lnTo>
                  <a:pt x="151" y="1405"/>
                </a:lnTo>
                <a:lnTo>
                  <a:pt x="151" y="1500"/>
                </a:lnTo>
                <a:lnTo>
                  <a:pt x="161" y="1597"/>
                </a:lnTo>
                <a:lnTo>
                  <a:pt x="180" y="1677"/>
                </a:lnTo>
                <a:lnTo>
                  <a:pt x="210" y="1752"/>
                </a:lnTo>
                <a:lnTo>
                  <a:pt x="246" y="1819"/>
                </a:lnTo>
                <a:lnTo>
                  <a:pt x="291" y="1881"/>
                </a:lnTo>
                <a:lnTo>
                  <a:pt x="343" y="1936"/>
                </a:lnTo>
                <a:lnTo>
                  <a:pt x="402" y="1988"/>
                </a:lnTo>
                <a:lnTo>
                  <a:pt x="468" y="2033"/>
                </a:lnTo>
                <a:lnTo>
                  <a:pt x="539" y="2073"/>
                </a:lnTo>
                <a:lnTo>
                  <a:pt x="614" y="2109"/>
                </a:lnTo>
                <a:lnTo>
                  <a:pt x="696" y="2140"/>
                </a:lnTo>
                <a:lnTo>
                  <a:pt x="783" y="2166"/>
                </a:lnTo>
                <a:lnTo>
                  <a:pt x="872" y="2188"/>
                </a:lnTo>
                <a:lnTo>
                  <a:pt x="967" y="2206"/>
                </a:lnTo>
                <a:lnTo>
                  <a:pt x="1064" y="2220"/>
                </a:lnTo>
                <a:lnTo>
                  <a:pt x="1163" y="2229"/>
                </a:lnTo>
                <a:lnTo>
                  <a:pt x="1266" y="2235"/>
                </a:lnTo>
                <a:lnTo>
                  <a:pt x="1369" y="2237"/>
                </a:lnTo>
                <a:lnTo>
                  <a:pt x="1474" y="2237"/>
                </a:lnTo>
                <a:lnTo>
                  <a:pt x="1581" y="2235"/>
                </a:lnTo>
                <a:lnTo>
                  <a:pt x="1689" y="2229"/>
                </a:lnTo>
                <a:lnTo>
                  <a:pt x="1796" y="2220"/>
                </a:lnTo>
                <a:lnTo>
                  <a:pt x="1934" y="2204"/>
                </a:lnTo>
                <a:lnTo>
                  <a:pt x="2079" y="2180"/>
                </a:lnTo>
                <a:lnTo>
                  <a:pt x="2224" y="2152"/>
                </a:lnTo>
                <a:lnTo>
                  <a:pt x="2370" y="2116"/>
                </a:lnTo>
                <a:lnTo>
                  <a:pt x="2513" y="2077"/>
                </a:lnTo>
                <a:lnTo>
                  <a:pt x="2654" y="2031"/>
                </a:lnTo>
                <a:lnTo>
                  <a:pt x="2786" y="1982"/>
                </a:lnTo>
                <a:lnTo>
                  <a:pt x="2913" y="1930"/>
                </a:lnTo>
                <a:lnTo>
                  <a:pt x="3032" y="1873"/>
                </a:lnTo>
                <a:lnTo>
                  <a:pt x="3137" y="1815"/>
                </a:lnTo>
                <a:lnTo>
                  <a:pt x="3137" y="2101"/>
                </a:lnTo>
                <a:lnTo>
                  <a:pt x="3022" y="2160"/>
                </a:lnTo>
                <a:lnTo>
                  <a:pt x="2901" y="2214"/>
                </a:lnTo>
                <a:lnTo>
                  <a:pt x="2773" y="2263"/>
                </a:lnTo>
                <a:lnTo>
                  <a:pt x="2638" y="2307"/>
                </a:lnTo>
                <a:lnTo>
                  <a:pt x="2503" y="2346"/>
                </a:lnTo>
                <a:lnTo>
                  <a:pt x="2364" y="2382"/>
                </a:lnTo>
                <a:lnTo>
                  <a:pt x="2228" y="2412"/>
                </a:lnTo>
                <a:lnTo>
                  <a:pt x="2095" y="2438"/>
                </a:lnTo>
                <a:lnTo>
                  <a:pt x="1964" y="2457"/>
                </a:lnTo>
                <a:lnTo>
                  <a:pt x="1839" y="2471"/>
                </a:lnTo>
                <a:lnTo>
                  <a:pt x="1673" y="2485"/>
                </a:lnTo>
                <a:lnTo>
                  <a:pt x="1512" y="2491"/>
                </a:lnTo>
                <a:lnTo>
                  <a:pt x="1360" y="2489"/>
                </a:lnTo>
                <a:lnTo>
                  <a:pt x="1215" y="2481"/>
                </a:lnTo>
                <a:lnTo>
                  <a:pt x="1076" y="2465"/>
                </a:lnTo>
                <a:lnTo>
                  <a:pt x="945" y="2445"/>
                </a:lnTo>
                <a:lnTo>
                  <a:pt x="820" y="2418"/>
                </a:lnTo>
                <a:lnTo>
                  <a:pt x="706" y="2384"/>
                </a:lnTo>
                <a:lnTo>
                  <a:pt x="599" y="2344"/>
                </a:lnTo>
                <a:lnTo>
                  <a:pt x="499" y="2299"/>
                </a:lnTo>
                <a:lnTo>
                  <a:pt x="408" y="2247"/>
                </a:lnTo>
                <a:lnTo>
                  <a:pt x="327" y="2190"/>
                </a:lnTo>
                <a:lnTo>
                  <a:pt x="254" y="2128"/>
                </a:lnTo>
                <a:lnTo>
                  <a:pt x="188" y="2061"/>
                </a:lnTo>
                <a:lnTo>
                  <a:pt x="135" y="1990"/>
                </a:lnTo>
                <a:lnTo>
                  <a:pt x="89" y="1912"/>
                </a:lnTo>
                <a:lnTo>
                  <a:pt x="54" y="1831"/>
                </a:lnTo>
                <a:lnTo>
                  <a:pt x="28" y="1746"/>
                </a:lnTo>
                <a:lnTo>
                  <a:pt x="8" y="1645"/>
                </a:lnTo>
                <a:lnTo>
                  <a:pt x="0" y="1546"/>
                </a:lnTo>
                <a:lnTo>
                  <a:pt x="2" y="1451"/>
                </a:lnTo>
                <a:lnTo>
                  <a:pt x="14" y="1358"/>
                </a:lnTo>
                <a:lnTo>
                  <a:pt x="36" y="1266"/>
                </a:lnTo>
                <a:lnTo>
                  <a:pt x="65" y="1179"/>
                </a:lnTo>
                <a:lnTo>
                  <a:pt x="105" y="1094"/>
                </a:lnTo>
                <a:lnTo>
                  <a:pt x="153" y="1013"/>
                </a:lnTo>
                <a:lnTo>
                  <a:pt x="206" y="933"/>
                </a:lnTo>
                <a:lnTo>
                  <a:pt x="270" y="858"/>
                </a:lnTo>
                <a:lnTo>
                  <a:pt x="337" y="785"/>
                </a:lnTo>
                <a:lnTo>
                  <a:pt x="412" y="713"/>
                </a:lnTo>
                <a:close/>
                <a:moveTo>
                  <a:pt x="1692" y="690"/>
                </a:moveTo>
                <a:lnTo>
                  <a:pt x="1887" y="690"/>
                </a:lnTo>
                <a:lnTo>
                  <a:pt x="1887" y="900"/>
                </a:lnTo>
                <a:lnTo>
                  <a:pt x="2033" y="900"/>
                </a:lnTo>
                <a:lnTo>
                  <a:pt x="2033" y="1056"/>
                </a:lnTo>
                <a:lnTo>
                  <a:pt x="1887" y="1056"/>
                </a:lnTo>
                <a:lnTo>
                  <a:pt x="1887" y="1435"/>
                </a:lnTo>
                <a:lnTo>
                  <a:pt x="1891" y="1459"/>
                </a:lnTo>
                <a:lnTo>
                  <a:pt x="1899" y="1478"/>
                </a:lnTo>
                <a:lnTo>
                  <a:pt x="1910" y="1492"/>
                </a:lnTo>
                <a:lnTo>
                  <a:pt x="1930" y="1500"/>
                </a:lnTo>
                <a:lnTo>
                  <a:pt x="1954" y="1504"/>
                </a:lnTo>
                <a:lnTo>
                  <a:pt x="2033" y="1504"/>
                </a:lnTo>
                <a:lnTo>
                  <a:pt x="2033" y="1665"/>
                </a:lnTo>
                <a:lnTo>
                  <a:pt x="1918" y="1665"/>
                </a:lnTo>
                <a:lnTo>
                  <a:pt x="1869" y="1661"/>
                </a:lnTo>
                <a:lnTo>
                  <a:pt x="1827" y="1651"/>
                </a:lnTo>
                <a:lnTo>
                  <a:pt x="1790" y="1633"/>
                </a:lnTo>
                <a:lnTo>
                  <a:pt x="1760" y="1609"/>
                </a:lnTo>
                <a:lnTo>
                  <a:pt x="1736" y="1581"/>
                </a:lnTo>
                <a:lnTo>
                  <a:pt x="1716" y="1552"/>
                </a:lnTo>
                <a:lnTo>
                  <a:pt x="1704" y="1518"/>
                </a:lnTo>
                <a:lnTo>
                  <a:pt x="1696" y="1482"/>
                </a:lnTo>
                <a:lnTo>
                  <a:pt x="1692" y="1447"/>
                </a:lnTo>
                <a:lnTo>
                  <a:pt x="1692" y="690"/>
                </a:lnTo>
                <a:close/>
                <a:moveTo>
                  <a:pt x="551" y="608"/>
                </a:moveTo>
                <a:lnTo>
                  <a:pt x="745" y="608"/>
                </a:lnTo>
                <a:lnTo>
                  <a:pt x="745" y="793"/>
                </a:lnTo>
                <a:lnTo>
                  <a:pt x="551" y="793"/>
                </a:lnTo>
                <a:lnTo>
                  <a:pt x="551" y="608"/>
                </a:lnTo>
                <a:close/>
                <a:moveTo>
                  <a:pt x="2882" y="581"/>
                </a:moveTo>
                <a:lnTo>
                  <a:pt x="3078" y="581"/>
                </a:lnTo>
                <a:lnTo>
                  <a:pt x="3078" y="1659"/>
                </a:lnTo>
                <a:lnTo>
                  <a:pt x="3032" y="1651"/>
                </a:lnTo>
                <a:lnTo>
                  <a:pt x="2995" y="1639"/>
                </a:lnTo>
                <a:lnTo>
                  <a:pt x="2961" y="1621"/>
                </a:lnTo>
                <a:lnTo>
                  <a:pt x="2935" y="1599"/>
                </a:lnTo>
                <a:lnTo>
                  <a:pt x="2915" y="1575"/>
                </a:lnTo>
                <a:lnTo>
                  <a:pt x="2899" y="1548"/>
                </a:lnTo>
                <a:lnTo>
                  <a:pt x="2889" y="1518"/>
                </a:lnTo>
                <a:lnTo>
                  <a:pt x="2884" y="1486"/>
                </a:lnTo>
                <a:lnTo>
                  <a:pt x="2882" y="1453"/>
                </a:lnTo>
                <a:lnTo>
                  <a:pt x="2882" y="581"/>
                </a:lnTo>
                <a:close/>
                <a:moveTo>
                  <a:pt x="2396" y="0"/>
                </a:moveTo>
                <a:lnTo>
                  <a:pt x="2515" y="0"/>
                </a:lnTo>
                <a:lnTo>
                  <a:pt x="2632" y="6"/>
                </a:lnTo>
                <a:lnTo>
                  <a:pt x="2745" y="16"/>
                </a:lnTo>
                <a:lnTo>
                  <a:pt x="2856" y="32"/>
                </a:lnTo>
                <a:lnTo>
                  <a:pt x="2963" y="52"/>
                </a:lnTo>
                <a:lnTo>
                  <a:pt x="3064" y="77"/>
                </a:lnTo>
                <a:lnTo>
                  <a:pt x="3161" y="109"/>
                </a:lnTo>
                <a:lnTo>
                  <a:pt x="3252" y="145"/>
                </a:lnTo>
                <a:lnTo>
                  <a:pt x="3339" y="186"/>
                </a:lnTo>
                <a:lnTo>
                  <a:pt x="3419" y="232"/>
                </a:lnTo>
                <a:lnTo>
                  <a:pt x="3492" y="285"/>
                </a:lnTo>
                <a:lnTo>
                  <a:pt x="3557" y="341"/>
                </a:lnTo>
                <a:lnTo>
                  <a:pt x="3615" y="404"/>
                </a:lnTo>
                <a:lnTo>
                  <a:pt x="3664" y="472"/>
                </a:lnTo>
                <a:lnTo>
                  <a:pt x="3706" y="545"/>
                </a:lnTo>
                <a:lnTo>
                  <a:pt x="3740" y="622"/>
                </a:lnTo>
                <a:lnTo>
                  <a:pt x="3761" y="708"/>
                </a:lnTo>
                <a:lnTo>
                  <a:pt x="3775" y="805"/>
                </a:lnTo>
                <a:lnTo>
                  <a:pt x="3777" y="900"/>
                </a:lnTo>
                <a:lnTo>
                  <a:pt x="3769" y="991"/>
                </a:lnTo>
                <a:lnTo>
                  <a:pt x="3750" y="1080"/>
                </a:lnTo>
                <a:lnTo>
                  <a:pt x="3722" y="1163"/>
                </a:lnTo>
                <a:lnTo>
                  <a:pt x="3684" y="1243"/>
                </a:lnTo>
                <a:lnTo>
                  <a:pt x="3641" y="1316"/>
                </a:lnTo>
                <a:lnTo>
                  <a:pt x="3591" y="1385"/>
                </a:lnTo>
                <a:lnTo>
                  <a:pt x="3536" y="1449"/>
                </a:lnTo>
                <a:lnTo>
                  <a:pt x="3476" y="1506"/>
                </a:lnTo>
                <a:lnTo>
                  <a:pt x="3413" y="1556"/>
                </a:lnTo>
                <a:lnTo>
                  <a:pt x="3345" y="1599"/>
                </a:lnTo>
                <a:lnTo>
                  <a:pt x="3278" y="1637"/>
                </a:lnTo>
                <a:lnTo>
                  <a:pt x="3211" y="1665"/>
                </a:lnTo>
                <a:lnTo>
                  <a:pt x="3211" y="1459"/>
                </a:lnTo>
                <a:lnTo>
                  <a:pt x="3286" y="1409"/>
                </a:lnTo>
                <a:lnTo>
                  <a:pt x="3355" y="1352"/>
                </a:lnTo>
                <a:lnTo>
                  <a:pt x="3415" y="1288"/>
                </a:lnTo>
                <a:lnTo>
                  <a:pt x="3468" y="1221"/>
                </a:lnTo>
                <a:lnTo>
                  <a:pt x="3510" y="1151"/>
                </a:lnTo>
                <a:lnTo>
                  <a:pt x="3543" y="1076"/>
                </a:lnTo>
                <a:lnTo>
                  <a:pt x="3569" y="1001"/>
                </a:lnTo>
                <a:lnTo>
                  <a:pt x="3581" y="922"/>
                </a:lnTo>
                <a:lnTo>
                  <a:pt x="3585" y="842"/>
                </a:lnTo>
                <a:lnTo>
                  <a:pt x="3577" y="763"/>
                </a:lnTo>
                <a:lnTo>
                  <a:pt x="3557" y="684"/>
                </a:lnTo>
                <a:lnTo>
                  <a:pt x="3530" y="610"/>
                </a:lnTo>
                <a:lnTo>
                  <a:pt x="3490" y="541"/>
                </a:lnTo>
                <a:lnTo>
                  <a:pt x="3444" y="478"/>
                </a:lnTo>
                <a:lnTo>
                  <a:pt x="3389" y="420"/>
                </a:lnTo>
                <a:lnTo>
                  <a:pt x="3327" y="369"/>
                </a:lnTo>
                <a:lnTo>
                  <a:pt x="3258" y="321"/>
                </a:lnTo>
                <a:lnTo>
                  <a:pt x="3183" y="280"/>
                </a:lnTo>
                <a:lnTo>
                  <a:pt x="3100" y="244"/>
                </a:lnTo>
                <a:lnTo>
                  <a:pt x="3010" y="212"/>
                </a:lnTo>
                <a:lnTo>
                  <a:pt x="2917" y="186"/>
                </a:lnTo>
                <a:lnTo>
                  <a:pt x="2818" y="165"/>
                </a:lnTo>
                <a:lnTo>
                  <a:pt x="2715" y="149"/>
                </a:lnTo>
                <a:lnTo>
                  <a:pt x="2608" y="139"/>
                </a:lnTo>
                <a:lnTo>
                  <a:pt x="2497" y="131"/>
                </a:lnTo>
                <a:lnTo>
                  <a:pt x="2384" y="131"/>
                </a:lnTo>
                <a:lnTo>
                  <a:pt x="2267" y="133"/>
                </a:lnTo>
                <a:lnTo>
                  <a:pt x="2148" y="141"/>
                </a:lnTo>
                <a:lnTo>
                  <a:pt x="2027" y="153"/>
                </a:lnTo>
                <a:lnTo>
                  <a:pt x="1905" y="171"/>
                </a:lnTo>
                <a:lnTo>
                  <a:pt x="1782" y="192"/>
                </a:lnTo>
                <a:lnTo>
                  <a:pt x="1659" y="218"/>
                </a:lnTo>
                <a:lnTo>
                  <a:pt x="1536" y="248"/>
                </a:lnTo>
                <a:lnTo>
                  <a:pt x="1413" y="283"/>
                </a:lnTo>
                <a:lnTo>
                  <a:pt x="1292" y="321"/>
                </a:lnTo>
                <a:lnTo>
                  <a:pt x="1171" y="365"/>
                </a:lnTo>
                <a:lnTo>
                  <a:pt x="1052" y="412"/>
                </a:lnTo>
                <a:lnTo>
                  <a:pt x="937" y="464"/>
                </a:lnTo>
                <a:lnTo>
                  <a:pt x="824" y="519"/>
                </a:lnTo>
                <a:lnTo>
                  <a:pt x="824" y="446"/>
                </a:lnTo>
                <a:lnTo>
                  <a:pt x="933" y="383"/>
                </a:lnTo>
                <a:lnTo>
                  <a:pt x="1046" y="325"/>
                </a:lnTo>
                <a:lnTo>
                  <a:pt x="1163" y="270"/>
                </a:lnTo>
                <a:lnTo>
                  <a:pt x="1282" y="222"/>
                </a:lnTo>
                <a:lnTo>
                  <a:pt x="1405" y="176"/>
                </a:lnTo>
                <a:lnTo>
                  <a:pt x="1528" y="137"/>
                </a:lnTo>
                <a:lnTo>
                  <a:pt x="1651" y="103"/>
                </a:lnTo>
                <a:lnTo>
                  <a:pt x="1776" y="73"/>
                </a:lnTo>
                <a:lnTo>
                  <a:pt x="1903" y="50"/>
                </a:lnTo>
                <a:lnTo>
                  <a:pt x="2027" y="30"/>
                </a:lnTo>
                <a:lnTo>
                  <a:pt x="2150" y="14"/>
                </a:lnTo>
                <a:lnTo>
                  <a:pt x="2273" y="4"/>
                </a:lnTo>
                <a:lnTo>
                  <a:pt x="239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12" name="Freeform 37"/>
          <p:cNvSpPr>
            <a:spLocks noEditPoints="1"/>
          </p:cNvSpPr>
          <p:nvPr userDrawn="1"/>
        </p:nvSpPr>
        <p:spPr bwMode="auto">
          <a:xfrm>
            <a:off x="2017577" y="770479"/>
            <a:ext cx="69657" cy="68775"/>
          </a:xfrm>
          <a:custGeom>
            <a:avLst/>
            <a:gdLst>
              <a:gd name="T0" fmla="*/ 61 w 156"/>
              <a:gd name="T1" fmla="*/ 73 h 156"/>
              <a:gd name="T2" fmla="*/ 69 w 156"/>
              <a:gd name="T3" fmla="*/ 73 h 156"/>
              <a:gd name="T4" fmla="*/ 75 w 156"/>
              <a:gd name="T5" fmla="*/ 73 h 156"/>
              <a:gd name="T6" fmla="*/ 87 w 156"/>
              <a:gd name="T7" fmla="*/ 71 h 156"/>
              <a:gd name="T8" fmla="*/ 93 w 156"/>
              <a:gd name="T9" fmla="*/ 65 h 156"/>
              <a:gd name="T10" fmla="*/ 93 w 156"/>
              <a:gd name="T11" fmla="*/ 57 h 156"/>
              <a:gd name="T12" fmla="*/ 89 w 156"/>
              <a:gd name="T13" fmla="*/ 49 h 156"/>
              <a:gd name="T14" fmla="*/ 81 w 156"/>
              <a:gd name="T15" fmla="*/ 45 h 156"/>
              <a:gd name="T16" fmla="*/ 61 w 156"/>
              <a:gd name="T17" fmla="*/ 45 h 156"/>
              <a:gd name="T18" fmla="*/ 89 w 156"/>
              <a:gd name="T19" fmla="*/ 29 h 156"/>
              <a:gd name="T20" fmla="*/ 109 w 156"/>
              <a:gd name="T21" fmla="*/ 43 h 156"/>
              <a:gd name="T22" fmla="*/ 111 w 156"/>
              <a:gd name="T23" fmla="*/ 59 h 156"/>
              <a:gd name="T24" fmla="*/ 109 w 156"/>
              <a:gd name="T25" fmla="*/ 73 h 156"/>
              <a:gd name="T26" fmla="*/ 99 w 156"/>
              <a:gd name="T27" fmla="*/ 81 h 156"/>
              <a:gd name="T28" fmla="*/ 114 w 156"/>
              <a:gd name="T29" fmla="*/ 119 h 156"/>
              <a:gd name="T30" fmla="*/ 114 w 156"/>
              <a:gd name="T31" fmla="*/ 123 h 156"/>
              <a:gd name="T32" fmla="*/ 113 w 156"/>
              <a:gd name="T33" fmla="*/ 125 h 156"/>
              <a:gd name="T34" fmla="*/ 97 w 156"/>
              <a:gd name="T35" fmla="*/ 125 h 156"/>
              <a:gd name="T36" fmla="*/ 95 w 156"/>
              <a:gd name="T37" fmla="*/ 123 h 156"/>
              <a:gd name="T38" fmla="*/ 73 w 156"/>
              <a:gd name="T39" fmla="*/ 89 h 156"/>
              <a:gd name="T40" fmla="*/ 71 w 156"/>
              <a:gd name="T41" fmla="*/ 87 h 156"/>
              <a:gd name="T42" fmla="*/ 63 w 156"/>
              <a:gd name="T43" fmla="*/ 87 h 156"/>
              <a:gd name="T44" fmla="*/ 63 w 156"/>
              <a:gd name="T45" fmla="*/ 123 h 156"/>
              <a:gd name="T46" fmla="*/ 59 w 156"/>
              <a:gd name="T47" fmla="*/ 125 h 156"/>
              <a:gd name="T48" fmla="*/ 43 w 156"/>
              <a:gd name="T49" fmla="*/ 123 h 156"/>
              <a:gd name="T50" fmla="*/ 43 w 156"/>
              <a:gd name="T51" fmla="*/ 37 h 156"/>
              <a:gd name="T52" fmla="*/ 45 w 156"/>
              <a:gd name="T53" fmla="*/ 31 h 156"/>
              <a:gd name="T54" fmla="*/ 53 w 156"/>
              <a:gd name="T55" fmla="*/ 29 h 156"/>
              <a:gd name="T56" fmla="*/ 67 w 156"/>
              <a:gd name="T57" fmla="*/ 27 h 156"/>
              <a:gd name="T58" fmla="*/ 77 w 156"/>
              <a:gd name="T59" fmla="*/ 14 h 156"/>
              <a:gd name="T60" fmla="*/ 31 w 156"/>
              <a:gd name="T61" fmla="*/ 31 h 156"/>
              <a:gd name="T62" fmla="*/ 13 w 156"/>
              <a:gd name="T63" fmla="*/ 79 h 156"/>
              <a:gd name="T64" fmla="*/ 31 w 156"/>
              <a:gd name="T65" fmla="*/ 123 h 156"/>
              <a:gd name="T66" fmla="*/ 77 w 156"/>
              <a:gd name="T67" fmla="*/ 142 h 156"/>
              <a:gd name="T68" fmla="*/ 122 w 156"/>
              <a:gd name="T69" fmla="*/ 123 h 156"/>
              <a:gd name="T70" fmla="*/ 142 w 156"/>
              <a:gd name="T71" fmla="*/ 79 h 156"/>
              <a:gd name="T72" fmla="*/ 122 w 156"/>
              <a:gd name="T73" fmla="*/ 31 h 156"/>
              <a:gd name="T74" fmla="*/ 77 w 156"/>
              <a:gd name="T75" fmla="*/ 14 h 156"/>
              <a:gd name="T76" fmla="*/ 103 w 156"/>
              <a:gd name="T77" fmla="*/ 4 h 156"/>
              <a:gd name="T78" fmla="*/ 140 w 156"/>
              <a:gd name="T79" fmla="*/ 31 h 156"/>
              <a:gd name="T80" fmla="*/ 156 w 156"/>
              <a:gd name="T81" fmla="*/ 79 h 156"/>
              <a:gd name="T82" fmla="*/ 140 w 156"/>
              <a:gd name="T83" fmla="*/ 125 h 156"/>
              <a:gd name="T84" fmla="*/ 103 w 156"/>
              <a:gd name="T85" fmla="*/ 152 h 156"/>
              <a:gd name="T86" fmla="*/ 53 w 156"/>
              <a:gd name="T87" fmla="*/ 152 h 156"/>
              <a:gd name="T88" fmla="*/ 13 w 156"/>
              <a:gd name="T89" fmla="*/ 125 h 156"/>
              <a:gd name="T90" fmla="*/ 0 w 156"/>
              <a:gd name="T91" fmla="*/ 79 h 156"/>
              <a:gd name="T92" fmla="*/ 13 w 156"/>
              <a:gd name="T93" fmla="*/ 31 h 156"/>
              <a:gd name="T94" fmla="*/ 53 w 156"/>
              <a:gd name="T95" fmla="*/ 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" h="156">
                <a:moveTo>
                  <a:pt x="61" y="45"/>
                </a:moveTo>
                <a:lnTo>
                  <a:pt x="61" y="73"/>
                </a:lnTo>
                <a:lnTo>
                  <a:pt x="65" y="73"/>
                </a:lnTo>
                <a:lnTo>
                  <a:pt x="69" y="73"/>
                </a:lnTo>
                <a:lnTo>
                  <a:pt x="73" y="73"/>
                </a:lnTo>
                <a:lnTo>
                  <a:pt x="75" y="73"/>
                </a:lnTo>
                <a:lnTo>
                  <a:pt x="81" y="73"/>
                </a:lnTo>
                <a:lnTo>
                  <a:pt x="87" y="71"/>
                </a:lnTo>
                <a:lnTo>
                  <a:pt x="89" y="67"/>
                </a:lnTo>
                <a:lnTo>
                  <a:pt x="93" y="65"/>
                </a:lnTo>
                <a:lnTo>
                  <a:pt x="93" y="59"/>
                </a:lnTo>
                <a:lnTo>
                  <a:pt x="93" y="57"/>
                </a:lnTo>
                <a:lnTo>
                  <a:pt x="93" y="53"/>
                </a:lnTo>
                <a:lnTo>
                  <a:pt x="89" y="49"/>
                </a:lnTo>
                <a:lnTo>
                  <a:pt x="87" y="47"/>
                </a:lnTo>
                <a:lnTo>
                  <a:pt x="81" y="45"/>
                </a:lnTo>
                <a:lnTo>
                  <a:pt x="75" y="45"/>
                </a:lnTo>
                <a:lnTo>
                  <a:pt x="61" y="45"/>
                </a:lnTo>
                <a:close/>
                <a:moveTo>
                  <a:pt x="73" y="27"/>
                </a:moveTo>
                <a:lnTo>
                  <a:pt x="89" y="29"/>
                </a:lnTo>
                <a:lnTo>
                  <a:pt x="101" y="35"/>
                </a:lnTo>
                <a:lnTo>
                  <a:pt x="109" y="43"/>
                </a:lnTo>
                <a:lnTo>
                  <a:pt x="111" y="57"/>
                </a:lnTo>
                <a:lnTo>
                  <a:pt x="111" y="59"/>
                </a:lnTo>
                <a:lnTo>
                  <a:pt x="111" y="67"/>
                </a:lnTo>
                <a:lnTo>
                  <a:pt x="109" y="73"/>
                </a:lnTo>
                <a:lnTo>
                  <a:pt x="105" y="79"/>
                </a:lnTo>
                <a:lnTo>
                  <a:pt x="99" y="81"/>
                </a:lnTo>
                <a:lnTo>
                  <a:pt x="93" y="85"/>
                </a:lnTo>
                <a:lnTo>
                  <a:pt x="114" y="119"/>
                </a:lnTo>
                <a:lnTo>
                  <a:pt x="114" y="121"/>
                </a:lnTo>
                <a:lnTo>
                  <a:pt x="114" y="123"/>
                </a:lnTo>
                <a:lnTo>
                  <a:pt x="114" y="123"/>
                </a:lnTo>
                <a:lnTo>
                  <a:pt x="113" y="125"/>
                </a:lnTo>
                <a:lnTo>
                  <a:pt x="111" y="125"/>
                </a:lnTo>
                <a:lnTo>
                  <a:pt x="97" y="125"/>
                </a:lnTo>
                <a:lnTo>
                  <a:pt x="95" y="125"/>
                </a:lnTo>
                <a:lnTo>
                  <a:pt x="95" y="123"/>
                </a:lnTo>
                <a:lnTo>
                  <a:pt x="75" y="89"/>
                </a:lnTo>
                <a:lnTo>
                  <a:pt x="73" y="89"/>
                </a:lnTo>
                <a:lnTo>
                  <a:pt x="71" y="87"/>
                </a:lnTo>
                <a:lnTo>
                  <a:pt x="71" y="87"/>
                </a:lnTo>
                <a:lnTo>
                  <a:pt x="69" y="87"/>
                </a:lnTo>
                <a:lnTo>
                  <a:pt x="63" y="87"/>
                </a:lnTo>
                <a:lnTo>
                  <a:pt x="63" y="121"/>
                </a:lnTo>
                <a:lnTo>
                  <a:pt x="63" y="123"/>
                </a:lnTo>
                <a:lnTo>
                  <a:pt x="61" y="125"/>
                </a:lnTo>
                <a:lnTo>
                  <a:pt x="59" y="125"/>
                </a:lnTo>
                <a:lnTo>
                  <a:pt x="45" y="125"/>
                </a:lnTo>
                <a:lnTo>
                  <a:pt x="43" y="123"/>
                </a:lnTo>
                <a:lnTo>
                  <a:pt x="43" y="121"/>
                </a:lnTo>
                <a:lnTo>
                  <a:pt x="43" y="37"/>
                </a:lnTo>
                <a:lnTo>
                  <a:pt x="43" y="33"/>
                </a:lnTo>
                <a:lnTo>
                  <a:pt x="45" y="31"/>
                </a:lnTo>
                <a:lnTo>
                  <a:pt x="49" y="29"/>
                </a:lnTo>
                <a:lnTo>
                  <a:pt x="53" y="29"/>
                </a:lnTo>
                <a:lnTo>
                  <a:pt x="59" y="29"/>
                </a:lnTo>
                <a:lnTo>
                  <a:pt x="67" y="27"/>
                </a:lnTo>
                <a:lnTo>
                  <a:pt x="73" y="27"/>
                </a:lnTo>
                <a:close/>
                <a:moveTo>
                  <a:pt x="77" y="14"/>
                </a:moveTo>
                <a:lnTo>
                  <a:pt x="51" y="18"/>
                </a:lnTo>
                <a:lnTo>
                  <a:pt x="31" y="31"/>
                </a:lnTo>
                <a:lnTo>
                  <a:pt x="17" y="53"/>
                </a:lnTo>
                <a:lnTo>
                  <a:pt x="13" y="79"/>
                </a:lnTo>
                <a:lnTo>
                  <a:pt x="17" y="103"/>
                </a:lnTo>
                <a:lnTo>
                  <a:pt x="31" y="123"/>
                </a:lnTo>
                <a:lnTo>
                  <a:pt x="51" y="136"/>
                </a:lnTo>
                <a:lnTo>
                  <a:pt x="77" y="142"/>
                </a:lnTo>
                <a:lnTo>
                  <a:pt x="103" y="136"/>
                </a:lnTo>
                <a:lnTo>
                  <a:pt x="122" y="123"/>
                </a:lnTo>
                <a:lnTo>
                  <a:pt x="136" y="103"/>
                </a:lnTo>
                <a:lnTo>
                  <a:pt x="142" y="79"/>
                </a:lnTo>
                <a:lnTo>
                  <a:pt x="136" y="53"/>
                </a:lnTo>
                <a:lnTo>
                  <a:pt x="122" y="31"/>
                </a:lnTo>
                <a:lnTo>
                  <a:pt x="103" y="18"/>
                </a:lnTo>
                <a:lnTo>
                  <a:pt x="77" y="14"/>
                </a:lnTo>
                <a:close/>
                <a:moveTo>
                  <a:pt x="77" y="0"/>
                </a:moveTo>
                <a:lnTo>
                  <a:pt x="103" y="4"/>
                </a:lnTo>
                <a:lnTo>
                  <a:pt x="122" y="16"/>
                </a:lnTo>
                <a:lnTo>
                  <a:pt x="140" y="31"/>
                </a:lnTo>
                <a:lnTo>
                  <a:pt x="152" y="53"/>
                </a:lnTo>
                <a:lnTo>
                  <a:pt x="156" y="79"/>
                </a:lnTo>
                <a:lnTo>
                  <a:pt x="152" y="103"/>
                </a:lnTo>
                <a:lnTo>
                  <a:pt x="140" y="125"/>
                </a:lnTo>
                <a:lnTo>
                  <a:pt x="122" y="140"/>
                </a:lnTo>
                <a:lnTo>
                  <a:pt x="103" y="152"/>
                </a:lnTo>
                <a:lnTo>
                  <a:pt x="77" y="156"/>
                </a:lnTo>
                <a:lnTo>
                  <a:pt x="53" y="152"/>
                </a:lnTo>
                <a:lnTo>
                  <a:pt x="31" y="140"/>
                </a:lnTo>
                <a:lnTo>
                  <a:pt x="13" y="125"/>
                </a:lnTo>
                <a:lnTo>
                  <a:pt x="4" y="103"/>
                </a:lnTo>
                <a:lnTo>
                  <a:pt x="0" y="79"/>
                </a:lnTo>
                <a:lnTo>
                  <a:pt x="4" y="53"/>
                </a:lnTo>
                <a:lnTo>
                  <a:pt x="13" y="31"/>
                </a:lnTo>
                <a:lnTo>
                  <a:pt x="31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13" name="Freeform 38"/>
          <p:cNvSpPr>
            <a:spLocks noEditPoints="1"/>
          </p:cNvSpPr>
          <p:nvPr userDrawn="1"/>
        </p:nvSpPr>
        <p:spPr bwMode="auto">
          <a:xfrm>
            <a:off x="3407185" y="1533177"/>
            <a:ext cx="70539" cy="34387"/>
          </a:xfrm>
          <a:custGeom>
            <a:avLst/>
            <a:gdLst>
              <a:gd name="T0" fmla="*/ 83 w 160"/>
              <a:gd name="T1" fmla="*/ 0 h 79"/>
              <a:gd name="T2" fmla="*/ 97 w 160"/>
              <a:gd name="T3" fmla="*/ 0 h 79"/>
              <a:gd name="T4" fmla="*/ 123 w 160"/>
              <a:gd name="T5" fmla="*/ 45 h 79"/>
              <a:gd name="T6" fmla="*/ 146 w 160"/>
              <a:gd name="T7" fmla="*/ 0 h 79"/>
              <a:gd name="T8" fmla="*/ 160 w 160"/>
              <a:gd name="T9" fmla="*/ 0 h 79"/>
              <a:gd name="T10" fmla="*/ 160 w 160"/>
              <a:gd name="T11" fmla="*/ 79 h 79"/>
              <a:gd name="T12" fmla="*/ 146 w 160"/>
              <a:gd name="T13" fmla="*/ 79 h 79"/>
              <a:gd name="T14" fmla="*/ 146 w 160"/>
              <a:gd name="T15" fmla="*/ 25 h 79"/>
              <a:gd name="T16" fmla="*/ 128 w 160"/>
              <a:gd name="T17" fmla="*/ 59 h 79"/>
              <a:gd name="T18" fmla="*/ 115 w 160"/>
              <a:gd name="T19" fmla="*/ 59 h 79"/>
              <a:gd name="T20" fmla="*/ 97 w 160"/>
              <a:gd name="T21" fmla="*/ 25 h 79"/>
              <a:gd name="T22" fmla="*/ 97 w 160"/>
              <a:gd name="T23" fmla="*/ 79 h 79"/>
              <a:gd name="T24" fmla="*/ 83 w 160"/>
              <a:gd name="T25" fmla="*/ 79 h 79"/>
              <a:gd name="T26" fmla="*/ 83 w 160"/>
              <a:gd name="T27" fmla="*/ 0 h 79"/>
              <a:gd name="T28" fmla="*/ 0 w 160"/>
              <a:gd name="T29" fmla="*/ 0 h 79"/>
              <a:gd name="T30" fmla="*/ 69 w 160"/>
              <a:gd name="T31" fmla="*/ 0 h 79"/>
              <a:gd name="T32" fmla="*/ 69 w 160"/>
              <a:gd name="T33" fmla="*/ 14 h 79"/>
              <a:gd name="T34" fmla="*/ 41 w 160"/>
              <a:gd name="T35" fmla="*/ 14 h 79"/>
              <a:gd name="T36" fmla="*/ 41 w 160"/>
              <a:gd name="T37" fmla="*/ 79 h 79"/>
              <a:gd name="T38" fmla="*/ 27 w 160"/>
              <a:gd name="T39" fmla="*/ 79 h 79"/>
              <a:gd name="T40" fmla="*/ 27 w 160"/>
              <a:gd name="T41" fmla="*/ 14 h 79"/>
              <a:gd name="T42" fmla="*/ 0 w 160"/>
              <a:gd name="T43" fmla="*/ 14 h 79"/>
              <a:gd name="T44" fmla="*/ 0 w 160"/>
              <a:gd name="T4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0" h="79">
                <a:moveTo>
                  <a:pt x="83" y="0"/>
                </a:moveTo>
                <a:lnTo>
                  <a:pt x="97" y="0"/>
                </a:lnTo>
                <a:lnTo>
                  <a:pt x="123" y="45"/>
                </a:lnTo>
                <a:lnTo>
                  <a:pt x="146" y="0"/>
                </a:lnTo>
                <a:lnTo>
                  <a:pt x="160" y="0"/>
                </a:lnTo>
                <a:lnTo>
                  <a:pt x="160" y="79"/>
                </a:lnTo>
                <a:lnTo>
                  <a:pt x="146" y="79"/>
                </a:lnTo>
                <a:lnTo>
                  <a:pt x="146" y="25"/>
                </a:lnTo>
                <a:lnTo>
                  <a:pt x="128" y="59"/>
                </a:lnTo>
                <a:lnTo>
                  <a:pt x="115" y="59"/>
                </a:lnTo>
                <a:lnTo>
                  <a:pt x="97" y="25"/>
                </a:lnTo>
                <a:lnTo>
                  <a:pt x="97" y="79"/>
                </a:lnTo>
                <a:lnTo>
                  <a:pt x="83" y="79"/>
                </a:lnTo>
                <a:lnTo>
                  <a:pt x="83" y="0"/>
                </a:lnTo>
                <a:close/>
                <a:moveTo>
                  <a:pt x="0" y="0"/>
                </a:moveTo>
                <a:lnTo>
                  <a:pt x="69" y="0"/>
                </a:lnTo>
                <a:lnTo>
                  <a:pt x="69" y="14"/>
                </a:lnTo>
                <a:lnTo>
                  <a:pt x="41" y="14"/>
                </a:lnTo>
                <a:lnTo>
                  <a:pt x="41" y="79"/>
                </a:lnTo>
                <a:lnTo>
                  <a:pt x="27" y="79"/>
                </a:lnTo>
                <a:lnTo>
                  <a:pt x="27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14" name="Freeform 39"/>
          <p:cNvSpPr>
            <a:spLocks noEditPoints="1"/>
          </p:cNvSpPr>
          <p:nvPr userDrawn="1"/>
        </p:nvSpPr>
        <p:spPr bwMode="auto">
          <a:xfrm>
            <a:off x="2118975" y="1310097"/>
            <a:ext cx="113744" cy="134024"/>
          </a:xfrm>
          <a:custGeom>
            <a:avLst/>
            <a:gdLst>
              <a:gd name="T0" fmla="*/ 141 w 258"/>
              <a:gd name="T1" fmla="*/ 42 h 304"/>
              <a:gd name="T2" fmla="*/ 117 w 258"/>
              <a:gd name="T3" fmla="*/ 46 h 304"/>
              <a:gd name="T4" fmla="*/ 98 w 258"/>
              <a:gd name="T5" fmla="*/ 52 h 304"/>
              <a:gd name="T6" fmla="*/ 82 w 258"/>
              <a:gd name="T7" fmla="*/ 66 h 304"/>
              <a:gd name="T8" fmla="*/ 68 w 258"/>
              <a:gd name="T9" fmla="*/ 82 h 304"/>
              <a:gd name="T10" fmla="*/ 58 w 258"/>
              <a:gd name="T11" fmla="*/ 101 h 304"/>
              <a:gd name="T12" fmla="*/ 54 w 258"/>
              <a:gd name="T13" fmla="*/ 125 h 304"/>
              <a:gd name="T14" fmla="*/ 211 w 258"/>
              <a:gd name="T15" fmla="*/ 125 h 304"/>
              <a:gd name="T16" fmla="*/ 211 w 258"/>
              <a:gd name="T17" fmla="*/ 119 h 304"/>
              <a:gd name="T18" fmla="*/ 209 w 258"/>
              <a:gd name="T19" fmla="*/ 97 h 304"/>
              <a:gd name="T20" fmla="*/ 203 w 258"/>
              <a:gd name="T21" fmla="*/ 78 h 304"/>
              <a:gd name="T22" fmla="*/ 193 w 258"/>
              <a:gd name="T23" fmla="*/ 64 h 304"/>
              <a:gd name="T24" fmla="*/ 179 w 258"/>
              <a:gd name="T25" fmla="*/ 52 h 304"/>
              <a:gd name="T26" fmla="*/ 161 w 258"/>
              <a:gd name="T27" fmla="*/ 46 h 304"/>
              <a:gd name="T28" fmla="*/ 141 w 258"/>
              <a:gd name="T29" fmla="*/ 42 h 304"/>
              <a:gd name="T30" fmla="*/ 139 w 258"/>
              <a:gd name="T31" fmla="*/ 0 h 304"/>
              <a:gd name="T32" fmla="*/ 167 w 258"/>
              <a:gd name="T33" fmla="*/ 2 h 304"/>
              <a:gd name="T34" fmla="*/ 191 w 258"/>
              <a:gd name="T35" fmla="*/ 10 h 304"/>
              <a:gd name="T36" fmla="*/ 211 w 258"/>
              <a:gd name="T37" fmla="*/ 20 h 304"/>
              <a:gd name="T38" fmla="*/ 228 w 258"/>
              <a:gd name="T39" fmla="*/ 36 h 304"/>
              <a:gd name="T40" fmla="*/ 240 w 258"/>
              <a:gd name="T41" fmla="*/ 56 h 304"/>
              <a:gd name="T42" fmla="*/ 250 w 258"/>
              <a:gd name="T43" fmla="*/ 78 h 304"/>
              <a:gd name="T44" fmla="*/ 256 w 258"/>
              <a:gd name="T45" fmla="*/ 103 h 304"/>
              <a:gd name="T46" fmla="*/ 258 w 258"/>
              <a:gd name="T47" fmla="*/ 129 h 304"/>
              <a:gd name="T48" fmla="*/ 256 w 258"/>
              <a:gd name="T49" fmla="*/ 165 h 304"/>
              <a:gd name="T50" fmla="*/ 52 w 258"/>
              <a:gd name="T51" fmla="*/ 165 h 304"/>
              <a:gd name="T52" fmla="*/ 58 w 258"/>
              <a:gd name="T53" fmla="*/ 193 h 304"/>
              <a:gd name="T54" fmla="*/ 66 w 258"/>
              <a:gd name="T55" fmla="*/ 216 h 304"/>
              <a:gd name="T56" fmla="*/ 80 w 258"/>
              <a:gd name="T57" fmla="*/ 234 h 304"/>
              <a:gd name="T58" fmla="*/ 100 w 258"/>
              <a:gd name="T59" fmla="*/ 248 h 304"/>
              <a:gd name="T60" fmla="*/ 123 w 258"/>
              <a:gd name="T61" fmla="*/ 256 h 304"/>
              <a:gd name="T62" fmla="*/ 153 w 258"/>
              <a:gd name="T63" fmla="*/ 260 h 304"/>
              <a:gd name="T64" fmla="*/ 181 w 258"/>
              <a:gd name="T65" fmla="*/ 256 h 304"/>
              <a:gd name="T66" fmla="*/ 205 w 258"/>
              <a:gd name="T67" fmla="*/ 248 h 304"/>
              <a:gd name="T68" fmla="*/ 226 w 258"/>
              <a:gd name="T69" fmla="*/ 236 h 304"/>
              <a:gd name="T70" fmla="*/ 248 w 258"/>
              <a:gd name="T71" fmla="*/ 270 h 304"/>
              <a:gd name="T72" fmla="*/ 226 w 258"/>
              <a:gd name="T73" fmla="*/ 286 h 304"/>
              <a:gd name="T74" fmla="*/ 203 w 258"/>
              <a:gd name="T75" fmla="*/ 296 h 304"/>
              <a:gd name="T76" fmla="*/ 177 w 258"/>
              <a:gd name="T77" fmla="*/ 302 h 304"/>
              <a:gd name="T78" fmla="*/ 147 w 258"/>
              <a:gd name="T79" fmla="*/ 304 h 304"/>
              <a:gd name="T80" fmla="*/ 115 w 258"/>
              <a:gd name="T81" fmla="*/ 302 h 304"/>
              <a:gd name="T82" fmla="*/ 88 w 258"/>
              <a:gd name="T83" fmla="*/ 294 h 304"/>
              <a:gd name="T84" fmla="*/ 62 w 258"/>
              <a:gd name="T85" fmla="*/ 282 h 304"/>
              <a:gd name="T86" fmla="*/ 42 w 258"/>
              <a:gd name="T87" fmla="*/ 264 h 304"/>
              <a:gd name="T88" fmla="*/ 24 w 258"/>
              <a:gd name="T89" fmla="*/ 242 h 304"/>
              <a:gd name="T90" fmla="*/ 12 w 258"/>
              <a:gd name="T91" fmla="*/ 216 h 304"/>
              <a:gd name="T92" fmla="*/ 4 w 258"/>
              <a:gd name="T93" fmla="*/ 185 h 304"/>
              <a:gd name="T94" fmla="*/ 0 w 258"/>
              <a:gd name="T95" fmla="*/ 149 h 304"/>
              <a:gd name="T96" fmla="*/ 4 w 258"/>
              <a:gd name="T97" fmla="*/ 115 h 304"/>
              <a:gd name="T98" fmla="*/ 12 w 258"/>
              <a:gd name="T99" fmla="*/ 86 h 304"/>
              <a:gd name="T100" fmla="*/ 24 w 258"/>
              <a:gd name="T101" fmla="*/ 60 h 304"/>
              <a:gd name="T102" fmla="*/ 40 w 258"/>
              <a:gd name="T103" fmla="*/ 40 h 304"/>
              <a:gd name="T104" fmla="*/ 62 w 258"/>
              <a:gd name="T105" fmla="*/ 22 h 304"/>
              <a:gd name="T106" fmla="*/ 84 w 258"/>
              <a:gd name="T107" fmla="*/ 10 h 304"/>
              <a:gd name="T108" fmla="*/ 111 w 258"/>
              <a:gd name="T109" fmla="*/ 2 h 304"/>
              <a:gd name="T110" fmla="*/ 139 w 258"/>
              <a:gd name="T11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8" h="304">
                <a:moveTo>
                  <a:pt x="141" y="42"/>
                </a:moveTo>
                <a:lnTo>
                  <a:pt x="117" y="46"/>
                </a:lnTo>
                <a:lnTo>
                  <a:pt x="98" y="52"/>
                </a:lnTo>
                <a:lnTo>
                  <a:pt x="82" y="66"/>
                </a:lnTo>
                <a:lnTo>
                  <a:pt x="68" y="82"/>
                </a:lnTo>
                <a:lnTo>
                  <a:pt x="58" y="101"/>
                </a:lnTo>
                <a:lnTo>
                  <a:pt x="54" y="125"/>
                </a:lnTo>
                <a:lnTo>
                  <a:pt x="211" y="125"/>
                </a:lnTo>
                <a:lnTo>
                  <a:pt x="211" y="119"/>
                </a:lnTo>
                <a:lnTo>
                  <a:pt x="209" y="97"/>
                </a:lnTo>
                <a:lnTo>
                  <a:pt x="203" y="78"/>
                </a:lnTo>
                <a:lnTo>
                  <a:pt x="193" y="64"/>
                </a:lnTo>
                <a:lnTo>
                  <a:pt x="179" y="52"/>
                </a:lnTo>
                <a:lnTo>
                  <a:pt x="161" y="46"/>
                </a:lnTo>
                <a:lnTo>
                  <a:pt x="141" y="42"/>
                </a:lnTo>
                <a:close/>
                <a:moveTo>
                  <a:pt x="139" y="0"/>
                </a:moveTo>
                <a:lnTo>
                  <a:pt x="167" y="2"/>
                </a:lnTo>
                <a:lnTo>
                  <a:pt x="191" y="10"/>
                </a:lnTo>
                <a:lnTo>
                  <a:pt x="211" y="20"/>
                </a:lnTo>
                <a:lnTo>
                  <a:pt x="228" y="36"/>
                </a:lnTo>
                <a:lnTo>
                  <a:pt x="240" y="56"/>
                </a:lnTo>
                <a:lnTo>
                  <a:pt x="250" y="78"/>
                </a:lnTo>
                <a:lnTo>
                  <a:pt x="256" y="103"/>
                </a:lnTo>
                <a:lnTo>
                  <a:pt x="258" y="129"/>
                </a:lnTo>
                <a:lnTo>
                  <a:pt x="256" y="165"/>
                </a:lnTo>
                <a:lnTo>
                  <a:pt x="52" y="165"/>
                </a:lnTo>
                <a:lnTo>
                  <a:pt x="58" y="193"/>
                </a:lnTo>
                <a:lnTo>
                  <a:pt x="66" y="216"/>
                </a:lnTo>
                <a:lnTo>
                  <a:pt x="80" y="234"/>
                </a:lnTo>
                <a:lnTo>
                  <a:pt x="100" y="248"/>
                </a:lnTo>
                <a:lnTo>
                  <a:pt x="123" y="256"/>
                </a:lnTo>
                <a:lnTo>
                  <a:pt x="153" y="260"/>
                </a:lnTo>
                <a:lnTo>
                  <a:pt x="181" y="256"/>
                </a:lnTo>
                <a:lnTo>
                  <a:pt x="205" y="248"/>
                </a:lnTo>
                <a:lnTo>
                  <a:pt x="226" y="236"/>
                </a:lnTo>
                <a:lnTo>
                  <a:pt x="248" y="270"/>
                </a:lnTo>
                <a:lnTo>
                  <a:pt x="226" y="286"/>
                </a:lnTo>
                <a:lnTo>
                  <a:pt x="203" y="296"/>
                </a:lnTo>
                <a:lnTo>
                  <a:pt x="177" y="302"/>
                </a:lnTo>
                <a:lnTo>
                  <a:pt x="147" y="304"/>
                </a:lnTo>
                <a:lnTo>
                  <a:pt x="115" y="302"/>
                </a:lnTo>
                <a:lnTo>
                  <a:pt x="88" y="294"/>
                </a:lnTo>
                <a:lnTo>
                  <a:pt x="62" y="282"/>
                </a:lnTo>
                <a:lnTo>
                  <a:pt x="42" y="264"/>
                </a:lnTo>
                <a:lnTo>
                  <a:pt x="24" y="242"/>
                </a:lnTo>
                <a:lnTo>
                  <a:pt x="12" y="216"/>
                </a:lnTo>
                <a:lnTo>
                  <a:pt x="4" y="185"/>
                </a:lnTo>
                <a:lnTo>
                  <a:pt x="0" y="149"/>
                </a:lnTo>
                <a:lnTo>
                  <a:pt x="4" y="115"/>
                </a:lnTo>
                <a:lnTo>
                  <a:pt x="12" y="86"/>
                </a:lnTo>
                <a:lnTo>
                  <a:pt x="24" y="60"/>
                </a:lnTo>
                <a:lnTo>
                  <a:pt x="40" y="40"/>
                </a:lnTo>
                <a:lnTo>
                  <a:pt x="62" y="22"/>
                </a:lnTo>
                <a:lnTo>
                  <a:pt x="84" y="10"/>
                </a:lnTo>
                <a:lnTo>
                  <a:pt x="111" y="2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15" name="Freeform 40"/>
          <p:cNvSpPr>
            <a:spLocks/>
          </p:cNvSpPr>
          <p:nvPr userDrawn="1"/>
        </p:nvSpPr>
        <p:spPr bwMode="auto">
          <a:xfrm>
            <a:off x="2245063" y="1313626"/>
            <a:ext cx="119916" cy="126969"/>
          </a:xfrm>
          <a:custGeom>
            <a:avLst/>
            <a:gdLst>
              <a:gd name="T0" fmla="*/ 6 w 271"/>
              <a:gd name="T1" fmla="*/ 0 h 288"/>
              <a:gd name="T2" fmla="*/ 65 w 271"/>
              <a:gd name="T3" fmla="*/ 0 h 288"/>
              <a:gd name="T4" fmla="*/ 137 w 271"/>
              <a:gd name="T5" fmla="*/ 105 h 288"/>
              <a:gd name="T6" fmla="*/ 208 w 271"/>
              <a:gd name="T7" fmla="*/ 0 h 288"/>
              <a:gd name="T8" fmla="*/ 263 w 271"/>
              <a:gd name="T9" fmla="*/ 0 h 288"/>
              <a:gd name="T10" fmla="*/ 164 w 271"/>
              <a:gd name="T11" fmla="*/ 141 h 288"/>
              <a:gd name="T12" fmla="*/ 271 w 271"/>
              <a:gd name="T13" fmla="*/ 288 h 288"/>
              <a:gd name="T14" fmla="*/ 212 w 271"/>
              <a:gd name="T15" fmla="*/ 288 h 288"/>
              <a:gd name="T16" fmla="*/ 135 w 271"/>
              <a:gd name="T17" fmla="*/ 177 h 288"/>
              <a:gd name="T18" fmla="*/ 55 w 271"/>
              <a:gd name="T19" fmla="*/ 288 h 288"/>
              <a:gd name="T20" fmla="*/ 0 w 271"/>
              <a:gd name="T21" fmla="*/ 288 h 288"/>
              <a:gd name="T22" fmla="*/ 107 w 271"/>
              <a:gd name="T23" fmla="*/ 141 h 288"/>
              <a:gd name="T24" fmla="*/ 6 w 271"/>
              <a:gd name="T2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" h="288">
                <a:moveTo>
                  <a:pt x="6" y="0"/>
                </a:moveTo>
                <a:lnTo>
                  <a:pt x="65" y="0"/>
                </a:lnTo>
                <a:lnTo>
                  <a:pt x="137" y="105"/>
                </a:lnTo>
                <a:lnTo>
                  <a:pt x="208" y="0"/>
                </a:lnTo>
                <a:lnTo>
                  <a:pt x="263" y="0"/>
                </a:lnTo>
                <a:lnTo>
                  <a:pt x="164" y="141"/>
                </a:lnTo>
                <a:lnTo>
                  <a:pt x="271" y="288"/>
                </a:lnTo>
                <a:lnTo>
                  <a:pt x="212" y="288"/>
                </a:lnTo>
                <a:lnTo>
                  <a:pt x="135" y="177"/>
                </a:lnTo>
                <a:lnTo>
                  <a:pt x="55" y="288"/>
                </a:lnTo>
                <a:lnTo>
                  <a:pt x="0" y="288"/>
                </a:lnTo>
                <a:lnTo>
                  <a:pt x="107" y="141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16" name="Freeform 41"/>
          <p:cNvSpPr>
            <a:spLocks noEditPoints="1"/>
          </p:cNvSpPr>
          <p:nvPr userDrawn="1"/>
        </p:nvSpPr>
        <p:spPr bwMode="auto">
          <a:xfrm>
            <a:off x="2382614" y="1310097"/>
            <a:ext cx="122561" cy="183400"/>
          </a:xfrm>
          <a:custGeom>
            <a:avLst/>
            <a:gdLst>
              <a:gd name="T0" fmla="*/ 143 w 277"/>
              <a:gd name="T1" fmla="*/ 44 h 417"/>
              <a:gd name="T2" fmla="*/ 115 w 277"/>
              <a:gd name="T3" fmla="*/ 48 h 417"/>
              <a:gd name="T4" fmla="*/ 93 w 277"/>
              <a:gd name="T5" fmla="*/ 58 h 417"/>
              <a:gd name="T6" fmla="*/ 75 w 277"/>
              <a:gd name="T7" fmla="*/ 74 h 417"/>
              <a:gd name="T8" fmla="*/ 61 w 277"/>
              <a:gd name="T9" fmla="*/ 97 h 417"/>
              <a:gd name="T10" fmla="*/ 53 w 277"/>
              <a:gd name="T11" fmla="*/ 123 h 417"/>
              <a:gd name="T12" fmla="*/ 51 w 277"/>
              <a:gd name="T13" fmla="*/ 155 h 417"/>
              <a:gd name="T14" fmla="*/ 53 w 277"/>
              <a:gd name="T15" fmla="*/ 185 h 417"/>
              <a:gd name="T16" fmla="*/ 61 w 277"/>
              <a:gd name="T17" fmla="*/ 210 h 417"/>
              <a:gd name="T18" fmla="*/ 73 w 277"/>
              <a:gd name="T19" fmla="*/ 232 h 417"/>
              <a:gd name="T20" fmla="*/ 91 w 277"/>
              <a:gd name="T21" fmla="*/ 246 h 417"/>
              <a:gd name="T22" fmla="*/ 113 w 277"/>
              <a:gd name="T23" fmla="*/ 256 h 417"/>
              <a:gd name="T24" fmla="*/ 137 w 277"/>
              <a:gd name="T25" fmla="*/ 260 h 417"/>
              <a:gd name="T26" fmla="*/ 162 w 277"/>
              <a:gd name="T27" fmla="*/ 256 h 417"/>
              <a:gd name="T28" fmla="*/ 184 w 277"/>
              <a:gd name="T29" fmla="*/ 246 h 417"/>
              <a:gd name="T30" fmla="*/ 200 w 277"/>
              <a:gd name="T31" fmla="*/ 230 h 417"/>
              <a:gd name="T32" fmla="*/ 214 w 277"/>
              <a:gd name="T33" fmla="*/ 208 h 417"/>
              <a:gd name="T34" fmla="*/ 220 w 277"/>
              <a:gd name="T35" fmla="*/ 181 h 417"/>
              <a:gd name="T36" fmla="*/ 224 w 277"/>
              <a:gd name="T37" fmla="*/ 149 h 417"/>
              <a:gd name="T38" fmla="*/ 220 w 277"/>
              <a:gd name="T39" fmla="*/ 117 h 417"/>
              <a:gd name="T40" fmla="*/ 214 w 277"/>
              <a:gd name="T41" fmla="*/ 92 h 417"/>
              <a:gd name="T42" fmla="*/ 202 w 277"/>
              <a:gd name="T43" fmla="*/ 72 h 417"/>
              <a:gd name="T44" fmla="*/ 186 w 277"/>
              <a:gd name="T45" fmla="*/ 56 h 417"/>
              <a:gd name="T46" fmla="*/ 166 w 277"/>
              <a:gd name="T47" fmla="*/ 48 h 417"/>
              <a:gd name="T48" fmla="*/ 143 w 277"/>
              <a:gd name="T49" fmla="*/ 44 h 417"/>
              <a:gd name="T50" fmla="*/ 153 w 277"/>
              <a:gd name="T51" fmla="*/ 0 h 417"/>
              <a:gd name="T52" fmla="*/ 180 w 277"/>
              <a:gd name="T53" fmla="*/ 2 h 417"/>
              <a:gd name="T54" fmla="*/ 206 w 277"/>
              <a:gd name="T55" fmla="*/ 10 h 417"/>
              <a:gd name="T56" fmla="*/ 226 w 277"/>
              <a:gd name="T57" fmla="*/ 24 h 417"/>
              <a:gd name="T58" fmla="*/ 244 w 277"/>
              <a:gd name="T59" fmla="*/ 40 h 417"/>
              <a:gd name="T60" fmla="*/ 258 w 277"/>
              <a:gd name="T61" fmla="*/ 62 h 417"/>
              <a:gd name="T62" fmla="*/ 267 w 277"/>
              <a:gd name="T63" fmla="*/ 86 h 417"/>
              <a:gd name="T64" fmla="*/ 275 w 277"/>
              <a:gd name="T65" fmla="*/ 115 h 417"/>
              <a:gd name="T66" fmla="*/ 277 w 277"/>
              <a:gd name="T67" fmla="*/ 147 h 417"/>
              <a:gd name="T68" fmla="*/ 275 w 277"/>
              <a:gd name="T69" fmla="*/ 179 h 417"/>
              <a:gd name="T70" fmla="*/ 267 w 277"/>
              <a:gd name="T71" fmla="*/ 208 h 417"/>
              <a:gd name="T72" fmla="*/ 258 w 277"/>
              <a:gd name="T73" fmla="*/ 236 h 417"/>
              <a:gd name="T74" fmla="*/ 242 w 277"/>
              <a:gd name="T75" fmla="*/ 260 h 417"/>
              <a:gd name="T76" fmla="*/ 224 w 277"/>
              <a:gd name="T77" fmla="*/ 278 h 417"/>
              <a:gd name="T78" fmla="*/ 200 w 277"/>
              <a:gd name="T79" fmla="*/ 292 h 417"/>
              <a:gd name="T80" fmla="*/ 174 w 277"/>
              <a:gd name="T81" fmla="*/ 302 h 417"/>
              <a:gd name="T82" fmla="*/ 145 w 277"/>
              <a:gd name="T83" fmla="*/ 304 h 417"/>
              <a:gd name="T84" fmla="*/ 115 w 277"/>
              <a:gd name="T85" fmla="*/ 302 h 417"/>
              <a:gd name="T86" fmla="*/ 89 w 277"/>
              <a:gd name="T87" fmla="*/ 292 h 417"/>
              <a:gd name="T88" fmla="*/ 67 w 277"/>
              <a:gd name="T89" fmla="*/ 276 h 417"/>
              <a:gd name="T90" fmla="*/ 51 w 277"/>
              <a:gd name="T91" fmla="*/ 256 h 417"/>
              <a:gd name="T92" fmla="*/ 51 w 277"/>
              <a:gd name="T93" fmla="*/ 417 h 417"/>
              <a:gd name="T94" fmla="*/ 0 w 277"/>
              <a:gd name="T95" fmla="*/ 417 h 417"/>
              <a:gd name="T96" fmla="*/ 0 w 277"/>
              <a:gd name="T97" fmla="*/ 8 h 417"/>
              <a:gd name="T98" fmla="*/ 28 w 277"/>
              <a:gd name="T99" fmla="*/ 8 h 417"/>
              <a:gd name="T100" fmla="*/ 36 w 277"/>
              <a:gd name="T101" fmla="*/ 8 h 417"/>
              <a:gd name="T102" fmla="*/ 42 w 277"/>
              <a:gd name="T103" fmla="*/ 10 h 417"/>
              <a:gd name="T104" fmla="*/ 48 w 277"/>
              <a:gd name="T105" fmla="*/ 14 h 417"/>
              <a:gd name="T106" fmla="*/ 49 w 277"/>
              <a:gd name="T107" fmla="*/ 20 h 417"/>
              <a:gd name="T108" fmla="*/ 51 w 277"/>
              <a:gd name="T109" fmla="*/ 28 h 417"/>
              <a:gd name="T110" fmla="*/ 51 w 277"/>
              <a:gd name="T111" fmla="*/ 52 h 417"/>
              <a:gd name="T112" fmla="*/ 67 w 277"/>
              <a:gd name="T113" fmla="*/ 30 h 417"/>
              <a:gd name="T114" fmla="*/ 91 w 277"/>
              <a:gd name="T115" fmla="*/ 14 h 417"/>
              <a:gd name="T116" fmla="*/ 119 w 277"/>
              <a:gd name="T117" fmla="*/ 4 h 417"/>
              <a:gd name="T118" fmla="*/ 153 w 277"/>
              <a:gd name="T11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7" h="417">
                <a:moveTo>
                  <a:pt x="143" y="44"/>
                </a:moveTo>
                <a:lnTo>
                  <a:pt x="115" y="48"/>
                </a:lnTo>
                <a:lnTo>
                  <a:pt x="93" y="58"/>
                </a:lnTo>
                <a:lnTo>
                  <a:pt x="75" y="74"/>
                </a:lnTo>
                <a:lnTo>
                  <a:pt x="61" y="97"/>
                </a:lnTo>
                <a:lnTo>
                  <a:pt x="53" y="123"/>
                </a:lnTo>
                <a:lnTo>
                  <a:pt x="51" y="155"/>
                </a:lnTo>
                <a:lnTo>
                  <a:pt x="53" y="185"/>
                </a:lnTo>
                <a:lnTo>
                  <a:pt x="61" y="210"/>
                </a:lnTo>
                <a:lnTo>
                  <a:pt x="73" y="232"/>
                </a:lnTo>
                <a:lnTo>
                  <a:pt x="91" y="246"/>
                </a:lnTo>
                <a:lnTo>
                  <a:pt x="113" y="256"/>
                </a:lnTo>
                <a:lnTo>
                  <a:pt x="137" y="260"/>
                </a:lnTo>
                <a:lnTo>
                  <a:pt x="162" y="256"/>
                </a:lnTo>
                <a:lnTo>
                  <a:pt x="184" y="246"/>
                </a:lnTo>
                <a:lnTo>
                  <a:pt x="200" y="230"/>
                </a:lnTo>
                <a:lnTo>
                  <a:pt x="214" y="208"/>
                </a:lnTo>
                <a:lnTo>
                  <a:pt x="220" y="181"/>
                </a:lnTo>
                <a:lnTo>
                  <a:pt x="224" y="149"/>
                </a:lnTo>
                <a:lnTo>
                  <a:pt x="220" y="117"/>
                </a:lnTo>
                <a:lnTo>
                  <a:pt x="214" y="92"/>
                </a:lnTo>
                <a:lnTo>
                  <a:pt x="202" y="72"/>
                </a:lnTo>
                <a:lnTo>
                  <a:pt x="186" y="56"/>
                </a:lnTo>
                <a:lnTo>
                  <a:pt x="166" y="48"/>
                </a:lnTo>
                <a:lnTo>
                  <a:pt x="143" y="44"/>
                </a:lnTo>
                <a:close/>
                <a:moveTo>
                  <a:pt x="153" y="0"/>
                </a:moveTo>
                <a:lnTo>
                  <a:pt x="180" y="2"/>
                </a:lnTo>
                <a:lnTo>
                  <a:pt x="206" y="10"/>
                </a:lnTo>
                <a:lnTo>
                  <a:pt x="226" y="24"/>
                </a:lnTo>
                <a:lnTo>
                  <a:pt x="244" y="40"/>
                </a:lnTo>
                <a:lnTo>
                  <a:pt x="258" y="62"/>
                </a:lnTo>
                <a:lnTo>
                  <a:pt x="267" y="86"/>
                </a:lnTo>
                <a:lnTo>
                  <a:pt x="275" y="115"/>
                </a:lnTo>
                <a:lnTo>
                  <a:pt x="277" y="147"/>
                </a:lnTo>
                <a:lnTo>
                  <a:pt x="275" y="179"/>
                </a:lnTo>
                <a:lnTo>
                  <a:pt x="267" y="208"/>
                </a:lnTo>
                <a:lnTo>
                  <a:pt x="258" y="236"/>
                </a:lnTo>
                <a:lnTo>
                  <a:pt x="242" y="260"/>
                </a:lnTo>
                <a:lnTo>
                  <a:pt x="224" y="278"/>
                </a:lnTo>
                <a:lnTo>
                  <a:pt x="200" y="292"/>
                </a:lnTo>
                <a:lnTo>
                  <a:pt x="174" y="302"/>
                </a:lnTo>
                <a:lnTo>
                  <a:pt x="145" y="304"/>
                </a:lnTo>
                <a:lnTo>
                  <a:pt x="115" y="302"/>
                </a:lnTo>
                <a:lnTo>
                  <a:pt x="89" y="292"/>
                </a:lnTo>
                <a:lnTo>
                  <a:pt x="67" y="276"/>
                </a:lnTo>
                <a:lnTo>
                  <a:pt x="51" y="256"/>
                </a:lnTo>
                <a:lnTo>
                  <a:pt x="51" y="417"/>
                </a:lnTo>
                <a:lnTo>
                  <a:pt x="0" y="417"/>
                </a:lnTo>
                <a:lnTo>
                  <a:pt x="0" y="8"/>
                </a:lnTo>
                <a:lnTo>
                  <a:pt x="28" y="8"/>
                </a:lnTo>
                <a:lnTo>
                  <a:pt x="36" y="8"/>
                </a:lnTo>
                <a:lnTo>
                  <a:pt x="42" y="10"/>
                </a:lnTo>
                <a:lnTo>
                  <a:pt x="48" y="14"/>
                </a:lnTo>
                <a:lnTo>
                  <a:pt x="49" y="20"/>
                </a:lnTo>
                <a:lnTo>
                  <a:pt x="51" y="28"/>
                </a:lnTo>
                <a:lnTo>
                  <a:pt x="51" y="52"/>
                </a:lnTo>
                <a:lnTo>
                  <a:pt x="67" y="30"/>
                </a:lnTo>
                <a:lnTo>
                  <a:pt x="91" y="14"/>
                </a:lnTo>
                <a:lnTo>
                  <a:pt x="119" y="4"/>
                </a:lnTo>
                <a:lnTo>
                  <a:pt x="15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19" name="Freeform 42"/>
          <p:cNvSpPr>
            <a:spLocks noEditPoints="1"/>
          </p:cNvSpPr>
          <p:nvPr userDrawn="1"/>
        </p:nvSpPr>
        <p:spPr bwMode="auto">
          <a:xfrm>
            <a:off x="2526335" y="1310097"/>
            <a:ext cx="113744" cy="134024"/>
          </a:xfrm>
          <a:custGeom>
            <a:avLst/>
            <a:gdLst>
              <a:gd name="T0" fmla="*/ 141 w 258"/>
              <a:gd name="T1" fmla="*/ 42 h 304"/>
              <a:gd name="T2" fmla="*/ 117 w 258"/>
              <a:gd name="T3" fmla="*/ 46 h 304"/>
              <a:gd name="T4" fmla="*/ 97 w 258"/>
              <a:gd name="T5" fmla="*/ 52 h 304"/>
              <a:gd name="T6" fmla="*/ 81 w 258"/>
              <a:gd name="T7" fmla="*/ 66 h 304"/>
              <a:gd name="T8" fmla="*/ 67 w 258"/>
              <a:gd name="T9" fmla="*/ 82 h 304"/>
              <a:gd name="T10" fmla="*/ 57 w 258"/>
              <a:gd name="T11" fmla="*/ 101 h 304"/>
              <a:gd name="T12" fmla="*/ 53 w 258"/>
              <a:gd name="T13" fmla="*/ 125 h 304"/>
              <a:gd name="T14" fmla="*/ 210 w 258"/>
              <a:gd name="T15" fmla="*/ 125 h 304"/>
              <a:gd name="T16" fmla="*/ 210 w 258"/>
              <a:gd name="T17" fmla="*/ 119 h 304"/>
              <a:gd name="T18" fmla="*/ 208 w 258"/>
              <a:gd name="T19" fmla="*/ 97 h 304"/>
              <a:gd name="T20" fmla="*/ 200 w 258"/>
              <a:gd name="T21" fmla="*/ 78 h 304"/>
              <a:gd name="T22" fmla="*/ 190 w 258"/>
              <a:gd name="T23" fmla="*/ 64 h 304"/>
              <a:gd name="T24" fmla="*/ 178 w 258"/>
              <a:gd name="T25" fmla="*/ 52 h 304"/>
              <a:gd name="T26" fmla="*/ 160 w 258"/>
              <a:gd name="T27" fmla="*/ 46 h 304"/>
              <a:gd name="T28" fmla="*/ 141 w 258"/>
              <a:gd name="T29" fmla="*/ 42 h 304"/>
              <a:gd name="T30" fmla="*/ 139 w 258"/>
              <a:gd name="T31" fmla="*/ 0 h 304"/>
              <a:gd name="T32" fmla="*/ 166 w 258"/>
              <a:gd name="T33" fmla="*/ 2 h 304"/>
              <a:gd name="T34" fmla="*/ 190 w 258"/>
              <a:gd name="T35" fmla="*/ 10 h 304"/>
              <a:gd name="T36" fmla="*/ 210 w 258"/>
              <a:gd name="T37" fmla="*/ 20 h 304"/>
              <a:gd name="T38" fmla="*/ 228 w 258"/>
              <a:gd name="T39" fmla="*/ 36 h 304"/>
              <a:gd name="T40" fmla="*/ 240 w 258"/>
              <a:gd name="T41" fmla="*/ 56 h 304"/>
              <a:gd name="T42" fmla="*/ 250 w 258"/>
              <a:gd name="T43" fmla="*/ 78 h 304"/>
              <a:gd name="T44" fmla="*/ 256 w 258"/>
              <a:gd name="T45" fmla="*/ 103 h 304"/>
              <a:gd name="T46" fmla="*/ 258 w 258"/>
              <a:gd name="T47" fmla="*/ 129 h 304"/>
              <a:gd name="T48" fmla="*/ 256 w 258"/>
              <a:gd name="T49" fmla="*/ 165 h 304"/>
              <a:gd name="T50" fmla="*/ 51 w 258"/>
              <a:gd name="T51" fmla="*/ 165 h 304"/>
              <a:gd name="T52" fmla="*/ 57 w 258"/>
              <a:gd name="T53" fmla="*/ 193 h 304"/>
              <a:gd name="T54" fmla="*/ 65 w 258"/>
              <a:gd name="T55" fmla="*/ 216 h 304"/>
              <a:gd name="T56" fmla="*/ 79 w 258"/>
              <a:gd name="T57" fmla="*/ 234 h 304"/>
              <a:gd name="T58" fmla="*/ 99 w 258"/>
              <a:gd name="T59" fmla="*/ 248 h 304"/>
              <a:gd name="T60" fmla="*/ 123 w 258"/>
              <a:gd name="T61" fmla="*/ 256 h 304"/>
              <a:gd name="T62" fmla="*/ 153 w 258"/>
              <a:gd name="T63" fmla="*/ 260 h 304"/>
              <a:gd name="T64" fmla="*/ 180 w 258"/>
              <a:gd name="T65" fmla="*/ 256 h 304"/>
              <a:gd name="T66" fmla="*/ 204 w 258"/>
              <a:gd name="T67" fmla="*/ 248 h 304"/>
              <a:gd name="T68" fmla="*/ 226 w 258"/>
              <a:gd name="T69" fmla="*/ 236 h 304"/>
              <a:gd name="T70" fmla="*/ 248 w 258"/>
              <a:gd name="T71" fmla="*/ 270 h 304"/>
              <a:gd name="T72" fmla="*/ 226 w 258"/>
              <a:gd name="T73" fmla="*/ 286 h 304"/>
              <a:gd name="T74" fmla="*/ 202 w 258"/>
              <a:gd name="T75" fmla="*/ 296 h 304"/>
              <a:gd name="T76" fmla="*/ 176 w 258"/>
              <a:gd name="T77" fmla="*/ 302 h 304"/>
              <a:gd name="T78" fmla="*/ 147 w 258"/>
              <a:gd name="T79" fmla="*/ 304 h 304"/>
              <a:gd name="T80" fmla="*/ 115 w 258"/>
              <a:gd name="T81" fmla="*/ 302 h 304"/>
              <a:gd name="T82" fmla="*/ 87 w 258"/>
              <a:gd name="T83" fmla="*/ 294 h 304"/>
              <a:gd name="T84" fmla="*/ 61 w 258"/>
              <a:gd name="T85" fmla="*/ 282 h 304"/>
              <a:gd name="T86" fmla="*/ 42 w 258"/>
              <a:gd name="T87" fmla="*/ 264 h 304"/>
              <a:gd name="T88" fmla="*/ 24 w 258"/>
              <a:gd name="T89" fmla="*/ 242 h 304"/>
              <a:gd name="T90" fmla="*/ 12 w 258"/>
              <a:gd name="T91" fmla="*/ 216 h 304"/>
              <a:gd name="T92" fmla="*/ 4 w 258"/>
              <a:gd name="T93" fmla="*/ 185 h 304"/>
              <a:gd name="T94" fmla="*/ 0 w 258"/>
              <a:gd name="T95" fmla="*/ 149 h 304"/>
              <a:gd name="T96" fmla="*/ 4 w 258"/>
              <a:gd name="T97" fmla="*/ 115 h 304"/>
              <a:gd name="T98" fmla="*/ 12 w 258"/>
              <a:gd name="T99" fmla="*/ 86 h 304"/>
              <a:gd name="T100" fmla="*/ 24 w 258"/>
              <a:gd name="T101" fmla="*/ 60 h 304"/>
              <a:gd name="T102" fmla="*/ 40 w 258"/>
              <a:gd name="T103" fmla="*/ 40 h 304"/>
              <a:gd name="T104" fmla="*/ 61 w 258"/>
              <a:gd name="T105" fmla="*/ 22 h 304"/>
              <a:gd name="T106" fmla="*/ 83 w 258"/>
              <a:gd name="T107" fmla="*/ 10 h 304"/>
              <a:gd name="T108" fmla="*/ 111 w 258"/>
              <a:gd name="T109" fmla="*/ 2 h 304"/>
              <a:gd name="T110" fmla="*/ 139 w 258"/>
              <a:gd name="T11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8" h="304">
                <a:moveTo>
                  <a:pt x="141" y="42"/>
                </a:moveTo>
                <a:lnTo>
                  <a:pt x="117" y="46"/>
                </a:lnTo>
                <a:lnTo>
                  <a:pt x="97" y="52"/>
                </a:lnTo>
                <a:lnTo>
                  <a:pt x="81" y="66"/>
                </a:lnTo>
                <a:lnTo>
                  <a:pt x="67" y="82"/>
                </a:lnTo>
                <a:lnTo>
                  <a:pt x="57" y="101"/>
                </a:lnTo>
                <a:lnTo>
                  <a:pt x="53" y="125"/>
                </a:lnTo>
                <a:lnTo>
                  <a:pt x="210" y="125"/>
                </a:lnTo>
                <a:lnTo>
                  <a:pt x="210" y="119"/>
                </a:lnTo>
                <a:lnTo>
                  <a:pt x="208" y="97"/>
                </a:lnTo>
                <a:lnTo>
                  <a:pt x="200" y="78"/>
                </a:lnTo>
                <a:lnTo>
                  <a:pt x="190" y="64"/>
                </a:lnTo>
                <a:lnTo>
                  <a:pt x="178" y="52"/>
                </a:lnTo>
                <a:lnTo>
                  <a:pt x="160" y="46"/>
                </a:lnTo>
                <a:lnTo>
                  <a:pt x="141" y="42"/>
                </a:lnTo>
                <a:close/>
                <a:moveTo>
                  <a:pt x="139" y="0"/>
                </a:moveTo>
                <a:lnTo>
                  <a:pt x="166" y="2"/>
                </a:lnTo>
                <a:lnTo>
                  <a:pt x="190" y="10"/>
                </a:lnTo>
                <a:lnTo>
                  <a:pt x="210" y="20"/>
                </a:lnTo>
                <a:lnTo>
                  <a:pt x="228" y="36"/>
                </a:lnTo>
                <a:lnTo>
                  <a:pt x="240" y="56"/>
                </a:lnTo>
                <a:lnTo>
                  <a:pt x="250" y="78"/>
                </a:lnTo>
                <a:lnTo>
                  <a:pt x="256" y="103"/>
                </a:lnTo>
                <a:lnTo>
                  <a:pt x="258" y="129"/>
                </a:lnTo>
                <a:lnTo>
                  <a:pt x="256" y="165"/>
                </a:lnTo>
                <a:lnTo>
                  <a:pt x="51" y="165"/>
                </a:lnTo>
                <a:lnTo>
                  <a:pt x="57" y="193"/>
                </a:lnTo>
                <a:lnTo>
                  <a:pt x="65" y="216"/>
                </a:lnTo>
                <a:lnTo>
                  <a:pt x="79" y="234"/>
                </a:lnTo>
                <a:lnTo>
                  <a:pt x="99" y="248"/>
                </a:lnTo>
                <a:lnTo>
                  <a:pt x="123" y="256"/>
                </a:lnTo>
                <a:lnTo>
                  <a:pt x="153" y="260"/>
                </a:lnTo>
                <a:lnTo>
                  <a:pt x="180" y="256"/>
                </a:lnTo>
                <a:lnTo>
                  <a:pt x="204" y="248"/>
                </a:lnTo>
                <a:lnTo>
                  <a:pt x="226" y="236"/>
                </a:lnTo>
                <a:lnTo>
                  <a:pt x="248" y="270"/>
                </a:lnTo>
                <a:lnTo>
                  <a:pt x="226" y="286"/>
                </a:lnTo>
                <a:lnTo>
                  <a:pt x="202" y="296"/>
                </a:lnTo>
                <a:lnTo>
                  <a:pt x="176" y="302"/>
                </a:lnTo>
                <a:lnTo>
                  <a:pt x="147" y="304"/>
                </a:lnTo>
                <a:lnTo>
                  <a:pt x="115" y="302"/>
                </a:lnTo>
                <a:lnTo>
                  <a:pt x="87" y="294"/>
                </a:lnTo>
                <a:lnTo>
                  <a:pt x="61" y="282"/>
                </a:lnTo>
                <a:lnTo>
                  <a:pt x="42" y="264"/>
                </a:lnTo>
                <a:lnTo>
                  <a:pt x="24" y="242"/>
                </a:lnTo>
                <a:lnTo>
                  <a:pt x="12" y="216"/>
                </a:lnTo>
                <a:lnTo>
                  <a:pt x="4" y="185"/>
                </a:lnTo>
                <a:lnTo>
                  <a:pt x="0" y="149"/>
                </a:lnTo>
                <a:lnTo>
                  <a:pt x="4" y="115"/>
                </a:lnTo>
                <a:lnTo>
                  <a:pt x="12" y="86"/>
                </a:lnTo>
                <a:lnTo>
                  <a:pt x="24" y="60"/>
                </a:lnTo>
                <a:lnTo>
                  <a:pt x="40" y="40"/>
                </a:lnTo>
                <a:lnTo>
                  <a:pt x="61" y="22"/>
                </a:lnTo>
                <a:lnTo>
                  <a:pt x="83" y="10"/>
                </a:lnTo>
                <a:lnTo>
                  <a:pt x="111" y="2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22" name="Freeform 43"/>
          <p:cNvSpPr>
            <a:spLocks/>
          </p:cNvSpPr>
          <p:nvPr userDrawn="1"/>
        </p:nvSpPr>
        <p:spPr bwMode="auto">
          <a:xfrm>
            <a:off x="2669177" y="1311863"/>
            <a:ext cx="72303" cy="128733"/>
          </a:xfrm>
          <a:custGeom>
            <a:avLst/>
            <a:gdLst>
              <a:gd name="T0" fmla="*/ 139 w 164"/>
              <a:gd name="T1" fmla="*/ 0 h 292"/>
              <a:gd name="T2" fmla="*/ 147 w 164"/>
              <a:gd name="T3" fmla="*/ 0 h 292"/>
              <a:gd name="T4" fmla="*/ 155 w 164"/>
              <a:gd name="T5" fmla="*/ 0 h 292"/>
              <a:gd name="T6" fmla="*/ 161 w 164"/>
              <a:gd name="T7" fmla="*/ 2 h 292"/>
              <a:gd name="T8" fmla="*/ 164 w 164"/>
              <a:gd name="T9" fmla="*/ 2 h 292"/>
              <a:gd name="T10" fmla="*/ 164 w 164"/>
              <a:gd name="T11" fmla="*/ 46 h 292"/>
              <a:gd name="T12" fmla="*/ 147 w 164"/>
              <a:gd name="T13" fmla="*/ 46 h 292"/>
              <a:gd name="T14" fmla="*/ 117 w 164"/>
              <a:gd name="T15" fmla="*/ 48 h 292"/>
              <a:gd name="T16" fmla="*/ 93 w 164"/>
              <a:gd name="T17" fmla="*/ 56 h 292"/>
              <a:gd name="T18" fmla="*/ 75 w 164"/>
              <a:gd name="T19" fmla="*/ 70 h 292"/>
              <a:gd name="T20" fmla="*/ 61 w 164"/>
              <a:gd name="T21" fmla="*/ 91 h 292"/>
              <a:gd name="T22" fmla="*/ 54 w 164"/>
              <a:gd name="T23" fmla="*/ 119 h 292"/>
              <a:gd name="T24" fmla="*/ 52 w 164"/>
              <a:gd name="T25" fmla="*/ 153 h 292"/>
              <a:gd name="T26" fmla="*/ 52 w 164"/>
              <a:gd name="T27" fmla="*/ 292 h 292"/>
              <a:gd name="T28" fmla="*/ 0 w 164"/>
              <a:gd name="T29" fmla="*/ 292 h 292"/>
              <a:gd name="T30" fmla="*/ 0 w 164"/>
              <a:gd name="T31" fmla="*/ 4 h 292"/>
              <a:gd name="T32" fmla="*/ 26 w 164"/>
              <a:gd name="T33" fmla="*/ 4 h 292"/>
              <a:gd name="T34" fmla="*/ 36 w 164"/>
              <a:gd name="T35" fmla="*/ 4 h 292"/>
              <a:gd name="T36" fmla="*/ 42 w 164"/>
              <a:gd name="T37" fmla="*/ 6 h 292"/>
              <a:gd name="T38" fmla="*/ 46 w 164"/>
              <a:gd name="T39" fmla="*/ 10 h 292"/>
              <a:gd name="T40" fmla="*/ 50 w 164"/>
              <a:gd name="T41" fmla="*/ 16 h 292"/>
              <a:gd name="T42" fmla="*/ 50 w 164"/>
              <a:gd name="T43" fmla="*/ 24 h 292"/>
              <a:gd name="T44" fmla="*/ 50 w 164"/>
              <a:gd name="T45" fmla="*/ 52 h 292"/>
              <a:gd name="T46" fmla="*/ 65 w 164"/>
              <a:gd name="T47" fmla="*/ 30 h 292"/>
              <a:gd name="T48" fmla="*/ 85 w 164"/>
              <a:gd name="T49" fmla="*/ 12 h 292"/>
              <a:gd name="T50" fmla="*/ 111 w 164"/>
              <a:gd name="T51" fmla="*/ 2 h 292"/>
              <a:gd name="T52" fmla="*/ 139 w 164"/>
              <a:gd name="T53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4" h="292">
                <a:moveTo>
                  <a:pt x="139" y="0"/>
                </a:moveTo>
                <a:lnTo>
                  <a:pt x="147" y="0"/>
                </a:lnTo>
                <a:lnTo>
                  <a:pt x="155" y="0"/>
                </a:lnTo>
                <a:lnTo>
                  <a:pt x="161" y="2"/>
                </a:lnTo>
                <a:lnTo>
                  <a:pt x="164" y="2"/>
                </a:lnTo>
                <a:lnTo>
                  <a:pt x="164" y="46"/>
                </a:lnTo>
                <a:lnTo>
                  <a:pt x="147" y="46"/>
                </a:lnTo>
                <a:lnTo>
                  <a:pt x="117" y="48"/>
                </a:lnTo>
                <a:lnTo>
                  <a:pt x="93" y="56"/>
                </a:lnTo>
                <a:lnTo>
                  <a:pt x="75" y="70"/>
                </a:lnTo>
                <a:lnTo>
                  <a:pt x="61" y="91"/>
                </a:lnTo>
                <a:lnTo>
                  <a:pt x="54" y="119"/>
                </a:lnTo>
                <a:lnTo>
                  <a:pt x="52" y="153"/>
                </a:lnTo>
                <a:lnTo>
                  <a:pt x="52" y="292"/>
                </a:lnTo>
                <a:lnTo>
                  <a:pt x="0" y="292"/>
                </a:lnTo>
                <a:lnTo>
                  <a:pt x="0" y="4"/>
                </a:lnTo>
                <a:lnTo>
                  <a:pt x="26" y="4"/>
                </a:lnTo>
                <a:lnTo>
                  <a:pt x="36" y="4"/>
                </a:lnTo>
                <a:lnTo>
                  <a:pt x="42" y="6"/>
                </a:lnTo>
                <a:lnTo>
                  <a:pt x="46" y="10"/>
                </a:lnTo>
                <a:lnTo>
                  <a:pt x="50" y="16"/>
                </a:lnTo>
                <a:lnTo>
                  <a:pt x="50" y="24"/>
                </a:lnTo>
                <a:lnTo>
                  <a:pt x="50" y="52"/>
                </a:lnTo>
                <a:lnTo>
                  <a:pt x="65" y="30"/>
                </a:lnTo>
                <a:lnTo>
                  <a:pt x="85" y="12"/>
                </a:lnTo>
                <a:lnTo>
                  <a:pt x="111" y="2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23" name="Freeform 44"/>
          <p:cNvSpPr>
            <a:spLocks noEditPoints="1"/>
          </p:cNvSpPr>
          <p:nvPr userDrawn="1"/>
        </p:nvSpPr>
        <p:spPr bwMode="auto">
          <a:xfrm>
            <a:off x="2762640" y="1262484"/>
            <a:ext cx="22925" cy="178109"/>
          </a:xfrm>
          <a:custGeom>
            <a:avLst/>
            <a:gdLst>
              <a:gd name="T0" fmla="*/ 0 w 54"/>
              <a:gd name="T1" fmla="*/ 117 h 405"/>
              <a:gd name="T2" fmla="*/ 52 w 54"/>
              <a:gd name="T3" fmla="*/ 117 h 405"/>
              <a:gd name="T4" fmla="*/ 52 w 54"/>
              <a:gd name="T5" fmla="*/ 405 h 405"/>
              <a:gd name="T6" fmla="*/ 0 w 54"/>
              <a:gd name="T7" fmla="*/ 405 h 405"/>
              <a:gd name="T8" fmla="*/ 0 w 54"/>
              <a:gd name="T9" fmla="*/ 117 h 405"/>
              <a:gd name="T10" fmla="*/ 0 w 54"/>
              <a:gd name="T11" fmla="*/ 0 h 405"/>
              <a:gd name="T12" fmla="*/ 54 w 54"/>
              <a:gd name="T13" fmla="*/ 0 h 405"/>
              <a:gd name="T14" fmla="*/ 54 w 54"/>
              <a:gd name="T15" fmla="*/ 60 h 405"/>
              <a:gd name="T16" fmla="*/ 0 w 54"/>
              <a:gd name="T17" fmla="*/ 60 h 405"/>
              <a:gd name="T18" fmla="*/ 0 w 54"/>
              <a:gd name="T19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405">
                <a:moveTo>
                  <a:pt x="0" y="117"/>
                </a:moveTo>
                <a:lnTo>
                  <a:pt x="52" y="117"/>
                </a:lnTo>
                <a:lnTo>
                  <a:pt x="52" y="405"/>
                </a:lnTo>
                <a:lnTo>
                  <a:pt x="0" y="405"/>
                </a:lnTo>
                <a:lnTo>
                  <a:pt x="0" y="117"/>
                </a:lnTo>
                <a:close/>
                <a:moveTo>
                  <a:pt x="0" y="0"/>
                </a:moveTo>
                <a:lnTo>
                  <a:pt x="54" y="0"/>
                </a:lnTo>
                <a:lnTo>
                  <a:pt x="54" y="60"/>
                </a:lnTo>
                <a:lnTo>
                  <a:pt x="0" y="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2814663" y="1310097"/>
            <a:ext cx="112861" cy="134024"/>
          </a:xfrm>
          <a:custGeom>
            <a:avLst/>
            <a:gdLst>
              <a:gd name="T0" fmla="*/ 139 w 256"/>
              <a:gd name="T1" fmla="*/ 42 h 304"/>
              <a:gd name="T2" fmla="*/ 117 w 256"/>
              <a:gd name="T3" fmla="*/ 46 h 304"/>
              <a:gd name="T4" fmla="*/ 97 w 256"/>
              <a:gd name="T5" fmla="*/ 52 h 304"/>
              <a:gd name="T6" fmla="*/ 79 w 256"/>
              <a:gd name="T7" fmla="*/ 66 h 304"/>
              <a:gd name="T8" fmla="*/ 67 w 256"/>
              <a:gd name="T9" fmla="*/ 82 h 304"/>
              <a:gd name="T10" fmla="*/ 57 w 256"/>
              <a:gd name="T11" fmla="*/ 101 h 304"/>
              <a:gd name="T12" fmla="*/ 51 w 256"/>
              <a:gd name="T13" fmla="*/ 125 h 304"/>
              <a:gd name="T14" fmla="*/ 208 w 256"/>
              <a:gd name="T15" fmla="*/ 125 h 304"/>
              <a:gd name="T16" fmla="*/ 208 w 256"/>
              <a:gd name="T17" fmla="*/ 119 h 304"/>
              <a:gd name="T18" fmla="*/ 206 w 256"/>
              <a:gd name="T19" fmla="*/ 97 h 304"/>
              <a:gd name="T20" fmla="*/ 200 w 256"/>
              <a:gd name="T21" fmla="*/ 78 h 304"/>
              <a:gd name="T22" fmla="*/ 190 w 256"/>
              <a:gd name="T23" fmla="*/ 64 h 304"/>
              <a:gd name="T24" fmla="*/ 176 w 256"/>
              <a:gd name="T25" fmla="*/ 52 h 304"/>
              <a:gd name="T26" fmla="*/ 159 w 256"/>
              <a:gd name="T27" fmla="*/ 46 h 304"/>
              <a:gd name="T28" fmla="*/ 139 w 256"/>
              <a:gd name="T29" fmla="*/ 42 h 304"/>
              <a:gd name="T30" fmla="*/ 137 w 256"/>
              <a:gd name="T31" fmla="*/ 0 h 304"/>
              <a:gd name="T32" fmla="*/ 164 w 256"/>
              <a:gd name="T33" fmla="*/ 2 h 304"/>
              <a:gd name="T34" fmla="*/ 188 w 256"/>
              <a:gd name="T35" fmla="*/ 10 h 304"/>
              <a:gd name="T36" fmla="*/ 210 w 256"/>
              <a:gd name="T37" fmla="*/ 20 h 304"/>
              <a:gd name="T38" fmla="*/ 226 w 256"/>
              <a:gd name="T39" fmla="*/ 36 h 304"/>
              <a:gd name="T40" fmla="*/ 240 w 256"/>
              <a:gd name="T41" fmla="*/ 56 h 304"/>
              <a:gd name="T42" fmla="*/ 250 w 256"/>
              <a:gd name="T43" fmla="*/ 78 h 304"/>
              <a:gd name="T44" fmla="*/ 254 w 256"/>
              <a:gd name="T45" fmla="*/ 103 h 304"/>
              <a:gd name="T46" fmla="*/ 256 w 256"/>
              <a:gd name="T47" fmla="*/ 129 h 304"/>
              <a:gd name="T48" fmla="*/ 254 w 256"/>
              <a:gd name="T49" fmla="*/ 165 h 304"/>
              <a:gd name="T50" fmla="*/ 51 w 256"/>
              <a:gd name="T51" fmla="*/ 165 h 304"/>
              <a:gd name="T52" fmla="*/ 55 w 256"/>
              <a:gd name="T53" fmla="*/ 193 h 304"/>
              <a:gd name="T54" fmla="*/ 65 w 256"/>
              <a:gd name="T55" fmla="*/ 216 h 304"/>
              <a:gd name="T56" fmla="*/ 79 w 256"/>
              <a:gd name="T57" fmla="*/ 234 h 304"/>
              <a:gd name="T58" fmla="*/ 97 w 256"/>
              <a:gd name="T59" fmla="*/ 248 h 304"/>
              <a:gd name="T60" fmla="*/ 123 w 256"/>
              <a:gd name="T61" fmla="*/ 256 h 304"/>
              <a:gd name="T62" fmla="*/ 151 w 256"/>
              <a:gd name="T63" fmla="*/ 260 h 304"/>
              <a:gd name="T64" fmla="*/ 178 w 256"/>
              <a:gd name="T65" fmla="*/ 256 h 304"/>
              <a:gd name="T66" fmla="*/ 204 w 256"/>
              <a:gd name="T67" fmla="*/ 248 h 304"/>
              <a:gd name="T68" fmla="*/ 224 w 256"/>
              <a:gd name="T69" fmla="*/ 236 h 304"/>
              <a:gd name="T70" fmla="*/ 246 w 256"/>
              <a:gd name="T71" fmla="*/ 270 h 304"/>
              <a:gd name="T72" fmla="*/ 226 w 256"/>
              <a:gd name="T73" fmla="*/ 286 h 304"/>
              <a:gd name="T74" fmla="*/ 202 w 256"/>
              <a:gd name="T75" fmla="*/ 296 h 304"/>
              <a:gd name="T76" fmla="*/ 174 w 256"/>
              <a:gd name="T77" fmla="*/ 302 h 304"/>
              <a:gd name="T78" fmla="*/ 147 w 256"/>
              <a:gd name="T79" fmla="*/ 304 h 304"/>
              <a:gd name="T80" fmla="*/ 115 w 256"/>
              <a:gd name="T81" fmla="*/ 302 h 304"/>
              <a:gd name="T82" fmla="*/ 85 w 256"/>
              <a:gd name="T83" fmla="*/ 294 h 304"/>
              <a:gd name="T84" fmla="*/ 61 w 256"/>
              <a:gd name="T85" fmla="*/ 282 h 304"/>
              <a:gd name="T86" fmla="*/ 40 w 256"/>
              <a:gd name="T87" fmla="*/ 264 h 304"/>
              <a:gd name="T88" fmla="*/ 22 w 256"/>
              <a:gd name="T89" fmla="*/ 242 h 304"/>
              <a:gd name="T90" fmla="*/ 10 w 256"/>
              <a:gd name="T91" fmla="*/ 216 h 304"/>
              <a:gd name="T92" fmla="*/ 2 w 256"/>
              <a:gd name="T93" fmla="*/ 185 h 304"/>
              <a:gd name="T94" fmla="*/ 0 w 256"/>
              <a:gd name="T95" fmla="*/ 149 h 304"/>
              <a:gd name="T96" fmla="*/ 2 w 256"/>
              <a:gd name="T97" fmla="*/ 115 h 304"/>
              <a:gd name="T98" fmla="*/ 10 w 256"/>
              <a:gd name="T99" fmla="*/ 86 h 304"/>
              <a:gd name="T100" fmla="*/ 22 w 256"/>
              <a:gd name="T101" fmla="*/ 60 h 304"/>
              <a:gd name="T102" fmla="*/ 40 w 256"/>
              <a:gd name="T103" fmla="*/ 40 h 304"/>
              <a:gd name="T104" fmla="*/ 59 w 256"/>
              <a:gd name="T105" fmla="*/ 22 h 304"/>
              <a:gd name="T106" fmla="*/ 83 w 256"/>
              <a:gd name="T107" fmla="*/ 10 h 304"/>
              <a:gd name="T108" fmla="*/ 109 w 256"/>
              <a:gd name="T109" fmla="*/ 2 h 304"/>
              <a:gd name="T110" fmla="*/ 137 w 256"/>
              <a:gd name="T11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6" h="304">
                <a:moveTo>
                  <a:pt x="139" y="42"/>
                </a:moveTo>
                <a:lnTo>
                  <a:pt x="117" y="46"/>
                </a:lnTo>
                <a:lnTo>
                  <a:pt x="97" y="52"/>
                </a:lnTo>
                <a:lnTo>
                  <a:pt x="79" y="66"/>
                </a:lnTo>
                <a:lnTo>
                  <a:pt x="67" y="82"/>
                </a:lnTo>
                <a:lnTo>
                  <a:pt x="57" y="101"/>
                </a:lnTo>
                <a:lnTo>
                  <a:pt x="51" y="125"/>
                </a:lnTo>
                <a:lnTo>
                  <a:pt x="208" y="125"/>
                </a:lnTo>
                <a:lnTo>
                  <a:pt x="208" y="119"/>
                </a:lnTo>
                <a:lnTo>
                  <a:pt x="206" y="97"/>
                </a:lnTo>
                <a:lnTo>
                  <a:pt x="200" y="78"/>
                </a:lnTo>
                <a:lnTo>
                  <a:pt x="190" y="64"/>
                </a:lnTo>
                <a:lnTo>
                  <a:pt x="176" y="52"/>
                </a:lnTo>
                <a:lnTo>
                  <a:pt x="159" y="46"/>
                </a:lnTo>
                <a:lnTo>
                  <a:pt x="139" y="42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8" y="10"/>
                </a:lnTo>
                <a:lnTo>
                  <a:pt x="210" y="20"/>
                </a:lnTo>
                <a:lnTo>
                  <a:pt x="226" y="36"/>
                </a:lnTo>
                <a:lnTo>
                  <a:pt x="240" y="56"/>
                </a:lnTo>
                <a:lnTo>
                  <a:pt x="250" y="78"/>
                </a:lnTo>
                <a:lnTo>
                  <a:pt x="254" y="103"/>
                </a:lnTo>
                <a:lnTo>
                  <a:pt x="256" y="129"/>
                </a:lnTo>
                <a:lnTo>
                  <a:pt x="254" y="165"/>
                </a:lnTo>
                <a:lnTo>
                  <a:pt x="51" y="165"/>
                </a:lnTo>
                <a:lnTo>
                  <a:pt x="55" y="193"/>
                </a:lnTo>
                <a:lnTo>
                  <a:pt x="65" y="216"/>
                </a:lnTo>
                <a:lnTo>
                  <a:pt x="79" y="234"/>
                </a:lnTo>
                <a:lnTo>
                  <a:pt x="97" y="248"/>
                </a:lnTo>
                <a:lnTo>
                  <a:pt x="123" y="256"/>
                </a:lnTo>
                <a:lnTo>
                  <a:pt x="151" y="260"/>
                </a:lnTo>
                <a:lnTo>
                  <a:pt x="178" y="256"/>
                </a:lnTo>
                <a:lnTo>
                  <a:pt x="204" y="248"/>
                </a:lnTo>
                <a:lnTo>
                  <a:pt x="224" y="236"/>
                </a:lnTo>
                <a:lnTo>
                  <a:pt x="246" y="270"/>
                </a:lnTo>
                <a:lnTo>
                  <a:pt x="226" y="286"/>
                </a:lnTo>
                <a:lnTo>
                  <a:pt x="202" y="296"/>
                </a:lnTo>
                <a:lnTo>
                  <a:pt x="174" y="302"/>
                </a:lnTo>
                <a:lnTo>
                  <a:pt x="147" y="304"/>
                </a:lnTo>
                <a:lnTo>
                  <a:pt x="115" y="302"/>
                </a:lnTo>
                <a:lnTo>
                  <a:pt x="85" y="294"/>
                </a:lnTo>
                <a:lnTo>
                  <a:pt x="61" y="282"/>
                </a:lnTo>
                <a:lnTo>
                  <a:pt x="40" y="264"/>
                </a:lnTo>
                <a:lnTo>
                  <a:pt x="22" y="242"/>
                </a:lnTo>
                <a:lnTo>
                  <a:pt x="10" y="216"/>
                </a:lnTo>
                <a:lnTo>
                  <a:pt x="2" y="185"/>
                </a:lnTo>
                <a:lnTo>
                  <a:pt x="0" y="149"/>
                </a:lnTo>
                <a:lnTo>
                  <a:pt x="2" y="115"/>
                </a:lnTo>
                <a:lnTo>
                  <a:pt x="10" y="86"/>
                </a:lnTo>
                <a:lnTo>
                  <a:pt x="22" y="60"/>
                </a:lnTo>
                <a:lnTo>
                  <a:pt x="40" y="40"/>
                </a:lnTo>
                <a:lnTo>
                  <a:pt x="59" y="22"/>
                </a:lnTo>
                <a:lnTo>
                  <a:pt x="83" y="10"/>
                </a:lnTo>
                <a:lnTo>
                  <a:pt x="109" y="2"/>
                </a:lnTo>
                <a:lnTo>
                  <a:pt x="13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25" name="Freeform 46"/>
          <p:cNvSpPr>
            <a:spLocks/>
          </p:cNvSpPr>
          <p:nvPr userDrawn="1"/>
        </p:nvSpPr>
        <p:spPr bwMode="auto">
          <a:xfrm>
            <a:off x="2956622" y="1310097"/>
            <a:ext cx="110217" cy="130496"/>
          </a:xfrm>
          <a:custGeom>
            <a:avLst/>
            <a:gdLst>
              <a:gd name="T0" fmla="*/ 149 w 252"/>
              <a:gd name="T1" fmla="*/ 0 h 296"/>
              <a:gd name="T2" fmla="*/ 180 w 252"/>
              <a:gd name="T3" fmla="*/ 2 h 296"/>
              <a:gd name="T4" fmla="*/ 206 w 252"/>
              <a:gd name="T5" fmla="*/ 12 h 296"/>
              <a:gd name="T6" fmla="*/ 226 w 252"/>
              <a:gd name="T7" fmla="*/ 28 h 296"/>
              <a:gd name="T8" fmla="*/ 240 w 252"/>
              <a:gd name="T9" fmla="*/ 50 h 296"/>
              <a:gd name="T10" fmla="*/ 250 w 252"/>
              <a:gd name="T11" fmla="*/ 78 h 296"/>
              <a:gd name="T12" fmla="*/ 252 w 252"/>
              <a:gd name="T13" fmla="*/ 111 h 296"/>
              <a:gd name="T14" fmla="*/ 252 w 252"/>
              <a:gd name="T15" fmla="*/ 296 h 296"/>
              <a:gd name="T16" fmla="*/ 200 w 252"/>
              <a:gd name="T17" fmla="*/ 296 h 296"/>
              <a:gd name="T18" fmla="*/ 200 w 252"/>
              <a:gd name="T19" fmla="*/ 117 h 296"/>
              <a:gd name="T20" fmla="*/ 198 w 252"/>
              <a:gd name="T21" fmla="*/ 94 h 296"/>
              <a:gd name="T22" fmla="*/ 194 w 252"/>
              <a:gd name="T23" fmla="*/ 76 h 296"/>
              <a:gd name="T24" fmla="*/ 184 w 252"/>
              <a:gd name="T25" fmla="*/ 62 h 296"/>
              <a:gd name="T26" fmla="*/ 172 w 252"/>
              <a:gd name="T27" fmla="*/ 52 h 296"/>
              <a:gd name="T28" fmla="*/ 157 w 252"/>
              <a:gd name="T29" fmla="*/ 46 h 296"/>
              <a:gd name="T30" fmla="*/ 137 w 252"/>
              <a:gd name="T31" fmla="*/ 44 h 296"/>
              <a:gd name="T32" fmla="*/ 113 w 252"/>
              <a:gd name="T33" fmla="*/ 48 h 296"/>
              <a:gd name="T34" fmla="*/ 93 w 252"/>
              <a:gd name="T35" fmla="*/ 56 h 296"/>
              <a:gd name="T36" fmla="*/ 75 w 252"/>
              <a:gd name="T37" fmla="*/ 70 h 296"/>
              <a:gd name="T38" fmla="*/ 61 w 252"/>
              <a:gd name="T39" fmla="*/ 90 h 296"/>
              <a:gd name="T40" fmla="*/ 56 w 252"/>
              <a:gd name="T41" fmla="*/ 113 h 296"/>
              <a:gd name="T42" fmla="*/ 52 w 252"/>
              <a:gd name="T43" fmla="*/ 143 h 296"/>
              <a:gd name="T44" fmla="*/ 52 w 252"/>
              <a:gd name="T45" fmla="*/ 296 h 296"/>
              <a:gd name="T46" fmla="*/ 0 w 252"/>
              <a:gd name="T47" fmla="*/ 296 h 296"/>
              <a:gd name="T48" fmla="*/ 0 w 252"/>
              <a:gd name="T49" fmla="*/ 8 h 296"/>
              <a:gd name="T50" fmla="*/ 28 w 252"/>
              <a:gd name="T51" fmla="*/ 8 h 296"/>
              <a:gd name="T52" fmla="*/ 36 w 252"/>
              <a:gd name="T53" fmla="*/ 8 h 296"/>
              <a:gd name="T54" fmla="*/ 42 w 252"/>
              <a:gd name="T55" fmla="*/ 10 h 296"/>
              <a:gd name="T56" fmla="*/ 48 w 252"/>
              <a:gd name="T57" fmla="*/ 14 h 296"/>
              <a:gd name="T58" fmla="*/ 50 w 252"/>
              <a:gd name="T59" fmla="*/ 20 h 296"/>
              <a:gd name="T60" fmla="*/ 52 w 252"/>
              <a:gd name="T61" fmla="*/ 28 h 296"/>
              <a:gd name="T62" fmla="*/ 52 w 252"/>
              <a:gd name="T63" fmla="*/ 52 h 296"/>
              <a:gd name="T64" fmla="*/ 67 w 252"/>
              <a:gd name="T65" fmla="*/ 30 h 296"/>
              <a:gd name="T66" fmla="*/ 89 w 252"/>
              <a:gd name="T67" fmla="*/ 14 h 296"/>
              <a:gd name="T68" fmla="*/ 117 w 252"/>
              <a:gd name="T69" fmla="*/ 4 h 296"/>
              <a:gd name="T70" fmla="*/ 149 w 252"/>
              <a:gd name="T71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2" h="296">
                <a:moveTo>
                  <a:pt x="149" y="0"/>
                </a:moveTo>
                <a:lnTo>
                  <a:pt x="180" y="2"/>
                </a:lnTo>
                <a:lnTo>
                  <a:pt x="206" y="12"/>
                </a:lnTo>
                <a:lnTo>
                  <a:pt x="226" y="28"/>
                </a:lnTo>
                <a:lnTo>
                  <a:pt x="240" y="50"/>
                </a:lnTo>
                <a:lnTo>
                  <a:pt x="250" y="78"/>
                </a:lnTo>
                <a:lnTo>
                  <a:pt x="252" y="111"/>
                </a:lnTo>
                <a:lnTo>
                  <a:pt x="252" y="296"/>
                </a:lnTo>
                <a:lnTo>
                  <a:pt x="200" y="296"/>
                </a:lnTo>
                <a:lnTo>
                  <a:pt x="200" y="117"/>
                </a:lnTo>
                <a:lnTo>
                  <a:pt x="198" y="94"/>
                </a:lnTo>
                <a:lnTo>
                  <a:pt x="194" y="76"/>
                </a:lnTo>
                <a:lnTo>
                  <a:pt x="184" y="62"/>
                </a:lnTo>
                <a:lnTo>
                  <a:pt x="172" y="52"/>
                </a:lnTo>
                <a:lnTo>
                  <a:pt x="157" y="46"/>
                </a:lnTo>
                <a:lnTo>
                  <a:pt x="137" y="44"/>
                </a:lnTo>
                <a:lnTo>
                  <a:pt x="113" y="48"/>
                </a:lnTo>
                <a:lnTo>
                  <a:pt x="93" y="56"/>
                </a:lnTo>
                <a:lnTo>
                  <a:pt x="75" y="70"/>
                </a:lnTo>
                <a:lnTo>
                  <a:pt x="61" y="90"/>
                </a:lnTo>
                <a:lnTo>
                  <a:pt x="56" y="113"/>
                </a:lnTo>
                <a:lnTo>
                  <a:pt x="52" y="143"/>
                </a:lnTo>
                <a:lnTo>
                  <a:pt x="52" y="296"/>
                </a:lnTo>
                <a:lnTo>
                  <a:pt x="0" y="296"/>
                </a:lnTo>
                <a:lnTo>
                  <a:pt x="0" y="8"/>
                </a:lnTo>
                <a:lnTo>
                  <a:pt x="28" y="8"/>
                </a:lnTo>
                <a:lnTo>
                  <a:pt x="36" y="8"/>
                </a:lnTo>
                <a:lnTo>
                  <a:pt x="42" y="10"/>
                </a:lnTo>
                <a:lnTo>
                  <a:pt x="48" y="14"/>
                </a:lnTo>
                <a:lnTo>
                  <a:pt x="50" y="20"/>
                </a:lnTo>
                <a:lnTo>
                  <a:pt x="52" y="28"/>
                </a:lnTo>
                <a:lnTo>
                  <a:pt x="52" y="52"/>
                </a:lnTo>
                <a:lnTo>
                  <a:pt x="67" y="30"/>
                </a:lnTo>
                <a:lnTo>
                  <a:pt x="89" y="14"/>
                </a:lnTo>
                <a:lnTo>
                  <a:pt x="117" y="4"/>
                </a:lnTo>
                <a:lnTo>
                  <a:pt x="1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26" name="Freeform 47"/>
          <p:cNvSpPr>
            <a:spLocks/>
          </p:cNvSpPr>
          <p:nvPr userDrawn="1"/>
        </p:nvSpPr>
        <p:spPr bwMode="auto">
          <a:xfrm>
            <a:off x="3093291" y="1310097"/>
            <a:ext cx="104927" cy="134024"/>
          </a:xfrm>
          <a:custGeom>
            <a:avLst/>
            <a:gdLst>
              <a:gd name="T0" fmla="*/ 149 w 238"/>
              <a:gd name="T1" fmla="*/ 0 h 304"/>
              <a:gd name="T2" fmla="*/ 182 w 238"/>
              <a:gd name="T3" fmla="*/ 2 h 304"/>
              <a:gd name="T4" fmla="*/ 212 w 238"/>
              <a:gd name="T5" fmla="*/ 12 h 304"/>
              <a:gd name="T6" fmla="*/ 236 w 238"/>
              <a:gd name="T7" fmla="*/ 28 h 304"/>
              <a:gd name="T8" fmla="*/ 216 w 238"/>
              <a:gd name="T9" fmla="*/ 64 h 304"/>
              <a:gd name="T10" fmla="*/ 204 w 238"/>
              <a:gd name="T11" fmla="*/ 56 h 304"/>
              <a:gd name="T12" fmla="*/ 188 w 238"/>
              <a:gd name="T13" fmla="*/ 50 h 304"/>
              <a:gd name="T14" fmla="*/ 173 w 238"/>
              <a:gd name="T15" fmla="*/ 46 h 304"/>
              <a:gd name="T16" fmla="*/ 151 w 238"/>
              <a:gd name="T17" fmla="*/ 44 h 304"/>
              <a:gd name="T18" fmla="*/ 123 w 238"/>
              <a:gd name="T19" fmla="*/ 48 h 304"/>
              <a:gd name="T20" fmla="*/ 99 w 238"/>
              <a:gd name="T21" fmla="*/ 56 h 304"/>
              <a:gd name="T22" fmla="*/ 79 w 238"/>
              <a:gd name="T23" fmla="*/ 72 h 304"/>
              <a:gd name="T24" fmla="*/ 66 w 238"/>
              <a:gd name="T25" fmla="*/ 94 h 304"/>
              <a:gd name="T26" fmla="*/ 58 w 238"/>
              <a:gd name="T27" fmla="*/ 119 h 304"/>
              <a:gd name="T28" fmla="*/ 54 w 238"/>
              <a:gd name="T29" fmla="*/ 151 h 304"/>
              <a:gd name="T30" fmla="*/ 58 w 238"/>
              <a:gd name="T31" fmla="*/ 183 h 304"/>
              <a:gd name="T32" fmla="*/ 66 w 238"/>
              <a:gd name="T33" fmla="*/ 210 h 304"/>
              <a:gd name="T34" fmla="*/ 79 w 238"/>
              <a:gd name="T35" fmla="*/ 232 h 304"/>
              <a:gd name="T36" fmla="*/ 99 w 238"/>
              <a:gd name="T37" fmla="*/ 246 h 304"/>
              <a:gd name="T38" fmla="*/ 123 w 238"/>
              <a:gd name="T39" fmla="*/ 256 h 304"/>
              <a:gd name="T40" fmla="*/ 151 w 238"/>
              <a:gd name="T41" fmla="*/ 260 h 304"/>
              <a:gd name="T42" fmla="*/ 186 w 238"/>
              <a:gd name="T43" fmla="*/ 254 h 304"/>
              <a:gd name="T44" fmla="*/ 202 w 238"/>
              <a:gd name="T45" fmla="*/ 248 h 304"/>
              <a:gd name="T46" fmla="*/ 218 w 238"/>
              <a:gd name="T47" fmla="*/ 240 h 304"/>
              <a:gd name="T48" fmla="*/ 238 w 238"/>
              <a:gd name="T49" fmla="*/ 276 h 304"/>
              <a:gd name="T50" fmla="*/ 212 w 238"/>
              <a:gd name="T51" fmla="*/ 292 h 304"/>
              <a:gd name="T52" fmla="*/ 182 w 238"/>
              <a:gd name="T53" fmla="*/ 300 h 304"/>
              <a:gd name="T54" fmla="*/ 147 w 238"/>
              <a:gd name="T55" fmla="*/ 304 h 304"/>
              <a:gd name="T56" fmla="*/ 111 w 238"/>
              <a:gd name="T57" fmla="*/ 302 h 304"/>
              <a:gd name="T58" fmla="*/ 81 w 238"/>
              <a:gd name="T59" fmla="*/ 292 h 304"/>
              <a:gd name="T60" fmla="*/ 58 w 238"/>
              <a:gd name="T61" fmla="*/ 278 h 304"/>
              <a:gd name="T62" fmla="*/ 36 w 238"/>
              <a:gd name="T63" fmla="*/ 260 h 304"/>
              <a:gd name="T64" fmla="*/ 20 w 238"/>
              <a:gd name="T65" fmla="*/ 238 h 304"/>
              <a:gd name="T66" fmla="*/ 10 w 238"/>
              <a:gd name="T67" fmla="*/ 214 h 304"/>
              <a:gd name="T68" fmla="*/ 2 w 238"/>
              <a:gd name="T69" fmla="*/ 185 h 304"/>
              <a:gd name="T70" fmla="*/ 0 w 238"/>
              <a:gd name="T71" fmla="*/ 153 h 304"/>
              <a:gd name="T72" fmla="*/ 4 w 238"/>
              <a:gd name="T73" fmla="*/ 121 h 304"/>
              <a:gd name="T74" fmla="*/ 10 w 238"/>
              <a:gd name="T75" fmla="*/ 90 h 304"/>
              <a:gd name="T76" fmla="*/ 24 w 238"/>
              <a:gd name="T77" fmla="*/ 64 h 304"/>
              <a:gd name="T78" fmla="*/ 40 w 238"/>
              <a:gd name="T79" fmla="*/ 42 h 304"/>
              <a:gd name="T80" fmla="*/ 62 w 238"/>
              <a:gd name="T81" fmla="*/ 24 h 304"/>
              <a:gd name="T82" fmla="*/ 87 w 238"/>
              <a:gd name="T83" fmla="*/ 10 h 304"/>
              <a:gd name="T84" fmla="*/ 115 w 238"/>
              <a:gd name="T85" fmla="*/ 2 h 304"/>
              <a:gd name="T86" fmla="*/ 149 w 238"/>
              <a:gd name="T87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304">
                <a:moveTo>
                  <a:pt x="149" y="0"/>
                </a:moveTo>
                <a:lnTo>
                  <a:pt x="182" y="2"/>
                </a:lnTo>
                <a:lnTo>
                  <a:pt x="212" y="12"/>
                </a:lnTo>
                <a:lnTo>
                  <a:pt x="236" y="28"/>
                </a:lnTo>
                <a:lnTo>
                  <a:pt x="216" y="64"/>
                </a:lnTo>
                <a:lnTo>
                  <a:pt x="204" y="56"/>
                </a:lnTo>
                <a:lnTo>
                  <a:pt x="188" y="50"/>
                </a:lnTo>
                <a:lnTo>
                  <a:pt x="173" y="46"/>
                </a:lnTo>
                <a:lnTo>
                  <a:pt x="151" y="44"/>
                </a:lnTo>
                <a:lnTo>
                  <a:pt x="123" y="48"/>
                </a:lnTo>
                <a:lnTo>
                  <a:pt x="99" y="56"/>
                </a:lnTo>
                <a:lnTo>
                  <a:pt x="79" y="72"/>
                </a:lnTo>
                <a:lnTo>
                  <a:pt x="66" y="94"/>
                </a:lnTo>
                <a:lnTo>
                  <a:pt x="58" y="119"/>
                </a:lnTo>
                <a:lnTo>
                  <a:pt x="54" y="151"/>
                </a:lnTo>
                <a:lnTo>
                  <a:pt x="58" y="183"/>
                </a:lnTo>
                <a:lnTo>
                  <a:pt x="66" y="210"/>
                </a:lnTo>
                <a:lnTo>
                  <a:pt x="79" y="232"/>
                </a:lnTo>
                <a:lnTo>
                  <a:pt x="99" y="246"/>
                </a:lnTo>
                <a:lnTo>
                  <a:pt x="123" y="256"/>
                </a:lnTo>
                <a:lnTo>
                  <a:pt x="151" y="260"/>
                </a:lnTo>
                <a:lnTo>
                  <a:pt x="186" y="254"/>
                </a:lnTo>
                <a:lnTo>
                  <a:pt x="202" y="248"/>
                </a:lnTo>
                <a:lnTo>
                  <a:pt x="218" y="240"/>
                </a:lnTo>
                <a:lnTo>
                  <a:pt x="238" y="276"/>
                </a:lnTo>
                <a:lnTo>
                  <a:pt x="212" y="292"/>
                </a:lnTo>
                <a:lnTo>
                  <a:pt x="182" y="300"/>
                </a:lnTo>
                <a:lnTo>
                  <a:pt x="147" y="304"/>
                </a:lnTo>
                <a:lnTo>
                  <a:pt x="111" y="302"/>
                </a:lnTo>
                <a:lnTo>
                  <a:pt x="81" y="292"/>
                </a:lnTo>
                <a:lnTo>
                  <a:pt x="58" y="278"/>
                </a:lnTo>
                <a:lnTo>
                  <a:pt x="36" y="260"/>
                </a:lnTo>
                <a:lnTo>
                  <a:pt x="20" y="238"/>
                </a:lnTo>
                <a:lnTo>
                  <a:pt x="10" y="214"/>
                </a:lnTo>
                <a:lnTo>
                  <a:pt x="2" y="185"/>
                </a:lnTo>
                <a:lnTo>
                  <a:pt x="0" y="153"/>
                </a:lnTo>
                <a:lnTo>
                  <a:pt x="4" y="121"/>
                </a:lnTo>
                <a:lnTo>
                  <a:pt x="10" y="90"/>
                </a:lnTo>
                <a:lnTo>
                  <a:pt x="24" y="64"/>
                </a:lnTo>
                <a:lnTo>
                  <a:pt x="40" y="42"/>
                </a:lnTo>
                <a:lnTo>
                  <a:pt x="62" y="24"/>
                </a:lnTo>
                <a:lnTo>
                  <a:pt x="87" y="10"/>
                </a:lnTo>
                <a:lnTo>
                  <a:pt x="115" y="2"/>
                </a:lnTo>
                <a:lnTo>
                  <a:pt x="1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27" name="Freeform 48"/>
          <p:cNvSpPr>
            <a:spLocks noEditPoints="1"/>
          </p:cNvSpPr>
          <p:nvPr userDrawn="1"/>
        </p:nvSpPr>
        <p:spPr bwMode="auto">
          <a:xfrm>
            <a:off x="3209679" y="1310097"/>
            <a:ext cx="112861" cy="134024"/>
          </a:xfrm>
          <a:custGeom>
            <a:avLst/>
            <a:gdLst>
              <a:gd name="T0" fmla="*/ 138 w 255"/>
              <a:gd name="T1" fmla="*/ 42 h 304"/>
              <a:gd name="T2" fmla="*/ 117 w 255"/>
              <a:gd name="T3" fmla="*/ 46 h 304"/>
              <a:gd name="T4" fmla="*/ 97 w 255"/>
              <a:gd name="T5" fmla="*/ 52 h 304"/>
              <a:gd name="T6" fmla="*/ 79 w 255"/>
              <a:gd name="T7" fmla="*/ 66 h 304"/>
              <a:gd name="T8" fmla="*/ 67 w 255"/>
              <a:gd name="T9" fmla="*/ 82 h 304"/>
              <a:gd name="T10" fmla="*/ 57 w 255"/>
              <a:gd name="T11" fmla="*/ 101 h 304"/>
              <a:gd name="T12" fmla="*/ 51 w 255"/>
              <a:gd name="T13" fmla="*/ 125 h 304"/>
              <a:gd name="T14" fmla="*/ 208 w 255"/>
              <a:gd name="T15" fmla="*/ 125 h 304"/>
              <a:gd name="T16" fmla="*/ 208 w 255"/>
              <a:gd name="T17" fmla="*/ 119 h 304"/>
              <a:gd name="T18" fmla="*/ 206 w 255"/>
              <a:gd name="T19" fmla="*/ 97 h 304"/>
              <a:gd name="T20" fmla="*/ 200 w 255"/>
              <a:gd name="T21" fmla="*/ 78 h 304"/>
              <a:gd name="T22" fmla="*/ 190 w 255"/>
              <a:gd name="T23" fmla="*/ 64 h 304"/>
              <a:gd name="T24" fmla="*/ 176 w 255"/>
              <a:gd name="T25" fmla="*/ 52 h 304"/>
              <a:gd name="T26" fmla="*/ 158 w 255"/>
              <a:gd name="T27" fmla="*/ 46 h 304"/>
              <a:gd name="T28" fmla="*/ 138 w 255"/>
              <a:gd name="T29" fmla="*/ 42 h 304"/>
              <a:gd name="T30" fmla="*/ 136 w 255"/>
              <a:gd name="T31" fmla="*/ 0 h 304"/>
              <a:gd name="T32" fmla="*/ 164 w 255"/>
              <a:gd name="T33" fmla="*/ 2 h 304"/>
              <a:gd name="T34" fmla="*/ 188 w 255"/>
              <a:gd name="T35" fmla="*/ 10 h 304"/>
              <a:gd name="T36" fmla="*/ 210 w 255"/>
              <a:gd name="T37" fmla="*/ 20 h 304"/>
              <a:gd name="T38" fmla="*/ 226 w 255"/>
              <a:gd name="T39" fmla="*/ 36 h 304"/>
              <a:gd name="T40" fmla="*/ 240 w 255"/>
              <a:gd name="T41" fmla="*/ 56 h 304"/>
              <a:gd name="T42" fmla="*/ 249 w 255"/>
              <a:gd name="T43" fmla="*/ 78 h 304"/>
              <a:gd name="T44" fmla="*/ 253 w 255"/>
              <a:gd name="T45" fmla="*/ 103 h 304"/>
              <a:gd name="T46" fmla="*/ 255 w 255"/>
              <a:gd name="T47" fmla="*/ 129 h 304"/>
              <a:gd name="T48" fmla="*/ 253 w 255"/>
              <a:gd name="T49" fmla="*/ 165 h 304"/>
              <a:gd name="T50" fmla="*/ 51 w 255"/>
              <a:gd name="T51" fmla="*/ 165 h 304"/>
              <a:gd name="T52" fmla="*/ 55 w 255"/>
              <a:gd name="T53" fmla="*/ 193 h 304"/>
              <a:gd name="T54" fmla="*/ 65 w 255"/>
              <a:gd name="T55" fmla="*/ 216 h 304"/>
              <a:gd name="T56" fmla="*/ 79 w 255"/>
              <a:gd name="T57" fmla="*/ 234 h 304"/>
              <a:gd name="T58" fmla="*/ 97 w 255"/>
              <a:gd name="T59" fmla="*/ 248 h 304"/>
              <a:gd name="T60" fmla="*/ 123 w 255"/>
              <a:gd name="T61" fmla="*/ 256 h 304"/>
              <a:gd name="T62" fmla="*/ 150 w 255"/>
              <a:gd name="T63" fmla="*/ 260 h 304"/>
              <a:gd name="T64" fmla="*/ 178 w 255"/>
              <a:gd name="T65" fmla="*/ 256 h 304"/>
              <a:gd name="T66" fmla="*/ 204 w 255"/>
              <a:gd name="T67" fmla="*/ 248 h 304"/>
              <a:gd name="T68" fmla="*/ 224 w 255"/>
              <a:gd name="T69" fmla="*/ 236 h 304"/>
              <a:gd name="T70" fmla="*/ 245 w 255"/>
              <a:gd name="T71" fmla="*/ 270 h 304"/>
              <a:gd name="T72" fmla="*/ 226 w 255"/>
              <a:gd name="T73" fmla="*/ 286 h 304"/>
              <a:gd name="T74" fmla="*/ 202 w 255"/>
              <a:gd name="T75" fmla="*/ 296 h 304"/>
              <a:gd name="T76" fmla="*/ 174 w 255"/>
              <a:gd name="T77" fmla="*/ 302 h 304"/>
              <a:gd name="T78" fmla="*/ 146 w 255"/>
              <a:gd name="T79" fmla="*/ 304 h 304"/>
              <a:gd name="T80" fmla="*/ 115 w 255"/>
              <a:gd name="T81" fmla="*/ 302 h 304"/>
              <a:gd name="T82" fmla="*/ 85 w 255"/>
              <a:gd name="T83" fmla="*/ 294 h 304"/>
              <a:gd name="T84" fmla="*/ 59 w 255"/>
              <a:gd name="T85" fmla="*/ 282 h 304"/>
              <a:gd name="T86" fmla="*/ 39 w 255"/>
              <a:gd name="T87" fmla="*/ 264 h 304"/>
              <a:gd name="T88" fmla="*/ 22 w 255"/>
              <a:gd name="T89" fmla="*/ 242 h 304"/>
              <a:gd name="T90" fmla="*/ 10 w 255"/>
              <a:gd name="T91" fmla="*/ 216 h 304"/>
              <a:gd name="T92" fmla="*/ 2 w 255"/>
              <a:gd name="T93" fmla="*/ 185 h 304"/>
              <a:gd name="T94" fmla="*/ 0 w 255"/>
              <a:gd name="T95" fmla="*/ 149 h 304"/>
              <a:gd name="T96" fmla="*/ 2 w 255"/>
              <a:gd name="T97" fmla="*/ 115 h 304"/>
              <a:gd name="T98" fmla="*/ 10 w 255"/>
              <a:gd name="T99" fmla="*/ 86 h 304"/>
              <a:gd name="T100" fmla="*/ 22 w 255"/>
              <a:gd name="T101" fmla="*/ 60 h 304"/>
              <a:gd name="T102" fmla="*/ 39 w 255"/>
              <a:gd name="T103" fmla="*/ 40 h 304"/>
              <a:gd name="T104" fmla="*/ 59 w 255"/>
              <a:gd name="T105" fmla="*/ 22 h 304"/>
              <a:gd name="T106" fmla="*/ 83 w 255"/>
              <a:gd name="T107" fmla="*/ 10 h 304"/>
              <a:gd name="T108" fmla="*/ 109 w 255"/>
              <a:gd name="T109" fmla="*/ 2 h 304"/>
              <a:gd name="T110" fmla="*/ 136 w 255"/>
              <a:gd name="T11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5" h="304">
                <a:moveTo>
                  <a:pt x="138" y="42"/>
                </a:moveTo>
                <a:lnTo>
                  <a:pt x="117" y="46"/>
                </a:lnTo>
                <a:lnTo>
                  <a:pt x="97" y="52"/>
                </a:lnTo>
                <a:lnTo>
                  <a:pt x="79" y="66"/>
                </a:lnTo>
                <a:lnTo>
                  <a:pt x="67" y="82"/>
                </a:lnTo>
                <a:lnTo>
                  <a:pt x="57" y="101"/>
                </a:lnTo>
                <a:lnTo>
                  <a:pt x="51" y="125"/>
                </a:lnTo>
                <a:lnTo>
                  <a:pt x="208" y="125"/>
                </a:lnTo>
                <a:lnTo>
                  <a:pt x="208" y="119"/>
                </a:lnTo>
                <a:lnTo>
                  <a:pt x="206" y="97"/>
                </a:lnTo>
                <a:lnTo>
                  <a:pt x="200" y="78"/>
                </a:lnTo>
                <a:lnTo>
                  <a:pt x="190" y="64"/>
                </a:lnTo>
                <a:lnTo>
                  <a:pt x="176" y="52"/>
                </a:lnTo>
                <a:lnTo>
                  <a:pt x="158" y="46"/>
                </a:lnTo>
                <a:lnTo>
                  <a:pt x="138" y="42"/>
                </a:lnTo>
                <a:close/>
                <a:moveTo>
                  <a:pt x="136" y="0"/>
                </a:moveTo>
                <a:lnTo>
                  <a:pt x="164" y="2"/>
                </a:lnTo>
                <a:lnTo>
                  <a:pt x="188" y="10"/>
                </a:lnTo>
                <a:lnTo>
                  <a:pt x="210" y="20"/>
                </a:lnTo>
                <a:lnTo>
                  <a:pt x="226" y="36"/>
                </a:lnTo>
                <a:lnTo>
                  <a:pt x="240" y="56"/>
                </a:lnTo>
                <a:lnTo>
                  <a:pt x="249" y="78"/>
                </a:lnTo>
                <a:lnTo>
                  <a:pt x="253" y="103"/>
                </a:lnTo>
                <a:lnTo>
                  <a:pt x="255" y="129"/>
                </a:lnTo>
                <a:lnTo>
                  <a:pt x="253" y="165"/>
                </a:lnTo>
                <a:lnTo>
                  <a:pt x="51" y="165"/>
                </a:lnTo>
                <a:lnTo>
                  <a:pt x="55" y="193"/>
                </a:lnTo>
                <a:lnTo>
                  <a:pt x="65" y="216"/>
                </a:lnTo>
                <a:lnTo>
                  <a:pt x="79" y="234"/>
                </a:lnTo>
                <a:lnTo>
                  <a:pt x="97" y="248"/>
                </a:lnTo>
                <a:lnTo>
                  <a:pt x="123" y="256"/>
                </a:lnTo>
                <a:lnTo>
                  <a:pt x="150" y="260"/>
                </a:lnTo>
                <a:lnTo>
                  <a:pt x="178" y="256"/>
                </a:lnTo>
                <a:lnTo>
                  <a:pt x="204" y="248"/>
                </a:lnTo>
                <a:lnTo>
                  <a:pt x="224" y="236"/>
                </a:lnTo>
                <a:lnTo>
                  <a:pt x="245" y="270"/>
                </a:lnTo>
                <a:lnTo>
                  <a:pt x="226" y="286"/>
                </a:lnTo>
                <a:lnTo>
                  <a:pt x="202" y="296"/>
                </a:lnTo>
                <a:lnTo>
                  <a:pt x="174" y="302"/>
                </a:lnTo>
                <a:lnTo>
                  <a:pt x="146" y="304"/>
                </a:lnTo>
                <a:lnTo>
                  <a:pt x="115" y="302"/>
                </a:lnTo>
                <a:lnTo>
                  <a:pt x="85" y="294"/>
                </a:lnTo>
                <a:lnTo>
                  <a:pt x="59" y="282"/>
                </a:lnTo>
                <a:lnTo>
                  <a:pt x="39" y="264"/>
                </a:lnTo>
                <a:lnTo>
                  <a:pt x="22" y="242"/>
                </a:lnTo>
                <a:lnTo>
                  <a:pt x="10" y="216"/>
                </a:lnTo>
                <a:lnTo>
                  <a:pt x="2" y="185"/>
                </a:lnTo>
                <a:lnTo>
                  <a:pt x="0" y="149"/>
                </a:lnTo>
                <a:lnTo>
                  <a:pt x="2" y="115"/>
                </a:lnTo>
                <a:lnTo>
                  <a:pt x="10" y="86"/>
                </a:lnTo>
                <a:lnTo>
                  <a:pt x="22" y="60"/>
                </a:lnTo>
                <a:lnTo>
                  <a:pt x="39" y="40"/>
                </a:lnTo>
                <a:lnTo>
                  <a:pt x="59" y="22"/>
                </a:lnTo>
                <a:lnTo>
                  <a:pt x="83" y="10"/>
                </a:lnTo>
                <a:lnTo>
                  <a:pt x="109" y="2"/>
                </a:lnTo>
                <a:lnTo>
                  <a:pt x="1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28" name="Freeform 49"/>
          <p:cNvSpPr>
            <a:spLocks/>
          </p:cNvSpPr>
          <p:nvPr userDrawn="1"/>
        </p:nvSpPr>
        <p:spPr bwMode="auto">
          <a:xfrm>
            <a:off x="1985835" y="1577265"/>
            <a:ext cx="182519" cy="126969"/>
          </a:xfrm>
          <a:custGeom>
            <a:avLst/>
            <a:gdLst>
              <a:gd name="T0" fmla="*/ 0 w 414"/>
              <a:gd name="T1" fmla="*/ 0 h 287"/>
              <a:gd name="T2" fmla="*/ 56 w 414"/>
              <a:gd name="T3" fmla="*/ 0 h 287"/>
              <a:gd name="T4" fmla="*/ 117 w 414"/>
              <a:gd name="T5" fmla="*/ 232 h 287"/>
              <a:gd name="T6" fmla="*/ 185 w 414"/>
              <a:gd name="T7" fmla="*/ 22 h 287"/>
              <a:gd name="T8" fmla="*/ 236 w 414"/>
              <a:gd name="T9" fmla="*/ 22 h 287"/>
              <a:gd name="T10" fmla="*/ 301 w 414"/>
              <a:gd name="T11" fmla="*/ 236 h 287"/>
              <a:gd name="T12" fmla="*/ 363 w 414"/>
              <a:gd name="T13" fmla="*/ 0 h 287"/>
              <a:gd name="T14" fmla="*/ 414 w 414"/>
              <a:gd name="T15" fmla="*/ 0 h 287"/>
              <a:gd name="T16" fmla="*/ 325 w 414"/>
              <a:gd name="T17" fmla="*/ 287 h 287"/>
              <a:gd name="T18" fmla="*/ 274 w 414"/>
              <a:gd name="T19" fmla="*/ 287 h 287"/>
              <a:gd name="T20" fmla="*/ 208 w 414"/>
              <a:gd name="T21" fmla="*/ 81 h 287"/>
              <a:gd name="T22" fmla="*/ 141 w 414"/>
              <a:gd name="T23" fmla="*/ 287 h 287"/>
              <a:gd name="T24" fmla="*/ 89 w 414"/>
              <a:gd name="T25" fmla="*/ 287 h 287"/>
              <a:gd name="T26" fmla="*/ 0 w 414"/>
              <a:gd name="T27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4" h="287">
                <a:moveTo>
                  <a:pt x="0" y="0"/>
                </a:moveTo>
                <a:lnTo>
                  <a:pt x="56" y="0"/>
                </a:lnTo>
                <a:lnTo>
                  <a:pt x="117" y="232"/>
                </a:lnTo>
                <a:lnTo>
                  <a:pt x="185" y="22"/>
                </a:lnTo>
                <a:lnTo>
                  <a:pt x="236" y="22"/>
                </a:lnTo>
                <a:lnTo>
                  <a:pt x="301" y="236"/>
                </a:lnTo>
                <a:lnTo>
                  <a:pt x="363" y="0"/>
                </a:lnTo>
                <a:lnTo>
                  <a:pt x="414" y="0"/>
                </a:lnTo>
                <a:lnTo>
                  <a:pt x="325" y="287"/>
                </a:lnTo>
                <a:lnTo>
                  <a:pt x="274" y="287"/>
                </a:lnTo>
                <a:lnTo>
                  <a:pt x="208" y="81"/>
                </a:lnTo>
                <a:lnTo>
                  <a:pt x="141" y="287"/>
                </a:lnTo>
                <a:lnTo>
                  <a:pt x="89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29" name="Freeform 50"/>
          <p:cNvSpPr>
            <a:spLocks/>
          </p:cNvSpPr>
          <p:nvPr userDrawn="1"/>
        </p:nvSpPr>
        <p:spPr bwMode="auto">
          <a:xfrm>
            <a:off x="2188634" y="1522596"/>
            <a:ext cx="110217" cy="181637"/>
          </a:xfrm>
          <a:custGeom>
            <a:avLst/>
            <a:gdLst>
              <a:gd name="T0" fmla="*/ 0 w 252"/>
              <a:gd name="T1" fmla="*/ 0 h 412"/>
              <a:gd name="T2" fmla="*/ 52 w 252"/>
              <a:gd name="T3" fmla="*/ 0 h 412"/>
              <a:gd name="T4" fmla="*/ 52 w 252"/>
              <a:gd name="T5" fmla="*/ 166 h 412"/>
              <a:gd name="T6" fmla="*/ 67 w 252"/>
              <a:gd name="T7" fmla="*/ 147 h 412"/>
              <a:gd name="T8" fmla="*/ 89 w 252"/>
              <a:gd name="T9" fmla="*/ 131 h 412"/>
              <a:gd name="T10" fmla="*/ 117 w 252"/>
              <a:gd name="T11" fmla="*/ 121 h 412"/>
              <a:gd name="T12" fmla="*/ 149 w 252"/>
              <a:gd name="T13" fmla="*/ 117 h 412"/>
              <a:gd name="T14" fmla="*/ 178 w 252"/>
              <a:gd name="T15" fmla="*/ 121 h 412"/>
              <a:gd name="T16" fmla="*/ 204 w 252"/>
              <a:gd name="T17" fmla="*/ 129 h 412"/>
              <a:gd name="T18" fmla="*/ 224 w 252"/>
              <a:gd name="T19" fmla="*/ 145 h 412"/>
              <a:gd name="T20" fmla="*/ 240 w 252"/>
              <a:gd name="T21" fmla="*/ 166 h 412"/>
              <a:gd name="T22" fmla="*/ 248 w 252"/>
              <a:gd name="T23" fmla="*/ 194 h 412"/>
              <a:gd name="T24" fmla="*/ 252 w 252"/>
              <a:gd name="T25" fmla="*/ 228 h 412"/>
              <a:gd name="T26" fmla="*/ 252 w 252"/>
              <a:gd name="T27" fmla="*/ 412 h 412"/>
              <a:gd name="T28" fmla="*/ 200 w 252"/>
              <a:gd name="T29" fmla="*/ 412 h 412"/>
              <a:gd name="T30" fmla="*/ 200 w 252"/>
              <a:gd name="T31" fmla="*/ 234 h 412"/>
              <a:gd name="T32" fmla="*/ 198 w 252"/>
              <a:gd name="T33" fmla="*/ 210 h 412"/>
              <a:gd name="T34" fmla="*/ 192 w 252"/>
              <a:gd name="T35" fmla="*/ 192 h 412"/>
              <a:gd name="T36" fmla="*/ 184 w 252"/>
              <a:gd name="T37" fmla="*/ 178 h 412"/>
              <a:gd name="T38" fmla="*/ 172 w 252"/>
              <a:gd name="T39" fmla="*/ 168 h 412"/>
              <a:gd name="T40" fmla="*/ 157 w 252"/>
              <a:gd name="T41" fmla="*/ 162 h 412"/>
              <a:gd name="T42" fmla="*/ 137 w 252"/>
              <a:gd name="T43" fmla="*/ 160 h 412"/>
              <a:gd name="T44" fmla="*/ 113 w 252"/>
              <a:gd name="T45" fmla="*/ 164 h 412"/>
              <a:gd name="T46" fmla="*/ 91 w 252"/>
              <a:gd name="T47" fmla="*/ 172 h 412"/>
              <a:gd name="T48" fmla="*/ 75 w 252"/>
              <a:gd name="T49" fmla="*/ 186 h 412"/>
              <a:gd name="T50" fmla="*/ 61 w 252"/>
              <a:gd name="T51" fmla="*/ 206 h 412"/>
              <a:gd name="T52" fmla="*/ 54 w 252"/>
              <a:gd name="T53" fmla="*/ 230 h 412"/>
              <a:gd name="T54" fmla="*/ 52 w 252"/>
              <a:gd name="T55" fmla="*/ 259 h 412"/>
              <a:gd name="T56" fmla="*/ 52 w 252"/>
              <a:gd name="T57" fmla="*/ 412 h 412"/>
              <a:gd name="T58" fmla="*/ 0 w 252"/>
              <a:gd name="T59" fmla="*/ 412 h 412"/>
              <a:gd name="T60" fmla="*/ 0 w 252"/>
              <a:gd name="T61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2" h="412">
                <a:moveTo>
                  <a:pt x="0" y="0"/>
                </a:moveTo>
                <a:lnTo>
                  <a:pt x="52" y="0"/>
                </a:lnTo>
                <a:lnTo>
                  <a:pt x="52" y="166"/>
                </a:lnTo>
                <a:lnTo>
                  <a:pt x="67" y="147"/>
                </a:lnTo>
                <a:lnTo>
                  <a:pt x="89" y="131"/>
                </a:lnTo>
                <a:lnTo>
                  <a:pt x="117" y="121"/>
                </a:lnTo>
                <a:lnTo>
                  <a:pt x="149" y="117"/>
                </a:lnTo>
                <a:lnTo>
                  <a:pt x="178" y="121"/>
                </a:lnTo>
                <a:lnTo>
                  <a:pt x="204" y="129"/>
                </a:lnTo>
                <a:lnTo>
                  <a:pt x="224" y="145"/>
                </a:lnTo>
                <a:lnTo>
                  <a:pt x="240" y="166"/>
                </a:lnTo>
                <a:lnTo>
                  <a:pt x="248" y="194"/>
                </a:lnTo>
                <a:lnTo>
                  <a:pt x="252" y="228"/>
                </a:lnTo>
                <a:lnTo>
                  <a:pt x="252" y="412"/>
                </a:lnTo>
                <a:lnTo>
                  <a:pt x="200" y="412"/>
                </a:lnTo>
                <a:lnTo>
                  <a:pt x="200" y="234"/>
                </a:lnTo>
                <a:lnTo>
                  <a:pt x="198" y="210"/>
                </a:lnTo>
                <a:lnTo>
                  <a:pt x="192" y="192"/>
                </a:lnTo>
                <a:lnTo>
                  <a:pt x="184" y="178"/>
                </a:lnTo>
                <a:lnTo>
                  <a:pt x="172" y="168"/>
                </a:lnTo>
                <a:lnTo>
                  <a:pt x="157" y="162"/>
                </a:lnTo>
                <a:lnTo>
                  <a:pt x="137" y="160"/>
                </a:lnTo>
                <a:lnTo>
                  <a:pt x="113" y="164"/>
                </a:lnTo>
                <a:lnTo>
                  <a:pt x="91" y="172"/>
                </a:lnTo>
                <a:lnTo>
                  <a:pt x="75" y="186"/>
                </a:lnTo>
                <a:lnTo>
                  <a:pt x="61" y="206"/>
                </a:lnTo>
                <a:lnTo>
                  <a:pt x="54" y="230"/>
                </a:lnTo>
                <a:lnTo>
                  <a:pt x="52" y="259"/>
                </a:lnTo>
                <a:lnTo>
                  <a:pt x="52" y="412"/>
                </a:lnTo>
                <a:lnTo>
                  <a:pt x="0" y="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0" name="Freeform 51"/>
          <p:cNvSpPr>
            <a:spLocks noEditPoints="1"/>
          </p:cNvSpPr>
          <p:nvPr userDrawn="1"/>
        </p:nvSpPr>
        <p:spPr bwMode="auto">
          <a:xfrm>
            <a:off x="2325302" y="1573735"/>
            <a:ext cx="114625" cy="134024"/>
          </a:xfrm>
          <a:custGeom>
            <a:avLst/>
            <a:gdLst>
              <a:gd name="T0" fmla="*/ 89 w 260"/>
              <a:gd name="T1" fmla="*/ 164 h 303"/>
              <a:gd name="T2" fmla="*/ 54 w 260"/>
              <a:gd name="T3" fmla="*/ 190 h 303"/>
              <a:gd name="T4" fmla="*/ 54 w 260"/>
              <a:gd name="T5" fmla="*/ 232 h 303"/>
              <a:gd name="T6" fmla="*/ 79 w 260"/>
              <a:gd name="T7" fmla="*/ 255 h 303"/>
              <a:gd name="T8" fmla="*/ 123 w 260"/>
              <a:gd name="T9" fmla="*/ 257 h 303"/>
              <a:gd name="T10" fmla="*/ 147 w 260"/>
              <a:gd name="T11" fmla="*/ 248 h 303"/>
              <a:gd name="T12" fmla="*/ 163 w 260"/>
              <a:gd name="T13" fmla="*/ 236 h 303"/>
              <a:gd name="T14" fmla="*/ 173 w 260"/>
              <a:gd name="T15" fmla="*/ 220 h 303"/>
              <a:gd name="T16" fmla="*/ 182 w 260"/>
              <a:gd name="T17" fmla="*/ 176 h 303"/>
              <a:gd name="T18" fmla="*/ 119 w 260"/>
              <a:gd name="T19" fmla="*/ 162 h 303"/>
              <a:gd name="T20" fmla="*/ 163 w 260"/>
              <a:gd name="T21" fmla="*/ 6 h 303"/>
              <a:gd name="T22" fmla="*/ 198 w 260"/>
              <a:gd name="T23" fmla="*/ 24 h 303"/>
              <a:gd name="T24" fmla="*/ 222 w 260"/>
              <a:gd name="T25" fmla="*/ 55 h 303"/>
              <a:gd name="T26" fmla="*/ 230 w 260"/>
              <a:gd name="T27" fmla="*/ 107 h 303"/>
              <a:gd name="T28" fmla="*/ 232 w 260"/>
              <a:gd name="T29" fmla="*/ 244 h 303"/>
              <a:gd name="T30" fmla="*/ 236 w 260"/>
              <a:gd name="T31" fmla="*/ 253 h 303"/>
              <a:gd name="T32" fmla="*/ 246 w 260"/>
              <a:gd name="T33" fmla="*/ 257 h 303"/>
              <a:gd name="T34" fmla="*/ 260 w 260"/>
              <a:gd name="T35" fmla="*/ 257 h 303"/>
              <a:gd name="T36" fmla="*/ 254 w 260"/>
              <a:gd name="T37" fmla="*/ 295 h 303"/>
              <a:gd name="T38" fmla="*/ 234 w 260"/>
              <a:gd name="T39" fmla="*/ 297 h 303"/>
              <a:gd name="T40" fmla="*/ 200 w 260"/>
              <a:gd name="T41" fmla="*/ 285 h 303"/>
              <a:gd name="T42" fmla="*/ 188 w 260"/>
              <a:gd name="T43" fmla="*/ 251 h 303"/>
              <a:gd name="T44" fmla="*/ 153 w 260"/>
              <a:gd name="T45" fmla="*/ 289 h 303"/>
              <a:gd name="T46" fmla="*/ 95 w 260"/>
              <a:gd name="T47" fmla="*/ 303 h 303"/>
              <a:gd name="T48" fmla="*/ 54 w 260"/>
              <a:gd name="T49" fmla="*/ 295 h 303"/>
              <a:gd name="T50" fmla="*/ 34 w 260"/>
              <a:gd name="T51" fmla="*/ 285 h 303"/>
              <a:gd name="T52" fmla="*/ 18 w 260"/>
              <a:gd name="T53" fmla="*/ 269 h 303"/>
              <a:gd name="T54" fmla="*/ 6 w 260"/>
              <a:gd name="T55" fmla="*/ 249 h 303"/>
              <a:gd name="T56" fmla="*/ 0 w 260"/>
              <a:gd name="T57" fmla="*/ 214 h 303"/>
              <a:gd name="T58" fmla="*/ 10 w 260"/>
              <a:gd name="T59" fmla="*/ 172 h 303"/>
              <a:gd name="T60" fmla="*/ 26 w 260"/>
              <a:gd name="T61" fmla="*/ 152 h 303"/>
              <a:gd name="T62" fmla="*/ 54 w 260"/>
              <a:gd name="T63" fmla="*/ 137 h 303"/>
              <a:gd name="T64" fmla="*/ 119 w 260"/>
              <a:gd name="T65" fmla="*/ 125 h 303"/>
              <a:gd name="T66" fmla="*/ 182 w 260"/>
              <a:gd name="T67" fmla="*/ 107 h 303"/>
              <a:gd name="T68" fmla="*/ 167 w 260"/>
              <a:gd name="T69" fmla="*/ 59 h 303"/>
              <a:gd name="T70" fmla="*/ 137 w 260"/>
              <a:gd name="T71" fmla="*/ 43 h 303"/>
              <a:gd name="T72" fmla="*/ 91 w 260"/>
              <a:gd name="T73" fmla="*/ 43 h 303"/>
              <a:gd name="T74" fmla="*/ 50 w 260"/>
              <a:gd name="T75" fmla="*/ 57 h 303"/>
              <a:gd name="T76" fmla="*/ 8 w 260"/>
              <a:gd name="T77" fmla="*/ 35 h 303"/>
              <a:gd name="T78" fmla="*/ 60 w 260"/>
              <a:gd name="T79" fmla="*/ 8 h 303"/>
              <a:gd name="T80" fmla="*/ 119 w 260"/>
              <a:gd name="T8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0" h="303">
                <a:moveTo>
                  <a:pt x="119" y="162"/>
                </a:moveTo>
                <a:lnTo>
                  <a:pt x="89" y="164"/>
                </a:lnTo>
                <a:lnTo>
                  <a:pt x="68" y="174"/>
                </a:lnTo>
                <a:lnTo>
                  <a:pt x="54" y="190"/>
                </a:lnTo>
                <a:lnTo>
                  <a:pt x="50" y="212"/>
                </a:lnTo>
                <a:lnTo>
                  <a:pt x="54" y="232"/>
                </a:lnTo>
                <a:lnTo>
                  <a:pt x="64" y="248"/>
                </a:lnTo>
                <a:lnTo>
                  <a:pt x="79" y="255"/>
                </a:lnTo>
                <a:lnTo>
                  <a:pt x="105" y="259"/>
                </a:lnTo>
                <a:lnTo>
                  <a:pt x="123" y="257"/>
                </a:lnTo>
                <a:lnTo>
                  <a:pt x="137" y="253"/>
                </a:lnTo>
                <a:lnTo>
                  <a:pt x="147" y="248"/>
                </a:lnTo>
                <a:lnTo>
                  <a:pt x="155" y="244"/>
                </a:lnTo>
                <a:lnTo>
                  <a:pt x="163" y="236"/>
                </a:lnTo>
                <a:lnTo>
                  <a:pt x="169" y="228"/>
                </a:lnTo>
                <a:lnTo>
                  <a:pt x="173" y="220"/>
                </a:lnTo>
                <a:lnTo>
                  <a:pt x="177" y="210"/>
                </a:lnTo>
                <a:lnTo>
                  <a:pt x="182" y="176"/>
                </a:lnTo>
                <a:lnTo>
                  <a:pt x="182" y="162"/>
                </a:lnTo>
                <a:lnTo>
                  <a:pt x="119" y="162"/>
                </a:lnTo>
                <a:close/>
                <a:moveTo>
                  <a:pt x="119" y="0"/>
                </a:moveTo>
                <a:lnTo>
                  <a:pt x="163" y="6"/>
                </a:lnTo>
                <a:lnTo>
                  <a:pt x="180" y="12"/>
                </a:lnTo>
                <a:lnTo>
                  <a:pt x="198" y="24"/>
                </a:lnTo>
                <a:lnTo>
                  <a:pt x="212" y="37"/>
                </a:lnTo>
                <a:lnTo>
                  <a:pt x="222" y="55"/>
                </a:lnTo>
                <a:lnTo>
                  <a:pt x="228" y="79"/>
                </a:lnTo>
                <a:lnTo>
                  <a:pt x="230" y="107"/>
                </a:lnTo>
                <a:lnTo>
                  <a:pt x="230" y="236"/>
                </a:lnTo>
                <a:lnTo>
                  <a:pt x="232" y="244"/>
                </a:lnTo>
                <a:lnTo>
                  <a:pt x="232" y="249"/>
                </a:lnTo>
                <a:lnTo>
                  <a:pt x="236" y="253"/>
                </a:lnTo>
                <a:lnTo>
                  <a:pt x="240" y="255"/>
                </a:lnTo>
                <a:lnTo>
                  <a:pt x="246" y="257"/>
                </a:lnTo>
                <a:lnTo>
                  <a:pt x="254" y="257"/>
                </a:lnTo>
                <a:lnTo>
                  <a:pt x="260" y="257"/>
                </a:lnTo>
                <a:lnTo>
                  <a:pt x="260" y="293"/>
                </a:lnTo>
                <a:lnTo>
                  <a:pt x="254" y="295"/>
                </a:lnTo>
                <a:lnTo>
                  <a:pt x="248" y="297"/>
                </a:lnTo>
                <a:lnTo>
                  <a:pt x="234" y="297"/>
                </a:lnTo>
                <a:lnTo>
                  <a:pt x="214" y="295"/>
                </a:lnTo>
                <a:lnTo>
                  <a:pt x="200" y="285"/>
                </a:lnTo>
                <a:lnTo>
                  <a:pt x="192" y="271"/>
                </a:lnTo>
                <a:lnTo>
                  <a:pt x="188" y="251"/>
                </a:lnTo>
                <a:lnTo>
                  <a:pt x="173" y="273"/>
                </a:lnTo>
                <a:lnTo>
                  <a:pt x="153" y="289"/>
                </a:lnTo>
                <a:lnTo>
                  <a:pt x="125" y="299"/>
                </a:lnTo>
                <a:lnTo>
                  <a:pt x="95" y="303"/>
                </a:lnTo>
                <a:lnTo>
                  <a:pt x="73" y="301"/>
                </a:lnTo>
                <a:lnTo>
                  <a:pt x="54" y="295"/>
                </a:lnTo>
                <a:lnTo>
                  <a:pt x="44" y="291"/>
                </a:lnTo>
                <a:lnTo>
                  <a:pt x="34" y="285"/>
                </a:lnTo>
                <a:lnTo>
                  <a:pt x="24" y="277"/>
                </a:lnTo>
                <a:lnTo>
                  <a:pt x="18" y="269"/>
                </a:lnTo>
                <a:lnTo>
                  <a:pt x="12" y="259"/>
                </a:lnTo>
                <a:lnTo>
                  <a:pt x="6" y="249"/>
                </a:lnTo>
                <a:lnTo>
                  <a:pt x="2" y="232"/>
                </a:lnTo>
                <a:lnTo>
                  <a:pt x="0" y="214"/>
                </a:lnTo>
                <a:lnTo>
                  <a:pt x="2" y="192"/>
                </a:lnTo>
                <a:lnTo>
                  <a:pt x="10" y="172"/>
                </a:lnTo>
                <a:lnTo>
                  <a:pt x="18" y="162"/>
                </a:lnTo>
                <a:lnTo>
                  <a:pt x="26" y="152"/>
                </a:lnTo>
                <a:lnTo>
                  <a:pt x="36" y="144"/>
                </a:lnTo>
                <a:lnTo>
                  <a:pt x="54" y="137"/>
                </a:lnTo>
                <a:lnTo>
                  <a:pt x="73" y="129"/>
                </a:lnTo>
                <a:lnTo>
                  <a:pt x="119" y="125"/>
                </a:lnTo>
                <a:lnTo>
                  <a:pt x="182" y="125"/>
                </a:lnTo>
                <a:lnTo>
                  <a:pt x="182" y="107"/>
                </a:lnTo>
                <a:lnTo>
                  <a:pt x="179" y="79"/>
                </a:lnTo>
                <a:lnTo>
                  <a:pt x="167" y="59"/>
                </a:lnTo>
                <a:lnTo>
                  <a:pt x="155" y="49"/>
                </a:lnTo>
                <a:lnTo>
                  <a:pt x="137" y="43"/>
                </a:lnTo>
                <a:lnTo>
                  <a:pt x="113" y="43"/>
                </a:lnTo>
                <a:lnTo>
                  <a:pt x="91" y="43"/>
                </a:lnTo>
                <a:lnTo>
                  <a:pt x="70" y="49"/>
                </a:lnTo>
                <a:lnTo>
                  <a:pt x="50" y="57"/>
                </a:lnTo>
                <a:lnTo>
                  <a:pt x="30" y="69"/>
                </a:lnTo>
                <a:lnTo>
                  <a:pt x="8" y="35"/>
                </a:lnTo>
                <a:lnTo>
                  <a:pt x="32" y="20"/>
                </a:lnTo>
                <a:lnTo>
                  <a:pt x="60" y="8"/>
                </a:lnTo>
                <a:lnTo>
                  <a:pt x="87" y="2"/>
                </a:lnTo>
                <a:lnTo>
                  <a:pt x="11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1" name="Freeform 52"/>
          <p:cNvSpPr>
            <a:spLocks/>
          </p:cNvSpPr>
          <p:nvPr userDrawn="1"/>
        </p:nvSpPr>
        <p:spPr bwMode="auto">
          <a:xfrm>
            <a:off x="2450507" y="1545522"/>
            <a:ext cx="75829" cy="160476"/>
          </a:xfrm>
          <a:custGeom>
            <a:avLst/>
            <a:gdLst>
              <a:gd name="T0" fmla="*/ 49 w 172"/>
              <a:gd name="T1" fmla="*/ 0 h 365"/>
              <a:gd name="T2" fmla="*/ 101 w 172"/>
              <a:gd name="T3" fmla="*/ 0 h 365"/>
              <a:gd name="T4" fmla="*/ 101 w 172"/>
              <a:gd name="T5" fmla="*/ 74 h 365"/>
              <a:gd name="T6" fmla="*/ 172 w 172"/>
              <a:gd name="T7" fmla="*/ 74 h 365"/>
              <a:gd name="T8" fmla="*/ 172 w 172"/>
              <a:gd name="T9" fmla="*/ 115 h 365"/>
              <a:gd name="T10" fmla="*/ 101 w 172"/>
              <a:gd name="T11" fmla="*/ 115 h 365"/>
              <a:gd name="T12" fmla="*/ 101 w 172"/>
              <a:gd name="T13" fmla="*/ 270 h 365"/>
              <a:gd name="T14" fmla="*/ 101 w 172"/>
              <a:gd name="T15" fmla="*/ 288 h 365"/>
              <a:gd name="T16" fmla="*/ 105 w 172"/>
              <a:gd name="T17" fmla="*/ 302 h 365"/>
              <a:gd name="T18" fmla="*/ 113 w 172"/>
              <a:gd name="T19" fmla="*/ 312 h 365"/>
              <a:gd name="T20" fmla="*/ 130 w 172"/>
              <a:gd name="T21" fmla="*/ 319 h 365"/>
              <a:gd name="T22" fmla="*/ 158 w 172"/>
              <a:gd name="T23" fmla="*/ 321 h 365"/>
              <a:gd name="T24" fmla="*/ 172 w 172"/>
              <a:gd name="T25" fmla="*/ 321 h 365"/>
              <a:gd name="T26" fmla="*/ 172 w 172"/>
              <a:gd name="T27" fmla="*/ 361 h 365"/>
              <a:gd name="T28" fmla="*/ 156 w 172"/>
              <a:gd name="T29" fmla="*/ 363 h 365"/>
              <a:gd name="T30" fmla="*/ 148 w 172"/>
              <a:gd name="T31" fmla="*/ 363 h 365"/>
              <a:gd name="T32" fmla="*/ 140 w 172"/>
              <a:gd name="T33" fmla="*/ 365 h 365"/>
              <a:gd name="T34" fmla="*/ 111 w 172"/>
              <a:gd name="T35" fmla="*/ 361 h 365"/>
              <a:gd name="T36" fmla="*/ 87 w 172"/>
              <a:gd name="T37" fmla="*/ 353 h 365"/>
              <a:gd name="T38" fmla="*/ 71 w 172"/>
              <a:gd name="T39" fmla="*/ 341 h 365"/>
              <a:gd name="T40" fmla="*/ 57 w 172"/>
              <a:gd name="T41" fmla="*/ 321 h 365"/>
              <a:gd name="T42" fmla="*/ 51 w 172"/>
              <a:gd name="T43" fmla="*/ 298 h 365"/>
              <a:gd name="T44" fmla="*/ 49 w 172"/>
              <a:gd name="T45" fmla="*/ 264 h 365"/>
              <a:gd name="T46" fmla="*/ 49 w 172"/>
              <a:gd name="T47" fmla="*/ 115 h 365"/>
              <a:gd name="T48" fmla="*/ 0 w 172"/>
              <a:gd name="T49" fmla="*/ 115 h 365"/>
              <a:gd name="T50" fmla="*/ 0 w 172"/>
              <a:gd name="T51" fmla="*/ 74 h 365"/>
              <a:gd name="T52" fmla="*/ 49 w 172"/>
              <a:gd name="T53" fmla="*/ 74 h 365"/>
              <a:gd name="T54" fmla="*/ 49 w 172"/>
              <a:gd name="T55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2" h="365">
                <a:moveTo>
                  <a:pt x="49" y="0"/>
                </a:moveTo>
                <a:lnTo>
                  <a:pt x="101" y="0"/>
                </a:lnTo>
                <a:lnTo>
                  <a:pt x="101" y="74"/>
                </a:lnTo>
                <a:lnTo>
                  <a:pt x="172" y="74"/>
                </a:lnTo>
                <a:lnTo>
                  <a:pt x="172" y="115"/>
                </a:lnTo>
                <a:lnTo>
                  <a:pt x="101" y="115"/>
                </a:lnTo>
                <a:lnTo>
                  <a:pt x="101" y="270"/>
                </a:lnTo>
                <a:lnTo>
                  <a:pt x="101" y="288"/>
                </a:lnTo>
                <a:lnTo>
                  <a:pt x="105" y="302"/>
                </a:lnTo>
                <a:lnTo>
                  <a:pt x="113" y="312"/>
                </a:lnTo>
                <a:lnTo>
                  <a:pt x="130" y="319"/>
                </a:lnTo>
                <a:lnTo>
                  <a:pt x="158" y="321"/>
                </a:lnTo>
                <a:lnTo>
                  <a:pt x="172" y="321"/>
                </a:lnTo>
                <a:lnTo>
                  <a:pt x="172" y="361"/>
                </a:lnTo>
                <a:lnTo>
                  <a:pt x="156" y="363"/>
                </a:lnTo>
                <a:lnTo>
                  <a:pt x="148" y="363"/>
                </a:lnTo>
                <a:lnTo>
                  <a:pt x="140" y="365"/>
                </a:lnTo>
                <a:lnTo>
                  <a:pt x="111" y="361"/>
                </a:lnTo>
                <a:lnTo>
                  <a:pt x="87" y="353"/>
                </a:lnTo>
                <a:lnTo>
                  <a:pt x="71" y="341"/>
                </a:lnTo>
                <a:lnTo>
                  <a:pt x="57" y="321"/>
                </a:lnTo>
                <a:lnTo>
                  <a:pt x="51" y="298"/>
                </a:lnTo>
                <a:lnTo>
                  <a:pt x="49" y="264"/>
                </a:lnTo>
                <a:lnTo>
                  <a:pt x="49" y="115"/>
                </a:lnTo>
                <a:lnTo>
                  <a:pt x="0" y="115"/>
                </a:lnTo>
                <a:lnTo>
                  <a:pt x="0" y="74"/>
                </a:lnTo>
                <a:lnTo>
                  <a:pt x="49" y="7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2" name="Freeform 53"/>
          <p:cNvSpPr>
            <a:spLocks/>
          </p:cNvSpPr>
          <p:nvPr userDrawn="1"/>
        </p:nvSpPr>
        <p:spPr bwMode="auto">
          <a:xfrm>
            <a:off x="2549260" y="1528768"/>
            <a:ext cx="24688" cy="67893"/>
          </a:xfrm>
          <a:custGeom>
            <a:avLst/>
            <a:gdLst>
              <a:gd name="T0" fmla="*/ 0 w 58"/>
              <a:gd name="T1" fmla="*/ 0 h 154"/>
              <a:gd name="T2" fmla="*/ 58 w 58"/>
              <a:gd name="T3" fmla="*/ 0 h 154"/>
              <a:gd name="T4" fmla="*/ 58 w 58"/>
              <a:gd name="T5" fmla="*/ 35 h 154"/>
              <a:gd name="T6" fmla="*/ 56 w 58"/>
              <a:gd name="T7" fmla="*/ 71 h 154"/>
              <a:gd name="T8" fmla="*/ 50 w 58"/>
              <a:gd name="T9" fmla="*/ 103 h 154"/>
              <a:gd name="T10" fmla="*/ 42 w 58"/>
              <a:gd name="T11" fmla="*/ 131 h 154"/>
              <a:gd name="T12" fmla="*/ 30 w 58"/>
              <a:gd name="T13" fmla="*/ 154 h 154"/>
              <a:gd name="T14" fmla="*/ 0 w 58"/>
              <a:gd name="T15" fmla="*/ 138 h 154"/>
              <a:gd name="T16" fmla="*/ 16 w 58"/>
              <a:gd name="T17" fmla="*/ 101 h 154"/>
              <a:gd name="T18" fmla="*/ 22 w 58"/>
              <a:gd name="T19" fmla="*/ 61 h 154"/>
              <a:gd name="T20" fmla="*/ 0 w 58"/>
              <a:gd name="T21" fmla="*/ 61 h 154"/>
              <a:gd name="T22" fmla="*/ 0 w 58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" h="154">
                <a:moveTo>
                  <a:pt x="0" y="0"/>
                </a:moveTo>
                <a:lnTo>
                  <a:pt x="58" y="0"/>
                </a:lnTo>
                <a:lnTo>
                  <a:pt x="58" y="35"/>
                </a:lnTo>
                <a:lnTo>
                  <a:pt x="56" y="71"/>
                </a:lnTo>
                <a:lnTo>
                  <a:pt x="50" y="103"/>
                </a:lnTo>
                <a:lnTo>
                  <a:pt x="42" y="131"/>
                </a:lnTo>
                <a:lnTo>
                  <a:pt x="30" y="154"/>
                </a:lnTo>
                <a:lnTo>
                  <a:pt x="0" y="138"/>
                </a:lnTo>
                <a:lnTo>
                  <a:pt x="16" y="101"/>
                </a:lnTo>
                <a:lnTo>
                  <a:pt x="22" y="61"/>
                </a:lnTo>
                <a:lnTo>
                  <a:pt x="0" y="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3" name="Freeform 54"/>
          <p:cNvSpPr>
            <a:spLocks/>
          </p:cNvSpPr>
          <p:nvPr userDrawn="1"/>
        </p:nvSpPr>
        <p:spPr bwMode="auto">
          <a:xfrm>
            <a:off x="2582765" y="1573735"/>
            <a:ext cx="98755" cy="134024"/>
          </a:xfrm>
          <a:custGeom>
            <a:avLst/>
            <a:gdLst>
              <a:gd name="T0" fmla="*/ 170 w 224"/>
              <a:gd name="T1" fmla="*/ 8 h 303"/>
              <a:gd name="T2" fmla="*/ 216 w 224"/>
              <a:gd name="T3" fmla="*/ 30 h 303"/>
              <a:gd name="T4" fmla="*/ 160 w 224"/>
              <a:gd name="T5" fmla="*/ 49 h 303"/>
              <a:gd name="T6" fmla="*/ 117 w 224"/>
              <a:gd name="T7" fmla="*/ 43 h 303"/>
              <a:gd name="T8" fmla="*/ 77 w 224"/>
              <a:gd name="T9" fmla="*/ 51 h 303"/>
              <a:gd name="T10" fmla="*/ 65 w 224"/>
              <a:gd name="T11" fmla="*/ 63 h 303"/>
              <a:gd name="T12" fmla="*/ 61 w 224"/>
              <a:gd name="T13" fmla="*/ 83 h 303"/>
              <a:gd name="T14" fmla="*/ 67 w 224"/>
              <a:gd name="T15" fmla="*/ 103 h 303"/>
              <a:gd name="T16" fmla="*/ 79 w 224"/>
              <a:gd name="T17" fmla="*/ 111 h 303"/>
              <a:gd name="T18" fmla="*/ 97 w 224"/>
              <a:gd name="T19" fmla="*/ 119 h 303"/>
              <a:gd name="T20" fmla="*/ 182 w 224"/>
              <a:gd name="T21" fmla="*/ 148 h 303"/>
              <a:gd name="T22" fmla="*/ 218 w 224"/>
              <a:gd name="T23" fmla="*/ 188 h 303"/>
              <a:gd name="T24" fmla="*/ 220 w 224"/>
              <a:gd name="T25" fmla="*/ 240 h 303"/>
              <a:gd name="T26" fmla="*/ 194 w 224"/>
              <a:gd name="T27" fmla="*/ 279 h 303"/>
              <a:gd name="T28" fmla="*/ 144 w 224"/>
              <a:gd name="T29" fmla="*/ 301 h 303"/>
              <a:gd name="T30" fmla="*/ 79 w 224"/>
              <a:gd name="T31" fmla="*/ 301 h 303"/>
              <a:gd name="T32" fmla="*/ 24 w 224"/>
              <a:gd name="T33" fmla="*/ 281 h 303"/>
              <a:gd name="T34" fmla="*/ 24 w 224"/>
              <a:gd name="T35" fmla="*/ 230 h 303"/>
              <a:gd name="T36" fmla="*/ 65 w 224"/>
              <a:gd name="T37" fmla="*/ 251 h 303"/>
              <a:gd name="T38" fmla="*/ 113 w 224"/>
              <a:gd name="T39" fmla="*/ 259 h 303"/>
              <a:gd name="T40" fmla="*/ 156 w 224"/>
              <a:gd name="T41" fmla="*/ 249 h 303"/>
              <a:gd name="T42" fmla="*/ 172 w 224"/>
              <a:gd name="T43" fmla="*/ 216 h 303"/>
              <a:gd name="T44" fmla="*/ 168 w 224"/>
              <a:gd name="T45" fmla="*/ 198 h 303"/>
              <a:gd name="T46" fmla="*/ 156 w 224"/>
              <a:gd name="T47" fmla="*/ 186 h 303"/>
              <a:gd name="T48" fmla="*/ 135 w 224"/>
              <a:gd name="T49" fmla="*/ 176 h 303"/>
              <a:gd name="T50" fmla="*/ 49 w 224"/>
              <a:gd name="T51" fmla="*/ 148 h 303"/>
              <a:gd name="T52" fmla="*/ 14 w 224"/>
              <a:gd name="T53" fmla="*/ 109 h 303"/>
              <a:gd name="T54" fmla="*/ 12 w 224"/>
              <a:gd name="T55" fmla="*/ 63 h 303"/>
              <a:gd name="T56" fmla="*/ 24 w 224"/>
              <a:gd name="T57" fmla="*/ 37 h 303"/>
              <a:gd name="T58" fmla="*/ 41 w 224"/>
              <a:gd name="T59" fmla="*/ 20 h 303"/>
              <a:gd name="T60" fmla="*/ 75 w 224"/>
              <a:gd name="T61" fmla="*/ 6 h 303"/>
              <a:gd name="T62" fmla="*/ 117 w 224"/>
              <a:gd name="T63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4" h="303">
                <a:moveTo>
                  <a:pt x="117" y="0"/>
                </a:moveTo>
                <a:lnTo>
                  <a:pt x="170" y="8"/>
                </a:lnTo>
                <a:lnTo>
                  <a:pt x="196" y="16"/>
                </a:lnTo>
                <a:lnTo>
                  <a:pt x="216" y="30"/>
                </a:lnTo>
                <a:lnTo>
                  <a:pt x="198" y="65"/>
                </a:lnTo>
                <a:lnTo>
                  <a:pt x="160" y="49"/>
                </a:lnTo>
                <a:lnTo>
                  <a:pt x="140" y="43"/>
                </a:lnTo>
                <a:lnTo>
                  <a:pt x="117" y="43"/>
                </a:lnTo>
                <a:lnTo>
                  <a:pt x="95" y="45"/>
                </a:lnTo>
                <a:lnTo>
                  <a:pt x="77" y="51"/>
                </a:lnTo>
                <a:lnTo>
                  <a:pt x="69" y="57"/>
                </a:lnTo>
                <a:lnTo>
                  <a:pt x="65" y="63"/>
                </a:lnTo>
                <a:lnTo>
                  <a:pt x="61" y="73"/>
                </a:lnTo>
                <a:lnTo>
                  <a:pt x="61" y="83"/>
                </a:lnTo>
                <a:lnTo>
                  <a:pt x="63" y="93"/>
                </a:lnTo>
                <a:lnTo>
                  <a:pt x="67" y="103"/>
                </a:lnTo>
                <a:lnTo>
                  <a:pt x="71" y="107"/>
                </a:lnTo>
                <a:lnTo>
                  <a:pt x="79" y="111"/>
                </a:lnTo>
                <a:lnTo>
                  <a:pt x="87" y="115"/>
                </a:lnTo>
                <a:lnTo>
                  <a:pt x="97" y="119"/>
                </a:lnTo>
                <a:lnTo>
                  <a:pt x="150" y="135"/>
                </a:lnTo>
                <a:lnTo>
                  <a:pt x="182" y="148"/>
                </a:lnTo>
                <a:lnTo>
                  <a:pt x="206" y="166"/>
                </a:lnTo>
                <a:lnTo>
                  <a:pt x="218" y="188"/>
                </a:lnTo>
                <a:lnTo>
                  <a:pt x="224" y="214"/>
                </a:lnTo>
                <a:lnTo>
                  <a:pt x="220" y="240"/>
                </a:lnTo>
                <a:lnTo>
                  <a:pt x="210" y="259"/>
                </a:lnTo>
                <a:lnTo>
                  <a:pt x="194" y="279"/>
                </a:lnTo>
                <a:lnTo>
                  <a:pt x="172" y="293"/>
                </a:lnTo>
                <a:lnTo>
                  <a:pt x="144" y="301"/>
                </a:lnTo>
                <a:lnTo>
                  <a:pt x="113" y="303"/>
                </a:lnTo>
                <a:lnTo>
                  <a:pt x="79" y="301"/>
                </a:lnTo>
                <a:lnTo>
                  <a:pt x="49" y="293"/>
                </a:lnTo>
                <a:lnTo>
                  <a:pt x="24" y="281"/>
                </a:lnTo>
                <a:lnTo>
                  <a:pt x="0" y="265"/>
                </a:lnTo>
                <a:lnTo>
                  <a:pt x="24" y="230"/>
                </a:lnTo>
                <a:lnTo>
                  <a:pt x="43" y="242"/>
                </a:lnTo>
                <a:lnTo>
                  <a:pt x="65" y="251"/>
                </a:lnTo>
                <a:lnTo>
                  <a:pt x="87" y="257"/>
                </a:lnTo>
                <a:lnTo>
                  <a:pt x="113" y="259"/>
                </a:lnTo>
                <a:lnTo>
                  <a:pt x="137" y="257"/>
                </a:lnTo>
                <a:lnTo>
                  <a:pt x="156" y="249"/>
                </a:lnTo>
                <a:lnTo>
                  <a:pt x="168" y="236"/>
                </a:lnTo>
                <a:lnTo>
                  <a:pt x="172" y="216"/>
                </a:lnTo>
                <a:lnTo>
                  <a:pt x="170" y="206"/>
                </a:lnTo>
                <a:lnTo>
                  <a:pt x="168" y="198"/>
                </a:lnTo>
                <a:lnTo>
                  <a:pt x="164" y="192"/>
                </a:lnTo>
                <a:lnTo>
                  <a:pt x="156" y="186"/>
                </a:lnTo>
                <a:lnTo>
                  <a:pt x="146" y="182"/>
                </a:lnTo>
                <a:lnTo>
                  <a:pt x="135" y="176"/>
                </a:lnTo>
                <a:lnTo>
                  <a:pt x="81" y="160"/>
                </a:lnTo>
                <a:lnTo>
                  <a:pt x="49" y="148"/>
                </a:lnTo>
                <a:lnTo>
                  <a:pt x="28" y="131"/>
                </a:lnTo>
                <a:lnTo>
                  <a:pt x="14" y="109"/>
                </a:lnTo>
                <a:lnTo>
                  <a:pt x="10" y="83"/>
                </a:lnTo>
                <a:lnTo>
                  <a:pt x="12" y="63"/>
                </a:lnTo>
                <a:lnTo>
                  <a:pt x="18" y="47"/>
                </a:lnTo>
                <a:lnTo>
                  <a:pt x="24" y="37"/>
                </a:lnTo>
                <a:lnTo>
                  <a:pt x="31" y="28"/>
                </a:lnTo>
                <a:lnTo>
                  <a:pt x="41" y="20"/>
                </a:lnTo>
                <a:lnTo>
                  <a:pt x="55" y="12"/>
                </a:lnTo>
                <a:lnTo>
                  <a:pt x="75" y="6"/>
                </a:lnTo>
                <a:lnTo>
                  <a:pt x="95" y="2"/>
                </a:lnTo>
                <a:lnTo>
                  <a:pt x="11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4" name="Freeform 55"/>
          <p:cNvSpPr>
            <a:spLocks noEditPoints="1"/>
          </p:cNvSpPr>
          <p:nvPr userDrawn="1"/>
        </p:nvSpPr>
        <p:spPr bwMode="auto">
          <a:xfrm>
            <a:off x="2767931" y="1527006"/>
            <a:ext cx="23807" cy="177228"/>
          </a:xfrm>
          <a:custGeom>
            <a:avLst/>
            <a:gdLst>
              <a:gd name="T0" fmla="*/ 2 w 53"/>
              <a:gd name="T1" fmla="*/ 115 h 402"/>
              <a:gd name="T2" fmla="*/ 53 w 53"/>
              <a:gd name="T3" fmla="*/ 115 h 402"/>
              <a:gd name="T4" fmla="*/ 53 w 53"/>
              <a:gd name="T5" fmla="*/ 402 h 402"/>
              <a:gd name="T6" fmla="*/ 2 w 53"/>
              <a:gd name="T7" fmla="*/ 402 h 402"/>
              <a:gd name="T8" fmla="*/ 2 w 53"/>
              <a:gd name="T9" fmla="*/ 115 h 402"/>
              <a:gd name="T10" fmla="*/ 0 w 53"/>
              <a:gd name="T11" fmla="*/ 0 h 402"/>
              <a:gd name="T12" fmla="*/ 53 w 53"/>
              <a:gd name="T13" fmla="*/ 0 h 402"/>
              <a:gd name="T14" fmla="*/ 53 w 53"/>
              <a:gd name="T15" fmla="*/ 57 h 402"/>
              <a:gd name="T16" fmla="*/ 0 w 53"/>
              <a:gd name="T17" fmla="*/ 57 h 402"/>
              <a:gd name="T18" fmla="*/ 0 w 53"/>
              <a:gd name="T19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402">
                <a:moveTo>
                  <a:pt x="2" y="115"/>
                </a:moveTo>
                <a:lnTo>
                  <a:pt x="53" y="115"/>
                </a:lnTo>
                <a:lnTo>
                  <a:pt x="53" y="402"/>
                </a:lnTo>
                <a:lnTo>
                  <a:pt x="2" y="402"/>
                </a:lnTo>
                <a:lnTo>
                  <a:pt x="2" y="115"/>
                </a:lnTo>
                <a:close/>
                <a:moveTo>
                  <a:pt x="0" y="0"/>
                </a:moveTo>
                <a:lnTo>
                  <a:pt x="53" y="0"/>
                </a:lnTo>
                <a:lnTo>
                  <a:pt x="53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5" name="Freeform 56"/>
          <p:cNvSpPr>
            <a:spLocks/>
          </p:cNvSpPr>
          <p:nvPr userDrawn="1"/>
        </p:nvSpPr>
        <p:spPr bwMode="auto">
          <a:xfrm>
            <a:off x="2828769" y="1573735"/>
            <a:ext cx="111099" cy="130496"/>
          </a:xfrm>
          <a:custGeom>
            <a:avLst/>
            <a:gdLst>
              <a:gd name="T0" fmla="*/ 148 w 251"/>
              <a:gd name="T1" fmla="*/ 0 h 295"/>
              <a:gd name="T2" fmla="*/ 178 w 251"/>
              <a:gd name="T3" fmla="*/ 4 h 295"/>
              <a:gd name="T4" fmla="*/ 204 w 251"/>
              <a:gd name="T5" fmla="*/ 12 h 295"/>
              <a:gd name="T6" fmla="*/ 224 w 251"/>
              <a:gd name="T7" fmla="*/ 28 h 295"/>
              <a:gd name="T8" fmla="*/ 239 w 251"/>
              <a:gd name="T9" fmla="*/ 49 h 295"/>
              <a:gd name="T10" fmla="*/ 247 w 251"/>
              <a:gd name="T11" fmla="*/ 77 h 295"/>
              <a:gd name="T12" fmla="*/ 251 w 251"/>
              <a:gd name="T13" fmla="*/ 111 h 295"/>
              <a:gd name="T14" fmla="*/ 251 w 251"/>
              <a:gd name="T15" fmla="*/ 295 h 295"/>
              <a:gd name="T16" fmla="*/ 200 w 251"/>
              <a:gd name="T17" fmla="*/ 295 h 295"/>
              <a:gd name="T18" fmla="*/ 200 w 251"/>
              <a:gd name="T19" fmla="*/ 117 h 295"/>
              <a:gd name="T20" fmla="*/ 198 w 251"/>
              <a:gd name="T21" fmla="*/ 93 h 295"/>
              <a:gd name="T22" fmla="*/ 192 w 251"/>
              <a:gd name="T23" fmla="*/ 75 h 295"/>
              <a:gd name="T24" fmla="*/ 184 w 251"/>
              <a:gd name="T25" fmla="*/ 61 h 295"/>
              <a:gd name="T26" fmla="*/ 172 w 251"/>
              <a:gd name="T27" fmla="*/ 51 h 295"/>
              <a:gd name="T28" fmla="*/ 156 w 251"/>
              <a:gd name="T29" fmla="*/ 45 h 295"/>
              <a:gd name="T30" fmla="*/ 136 w 251"/>
              <a:gd name="T31" fmla="*/ 43 h 295"/>
              <a:gd name="T32" fmla="*/ 113 w 251"/>
              <a:gd name="T33" fmla="*/ 47 h 295"/>
              <a:gd name="T34" fmla="*/ 91 w 251"/>
              <a:gd name="T35" fmla="*/ 55 h 295"/>
              <a:gd name="T36" fmla="*/ 75 w 251"/>
              <a:gd name="T37" fmla="*/ 69 h 295"/>
              <a:gd name="T38" fmla="*/ 61 w 251"/>
              <a:gd name="T39" fmla="*/ 89 h 295"/>
              <a:gd name="T40" fmla="*/ 53 w 251"/>
              <a:gd name="T41" fmla="*/ 113 h 295"/>
              <a:gd name="T42" fmla="*/ 51 w 251"/>
              <a:gd name="T43" fmla="*/ 142 h 295"/>
              <a:gd name="T44" fmla="*/ 51 w 251"/>
              <a:gd name="T45" fmla="*/ 295 h 295"/>
              <a:gd name="T46" fmla="*/ 0 w 251"/>
              <a:gd name="T47" fmla="*/ 295 h 295"/>
              <a:gd name="T48" fmla="*/ 0 w 251"/>
              <a:gd name="T49" fmla="*/ 8 h 295"/>
              <a:gd name="T50" fmla="*/ 25 w 251"/>
              <a:gd name="T51" fmla="*/ 8 h 295"/>
              <a:gd name="T52" fmla="*/ 35 w 251"/>
              <a:gd name="T53" fmla="*/ 8 h 295"/>
              <a:gd name="T54" fmla="*/ 41 w 251"/>
              <a:gd name="T55" fmla="*/ 10 h 295"/>
              <a:gd name="T56" fmla="*/ 45 w 251"/>
              <a:gd name="T57" fmla="*/ 16 h 295"/>
              <a:gd name="T58" fmla="*/ 49 w 251"/>
              <a:gd name="T59" fmla="*/ 20 h 295"/>
              <a:gd name="T60" fmla="*/ 49 w 251"/>
              <a:gd name="T61" fmla="*/ 28 h 295"/>
              <a:gd name="T62" fmla="*/ 49 w 251"/>
              <a:gd name="T63" fmla="*/ 51 h 295"/>
              <a:gd name="T64" fmla="*/ 65 w 251"/>
              <a:gd name="T65" fmla="*/ 30 h 295"/>
              <a:gd name="T66" fmla="*/ 89 w 251"/>
              <a:gd name="T67" fmla="*/ 14 h 295"/>
              <a:gd name="T68" fmla="*/ 117 w 251"/>
              <a:gd name="T69" fmla="*/ 4 h 295"/>
              <a:gd name="T70" fmla="*/ 148 w 251"/>
              <a:gd name="T71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1" h="295">
                <a:moveTo>
                  <a:pt x="148" y="0"/>
                </a:moveTo>
                <a:lnTo>
                  <a:pt x="178" y="4"/>
                </a:lnTo>
                <a:lnTo>
                  <a:pt x="204" y="12"/>
                </a:lnTo>
                <a:lnTo>
                  <a:pt x="224" y="28"/>
                </a:lnTo>
                <a:lnTo>
                  <a:pt x="239" y="49"/>
                </a:lnTo>
                <a:lnTo>
                  <a:pt x="247" y="77"/>
                </a:lnTo>
                <a:lnTo>
                  <a:pt x="251" y="111"/>
                </a:lnTo>
                <a:lnTo>
                  <a:pt x="251" y="295"/>
                </a:lnTo>
                <a:lnTo>
                  <a:pt x="200" y="295"/>
                </a:lnTo>
                <a:lnTo>
                  <a:pt x="200" y="117"/>
                </a:lnTo>
                <a:lnTo>
                  <a:pt x="198" y="93"/>
                </a:lnTo>
                <a:lnTo>
                  <a:pt x="192" y="75"/>
                </a:lnTo>
                <a:lnTo>
                  <a:pt x="184" y="61"/>
                </a:lnTo>
                <a:lnTo>
                  <a:pt x="172" y="51"/>
                </a:lnTo>
                <a:lnTo>
                  <a:pt x="156" y="45"/>
                </a:lnTo>
                <a:lnTo>
                  <a:pt x="136" y="43"/>
                </a:lnTo>
                <a:lnTo>
                  <a:pt x="113" y="47"/>
                </a:lnTo>
                <a:lnTo>
                  <a:pt x="91" y="55"/>
                </a:lnTo>
                <a:lnTo>
                  <a:pt x="75" y="69"/>
                </a:lnTo>
                <a:lnTo>
                  <a:pt x="61" y="89"/>
                </a:lnTo>
                <a:lnTo>
                  <a:pt x="53" y="113"/>
                </a:lnTo>
                <a:lnTo>
                  <a:pt x="51" y="142"/>
                </a:lnTo>
                <a:lnTo>
                  <a:pt x="51" y="295"/>
                </a:lnTo>
                <a:lnTo>
                  <a:pt x="0" y="295"/>
                </a:lnTo>
                <a:lnTo>
                  <a:pt x="0" y="8"/>
                </a:lnTo>
                <a:lnTo>
                  <a:pt x="25" y="8"/>
                </a:lnTo>
                <a:lnTo>
                  <a:pt x="35" y="8"/>
                </a:lnTo>
                <a:lnTo>
                  <a:pt x="41" y="10"/>
                </a:lnTo>
                <a:lnTo>
                  <a:pt x="45" y="16"/>
                </a:lnTo>
                <a:lnTo>
                  <a:pt x="49" y="20"/>
                </a:lnTo>
                <a:lnTo>
                  <a:pt x="49" y="28"/>
                </a:lnTo>
                <a:lnTo>
                  <a:pt x="49" y="51"/>
                </a:lnTo>
                <a:lnTo>
                  <a:pt x="65" y="30"/>
                </a:lnTo>
                <a:lnTo>
                  <a:pt x="89" y="14"/>
                </a:lnTo>
                <a:lnTo>
                  <a:pt x="117" y="4"/>
                </a:lnTo>
                <a:lnTo>
                  <a:pt x="1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6" name="Freeform 57"/>
          <p:cNvSpPr>
            <a:spLocks/>
          </p:cNvSpPr>
          <p:nvPr userDrawn="1"/>
        </p:nvSpPr>
        <p:spPr bwMode="auto">
          <a:xfrm>
            <a:off x="2964556" y="1573735"/>
            <a:ext cx="97872" cy="134024"/>
          </a:xfrm>
          <a:custGeom>
            <a:avLst/>
            <a:gdLst>
              <a:gd name="T0" fmla="*/ 143 w 222"/>
              <a:gd name="T1" fmla="*/ 2 h 303"/>
              <a:gd name="T2" fmla="*/ 194 w 222"/>
              <a:gd name="T3" fmla="*/ 16 h 303"/>
              <a:gd name="T4" fmla="*/ 196 w 222"/>
              <a:gd name="T5" fmla="*/ 65 h 303"/>
              <a:gd name="T6" fmla="*/ 141 w 222"/>
              <a:gd name="T7" fmla="*/ 43 h 303"/>
              <a:gd name="T8" fmla="*/ 95 w 222"/>
              <a:gd name="T9" fmla="*/ 45 h 303"/>
              <a:gd name="T10" fmla="*/ 69 w 222"/>
              <a:gd name="T11" fmla="*/ 57 h 303"/>
              <a:gd name="T12" fmla="*/ 61 w 222"/>
              <a:gd name="T13" fmla="*/ 73 h 303"/>
              <a:gd name="T14" fmla="*/ 61 w 222"/>
              <a:gd name="T15" fmla="*/ 93 h 303"/>
              <a:gd name="T16" fmla="*/ 71 w 222"/>
              <a:gd name="T17" fmla="*/ 107 h 303"/>
              <a:gd name="T18" fmla="*/ 87 w 222"/>
              <a:gd name="T19" fmla="*/ 115 h 303"/>
              <a:gd name="T20" fmla="*/ 150 w 222"/>
              <a:gd name="T21" fmla="*/ 135 h 303"/>
              <a:gd name="T22" fmla="*/ 206 w 222"/>
              <a:gd name="T23" fmla="*/ 166 h 303"/>
              <a:gd name="T24" fmla="*/ 222 w 222"/>
              <a:gd name="T25" fmla="*/ 214 h 303"/>
              <a:gd name="T26" fmla="*/ 210 w 222"/>
              <a:gd name="T27" fmla="*/ 259 h 303"/>
              <a:gd name="T28" fmla="*/ 172 w 222"/>
              <a:gd name="T29" fmla="*/ 293 h 303"/>
              <a:gd name="T30" fmla="*/ 113 w 222"/>
              <a:gd name="T31" fmla="*/ 303 h 303"/>
              <a:gd name="T32" fmla="*/ 49 w 222"/>
              <a:gd name="T33" fmla="*/ 293 h 303"/>
              <a:gd name="T34" fmla="*/ 0 w 222"/>
              <a:gd name="T35" fmla="*/ 265 h 303"/>
              <a:gd name="T36" fmla="*/ 43 w 222"/>
              <a:gd name="T37" fmla="*/ 242 h 303"/>
              <a:gd name="T38" fmla="*/ 87 w 222"/>
              <a:gd name="T39" fmla="*/ 257 h 303"/>
              <a:gd name="T40" fmla="*/ 137 w 222"/>
              <a:gd name="T41" fmla="*/ 257 h 303"/>
              <a:gd name="T42" fmla="*/ 168 w 222"/>
              <a:gd name="T43" fmla="*/ 236 h 303"/>
              <a:gd name="T44" fmla="*/ 170 w 222"/>
              <a:gd name="T45" fmla="*/ 206 h 303"/>
              <a:gd name="T46" fmla="*/ 164 w 222"/>
              <a:gd name="T47" fmla="*/ 192 h 303"/>
              <a:gd name="T48" fmla="*/ 146 w 222"/>
              <a:gd name="T49" fmla="*/ 182 h 303"/>
              <a:gd name="T50" fmla="*/ 81 w 222"/>
              <a:gd name="T51" fmla="*/ 160 h 303"/>
              <a:gd name="T52" fmla="*/ 28 w 222"/>
              <a:gd name="T53" fmla="*/ 131 h 303"/>
              <a:gd name="T54" fmla="*/ 10 w 222"/>
              <a:gd name="T55" fmla="*/ 83 h 303"/>
              <a:gd name="T56" fmla="*/ 18 w 222"/>
              <a:gd name="T57" fmla="*/ 47 h 303"/>
              <a:gd name="T58" fmla="*/ 32 w 222"/>
              <a:gd name="T59" fmla="*/ 28 h 303"/>
              <a:gd name="T60" fmla="*/ 55 w 222"/>
              <a:gd name="T61" fmla="*/ 12 h 303"/>
              <a:gd name="T62" fmla="*/ 95 w 222"/>
              <a:gd name="T63" fmla="*/ 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2" h="303">
                <a:moveTo>
                  <a:pt x="117" y="0"/>
                </a:moveTo>
                <a:lnTo>
                  <a:pt x="143" y="2"/>
                </a:lnTo>
                <a:lnTo>
                  <a:pt x="170" y="8"/>
                </a:lnTo>
                <a:lnTo>
                  <a:pt x="194" y="16"/>
                </a:lnTo>
                <a:lnTo>
                  <a:pt x="216" y="30"/>
                </a:lnTo>
                <a:lnTo>
                  <a:pt x="196" y="65"/>
                </a:lnTo>
                <a:lnTo>
                  <a:pt x="160" y="49"/>
                </a:lnTo>
                <a:lnTo>
                  <a:pt x="141" y="43"/>
                </a:lnTo>
                <a:lnTo>
                  <a:pt x="117" y="43"/>
                </a:lnTo>
                <a:lnTo>
                  <a:pt x="95" y="45"/>
                </a:lnTo>
                <a:lnTo>
                  <a:pt x="77" y="51"/>
                </a:lnTo>
                <a:lnTo>
                  <a:pt x="69" y="57"/>
                </a:lnTo>
                <a:lnTo>
                  <a:pt x="65" y="63"/>
                </a:lnTo>
                <a:lnTo>
                  <a:pt x="61" y="73"/>
                </a:lnTo>
                <a:lnTo>
                  <a:pt x="61" y="83"/>
                </a:lnTo>
                <a:lnTo>
                  <a:pt x="61" y="93"/>
                </a:lnTo>
                <a:lnTo>
                  <a:pt x="67" y="103"/>
                </a:lnTo>
                <a:lnTo>
                  <a:pt x="71" y="107"/>
                </a:lnTo>
                <a:lnTo>
                  <a:pt x="77" y="111"/>
                </a:lnTo>
                <a:lnTo>
                  <a:pt x="87" y="115"/>
                </a:lnTo>
                <a:lnTo>
                  <a:pt x="97" y="119"/>
                </a:lnTo>
                <a:lnTo>
                  <a:pt x="150" y="135"/>
                </a:lnTo>
                <a:lnTo>
                  <a:pt x="182" y="148"/>
                </a:lnTo>
                <a:lnTo>
                  <a:pt x="206" y="166"/>
                </a:lnTo>
                <a:lnTo>
                  <a:pt x="218" y="188"/>
                </a:lnTo>
                <a:lnTo>
                  <a:pt x="222" y="214"/>
                </a:lnTo>
                <a:lnTo>
                  <a:pt x="220" y="240"/>
                </a:lnTo>
                <a:lnTo>
                  <a:pt x="210" y="259"/>
                </a:lnTo>
                <a:lnTo>
                  <a:pt x="194" y="279"/>
                </a:lnTo>
                <a:lnTo>
                  <a:pt x="172" y="293"/>
                </a:lnTo>
                <a:lnTo>
                  <a:pt x="145" y="301"/>
                </a:lnTo>
                <a:lnTo>
                  <a:pt x="113" y="303"/>
                </a:lnTo>
                <a:lnTo>
                  <a:pt x="79" y="301"/>
                </a:lnTo>
                <a:lnTo>
                  <a:pt x="49" y="293"/>
                </a:lnTo>
                <a:lnTo>
                  <a:pt x="24" y="281"/>
                </a:lnTo>
                <a:lnTo>
                  <a:pt x="0" y="265"/>
                </a:lnTo>
                <a:lnTo>
                  <a:pt x="24" y="230"/>
                </a:lnTo>
                <a:lnTo>
                  <a:pt x="43" y="242"/>
                </a:lnTo>
                <a:lnTo>
                  <a:pt x="63" y="251"/>
                </a:lnTo>
                <a:lnTo>
                  <a:pt x="87" y="257"/>
                </a:lnTo>
                <a:lnTo>
                  <a:pt x="113" y="259"/>
                </a:lnTo>
                <a:lnTo>
                  <a:pt x="137" y="257"/>
                </a:lnTo>
                <a:lnTo>
                  <a:pt x="156" y="249"/>
                </a:lnTo>
                <a:lnTo>
                  <a:pt x="168" y="236"/>
                </a:lnTo>
                <a:lnTo>
                  <a:pt x="172" y="216"/>
                </a:lnTo>
                <a:lnTo>
                  <a:pt x="170" y="206"/>
                </a:lnTo>
                <a:lnTo>
                  <a:pt x="168" y="198"/>
                </a:lnTo>
                <a:lnTo>
                  <a:pt x="164" y="192"/>
                </a:lnTo>
                <a:lnTo>
                  <a:pt x="156" y="186"/>
                </a:lnTo>
                <a:lnTo>
                  <a:pt x="146" y="182"/>
                </a:lnTo>
                <a:lnTo>
                  <a:pt x="135" y="176"/>
                </a:lnTo>
                <a:lnTo>
                  <a:pt x="81" y="160"/>
                </a:lnTo>
                <a:lnTo>
                  <a:pt x="49" y="148"/>
                </a:lnTo>
                <a:lnTo>
                  <a:pt x="28" y="131"/>
                </a:lnTo>
                <a:lnTo>
                  <a:pt x="14" y="109"/>
                </a:lnTo>
                <a:lnTo>
                  <a:pt x="10" y="83"/>
                </a:lnTo>
                <a:lnTo>
                  <a:pt x="12" y="63"/>
                </a:lnTo>
                <a:lnTo>
                  <a:pt x="18" y="47"/>
                </a:lnTo>
                <a:lnTo>
                  <a:pt x="24" y="37"/>
                </a:lnTo>
                <a:lnTo>
                  <a:pt x="32" y="28"/>
                </a:lnTo>
                <a:lnTo>
                  <a:pt x="39" y="20"/>
                </a:lnTo>
                <a:lnTo>
                  <a:pt x="55" y="12"/>
                </a:lnTo>
                <a:lnTo>
                  <a:pt x="73" y="6"/>
                </a:lnTo>
                <a:lnTo>
                  <a:pt x="95" y="2"/>
                </a:lnTo>
                <a:lnTo>
                  <a:pt x="11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7" name="Freeform 58"/>
          <p:cNvSpPr>
            <a:spLocks noEditPoints="1"/>
          </p:cNvSpPr>
          <p:nvPr userDrawn="1"/>
        </p:nvSpPr>
        <p:spPr bwMode="auto">
          <a:xfrm>
            <a:off x="3090645" y="1527006"/>
            <a:ext cx="23807" cy="177228"/>
          </a:xfrm>
          <a:custGeom>
            <a:avLst/>
            <a:gdLst>
              <a:gd name="T0" fmla="*/ 2 w 54"/>
              <a:gd name="T1" fmla="*/ 115 h 402"/>
              <a:gd name="T2" fmla="*/ 54 w 54"/>
              <a:gd name="T3" fmla="*/ 115 h 402"/>
              <a:gd name="T4" fmla="*/ 54 w 54"/>
              <a:gd name="T5" fmla="*/ 402 h 402"/>
              <a:gd name="T6" fmla="*/ 2 w 54"/>
              <a:gd name="T7" fmla="*/ 402 h 402"/>
              <a:gd name="T8" fmla="*/ 2 w 54"/>
              <a:gd name="T9" fmla="*/ 115 h 402"/>
              <a:gd name="T10" fmla="*/ 0 w 54"/>
              <a:gd name="T11" fmla="*/ 0 h 402"/>
              <a:gd name="T12" fmla="*/ 54 w 54"/>
              <a:gd name="T13" fmla="*/ 0 h 402"/>
              <a:gd name="T14" fmla="*/ 54 w 54"/>
              <a:gd name="T15" fmla="*/ 57 h 402"/>
              <a:gd name="T16" fmla="*/ 0 w 54"/>
              <a:gd name="T17" fmla="*/ 57 h 402"/>
              <a:gd name="T18" fmla="*/ 0 w 54"/>
              <a:gd name="T19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402">
                <a:moveTo>
                  <a:pt x="2" y="115"/>
                </a:moveTo>
                <a:lnTo>
                  <a:pt x="54" y="115"/>
                </a:lnTo>
                <a:lnTo>
                  <a:pt x="54" y="402"/>
                </a:lnTo>
                <a:lnTo>
                  <a:pt x="2" y="402"/>
                </a:lnTo>
                <a:lnTo>
                  <a:pt x="2" y="115"/>
                </a:lnTo>
                <a:close/>
                <a:moveTo>
                  <a:pt x="0" y="0"/>
                </a:moveTo>
                <a:lnTo>
                  <a:pt x="54" y="0"/>
                </a:lnTo>
                <a:lnTo>
                  <a:pt x="54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8" name="Freeform 59"/>
          <p:cNvSpPr>
            <a:spLocks noEditPoints="1"/>
          </p:cNvSpPr>
          <p:nvPr userDrawn="1"/>
        </p:nvSpPr>
        <p:spPr bwMode="auto">
          <a:xfrm>
            <a:off x="3142667" y="1522595"/>
            <a:ext cx="121679" cy="185164"/>
          </a:xfrm>
          <a:custGeom>
            <a:avLst/>
            <a:gdLst>
              <a:gd name="T0" fmla="*/ 141 w 278"/>
              <a:gd name="T1" fmla="*/ 160 h 420"/>
              <a:gd name="T2" fmla="*/ 115 w 278"/>
              <a:gd name="T3" fmla="*/ 164 h 420"/>
              <a:gd name="T4" fmla="*/ 93 w 278"/>
              <a:gd name="T5" fmla="*/ 174 h 420"/>
              <a:gd name="T6" fmla="*/ 77 w 278"/>
              <a:gd name="T7" fmla="*/ 190 h 420"/>
              <a:gd name="T8" fmla="*/ 64 w 278"/>
              <a:gd name="T9" fmla="*/ 210 h 420"/>
              <a:gd name="T10" fmla="*/ 58 w 278"/>
              <a:gd name="T11" fmla="*/ 238 h 420"/>
              <a:gd name="T12" fmla="*/ 54 w 278"/>
              <a:gd name="T13" fmla="*/ 269 h 420"/>
              <a:gd name="T14" fmla="*/ 58 w 278"/>
              <a:gd name="T15" fmla="*/ 301 h 420"/>
              <a:gd name="T16" fmla="*/ 64 w 278"/>
              <a:gd name="T17" fmla="*/ 327 h 420"/>
              <a:gd name="T18" fmla="*/ 77 w 278"/>
              <a:gd name="T19" fmla="*/ 349 h 420"/>
              <a:gd name="T20" fmla="*/ 93 w 278"/>
              <a:gd name="T21" fmla="*/ 365 h 420"/>
              <a:gd name="T22" fmla="*/ 115 w 278"/>
              <a:gd name="T23" fmla="*/ 372 h 420"/>
              <a:gd name="T24" fmla="*/ 141 w 278"/>
              <a:gd name="T25" fmla="*/ 376 h 420"/>
              <a:gd name="T26" fmla="*/ 167 w 278"/>
              <a:gd name="T27" fmla="*/ 372 h 420"/>
              <a:gd name="T28" fmla="*/ 186 w 278"/>
              <a:gd name="T29" fmla="*/ 363 h 420"/>
              <a:gd name="T30" fmla="*/ 204 w 278"/>
              <a:gd name="T31" fmla="*/ 347 h 420"/>
              <a:gd name="T32" fmla="*/ 216 w 278"/>
              <a:gd name="T33" fmla="*/ 325 h 420"/>
              <a:gd name="T34" fmla="*/ 224 w 278"/>
              <a:gd name="T35" fmla="*/ 299 h 420"/>
              <a:gd name="T36" fmla="*/ 226 w 278"/>
              <a:gd name="T37" fmla="*/ 269 h 420"/>
              <a:gd name="T38" fmla="*/ 224 w 278"/>
              <a:gd name="T39" fmla="*/ 236 h 420"/>
              <a:gd name="T40" fmla="*/ 218 w 278"/>
              <a:gd name="T41" fmla="*/ 210 h 420"/>
              <a:gd name="T42" fmla="*/ 204 w 278"/>
              <a:gd name="T43" fmla="*/ 188 h 420"/>
              <a:gd name="T44" fmla="*/ 188 w 278"/>
              <a:gd name="T45" fmla="*/ 174 h 420"/>
              <a:gd name="T46" fmla="*/ 167 w 278"/>
              <a:gd name="T47" fmla="*/ 164 h 420"/>
              <a:gd name="T48" fmla="*/ 141 w 278"/>
              <a:gd name="T49" fmla="*/ 160 h 420"/>
              <a:gd name="T50" fmla="*/ 226 w 278"/>
              <a:gd name="T51" fmla="*/ 0 h 420"/>
              <a:gd name="T52" fmla="*/ 278 w 278"/>
              <a:gd name="T53" fmla="*/ 0 h 420"/>
              <a:gd name="T54" fmla="*/ 278 w 278"/>
              <a:gd name="T55" fmla="*/ 412 h 420"/>
              <a:gd name="T56" fmla="*/ 250 w 278"/>
              <a:gd name="T57" fmla="*/ 412 h 420"/>
              <a:gd name="T58" fmla="*/ 242 w 278"/>
              <a:gd name="T59" fmla="*/ 412 h 420"/>
              <a:gd name="T60" fmla="*/ 236 w 278"/>
              <a:gd name="T61" fmla="*/ 410 h 420"/>
              <a:gd name="T62" fmla="*/ 230 w 278"/>
              <a:gd name="T63" fmla="*/ 406 h 420"/>
              <a:gd name="T64" fmla="*/ 228 w 278"/>
              <a:gd name="T65" fmla="*/ 400 h 420"/>
              <a:gd name="T66" fmla="*/ 226 w 278"/>
              <a:gd name="T67" fmla="*/ 392 h 420"/>
              <a:gd name="T68" fmla="*/ 226 w 278"/>
              <a:gd name="T69" fmla="*/ 370 h 420"/>
              <a:gd name="T70" fmla="*/ 210 w 278"/>
              <a:gd name="T71" fmla="*/ 390 h 420"/>
              <a:gd name="T72" fmla="*/ 188 w 278"/>
              <a:gd name="T73" fmla="*/ 406 h 420"/>
              <a:gd name="T74" fmla="*/ 161 w 278"/>
              <a:gd name="T75" fmla="*/ 416 h 420"/>
              <a:gd name="T76" fmla="*/ 129 w 278"/>
              <a:gd name="T77" fmla="*/ 420 h 420"/>
              <a:gd name="T78" fmla="*/ 99 w 278"/>
              <a:gd name="T79" fmla="*/ 418 h 420"/>
              <a:gd name="T80" fmla="*/ 73 w 278"/>
              <a:gd name="T81" fmla="*/ 410 h 420"/>
              <a:gd name="T82" fmla="*/ 52 w 278"/>
              <a:gd name="T83" fmla="*/ 396 h 420"/>
              <a:gd name="T84" fmla="*/ 34 w 278"/>
              <a:gd name="T85" fmla="*/ 378 h 420"/>
              <a:gd name="T86" fmla="*/ 20 w 278"/>
              <a:gd name="T87" fmla="*/ 357 h 420"/>
              <a:gd name="T88" fmla="*/ 10 w 278"/>
              <a:gd name="T89" fmla="*/ 331 h 420"/>
              <a:gd name="T90" fmla="*/ 2 w 278"/>
              <a:gd name="T91" fmla="*/ 301 h 420"/>
              <a:gd name="T92" fmla="*/ 0 w 278"/>
              <a:gd name="T93" fmla="*/ 269 h 420"/>
              <a:gd name="T94" fmla="*/ 2 w 278"/>
              <a:gd name="T95" fmla="*/ 236 h 420"/>
              <a:gd name="T96" fmla="*/ 10 w 278"/>
              <a:gd name="T97" fmla="*/ 208 h 420"/>
              <a:gd name="T98" fmla="*/ 20 w 278"/>
              <a:gd name="T99" fmla="*/ 182 h 420"/>
              <a:gd name="T100" fmla="*/ 36 w 278"/>
              <a:gd name="T101" fmla="*/ 160 h 420"/>
              <a:gd name="T102" fmla="*/ 54 w 278"/>
              <a:gd name="T103" fmla="*/ 141 h 420"/>
              <a:gd name="T104" fmla="*/ 77 w 278"/>
              <a:gd name="T105" fmla="*/ 129 h 420"/>
              <a:gd name="T106" fmla="*/ 103 w 278"/>
              <a:gd name="T107" fmla="*/ 119 h 420"/>
              <a:gd name="T108" fmla="*/ 133 w 278"/>
              <a:gd name="T109" fmla="*/ 117 h 420"/>
              <a:gd name="T110" fmla="*/ 163 w 278"/>
              <a:gd name="T111" fmla="*/ 121 h 420"/>
              <a:gd name="T112" fmla="*/ 188 w 278"/>
              <a:gd name="T113" fmla="*/ 129 h 420"/>
              <a:gd name="T114" fmla="*/ 208 w 278"/>
              <a:gd name="T115" fmla="*/ 143 h 420"/>
              <a:gd name="T116" fmla="*/ 226 w 278"/>
              <a:gd name="T117" fmla="*/ 162 h 420"/>
              <a:gd name="T118" fmla="*/ 226 w 278"/>
              <a:gd name="T119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" h="420">
                <a:moveTo>
                  <a:pt x="141" y="160"/>
                </a:moveTo>
                <a:lnTo>
                  <a:pt x="115" y="164"/>
                </a:lnTo>
                <a:lnTo>
                  <a:pt x="93" y="174"/>
                </a:lnTo>
                <a:lnTo>
                  <a:pt x="77" y="190"/>
                </a:lnTo>
                <a:lnTo>
                  <a:pt x="64" y="210"/>
                </a:lnTo>
                <a:lnTo>
                  <a:pt x="58" y="238"/>
                </a:lnTo>
                <a:lnTo>
                  <a:pt x="54" y="269"/>
                </a:lnTo>
                <a:lnTo>
                  <a:pt x="58" y="301"/>
                </a:lnTo>
                <a:lnTo>
                  <a:pt x="64" y="327"/>
                </a:lnTo>
                <a:lnTo>
                  <a:pt x="77" y="349"/>
                </a:lnTo>
                <a:lnTo>
                  <a:pt x="93" y="365"/>
                </a:lnTo>
                <a:lnTo>
                  <a:pt x="115" y="372"/>
                </a:lnTo>
                <a:lnTo>
                  <a:pt x="141" y="376"/>
                </a:lnTo>
                <a:lnTo>
                  <a:pt x="167" y="372"/>
                </a:lnTo>
                <a:lnTo>
                  <a:pt x="186" y="363"/>
                </a:lnTo>
                <a:lnTo>
                  <a:pt x="204" y="347"/>
                </a:lnTo>
                <a:lnTo>
                  <a:pt x="216" y="325"/>
                </a:lnTo>
                <a:lnTo>
                  <a:pt x="224" y="299"/>
                </a:lnTo>
                <a:lnTo>
                  <a:pt x="226" y="269"/>
                </a:lnTo>
                <a:lnTo>
                  <a:pt x="224" y="236"/>
                </a:lnTo>
                <a:lnTo>
                  <a:pt x="218" y="210"/>
                </a:lnTo>
                <a:lnTo>
                  <a:pt x="204" y="188"/>
                </a:lnTo>
                <a:lnTo>
                  <a:pt x="188" y="174"/>
                </a:lnTo>
                <a:lnTo>
                  <a:pt x="167" y="164"/>
                </a:lnTo>
                <a:lnTo>
                  <a:pt x="141" y="160"/>
                </a:lnTo>
                <a:close/>
                <a:moveTo>
                  <a:pt x="226" y="0"/>
                </a:moveTo>
                <a:lnTo>
                  <a:pt x="278" y="0"/>
                </a:lnTo>
                <a:lnTo>
                  <a:pt x="278" y="412"/>
                </a:lnTo>
                <a:lnTo>
                  <a:pt x="250" y="412"/>
                </a:lnTo>
                <a:lnTo>
                  <a:pt x="242" y="412"/>
                </a:lnTo>
                <a:lnTo>
                  <a:pt x="236" y="410"/>
                </a:lnTo>
                <a:lnTo>
                  <a:pt x="230" y="406"/>
                </a:lnTo>
                <a:lnTo>
                  <a:pt x="228" y="400"/>
                </a:lnTo>
                <a:lnTo>
                  <a:pt x="226" y="392"/>
                </a:lnTo>
                <a:lnTo>
                  <a:pt x="226" y="370"/>
                </a:lnTo>
                <a:lnTo>
                  <a:pt x="210" y="390"/>
                </a:lnTo>
                <a:lnTo>
                  <a:pt x="188" y="406"/>
                </a:lnTo>
                <a:lnTo>
                  <a:pt x="161" y="416"/>
                </a:lnTo>
                <a:lnTo>
                  <a:pt x="129" y="420"/>
                </a:lnTo>
                <a:lnTo>
                  <a:pt x="99" y="418"/>
                </a:lnTo>
                <a:lnTo>
                  <a:pt x="73" y="410"/>
                </a:lnTo>
                <a:lnTo>
                  <a:pt x="52" y="396"/>
                </a:lnTo>
                <a:lnTo>
                  <a:pt x="34" y="378"/>
                </a:lnTo>
                <a:lnTo>
                  <a:pt x="20" y="357"/>
                </a:lnTo>
                <a:lnTo>
                  <a:pt x="10" y="331"/>
                </a:lnTo>
                <a:lnTo>
                  <a:pt x="2" y="301"/>
                </a:lnTo>
                <a:lnTo>
                  <a:pt x="0" y="269"/>
                </a:lnTo>
                <a:lnTo>
                  <a:pt x="2" y="236"/>
                </a:lnTo>
                <a:lnTo>
                  <a:pt x="10" y="208"/>
                </a:lnTo>
                <a:lnTo>
                  <a:pt x="20" y="182"/>
                </a:lnTo>
                <a:lnTo>
                  <a:pt x="36" y="160"/>
                </a:lnTo>
                <a:lnTo>
                  <a:pt x="54" y="141"/>
                </a:lnTo>
                <a:lnTo>
                  <a:pt x="77" y="129"/>
                </a:lnTo>
                <a:lnTo>
                  <a:pt x="103" y="119"/>
                </a:lnTo>
                <a:lnTo>
                  <a:pt x="133" y="117"/>
                </a:lnTo>
                <a:lnTo>
                  <a:pt x="163" y="121"/>
                </a:lnTo>
                <a:lnTo>
                  <a:pt x="188" y="129"/>
                </a:lnTo>
                <a:lnTo>
                  <a:pt x="208" y="143"/>
                </a:lnTo>
                <a:lnTo>
                  <a:pt x="226" y="162"/>
                </a:lnTo>
                <a:lnTo>
                  <a:pt x="2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9" name="Freeform 60"/>
          <p:cNvSpPr>
            <a:spLocks noEditPoints="1"/>
          </p:cNvSpPr>
          <p:nvPr userDrawn="1"/>
        </p:nvSpPr>
        <p:spPr bwMode="auto">
          <a:xfrm>
            <a:off x="3293441" y="1573735"/>
            <a:ext cx="113744" cy="134024"/>
          </a:xfrm>
          <a:custGeom>
            <a:avLst/>
            <a:gdLst>
              <a:gd name="T0" fmla="*/ 139 w 258"/>
              <a:gd name="T1" fmla="*/ 43 h 303"/>
              <a:gd name="T2" fmla="*/ 117 w 258"/>
              <a:gd name="T3" fmla="*/ 45 h 303"/>
              <a:gd name="T4" fmla="*/ 97 w 258"/>
              <a:gd name="T5" fmla="*/ 51 h 303"/>
              <a:gd name="T6" fmla="*/ 81 w 258"/>
              <a:gd name="T7" fmla="*/ 65 h 303"/>
              <a:gd name="T8" fmla="*/ 67 w 258"/>
              <a:gd name="T9" fmla="*/ 81 h 303"/>
              <a:gd name="T10" fmla="*/ 57 w 258"/>
              <a:gd name="T11" fmla="*/ 101 h 303"/>
              <a:gd name="T12" fmla="*/ 54 w 258"/>
              <a:gd name="T13" fmla="*/ 125 h 303"/>
              <a:gd name="T14" fmla="*/ 208 w 258"/>
              <a:gd name="T15" fmla="*/ 125 h 303"/>
              <a:gd name="T16" fmla="*/ 208 w 258"/>
              <a:gd name="T17" fmla="*/ 121 h 303"/>
              <a:gd name="T18" fmla="*/ 206 w 258"/>
              <a:gd name="T19" fmla="*/ 97 h 303"/>
              <a:gd name="T20" fmla="*/ 200 w 258"/>
              <a:gd name="T21" fmla="*/ 77 h 303"/>
              <a:gd name="T22" fmla="*/ 190 w 258"/>
              <a:gd name="T23" fmla="*/ 63 h 303"/>
              <a:gd name="T24" fmla="*/ 176 w 258"/>
              <a:gd name="T25" fmla="*/ 51 h 303"/>
              <a:gd name="T26" fmla="*/ 161 w 258"/>
              <a:gd name="T27" fmla="*/ 45 h 303"/>
              <a:gd name="T28" fmla="*/ 139 w 258"/>
              <a:gd name="T29" fmla="*/ 43 h 303"/>
              <a:gd name="T30" fmla="*/ 139 w 258"/>
              <a:gd name="T31" fmla="*/ 0 h 303"/>
              <a:gd name="T32" fmla="*/ 166 w 258"/>
              <a:gd name="T33" fmla="*/ 2 h 303"/>
              <a:gd name="T34" fmla="*/ 190 w 258"/>
              <a:gd name="T35" fmla="*/ 10 h 303"/>
              <a:gd name="T36" fmla="*/ 210 w 258"/>
              <a:gd name="T37" fmla="*/ 22 h 303"/>
              <a:gd name="T38" fmla="*/ 226 w 258"/>
              <a:gd name="T39" fmla="*/ 35 h 303"/>
              <a:gd name="T40" fmla="*/ 240 w 258"/>
              <a:gd name="T41" fmla="*/ 55 h 303"/>
              <a:gd name="T42" fmla="*/ 250 w 258"/>
              <a:gd name="T43" fmla="*/ 77 h 303"/>
              <a:gd name="T44" fmla="*/ 256 w 258"/>
              <a:gd name="T45" fmla="*/ 103 h 303"/>
              <a:gd name="T46" fmla="*/ 258 w 258"/>
              <a:gd name="T47" fmla="*/ 131 h 303"/>
              <a:gd name="T48" fmla="*/ 254 w 258"/>
              <a:gd name="T49" fmla="*/ 164 h 303"/>
              <a:gd name="T50" fmla="*/ 52 w 258"/>
              <a:gd name="T51" fmla="*/ 164 h 303"/>
              <a:gd name="T52" fmla="*/ 55 w 258"/>
              <a:gd name="T53" fmla="*/ 192 h 303"/>
              <a:gd name="T54" fmla="*/ 65 w 258"/>
              <a:gd name="T55" fmla="*/ 216 h 303"/>
              <a:gd name="T56" fmla="*/ 79 w 258"/>
              <a:gd name="T57" fmla="*/ 236 h 303"/>
              <a:gd name="T58" fmla="*/ 99 w 258"/>
              <a:gd name="T59" fmla="*/ 248 h 303"/>
              <a:gd name="T60" fmla="*/ 123 w 258"/>
              <a:gd name="T61" fmla="*/ 255 h 303"/>
              <a:gd name="T62" fmla="*/ 151 w 258"/>
              <a:gd name="T63" fmla="*/ 259 h 303"/>
              <a:gd name="T64" fmla="*/ 180 w 258"/>
              <a:gd name="T65" fmla="*/ 255 h 303"/>
              <a:gd name="T66" fmla="*/ 204 w 258"/>
              <a:gd name="T67" fmla="*/ 249 h 303"/>
              <a:gd name="T68" fmla="*/ 224 w 258"/>
              <a:gd name="T69" fmla="*/ 236 h 303"/>
              <a:gd name="T70" fmla="*/ 246 w 258"/>
              <a:gd name="T71" fmla="*/ 269 h 303"/>
              <a:gd name="T72" fmla="*/ 226 w 258"/>
              <a:gd name="T73" fmla="*/ 285 h 303"/>
              <a:gd name="T74" fmla="*/ 202 w 258"/>
              <a:gd name="T75" fmla="*/ 295 h 303"/>
              <a:gd name="T76" fmla="*/ 176 w 258"/>
              <a:gd name="T77" fmla="*/ 301 h 303"/>
              <a:gd name="T78" fmla="*/ 147 w 258"/>
              <a:gd name="T79" fmla="*/ 303 h 303"/>
              <a:gd name="T80" fmla="*/ 115 w 258"/>
              <a:gd name="T81" fmla="*/ 301 h 303"/>
              <a:gd name="T82" fmla="*/ 85 w 258"/>
              <a:gd name="T83" fmla="*/ 293 h 303"/>
              <a:gd name="T84" fmla="*/ 61 w 258"/>
              <a:gd name="T85" fmla="*/ 281 h 303"/>
              <a:gd name="T86" fmla="*/ 40 w 258"/>
              <a:gd name="T87" fmla="*/ 263 h 303"/>
              <a:gd name="T88" fmla="*/ 24 w 258"/>
              <a:gd name="T89" fmla="*/ 242 h 303"/>
              <a:gd name="T90" fmla="*/ 10 w 258"/>
              <a:gd name="T91" fmla="*/ 216 h 303"/>
              <a:gd name="T92" fmla="*/ 2 w 258"/>
              <a:gd name="T93" fmla="*/ 184 h 303"/>
              <a:gd name="T94" fmla="*/ 0 w 258"/>
              <a:gd name="T95" fmla="*/ 148 h 303"/>
              <a:gd name="T96" fmla="*/ 2 w 258"/>
              <a:gd name="T97" fmla="*/ 115 h 303"/>
              <a:gd name="T98" fmla="*/ 10 w 258"/>
              <a:gd name="T99" fmla="*/ 85 h 303"/>
              <a:gd name="T100" fmla="*/ 24 w 258"/>
              <a:gd name="T101" fmla="*/ 59 h 303"/>
              <a:gd name="T102" fmla="*/ 40 w 258"/>
              <a:gd name="T103" fmla="*/ 39 h 303"/>
              <a:gd name="T104" fmla="*/ 59 w 258"/>
              <a:gd name="T105" fmla="*/ 22 h 303"/>
              <a:gd name="T106" fmla="*/ 83 w 258"/>
              <a:gd name="T107" fmla="*/ 10 h 303"/>
              <a:gd name="T108" fmla="*/ 109 w 258"/>
              <a:gd name="T109" fmla="*/ 2 h 303"/>
              <a:gd name="T110" fmla="*/ 139 w 258"/>
              <a:gd name="T11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8" h="303">
                <a:moveTo>
                  <a:pt x="139" y="43"/>
                </a:moveTo>
                <a:lnTo>
                  <a:pt x="117" y="45"/>
                </a:lnTo>
                <a:lnTo>
                  <a:pt x="97" y="51"/>
                </a:lnTo>
                <a:lnTo>
                  <a:pt x="81" y="65"/>
                </a:lnTo>
                <a:lnTo>
                  <a:pt x="67" y="81"/>
                </a:lnTo>
                <a:lnTo>
                  <a:pt x="57" y="101"/>
                </a:lnTo>
                <a:lnTo>
                  <a:pt x="54" y="125"/>
                </a:lnTo>
                <a:lnTo>
                  <a:pt x="208" y="125"/>
                </a:lnTo>
                <a:lnTo>
                  <a:pt x="208" y="121"/>
                </a:lnTo>
                <a:lnTo>
                  <a:pt x="206" y="97"/>
                </a:lnTo>
                <a:lnTo>
                  <a:pt x="200" y="77"/>
                </a:lnTo>
                <a:lnTo>
                  <a:pt x="190" y="63"/>
                </a:lnTo>
                <a:lnTo>
                  <a:pt x="176" y="51"/>
                </a:lnTo>
                <a:lnTo>
                  <a:pt x="161" y="45"/>
                </a:lnTo>
                <a:lnTo>
                  <a:pt x="139" y="43"/>
                </a:lnTo>
                <a:close/>
                <a:moveTo>
                  <a:pt x="139" y="0"/>
                </a:moveTo>
                <a:lnTo>
                  <a:pt x="166" y="2"/>
                </a:lnTo>
                <a:lnTo>
                  <a:pt x="190" y="10"/>
                </a:lnTo>
                <a:lnTo>
                  <a:pt x="210" y="22"/>
                </a:lnTo>
                <a:lnTo>
                  <a:pt x="226" y="35"/>
                </a:lnTo>
                <a:lnTo>
                  <a:pt x="240" y="55"/>
                </a:lnTo>
                <a:lnTo>
                  <a:pt x="250" y="77"/>
                </a:lnTo>
                <a:lnTo>
                  <a:pt x="256" y="103"/>
                </a:lnTo>
                <a:lnTo>
                  <a:pt x="258" y="131"/>
                </a:lnTo>
                <a:lnTo>
                  <a:pt x="254" y="164"/>
                </a:lnTo>
                <a:lnTo>
                  <a:pt x="52" y="164"/>
                </a:lnTo>
                <a:lnTo>
                  <a:pt x="55" y="192"/>
                </a:lnTo>
                <a:lnTo>
                  <a:pt x="65" y="216"/>
                </a:lnTo>
                <a:lnTo>
                  <a:pt x="79" y="236"/>
                </a:lnTo>
                <a:lnTo>
                  <a:pt x="99" y="248"/>
                </a:lnTo>
                <a:lnTo>
                  <a:pt x="123" y="255"/>
                </a:lnTo>
                <a:lnTo>
                  <a:pt x="151" y="259"/>
                </a:lnTo>
                <a:lnTo>
                  <a:pt x="180" y="255"/>
                </a:lnTo>
                <a:lnTo>
                  <a:pt x="204" y="249"/>
                </a:lnTo>
                <a:lnTo>
                  <a:pt x="224" y="236"/>
                </a:lnTo>
                <a:lnTo>
                  <a:pt x="246" y="269"/>
                </a:lnTo>
                <a:lnTo>
                  <a:pt x="226" y="285"/>
                </a:lnTo>
                <a:lnTo>
                  <a:pt x="202" y="295"/>
                </a:lnTo>
                <a:lnTo>
                  <a:pt x="176" y="301"/>
                </a:lnTo>
                <a:lnTo>
                  <a:pt x="147" y="303"/>
                </a:lnTo>
                <a:lnTo>
                  <a:pt x="115" y="301"/>
                </a:lnTo>
                <a:lnTo>
                  <a:pt x="85" y="293"/>
                </a:lnTo>
                <a:lnTo>
                  <a:pt x="61" y="281"/>
                </a:lnTo>
                <a:lnTo>
                  <a:pt x="40" y="263"/>
                </a:lnTo>
                <a:lnTo>
                  <a:pt x="24" y="242"/>
                </a:lnTo>
                <a:lnTo>
                  <a:pt x="10" y="216"/>
                </a:lnTo>
                <a:lnTo>
                  <a:pt x="2" y="184"/>
                </a:lnTo>
                <a:lnTo>
                  <a:pt x="0" y="148"/>
                </a:lnTo>
                <a:lnTo>
                  <a:pt x="2" y="115"/>
                </a:lnTo>
                <a:lnTo>
                  <a:pt x="10" y="85"/>
                </a:lnTo>
                <a:lnTo>
                  <a:pt x="24" y="59"/>
                </a:lnTo>
                <a:lnTo>
                  <a:pt x="40" y="39"/>
                </a:lnTo>
                <a:lnTo>
                  <a:pt x="59" y="22"/>
                </a:lnTo>
                <a:lnTo>
                  <a:pt x="83" y="10"/>
                </a:lnTo>
                <a:lnTo>
                  <a:pt x="109" y="2"/>
                </a:lnTo>
                <a:lnTo>
                  <a:pt x="1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1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846" y="3825603"/>
            <a:ext cx="11257205" cy="933525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8666" b="0">
                <a:solidFill>
                  <a:schemeClr val="tx1">
                    <a:alpha val="90000"/>
                  </a:schemeClr>
                </a:solidFill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846" y="4626384"/>
            <a:ext cx="11257205" cy="328231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33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0" indent="0" algn="l"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defRPr sz="2133">
                <a:solidFill>
                  <a:schemeClr val="tx1"/>
                </a:solidFill>
              </a:defRPr>
            </a:lvl3pPr>
            <a:lvl4pPr marL="0" indent="0" algn="l">
              <a:buNone/>
              <a:defRPr sz="1867">
                <a:solidFill>
                  <a:schemeClr val="tx1"/>
                </a:solidFill>
              </a:defRPr>
            </a:lvl4pPr>
            <a:lvl5pPr marL="0" indent="0" algn="l">
              <a:buNone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02395" y="514775"/>
            <a:ext cx="1665592" cy="1097757"/>
            <a:chOff x="451796" y="386081"/>
            <a:chExt cx="1249194" cy="823318"/>
          </a:xfrm>
        </p:grpSpPr>
        <p:sp>
          <p:nvSpPr>
            <p:cNvPr id="7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8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43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0" y="3102758"/>
            <a:ext cx="11248100" cy="775597"/>
          </a:xfrm>
        </p:spPr>
        <p:txBody>
          <a:bodyPr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35521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0" y="2735249"/>
            <a:ext cx="11248100" cy="775597"/>
          </a:xfrm>
        </p:spPr>
        <p:txBody>
          <a:bodyPr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3510845"/>
            <a:ext cx="11248100" cy="1477520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buClrTx/>
              <a:defRPr sz="213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>
              <a:spcBef>
                <a:spcPts val="0"/>
              </a:spcBef>
              <a:buClrTx/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>
              <a:spcBef>
                <a:spcPts val="0"/>
              </a:spcBef>
              <a:buClrTx/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>
              <a:spcBef>
                <a:spcPts val="0"/>
              </a:spcBef>
              <a:buClrTx/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>
              <a:spcBef>
                <a:spcPts val="0"/>
              </a:spcBef>
              <a:buClrTx/>
              <a:defRPr sz="1867"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364566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0" y="3102758"/>
            <a:ext cx="11248100" cy="775597"/>
          </a:xfrm>
        </p:spPr>
        <p:txBody>
          <a:bodyPr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>
                    <a:alpha val="9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98227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0" y="299589"/>
            <a:ext cx="12192000" cy="834851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5643"/>
            <a:endParaRPr lang="en-US" sz="4267" dirty="0">
              <a:solidFill>
                <a:prstClr val="white"/>
              </a:solidFill>
              <a:latin typeface="Intel Clear Pro Bold"/>
              <a:cs typeface="Intel Clear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697" y="454377"/>
            <a:ext cx="11126355" cy="525272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4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0" y="299588"/>
            <a:ext cx="12192000" cy="834851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5655"/>
            <a:endParaRPr lang="en-US" sz="4267" dirty="0">
              <a:solidFill>
                <a:prstClr val="white"/>
              </a:solidFill>
              <a:latin typeface="Intel Clear Pro Bold"/>
              <a:cs typeface="Intel Clear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697" y="454377"/>
            <a:ext cx="11126353" cy="525272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3696" y="1558456"/>
            <a:ext cx="11126355" cy="4284985"/>
          </a:xfrm>
        </p:spPr>
        <p:txBody>
          <a:bodyPr/>
          <a:lstStyle>
            <a:lvl2pPr marL="304792" indent="-304792">
              <a:buFont typeface="Arial" charset="0"/>
              <a:buChar char="•"/>
              <a:tabLst/>
              <a:defRPr/>
            </a:lvl2pPr>
            <a:lvl3pPr marL="533387" indent="-228594">
              <a:tabLst/>
              <a:defRPr/>
            </a:lvl3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7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0" y="299588"/>
            <a:ext cx="12192000" cy="834851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5655"/>
            <a:endParaRPr lang="en-US" sz="4267" dirty="0">
              <a:solidFill>
                <a:prstClr val="white"/>
              </a:solidFill>
              <a:latin typeface="Intel Clear Pro Bold"/>
              <a:cs typeface="Intel Clear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696" y="454377"/>
            <a:ext cx="11126355" cy="525272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1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Section Break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4" y="461501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449" y="32201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 dirty="0" smtClean="0"/>
              <a:t>40pt Intel Clear</a:t>
            </a:r>
            <a:br>
              <a:rPr lang="en-US" spc="0" dirty="0" smtClean="0"/>
            </a:br>
            <a:r>
              <a:rPr lang="en-US" spc="0" dirty="0" smtClean="0"/>
              <a:t>Blue Section Break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10276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Intel Confidential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25438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dirty="0" smtClean="0">
                <a:latin typeface="Arial"/>
              </a:rPr>
              <a:t>Drag picture to placeholder or click icon to add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dirty="0" smtClean="0">
                <a:latin typeface="Arial"/>
              </a:rPr>
              <a:t>Drag picture to placeholder or click icon to add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7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0" y="299589"/>
            <a:ext cx="12192000" cy="834851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5643"/>
            <a:endParaRPr lang="en-US" sz="4267" dirty="0">
              <a:solidFill>
                <a:prstClr val="white"/>
              </a:solidFill>
              <a:latin typeface="Intel Clear Pro Bold"/>
              <a:cs typeface="Intel Clear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697" y="454377"/>
            <a:ext cx="11126355" cy="525272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38753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57" indent="-300551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532972"/>
            <a:ext cx="171522" cy="164212"/>
          </a:xfrm>
        </p:spPr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532972"/>
            <a:ext cx="171522" cy="164212"/>
          </a:xfrm>
        </p:spPr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endParaRPr lang="en-US" sz="1333" dirty="0">
              <a:solidFill>
                <a:srgbClr val="003C71"/>
              </a:solidFill>
              <a:ea typeface="ＭＳ Ｐゴシック" charset="0"/>
              <a:cs typeface="Neo Sans Intel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56526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7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532972"/>
            <a:ext cx="171522" cy="164212"/>
          </a:xfrm>
        </p:spPr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8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5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90111" y="2500173"/>
            <a:ext cx="2811779" cy="1853184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39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662519" y="2499763"/>
            <a:ext cx="4866964" cy="2019320"/>
            <a:chOff x="3095625" y="246063"/>
            <a:chExt cx="5176838" cy="2147887"/>
          </a:xfrm>
          <a:solidFill>
            <a:srgbClr val="FFFFFF"/>
          </a:solidFill>
        </p:grpSpPr>
        <p:sp>
          <p:nvSpPr>
            <p:cNvPr id="5" name="Freeform 4"/>
            <p:cNvSpPr>
              <a:spLocks noEditPoints="1"/>
            </p:cNvSpPr>
            <p:nvPr userDrawn="1"/>
          </p:nvSpPr>
          <p:spPr bwMode="auto">
            <a:xfrm>
              <a:off x="3095625" y="246063"/>
              <a:ext cx="2998788" cy="1976437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643563" y="706438"/>
              <a:ext cx="125413" cy="123825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8145463" y="2079625"/>
              <a:ext cx="127000" cy="61912"/>
            </a:xfrm>
            <a:custGeom>
              <a:avLst/>
              <a:gdLst>
                <a:gd name="T0" fmla="*/ 83 w 160"/>
                <a:gd name="T1" fmla="*/ 0 h 79"/>
                <a:gd name="T2" fmla="*/ 97 w 160"/>
                <a:gd name="T3" fmla="*/ 0 h 79"/>
                <a:gd name="T4" fmla="*/ 123 w 160"/>
                <a:gd name="T5" fmla="*/ 45 h 79"/>
                <a:gd name="T6" fmla="*/ 146 w 160"/>
                <a:gd name="T7" fmla="*/ 0 h 79"/>
                <a:gd name="T8" fmla="*/ 160 w 160"/>
                <a:gd name="T9" fmla="*/ 0 h 79"/>
                <a:gd name="T10" fmla="*/ 160 w 160"/>
                <a:gd name="T11" fmla="*/ 79 h 79"/>
                <a:gd name="T12" fmla="*/ 146 w 160"/>
                <a:gd name="T13" fmla="*/ 79 h 79"/>
                <a:gd name="T14" fmla="*/ 146 w 160"/>
                <a:gd name="T15" fmla="*/ 25 h 79"/>
                <a:gd name="T16" fmla="*/ 128 w 160"/>
                <a:gd name="T17" fmla="*/ 59 h 79"/>
                <a:gd name="T18" fmla="*/ 115 w 160"/>
                <a:gd name="T19" fmla="*/ 59 h 79"/>
                <a:gd name="T20" fmla="*/ 97 w 160"/>
                <a:gd name="T21" fmla="*/ 25 h 79"/>
                <a:gd name="T22" fmla="*/ 97 w 160"/>
                <a:gd name="T23" fmla="*/ 79 h 79"/>
                <a:gd name="T24" fmla="*/ 83 w 160"/>
                <a:gd name="T25" fmla="*/ 79 h 79"/>
                <a:gd name="T26" fmla="*/ 83 w 160"/>
                <a:gd name="T27" fmla="*/ 0 h 79"/>
                <a:gd name="T28" fmla="*/ 0 w 160"/>
                <a:gd name="T29" fmla="*/ 0 h 79"/>
                <a:gd name="T30" fmla="*/ 69 w 160"/>
                <a:gd name="T31" fmla="*/ 0 h 79"/>
                <a:gd name="T32" fmla="*/ 69 w 160"/>
                <a:gd name="T33" fmla="*/ 14 h 79"/>
                <a:gd name="T34" fmla="*/ 41 w 160"/>
                <a:gd name="T35" fmla="*/ 14 h 79"/>
                <a:gd name="T36" fmla="*/ 41 w 160"/>
                <a:gd name="T37" fmla="*/ 79 h 79"/>
                <a:gd name="T38" fmla="*/ 27 w 160"/>
                <a:gd name="T39" fmla="*/ 79 h 79"/>
                <a:gd name="T40" fmla="*/ 27 w 160"/>
                <a:gd name="T41" fmla="*/ 14 h 79"/>
                <a:gd name="T42" fmla="*/ 0 w 160"/>
                <a:gd name="T43" fmla="*/ 14 h 79"/>
                <a:gd name="T44" fmla="*/ 0 w 160"/>
                <a:gd name="T4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" h="79">
                  <a:moveTo>
                    <a:pt x="83" y="0"/>
                  </a:moveTo>
                  <a:lnTo>
                    <a:pt x="97" y="0"/>
                  </a:lnTo>
                  <a:lnTo>
                    <a:pt x="123" y="45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79"/>
                  </a:lnTo>
                  <a:lnTo>
                    <a:pt x="146" y="79"/>
                  </a:lnTo>
                  <a:lnTo>
                    <a:pt x="146" y="25"/>
                  </a:lnTo>
                  <a:lnTo>
                    <a:pt x="128" y="59"/>
                  </a:lnTo>
                  <a:lnTo>
                    <a:pt x="115" y="59"/>
                  </a:lnTo>
                  <a:lnTo>
                    <a:pt x="97" y="25"/>
                  </a:lnTo>
                  <a:lnTo>
                    <a:pt x="97" y="79"/>
                  </a:lnTo>
                  <a:lnTo>
                    <a:pt x="83" y="79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14"/>
                  </a:lnTo>
                  <a:lnTo>
                    <a:pt x="41" y="14"/>
                  </a:lnTo>
                  <a:lnTo>
                    <a:pt x="41" y="79"/>
                  </a:lnTo>
                  <a:lnTo>
                    <a:pt x="27" y="79"/>
                  </a:lnTo>
                  <a:lnTo>
                    <a:pt x="2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5826125" y="1677988"/>
              <a:ext cx="204788" cy="241300"/>
            </a:xfrm>
            <a:custGeom>
              <a:avLst/>
              <a:gdLst>
                <a:gd name="T0" fmla="*/ 141 w 258"/>
                <a:gd name="T1" fmla="*/ 42 h 304"/>
                <a:gd name="T2" fmla="*/ 117 w 258"/>
                <a:gd name="T3" fmla="*/ 46 h 304"/>
                <a:gd name="T4" fmla="*/ 98 w 258"/>
                <a:gd name="T5" fmla="*/ 52 h 304"/>
                <a:gd name="T6" fmla="*/ 82 w 258"/>
                <a:gd name="T7" fmla="*/ 66 h 304"/>
                <a:gd name="T8" fmla="*/ 68 w 258"/>
                <a:gd name="T9" fmla="*/ 82 h 304"/>
                <a:gd name="T10" fmla="*/ 58 w 258"/>
                <a:gd name="T11" fmla="*/ 101 h 304"/>
                <a:gd name="T12" fmla="*/ 54 w 258"/>
                <a:gd name="T13" fmla="*/ 125 h 304"/>
                <a:gd name="T14" fmla="*/ 211 w 258"/>
                <a:gd name="T15" fmla="*/ 125 h 304"/>
                <a:gd name="T16" fmla="*/ 211 w 258"/>
                <a:gd name="T17" fmla="*/ 119 h 304"/>
                <a:gd name="T18" fmla="*/ 209 w 258"/>
                <a:gd name="T19" fmla="*/ 97 h 304"/>
                <a:gd name="T20" fmla="*/ 203 w 258"/>
                <a:gd name="T21" fmla="*/ 78 h 304"/>
                <a:gd name="T22" fmla="*/ 193 w 258"/>
                <a:gd name="T23" fmla="*/ 64 h 304"/>
                <a:gd name="T24" fmla="*/ 179 w 258"/>
                <a:gd name="T25" fmla="*/ 52 h 304"/>
                <a:gd name="T26" fmla="*/ 161 w 258"/>
                <a:gd name="T27" fmla="*/ 46 h 304"/>
                <a:gd name="T28" fmla="*/ 141 w 258"/>
                <a:gd name="T29" fmla="*/ 42 h 304"/>
                <a:gd name="T30" fmla="*/ 139 w 258"/>
                <a:gd name="T31" fmla="*/ 0 h 304"/>
                <a:gd name="T32" fmla="*/ 167 w 258"/>
                <a:gd name="T33" fmla="*/ 2 h 304"/>
                <a:gd name="T34" fmla="*/ 191 w 258"/>
                <a:gd name="T35" fmla="*/ 10 h 304"/>
                <a:gd name="T36" fmla="*/ 211 w 258"/>
                <a:gd name="T37" fmla="*/ 20 h 304"/>
                <a:gd name="T38" fmla="*/ 228 w 258"/>
                <a:gd name="T39" fmla="*/ 36 h 304"/>
                <a:gd name="T40" fmla="*/ 240 w 258"/>
                <a:gd name="T41" fmla="*/ 56 h 304"/>
                <a:gd name="T42" fmla="*/ 250 w 258"/>
                <a:gd name="T43" fmla="*/ 78 h 304"/>
                <a:gd name="T44" fmla="*/ 256 w 258"/>
                <a:gd name="T45" fmla="*/ 103 h 304"/>
                <a:gd name="T46" fmla="*/ 258 w 258"/>
                <a:gd name="T47" fmla="*/ 129 h 304"/>
                <a:gd name="T48" fmla="*/ 256 w 258"/>
                <a:gd name="T49" fmla="*/ 165 h 304"/>
                <a:gd name="T50" fmla="*/ 52 w 258"/>
                <a:gd name="T51" fmla="*/ 165 h 304"/>
                <a:gd name="T52" fmla="*/ 58 w 258"/>
                <a:gd name="T53" fmla="*/ 193 h 304"/>
                <a:gd name="T54" fmla="*/ 66 w 258"/>
                <a:gd name="T55" fmla="*/ 216 h 304"/>
                <a:gd name="T56" fmla="*/ 80 w 258"/>
                <a:gd name="T57" fmla="*/ 234 h 304"/>
                <a:gd name="T58" fmla="*/ 100 w 258"/>
                <a:gd name="T59" fmla="*/ 248 h 304"/>
                <a:gd name="T60" fmla="*/ 123 w 258"/>
                <a:gd name="T61" fmla="*/ 256 h 304"/>
                <a:gd name="T62" fmla="*/ 153 w 258"/>
                <a:gd name="T63" fmla="*/ 260 h 304"/>
                <a:gd name="T64" fmla="*/ 181 w 258"/>
                <a:gd name="T65" fmla="*/ 256 h 304"/>
                <a:gd name="T66" fmla="*/ 205 w 258"/>
                <a:gd name="T67" fmla="*/ 248 h 304"/>
                <a:gd name="T68" fmla="*/ 226 w 258"/>
                <a:gd name="T69" fmla="*/ 236 h 304"/>
                <a:gd name="T70" fmla="*/ 248 w 258"/>
                <a:gd name="T71" fmla="*/ 270 h 304"/>
                <a:gd name="T72" fmla="*/ 226 w 258"/>
                <a:gd name="T73" fmla="*/ 286 h 304"/>
                <a:gd name="T74" fmla="*/ 203 w 258"/>
                <a:gd name="T75" fmla="*/ 296 h 304"/>
                <a:gd name="T76" fmla="*/ 177 w 258"/>
                <a:gd name="T77" fmla="*/ 302 h 304"/>
                <a:gd name="T78" fmla="*/ 147 w 258"/>
                <a:gd name="T79" fmla="*/ 304 h 304"/>
                <a:gd name="T80" fmla="*/ 115 w 258"/>
                <a:gd name="T81" fmla="*/ 302 h 304"/>
                <a:gd name="T82" fmla="*/ 88 w 258"/>
                <a:gd name="T83" fmla="*/ 294 h 304"/>
                <a:gd name="T84" fmla="*/ 62 w 258"/>
                <a:gd name="T85" fmla="*/ 282 h 304"/>
                <a:gd name="T86" fmla="*/ 42 w 258"/>
                <a:gd name="T87" fmla="*/ 264 h 304"/>
                <a:gd name="T88" fmla="*/ 24 w 258"/>
                <a:gd name="T89" fmla="*/ 242 h 304"/>
                <a:gd name="T90" fmla="*/ 12 w 258"/>
                <a:gd name="T91" fmla="*/ 216 h 304"/>
                <a:gd name="T92" fmla="*/ 4 w 258"/>
                <a:gd name="T93" fmla="*/ 185 h 304"/>
                <a:gd name="T94" fmla="*/ 0 w 258"/>
                <a:gd name="T95" fmla="*/ 149 h 304"/>
                <a:gd name="T96" fmla="*/ 4 w 258"/>
                <a:gd name="T97" fmla="*/ 115 h 304"/>
                <a:gd name="T98" fmla="*/ 12 w 258"/>
                <a:gd name="T99" fmla="*/ 86 h 304"/>
                <a:gd name="T100" fmla="*/ 24 w 258"/>
                <a:gd name="T101" fmla="*/ 60 h 304"/>
                <a:gd name="T102" fmla="*/ 40 w 258"/>
                <a:gd name="T103" fmla="*/ 40 h 304"/>
                <a:gd name="T104" fmla="*/ 62 w 258"/>
                <a:gd name="T105" fmla="*/ 22 h 304"/>
                <a:gd name="T106" fmla="*/ 84 w 258"/>
                <a:gd name="T107" fmla="*/ 10 h 304"/>
                <a:gd name="T108" fmla="*/ 111 w 258"/>
                <a:gd name="T109" fmla="*/ 2 h 304"/>
                <a:gd name="T110" fmla="*/ 139 w 258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4">
                  <a:moveTo>
                    <a:pt x="141" y="42"/>
                  </a:moveTo>
                  <a:lnTo>
                    <a:pt x="117" y="46"/>
                  </a:lnTo>
                  <a:lnTo>
                    <a:pt x="98" y="52"/>
                  </a:lnTo>
                  <a:lnTo>
                    <a:pt x="82" y="66"/>
                  </a:lnTo>
                  <a:lnTo>
                    <a:pt x="68" y="82"/>
                  </a:lnTo>
                  <a:lnTo>
                    <a:pt x="58" y="101"/>
                  </a:lnTo>
                  <a:lnTo>
                    <a:pt x="54" y="125"/>
                  </a:lnTo>
                  <a:lnTo>
                    <a:pt x="211" y="125"/>
                  </a:lnTo>
                  <a:lnTo>
                    <a:pt x="211" y="119"/>
                  </a:lnTo>
                  <a:lnTo>
                    <a:pt x="209" y="97"/>
                  </a:lnTo>
                  <a:lnTo>
                    <a:pt x="203" y="78"/>
                  </a:lnTo>
                  <a:lnTo>
                    <a:pt x="193" y="64"/>
                  </a:lnTo>
                  <a:lnTo>
                    <a:pt x="179" y="52"/>
                  </a:lnTo>
                  <a:lnTo>
                    <a:pt x="161" y="46"/>
                  </a:lnTo>
                  <a:lnTo>
                    <a:pt x="141" y="42"/>
                  </a:lnTo>
                  <a:close/>
                  <a:moveTo>
                    <a:pt x="139" y="0"/>
                  </a:moveTo>
                  <a:lnTo>
                    <a:pt x="167" y="2"/>
                  </a:lnTo>
                  <a:lnTo>
                    <a:pt x="191" y="10"/>
                  </a:lnTo>
                  <a:lnTo>
                    <a:pt x="211" y="20"/>
                  </a:lnTo>
                  <a:lnTo>
                    <a:pt x="228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6" y="103"/>
                  </a:lnTo>
                  <a:lnTo>
                    <a:pt x="258" y="129"/>
                  </a:lnTo>
                  <a:lnTo>
                    <a:pt x="256" y="165"/>
                  </a:lnTo>
                  <a:lnTo>
                    <a:pt x="52" y="165"/>
                  </a:lnTo>
                  <a:lnTo>
                    <a:pt x="58" y="193"/>
                  </a:lnTo>
                  <a:lnTo>
                    <a:pt x="66" y="216"/>
                  </a:lnTo>
                  <a:lnTo>
                    <a:pt x="80" y="234"/>
                  </a:lnTo>
                  <a:lnTo>
                    <a:pt x="100" y="248"/>
                  </a:lnTo>
                  <a:lnTo>
                    <a:pt x="123" y="256"/>
                  </a:lnTo>
                  <a:lnTo>
                    <a:pt x="153" y="260"/>
                  </a:lnTo>
                  <a:lnTo>
                    <a:pt x="181" y="256"/>
                  </a:lnTo>
                  <a:lnTo>
                    <a:pt x="205" y="248"/>
                  </a:lnTo>
                  <a:lnTo>
                    <a:pt x="226" y="236"/>
                  </a:lnTo>
                  <a:lnTo>
                    <a:pt x="248" y="270"/>
                  </a:lnTo>
                  <a:lnTo>
                    <a:pt x="226" y="286"/>
                  </a:lnTo>
                  <a:lnTo>
                    <a:pt x="203" y="296"/>
                  </a:lnTo>
                  <a:lnTo>
                    <a:pt x="177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8" y="294"/>
                  </a:lnTo>
                  <a:lnTo>
                    <a:pt x="62" y="282"/>
                  </a:lnTo>
                  <a:lnTo>
                    <a:pt x="42" y="264"/>
                  </a:lnTo>
                  <a:lnTo>
                    <a:pt x="24" y="242"/>
                  </a:lnTo>
                  <a:lnTo>
                    <a:pt x="12" y="216"/>
                  </a:lnTo>
                  <a:lnTo>
                    <a:pt x="4" y="185"/>
                  </a:lnTo>
                  <a:lnTo>
                    <a:pt x="0" y="149"/>
                  </a:lnTo>
                  <a:lnTo>
                    <a:pt x="4" y="115"/>
                  </a:lnTo>
                  <a:lnTo>
                    <a:pt x="12" y="86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62" y="22"/>
                  </a:lnTo>
                  <a:lnTo>
                    <a:pt x="84" y="10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053138" y="1684338"/>
              <a:ext cx="215900" cy="228600"/>
            </a:xfrm>
            <a:custGeom>
              <a:avLst/>
              <a:gdLst>
                <a:gd name="T0" fmla="*/ 6 w 271"/>
                <a:gd name="T1" fmla="*/ 0 h 288"/>
                <a:gd name="T2" fmla="*/ 65 w 271"/>
                <a:gd name="T3" fmla="*/ 0 h 288"/>
                <a:gd name="T4" fmla="*/ 137 w 271"/>
                <a:gd name="T5" fmla="*/ 105 h 288"/>
                <a:gd name="T6" fmla="*/ 208 w 271"/>
                <a:gd name="T7" fmla="*/ 0 h 288"/>
                <a:gd name="T8" fmla="*/ 263 w 271"/>
                <a:gd name="T9" fmla="*/ 0 h 288"/>
                <a:gd name="T10" fmla="*/ 164 w 271"/>
                <a:gd name="T11" fmla="*/ 141 h 288"/>
                <a:gd name="T12" fmla="*/ 271 w 271"/>
                <a:gd name="T13" fmla="*/ 288 h 288"/>
                <a:gd name="T14" fmla="*/ 212 w 271"/>
                <a:gd name="T15" fmla="*/ 288 h 288"/>
                <a:gd name="T16" fmla="*/ 135 w 271"/>
                <a:gd name="T17" fmla="*/ 177 h 288"/>
                <a:gd name="T18" fmla="*/ 55 w 271"/>
                <a:gd name="T19" fmla="*/ 288 h 288"/>
                <a:gd name="T20" fmla="*/ 0 w 271"/>
                <a:gd name="T21" fmla="*/ 288 h 288"/>
                <a:gd name="T22" fmla="*/ 107 w 271"/>
                <a:gd name="T23" fmla="*/ 141 h 288"/>
                <a:gd name="T24" fmla="*/ 6 w 271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288">
                  <a:moveTo>
                    <a:pt x="6" y="0"/>
                  </a:moveTo>
                  <a:lnTo>
                    <a:pt x="65" y="0"/>
                  </a:lnTo>
                  <a:lnTo>
                    <a:pt x="137" y="105"/>
                  </a:lnTo>
                  <a:lnTo>
                    <a:pt x="208" y="0"/>
                  </a:lnTo>
                  <a:lnTo>
                    <a:pt x="263" y="0"/>
                  </a:lnTo>
                  <a:lnTo>
                    <a:pt x="164" y="141"/>
                  </a:lnTo>
                  <a:lnTo>
                    <a:pt x="271" y="288"/>
                  </a:lnTo>
                  <a:lnTo>
                    <a:pt x="212" y="288"/>
                  </a:lnTo>
                  <a:lnTo>
                    <a:pt x="135" y="177"/>
                  </a:lnTo>
                  <a:lnTo>
                    <a:pt x="55" y="288"/>
                  </a:lnTo>
                  <a:lnTo>
                    <a:pt x="0" y="288"/>
                  </a:lnTo>
                  <a:lnTo>
                    <a:pt x="107" y="14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300788" y="1677988"/>
              <a:ext cx="220663" cy="330200"/>
            </a:xfrm>
            <a:custGeom>
              <a:avLst/>
              <a:gdLst>
                <a:gd name="T0" fmla="*/ 143 w 277"/>
                <a:gd name="T1" fmla="*/ 44 h 417"/>
                <a:gd name="T2" fmla="*/ 115 w 277"/>
                <a:gd name="T3" fmla="*/ 48 h 417"/>
                <a:gd name="T4" fmla="*/ 93 w 277"/>
                <a:gd name="T5" fmla="*/ 58 h 417"/>
                <a:gd name="T6" fmla="*/ 75 w 277"/>
                <a:gd name="T7" fmla="*/ 74 h 417"/>
                <a:gd name="T8" fmla="*/ 61 w 277"/>
                <a:gd name="T9" fmla="*/ 97 h 417"/>
                <a:gd name="T10" fmla="*/ 53 w 277"/>
                <a:gd name="T11" fmla="*/ 123 h 417"/>
                <a:gd name="T12" fmla="*/ 51 w 277"/>
                <a:gd name="T13" fmla="*/ 155 h 417"/>
                <a:gd name="T14" fmla="*/ 53 w 277"/>
                <a:gd name="T15" fmla="*/ 185 h 417"/>
                <a:gd name="T16" fmla="*/ 61 w 277"/>
                <a:gd name="T17" fmla="*/ 210 h 417"/>
                <a:gd name="T18" fmla="*/ 73 w 277"/>
                <a:gd name="T19" fmla="*/ 232 h 417"/>
                <a:gd name="T20" fmla="*/ 91 w 277"/>
                <a:gd name="T21" fmla="*/ 246 h 417"/>
                <a:gd name="T22" fmla="*/ 113 w 277"/>
                <a:gd name="T23" fmla="*/ 256 h 417"/>
                <a:gd name="T24" fmla="*/ 137 w 277"/>
                <a:gd name="T25" fmla="*/ 260 h 417"/>
                <a:gd name="T26" fmla="*/ 162 w 277"/>
                <a:gd name="T27" fmla="*/ 256 h 417"/>
                <a:gd name="T28" fmla="*/ 184 w 277"/>
                <a:gd name="T29" fmla="*/ 246 h 417"/>
                <a:gd name="T30" fmla="*/ 200 w 277"/>
                <a:gd name="T31" fmla="*/ 230 h 417"/>
                <a:gd name="T32" fmla="*/ 214 w 277"/>
                <a:gd name="T33" fmla="*/ 208 h 417"/>
                <a:gd name="T34" fmla="*/ 220 w 277"/>
                <a:gd name="T35" fmla="*/ 181 h 417"/>
                <a:gd name="T36" fmla="*/ 224 w 277"/>
                <a:gd name="T37" fmla="*/ 149 h 417"/>
                <a:gd name="T38" fmla="*/ 220 w 277"/>
                <a:gd name="T39" fmla="*/ 117 h 417"/>
                <a:gd name="T40" fmla="*/ 214 w 277"/>
                <a:gd name="T41" fmla="*/ 92 h 417"/>
                <a:gd name="T42" fmla="*/ 202 w 277"/>
                <a:gd name="T43" fmla="*/ 72 h 417"/>
                <a:gd name="T44" fmla="*/ 186 w 277"/>
                <a:gd name="T45" fmla="*/ 56 h 417"/>
                <a:gd name="T46" fmla="*/ 166 w 277"/>
                <a:gd name="T47" fmla="*/ 48 h 417"/>
                <a:gd name="T48" fmla="*/ 143 w 277"/>
                <a:gd name="T49" fmla="*/ 44 h 417"/>
                <a:gd name="T50" fmla="*/ 153 w 277"/>
                <a:gd name="T51" fmla="*/ 0 h 417"/>
                <a:gd name="T52" fmla="*/ 180 w 277"/>
                <a:gd name="T53" fmla="*/ 2 h 417"/>
                <a:gd name="T54" fmla="*/ 206 w 277"/>
                <a:gd name="T55" fmla="*/ 10 h 417"/>
                <a:gd name="T56" fmla="*/ 226 w 277"/>
                <a:gd name="T57" fmla="*/ 24 h 417"/>
                <a:gd name="T58" fmla="*/ 244 w 277"/>
                <a:gd name="T59" fmla="*/ 40 h 417"/>
                <a:gd name="T60" fmla="*/ 258 w 277"/>
                <a:gd name="T61" fmla="*/ 62 h 417"/>
                <a:gd name="T62" fmla="*/ 267 w 277"/>
                <a:gd name="T63" fmla="*/ 86 h 417"/>
                <a:gd name="T64" fmla="*/ 275 w 277"/>
                <a:gd name="T65" fmla="*/ 115 h 417"/>
                <a:gd name="T66" fmla="*/ 277 w 277"/>
                <a:gd name="T67" fmla="*/ 147 h 417"/>
                <a:gd name="T68" fmla="*/ 275 w 277"/>
                <a:gd name="T69" fmla="*/ 179 h 417"/>
                <a:gd name="T70" fmla="*/ 267 w 277"/>
                <a:gd name="T71" fmla="*/ 208 h 417"/>
                <a:gd name="T72" fmla="*/ 258 w 277"/>
                <a:gd name="T73" fmla="*/ 236 h 417"/>
                <a:gd name="T74" fmla="*/ 242 w 277"/>
                <a:gd name="T75" fmla="*/ 260 h 417"/>
                <a:gd name="T76" fmla="*/ 224 w 277"/>
                <a:gd name="T77" fmla="*/ 278 h 417"/>
                <a:gd name="T78" fmla="*/ 200 w 277"/>
                <a:gd name="T79" fmla="*/ 292 h 417"/>
                <a:gd name="T80" fmla="*/ 174 w 277"/>
                <a:gd name="T81" fmla="*/ 302 h 417"/>
                <a:gd name="T82" fmla="*/ 145 w 277"/>
                <a:gd name="T83" fmla="*/ 304 h 417"/>
                <a:gd name="T84" fmla="*/ 115 w 277"/>
                <a:gd name="T85" fmla="*/ 302 h 417"/>
                <a:gd name="T86" fmla="*/ 89 w 277"/>
                <a:gd name="T87" fmla="*/ 292 h 417"/>
                <a:gd name="T88" fmla="*/ 67 w 277"/>
                <a:gd name="T89" fmla="*/ 276 h 417"/>
                <a:gd name="T90" fmla="*/ 51 w 277"/>
                <a:gd name="T91" fmla="*/ 256 h 417"/>
                <a:gd name="T92" fmla="*/ 51 w 277"/>
                <a:gd name="T93" fmla="*/ 417 h 417"/>
                <a:gd name="T94" fmla="*/ 0 w 277"/>
                <a:gd name="T95" fmla="*/ 417 h 417"/>
                <a:gd name="T96" fmla="*/ 0 w 277"/>
                <a:gd name="T97" fmla="*/ 8 h 417"/>
                <a:gd name="T98" fmla="*/ 28 w 277"/>
                <a:gd name="T99" fmla="*/ 8 h 417"/>
                <a:gd name="T100" fmla="*/ 36 w 277"/>
                <a:gd name="T101" fmla="*/ 8 h 417"/>
                <a:gd name="T102" fmla="*/ 42 w 277"/>
                <a:gd name="T103" fmla="*/ 10 h 417"/>
                <a:gd name="T104" fmla="*/ 48 w 277"/>
                <a:gd name="T105" fmla="*/ 14 h 417"/>
                <a:gd name="T106" fmla="*/ 49 w 277"/>
                <a:gd name="T107" fmla="*/ 20 h 417"/>
                <a:gd name="T108" fmla="*/ 51 w 277"/>
                <a:gd name="T109" fmla="*/ 28 h 417"/>
                <a:gd name="T110" fmla="*/ 51 w 277"/>
                <a:gd name="T111" fmla="*/ 52 h 417"/>
                <a:gd name="T112" fmla="*/ 67 w 277"/>
                <a:gd name="T113" fmla="*/ 30 h 417"/>
                <a:gd name="T114" fmla="*/ 91 w 277"/>
                <a:gd name="T115" fmla="*/ 14 h 417"/>
                <a:gd name="T116" fmla="*/ 119 w 277"/>
                <a:gd name="T117" fmla="*/ 4 h 417"/>
                <a:gd name="T118" fmla="*/ 153 w 277"/>
                <a:gd name="T11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" h="417">
                  <a:moveTo>
                    <a:pt x="143" y="44"/>
                  </a:moveTo>
                  <a:lnTo>
                    <a:pt x="115" y="48"/>
                  </a:lnTo>
                  <a:lnTo>
                    <a:pt x="93" y="58"/>
                  </a:lnTo>
                  <a:lnTo>
                    <a:pt x="75" y="74"/>
                  </a:lnTo>
                  <a:lnTo>
                    <a:pt x="61" y="97"/>
                  </a:lnTo>
                  <a:lnTo>
                    <a:pt x="53" y="123"/>
                  </a:lnTo>
                  <a:lnTo>
                    <a:pt x="51" y="155"/>
                  </a:lnTo>
                  <a:lnTo>
                    <a:pt x="53" y="185"/>
                  </a:lnTo>
                  <a:lnTo>
                    <a:pt x="61" y="210"/>
                  </a:lnTo>
                  <a:lnTo>
                    <a:pt x="73" y="232"/>
                  </a:lnTo>
                  <a:lnTo>
                    <a:pt x="91" y="246"/>
                  </a:lnTo>
                  <a:lnTo>
                    <a:pt x="113" y="256"/>
                  </a:lnTo>
                  <a:lnTo>
                    <a:pt x="137" y="260"/>
                  </a:lnTo>
                  <a:lnTo>
                    <a:pt x="162" y="256"/>
                  </a:lnTo>
                  <a:lnTo>
                    <a:pt x="184" y="246"/>
                  </a:lnTo>
                  <a:lnTo>
                    <a:pt x="200" y="230"/>
                  </a:lnTo>
                  <a:lnTo>
                    <a:pt x="214" y="208"/>
                  </a:lnTo>
                  <a:lnTo>
                    <a:pt x="220" y="181"/>
                  </a:lnTo>
                  <a:lnTo>
                    <a:pt x="224" y="149"/>
                  </a:lnTo>
                  <a:lnTo>
                    <a:pt x="220" y="117"/>
                  </a:lnTo>
                  <a:lnTo>
                    <a:pt x="214" y="92"/>
                  </a:lnTo>
                  <a:lnTo>
                    <a:pt x="202" y="72"/>
                  </a:lnTo>
                  <a:lnTo>
                    <a:pt x="186" y="56"/>
                  </a:lnTo>
                  <a:lnTo>
                    <a:pt x="166" y="48"/>
                  </a:lnTo>
                  <a:lnTo>
                    <a:pt x="143" y="44"/>
                  </a:lnTo>
                  <a:close/>
                  <a:moveTo>
                    <a:pt x="153" y="0"/>
                  </a:moveTo>
                  <a:lnTo>
                    <a:pt x="180" y="2"/>
                  </a:lnTo>
                  <a:lnTo>
                    <a:pt x="206" y="10"/>
                  </a:lnTo>
                  <a:lnTo>
                    <a:pt x="226" y="24"/>
                  </a:lnTo>
                  <a:lnTo>
                    <a:pt x="244" y="40"/>
                  </a:lnTo>
                  <a:lnTo>
                    <a:pt x="258" y="62"/>
                  </a:lnTo>
                  <a:lnTo>
                    <a:pt x="267" y="86"/>
                  </a:lnTo>
                  <a:lnTo>
                    <a:pt x="275" y="115"/>
                  </a:lnTo>
                  <a:lnTo>
                    <a:pt x="277" y="147"/>
                  </a:lnTo>
                  <a:lnTo>
                    <a:pt x="275" y="179"/>
                  </a:lnTo>
                  <a:lnTo>
                    <a:pt x="267" y="208"/>
                  </a:lnTo>
                  <a:lnTo>
                    <a:pt x="258" y="236"/>
                  </a:lnTo>
                  <a:lnTo>
                    <a:pt x="242" y="260"/>
                  </a:lnTo>
                  <a:lnTo>
                    <a:pt x="224" y="278"/>
                  </a:lnTo>
                  <a:lnTo>
                    <a:pt x="200" y="292"/>
                  </a:lnTo>
                  <a:lnTo>
                    <a:pt x="174" y="302"/>
                  </a:lnTo>
                  <a:lnTo>
                    <a:pt x="145" y="304"/>
                  </a:lnTo>
                  <a:lnTo>
                    <a:pt x="115" y="302"/>
                  </a:lnTo>
                  <a:lnTo>
                    <a:pt x="89" y="292"/>
                  </a:lnTo>
                  <a:lnTo>
                    <a:pt x="67" y="276"/>
                  </a:lnTo>
                  <a:lnTo>
                    <a:pt x="51" y="256"/>
                  </a:lnTo>
                  <a:lnTo>
                    <a:pt x="51" y="417"/>
                  </a:lnTo>
                  <a:lnTo>
                    <a:pt x="0" y="417"/>
                  </a:lnTo>
                  <a:lnTo>
                    <a:pt x="0" y="8"/>
                  </a:lnTo>
                  <a:lnTo>
                    <a:pt x="28" y="8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49" y="20"/>
                  </a:lnTo>
                  <a:lnTo>
                    <a:pt x="51" y="28"/>
                  </a:lnTo>
                  <a:lnTo>
                    <a:pt x="51" y="52"/>
                  </a:lnTo>
                  <a:lnTo>
                    <a:pt x="67" y="30"/>
                  </a:lnTo>
                  <a:lnTo>
                    <a:pt x="91" y="14"/>
                  </a:lnTo>
                  <a:lnTo>
                    <a:pt x="119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559550" y="1677988"/>
              <a:ext cx="204788" cy="241300"/>
            </a:xfrm>
            <a:custGeom>
              <a:avLst/>
              <a:gdLst>
                <a:gd name="T0" fmla="*/ 141 w 258"/>
                <a:gd name="T1" fmla="*/ 42 h 304"/>
                <a:gd name="T2" fmla="*/ 117 w 258"/>
                <a:gd name="T3" fmla="*/ 46 h 304"/>
                <a:gd name="T4" fmla="*/ 97 w 258"/>
                <a:gd name="T5" fmla="*/ 52 h 304"/>
                <a:gd name="T6" fmla="*/ 81 w 258"/>
                <a:gd name="T7" fmla="*/ 66 h 304"/>
                <a:gd name="T8" fmla="*/ 67 w 258"/>
                <a:gd name="T9" fmla="*/ 82 h 304"/>
                <a:gd name="T10" fmla="*/ 57 w 258"/>
                <a:gd name="T11" fmla="*/ 101 h 304"/>
                <a:gd name="T12" fmla="*/ 53 w 258"/>
                <a:gd name="T13" fmla="*/ 125 h 304"/>
                <a:gd name="T14" fmla="*/ 210 w 258"/>
                <a:gd name="T15" fmla="*/ 125 h 304"/>
                <a:gd name="T16" fmla="*/ 210 w 258"/>
                <a:gd name="T17" fmla="*/ 119 h 304"/>
                <a:gd name="T18" fmla="*/ 208 w 258"/>
                <a:gd name="T19" fmla="*/ 97 h 304"/>
                <a:gd name="T20" fmla="*/ 200 w 258"/>
                <a:gd name="T21" fmla="*/ 78 h 304"/>
                <a:gd name="T22" fmla="*/ 190 w 258"/>
                <a:gd name="T23" fmla="*/ 64 h 304"/>
                <a:gd name="T24" fmla="*/ 178 w 258"/>
                <a:gd name="T25" fmla="*/ 52 h 304"/>
                <a:gd name="T26" fmla="*/ 160 w 258"/>
                <a:gd name="T27" fmla="*/ 46 h 304"/>
                <a:gd name="T28" fmla="*/ 141 w 258"/>
                <a:gd name="T29" fmla="*/ 42 h 304"/>
                <a:gd name="T30" fmla="*/ 139 w 258"/>
                <a:gd name="T31" fmla="*/ 0 h 304"/>
                <a:gd name="T32" fmla="*/ 166 w 258"/>
                <a:gd name="T33" fmla="*/ 2 h 304"/>
                <a:gd name="T34" fmla="*/ 190 w 258"/>
                <a:gd name="T35" fmla="*/ 10 h 304"/>
                <a:gd name="T36" fmla="*/ 210 w 258"/>
                <a:gd name="T37" fmla="*/ 20 h 304"/>
                <a:gd name="T38" fmla="*/ 228 w 258"/>
                <a:gd name="T39" fmla="*/ 36 h 304"/>
                <a:gd name="T40" fmla="*/ 240 w 258"/>
                <a:gd name="T41" fmla="*/ 56 h 304"/>
                <a:gd name="T42" fmla="*/ 250 w 258"/>
                <a:gd name="T43" fmla="*/ 78 h 304"/>
                <a:gd name="T44" fmla="*/ 256 w 258"/>
                <a:gd name="T45" fmla="*/ 103 h 304"/>
                <a:gd name="T46" fmla="*/ 258 w 258"/>
                <a:gd name="T47" fmla="*/ 129 h 304"/>
                <a:gd name="T48" fmla="*/ 256 w 258"/>
                <a:gd name="T49" fmla="*/ 165 h 304"/>
                <a:gd name="T50" fmla="*/ 51 w 258"/>
                <a:gd name="T51" fmla="*/ 165 h 304"/>
                <a:gd name="T52" fmla="*/ 57 w 258"/>
                <a:gd name="T53" fmla="*/ 193 h 304"/>
                <a:gd name="T54" fmla="*/ 65 w 258"/>
                <a:gd name="T55" fmla="*/ 216 h 304"/>
                <a:gd name="T56" fmla="*/ 79 w 258"/>
                <a:gd name="T57" fmla="*/ 234 h 304"/>
                <a:gd name="T58" fmla="*/ 99 w 258"/>
                <a:gd name="T59" fmla="*/ 248 h 304"/>
                <a:gd name="T60" fmla="*/ 123 w 258"/>
                <a:gd name="T61" fmla="*/ 256 h 304"/>
                <a:gd name="T62" fmla="*/ 153 w 258"/>
                <a:gd name="T63" fmla="*/ 260 h 304"/>
                <a:gd name="T64" fmla="*/ 180 w 258"/>
                <a:gd name="T65" fmla="*/ 256 h 304"/>
                <a:gd name="T66" fmla="*/ 204 w 258"/>
                <a:gd name="T67" fmla="*/ 248 h 304"/>
                <a:gd name="T68" fmla="*/ 226 w 258"/>
                <a:gd name="T69" fmla="*/ 236 h 304"/>
                <a:gd name="T70" fmla="*/ 248 w 258"/>
                <a:gd name="T71" fmla="*/ 270 h 304"/>
                <a:gd name="T72" fmla="*/ 226 w 258"/>
                <a:gd name="T73" fmla="*/ 286 h 304"/>
                <a:gd name="T74" fmla="*/ 202 w 258"/>
                <a:gd name="T75" fmla="*/ 296 h 304"/>
                <a:gd name="T76" fmla="*/ 176 w 258"/>
                <a:gd name="T77" fmla="*/ 302 h 304"/>
                <a:gd name="T78" fmla="*/ 147 w 258"/>
                <a:gd name="T79" fmla="*/ 304 h 304"/>
                <a:gd name="T80" fmla="*/ 115 w 258"/>
                <a:gd name="T81" fmla="*/ 302 h 304"/>
                <a:gd name="T82" fmla="*/ 87 w 258"/>
                <a:gd name="T83" fmla="*/ 294 h 304"/>
                <a:gd name="T84" fmla="*/ 61 w 258"/>
                <a:gd name="T85" fmla="*/ 282 h 304"/>
                <a:gd name="T86" fmla="*/ 42 w 258"/>
                <a:gd name="T87" fmla="*/ 264 h 304"/>
                <a:gd name="T88" fmla="*/ 24 w 258"/>
                <a:gd name="T89" fmla="*/ 242 h 304"/>
                <a:gd name="T90" fmla="*/ 12 w 258"/>
                <a:gd name="T91" fmla="*/ 216 h 304"/>
                <a:gd name="T92" fmla="*/ 4 w 258"/>
                <a:gd name="T93" fmla="*/ 185 h 304"/>
                <a:gd name="T94" fmla="*/ 0 w 258"/>
                <a:gd name="T95" fmla="*/ 149 h 304"/>
                <a:gd name="T96" fmla="*/ 4 w 258"/>
                <a:gd name="T97" fmla="*/ 115 h 304"/>
                <a:gd name="T98" fmla="*/ 12 w 258"/>
                <a:gd name="T99" fmla="*/ 86 h 304"/>
                <a:gd name="T100" fmla="*/ 24 w 258"/>
                <a:gd name="T101" fmla="*/ 60 h 304"/>
                <a:gd name="T102" fmla="*/ 40 w 258"/>
                <a:gd name="T103" fmla="*/ 40 h 304"/>
                <a:gd name="T104" fmla="*/ 61 w 258"/>
                <a:gd name="T105" fmla="*/ 22 h 304"/>
                <a:gd name="T106" fmla="*/ 83 w 258"/>
                <a:gd name="T107" fmla="*/ 10 h 304"/>
                <a:gd name="T108" fmla="*/ 111 w 258"/>
                <a:gd name="T109" fmla="*/ 2 h 304"/>
                <a:gd name="T110" fmla="*/ 139 w 258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4">
                  <a:moveTo>
                    <a:pt x="141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81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3" y="125"/>
                  </a:lnTo>
                  <a:lnTo>
                    <a:pt x="210" y="125"/>
                  </a:lnTo>
                  <a:lnTo>
                    <a:pt x="210" y="119"/>
                  </a:lnTo>
                  <a:lnTo>
                    <a:pt x="208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8" y="52"/>
                  </a:lnTo>
                  <a:lnTo>
                    <a:pt x="160" y="46"/>
                  </a:lnTo>
                  <a:lnTo>
                    <a:pt x="141" y="42"/>
                  </a:lnTo>
                  <a:close/>
                  <a:moveTo>
                    <a:pt x="139" y="0"/>
                  </a:moveTo>
                  <a:lnTo>
                    <a:pt x="166" y="2"/>
                  </a:lnTo>
                  <a:lnTo>
                    <a:pt x="190" y="10"/>
                  </a:lnTo>
                  <a:lnTo>
                    <a:pt x="210" y="20"/>
                  </a:lnTo>
                  <a:lnTo>
                    <a:pt x="228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6" y="103"/>
                  </a:lnTo>
                  <a:lnTo>
                    <a:pt x="258" y="129"/>
                  </a:lnTo>
                  <a:lnTo>
                    <a:pt x="256" y="165"/>
                  </a:lnTo>
                  <a:lnTo>
                    <a:pt x="51" y="165"/>
                  </a:lnTo>
                  <a:lnTo>
                    <a:pt x="57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9" y="248"/>
                  </a:lnTo>
                  <a:lnTo>
                    <a:pt x="123" y="256"/>
                  </a:lnTo>
                  <a:lnTo>
                    <a:pt x="153" y="260"/>
                  </a:lnTo>
                  <a:lnTo>
                    <a:pt x="180" y="256"/>
                  </a:lnTo>
                  <a:lnTo>
                    <a:pt x="204" y="248"/>
                  </a:lnTo>
                  <a:lnTo>
                    <a:pt x="226" y="236"/>
                  </a:lnTo>
                  <a:lnTo>
                    <a:pt x="248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6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7" y="294"/>
                  </a:lnTo>
                  <a:lnTo>
                    <a:pt x="61" y="282"/>
                  </a:lnTo>
                  <a:lnTo>
                    <a:pt x="42" y="264"/>
                  </a:lnTo>
                  <a:lnTo>
                    <a:pt x="24" y="242"/>
                  </a:lnTo>
                  <a:lnTo>
                    <a:pt x="12" y="216"/>
                  </a:lnTo>
                  <a:lnTo>
                    <a:pt x="4" y="185"/>
                  </a:lnTo>
                  <a:lnTo>
                    <a:pt x="0" y="149"/>
                  </a:lnTo>
                  <a:lnTo>
                    <a:pt x="4" y="115"/>
                  </a:lnTo>
                  <a:lnTo>
                    <a:pt x="12" y="86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61" y="22"/>
                  </a:lnTo>
                  <a:lnTo>
                    <a:pt x="83" y="10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816725" y="1681163"/>
              <a:ext cx="130175" cy="231775"/>
            </a:xfrm>
            <a:custGeom>
              <a:avLst/>
              <a:gdLst>
                <a:gd name="T0" fmla="*/ 139 w 164"/>
                <a:gd name="T1" fmla="*/ 0 h 292"/>
                <a:gd name="T2" fmla="*/ 147 w 164"/>
                <a:gd name="T3" fmla="*/ 0 h 292"/>
                <a:gd name="T4" fmla="*/ 155 w 164"/>
                <a:gd name="T5" fmla="*/ 0 h 292"/>
                <a:gd name="T6" fmla="*/ 161 w 164"/>
                <a:gd name="T7" fmla="*/ 2 h 292"/>
                <a:gd name="T8" fmla="*/ 164 w 164"/>
                <a:gd name="T9" fmla="*/ 2 h 292"/>
                <a:gd name="T10" fmla="*/ 164 w 164"/>
                <a:gd name="T11" fmla="*/ 46 h 292"/>
                <a:gd name="T12" fmla="*/ 147 w 164"/>
                <a:gd name="T13" fmla="*/ 46 h 292"/>
                <a:gd name="T14" fmla="*/ 117 w 164"/>
                <a:gd name="T15" fmla="*/ 48 h 292"/>
                <a:gd name="T16" fmla="*/ 93 w 164"/>
                <a:gd name="T17" fmla="*/ 56 h 292"/>
                <a:gd name="T18" fmla="*/ 75 w 164"/>
                <a:gd name="T19" fmla="*/ 70 h 292"/>
                <a:gd name="T20" fmla="*/ 61 w 164"/>
                <a:gd name="T21" fmla="*/ 91 h 292"/>
                <a:gd name="T22" fmla="*/ 54 w 164"/>
                <a:gd name="T23" fmla="*/ 119 h 292"/>
                <a:gd name="T24" fmla="*/ 52 w 164"/>
                <a:gd name="T25" fmla="*/ 153 h 292"/>
                <a:gd name="T26" fmla="*/ 52 w 164"/>
                <a:gd name="T27" fmla="*/ 292 h 292"/>
                <a:gd name="T28" fmla="*/ 0 w 164"/>
                <a:gd name="T29" fmla="*/ 292 h 292"/>
                <a:gd name="T30" fmla="*/ 0 w 164"/>
                <a:gd name="T31" fmla="*/ 4 h 292"/>
                <a:gd name="T32" fmla="*/ 26 w 164"/>
                <a:gd name="T33" fmla="*/ 4 h 292"/>
                <a:gd name="T34" fmla="*/ 36 w 164"/>
                <a:gd name="T35" fmla="*/ 4 h 292"/>
                <a:gd name="T36" fmla="*/ 42 w 164"/>
                <a:gd name="T37" fmla="*/ 6 h 292"/>
                <a:gd name="T38" fmla="*/ 46 w 164"/>
                <a:gd name="T39" fmla="*/ 10 h 292"/>
                <a:gd name="T40" fmla="*/ 50 w 164"/>
                <a:gd name="T41" fmla="*/ 16 h 292"/>
                <a:gd name="T42" fmla="*/ 50 w 164"/>
                <a:gd name="T43" fmla="*/ 24 h 292"/>
                <a:gd name="T44" fmla="*/ 50 w 164"/>
                <a:gd name="T45" fmla="*/ 52 h 292"/>
                <a:gd name="T46" fmla="*/ 65 w 164"/>
                <a:gd name="T47" fmla="*/ 30 h 292"/>
                <a:gd name="T48" fmla="*/ 85 w 164"/>
                <a:gd name="T49" fmla="*/ 12 h 292"/>
                <a:gd name="T50" fmla="*/ 111 w 164"/>
                <a:gd name="T51" fmla="*/ 2 h 292"/>
                <a:gd name="T52" fmla="*/ 139 w 16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292">
                  <a:moveTo>
                    <a:pt x="139" y="0"/>
                  </a:moveTo>
                  <a:lnTo>
                    <a:pt x="147" y="0"/>
                  </a:lnTo>
                  <a:lnTo>
                    <a:pt x="155" y="0"/>
                  </a:lnTo>
                  <a:lnTo>
                    <a:pt x="161" y="2"/>
                  </a:lnTo>
                  <a:lnTo>
                    <a:pt x="164" y="2"/>
                  </a:lnTo>
                  <a:lnTo>
                    <a:pt x="164" y="46"/>
                  </a:lnTo>
                  <a:lnTo>
                    <a:pt x="147" y="46"/>
                  </a:lnTo>
                  <a:lnTo>
                    <a:pt x="117" y="48"/>
                  </a:lnTo>
                  <a:lnTo>
                    <a:pt x="93" y="56"/>
                  </a:lnTo>
                  <a:lnTo>
                    <a:pt x="75" y="70"/>
                  </a:lnTo>
                  <a:lnTo>
                    <a:pt x="61" y="91"/>
                  </a:lnTo>
                  <a:lnTo>
                    <a:pt x="54" y="119"/>
                  </a:lnTo>
                  <a:lnTo>
                    <a:pt x="52" y="153"/>
                  </a:lnTo>
                  <a:lnTo>
                    <a:pt x="52" y="292"/>
                  </a:lnTo>
                  <a:lnTo>
                    <a:pt x="0" y="292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50" y="16"/>
                  </a:lnTo>
                  <a:lnTo>
                    <a:pt x="50" y="24"/>
                  </a:lnTo>
                  <a:lnTo>
                    <a:pt x="50" y="52"/>
                  </a:lnTo>
                  <a:lnTo>
                    <a:pt x="65" y="30"/>
                  </a:lnTo>
                  <a:lnTo>
                    <a:pt x="85" y="12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985000" y="1592263"/>
              <a:ext cx="41275" cy="320675"/>
            </a:xfrm>
            <a:custGeom>
              <a:avLst/>
              <a:gdLst>
                <a:gd name="T0" fmla="*/ 0 w 54"/>
                <a:gd name="T1" fmla="*/ 117 h 405"/>
                <a:gd name="T2" fmla="*/ 52 w 54"/>
                <a:gd name="T3" fmla="*/ 117 h 405"/>
                <a:gd name="T4" fmla="*/ 52 w 54"/>
                <a:gd name="T5" fmla="*/ 405 h 405"/>
                <a:gd name="T6" fmla="*/ 0 w 54"/>
                <a:gd name="T7" fmla="*/ 405 h 405"/>
                <a:gd name="T8" fmla="*/ 0 w 54"/>
                <a:gd name="T9" fmla="*/ 117 h 405"/>
                <a:gd name="T10" fmla="*/ 0 w 54"/>
                <a:gd name="T11" fmla="*/ 0 h 405"/>
                <a:gd name="T12" fmla="*/ 54 w 54"/>
                <a:gd name="T13" fmla="*/ 0 h 405"/>
                <a:gd name="T14" fmla="*/ 54 w 54"/>
                <a:gd name="T15" fmla="*/ 60 h 405"/>
                <a:gd name="T16" fmla="*/ 0 w 54"/>
                <a:gd name="T17" fmla="*/ 60 h 405"/>
                <a:gd name="T18" fmla="*/ 0 w 54"/>
                <a:gd name="T1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05">
                  <a:moveTo>
                    <a:pt x="0" y="117"/>
                  </a:moveTo>
                  <a:lnTo>
                    <a:pt x="52" y="117"/>
                  </a:lnTo>
                  <a:lnTo>
                    <a:pt x="52" y="405"/>
                  </a:lnTo>
                  <a:lnTo>
                    <a:pt x="0" y="405"/>
                  </a:lnTo>
                  <a:lnTo>
                    <a:pt x="0" y="117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078663" y="1677988"/>
              <a:ext cx="203200" cy="241300"/>
            </a:xfrm>
            <a:custGeom>
              <a:avLst/>
              <a:gdLst>
                <a:gd name="T0" fmla="*/ 139 w 256"/>
                <a:gd name="T1" fmla="*/ 42 h 304"/>
                <a:gd name="T2" fmla="*/ 117 w 256"/>
                <a:gd name="T3" fmla="*/ 46 h 304"/>
                <a:gd name="T4" fmla="*/ 97 w 256"/>
                <a:gd name="T5" fmla="*/ 52 h 304"/>
                <a:gd name="T6" fmla="*/ 79 w 256"/>
                <a:gd name="T7" fmla="*/ 66 h 304"/>
                <a:gd name="T8" fmla="*/ 67 w 256"/>
                <a:gd name="T9" fmla="*/ 82 h 304"/>
                <a:gd name="T10" fmla="*/ 57 w 256"/>
                <a:gd name="T11" fmla="*/ 101 h 304"/>
                <a:gd name="T12" fmla="*/ 51 w 256"/>
                <a:gd name="T13" fmla="*/ 125 h 304"/>
                <a:gd name="T14" fmla="*/ 208 w 256"/>
                <a:gd name="T15" fmla="*/ 125 h 304"/>
                <a:gd name="T16" fmla="*/ 208 w 256"/>
                <a:gd name="T17" fmla="*/ 119 h 304"/>
                <a:gd name="T18" fmla="*/ 206 w 256"/>
                <a:gd name="T19" fmla="*/ 97 h 304"/>
                <a:gd name="T20" fmla="*/ 200 w 256"/>
                <a:gd name="T21" fmla="*/ 78 h 304"/>
                <a:gd name="T22" fmla="*/ 190 w 256"/>
                <a:gd name="T23" fmla="*/ 64 h 304"/>
                <a:gd name="T24" fmla="*/ 176 w 256"/>
                <a:gd name="T25" fmla="*/ 52 h 304"/>
                <a:gd name="T26" fmla="*/ 159 w 256"/>
                <a:gd name="T27" fmla="*/ 46 h 304"/>
                <a:gd name="T28" fmla="*/ 139 w 256"/>
                <a:gd name="T29" fmla="*/ 42 h 304"/>
                <a:gd name="T30" fmla="*/ 137 w 256"/>
                <a:gd name="T31" fmla="*/ 0 h 304"/>
                <a:gd name="T32" fmla="*/ 164 w 256"/>
                <a:gd name="T33" fmla="*/ 2 h 304"/>
                <a:gd name="T34" fmla="*/ 188 w 256"/>
                <a:gd name="T35" fmla="*/ 10 h 304"/>
                <a:gd name="T36" fmla="*/ 210 w 256"/>
                <a:gd name="T37" fmla="*/ 20 h 304"/>
                <a:gd name="T38" fmla="*/ 226 w 256"/>
                <a:gd name="T39" fmla="*/ 36 h 304"/>
                <a:gd name="T40" fmla="*/ 240 w 256"/>
                <a:gd name="T41" fmla="*/ 56 h 304"/>
                <a:gd name="T42" fmla="*/ 250 w 256"/>
                <a:gd name="T43" fmla="*/ 78 h 304"/>
                <a:gd name="T44" fmla="*/ 254 w 256"/>
                <a:gd name="T45" fmla="*/ 103 h 304"/>
                <a:gd name="T46" fmla="*/ 256 w 256"/>
                <a:gd name="T47" fmla="*/ 129 h 304"/>
                <a:gd name="T48" fmla="*/ 254 w 256"/>
                <a:gd name="T49" fmla="*/ 165 h 304"/>
                <a:gd name="T50" fmla="*/ 51 w 256"/>
                <a:gd name="T51" fmla="*/ 165 h 304"/>
                <a:gd name="T52" fmla="*/ 55 w 256"/>
                <a:gd name="T53" fmla="*/ 193 h 304"/>
                <a:gd name="T54" fmla="*/ 65 w 256"/>
                <a:gd name="T55" fmla="*/ 216 h 304"/>
                <a:gd name="T56" fmla="*/ 79 w 256"/>
                <a:gd name="T57" fmla="*/ 234 h 304"/>
                <a:gd name="T58" fmla="*/ 97 w 256"/>
                <a:gd name="T59" fmla="*/ 248 h 304"/>
                <a:gd name="T60" fmla="*/ 123 w 256"/>
                <a:gd name="T61" fmla="*/ 256 h 304"/>
                <a:gd name="T62" fmla="*/ 151 w 256"/>
                <a:gd name="T63" fmla="*/ 260 h 304"/>
                <a:gd name="T64" fmla="*/ 178 w 256"/>
                <a:gd name="T65" fmla="*/ 256 h 304"/>
                <a:gd name="T66" fmla="*/ 204 w 256"/>
                <a:gd name="T67" fmla="*/ 248 h 304"/>
                <a:gd name="T68" fmla="*/ 224 w 256"/>
                <a:gd name="T69" fmla="*/ 236 h 304"/>
                <a:gd name="T70" fmla="*/ 246 w 256"/>
                <a:gd name="T71" fmla="*/ 270 h 304"/>
                <a:gd name="T72" fmla="*/ 226 w 256"/>
                <a:gd name="T73" fmla="*/ 286 h 304"/>
                <a:gd name="T74" fmla="*/ 202 w 256"/>
                <a:gd name="T75" fmla="*/ 296 h 304"/>
                <a:gd name="T76" fmla="*/ 174 w 256"/>
                <a:gd name="T77" fmla="*/ 302 h 304"/>
                <a:gd name="T78" fmla="*/ 147 w 256"/>
                <a:gd name="T79" fmla="*/ 304 h 304"/>
                <a:gd name="T80" fmla="*/ 115 w 256"/>
                <a:gd name="T81" fmla="*/ 302 h 304"/>
                <a:gd name="T82" fmla="*/ 85 w 256"/>
                <a:gd name="T83" fmla="*/ 294 h 304"/>
                <a:gd name="T84" fmla="*/ 61 w 256"/>
                <a:gd name="T85" fmla="*/ 282 h 304"/>
                <a:gd name="T86" fmla="*/ 40 w 256"/>
                <a:gd name="T87" fmla="*/ 264 h 304"/>
                <a:gd name="T88" fmla="*/ 22 w 256"/>
                <a:gd name="T89" fmla="*/ 242 h 304"/>
                <a:gd name="T90" fmla="*/ 10 w 256"/>
                <a:gd name="T91" fmla="*/ 216 h 304"/>
                <a:gd name="T92" fmla="*/ 2 w 256"/>
                <a:gd name="T93" fmla="*/ 185 h 304"/>
                <a:gd name="T94" fmla="*/ 0 w 256"/>
                <a:gd name="T95" fmla="*/ 149 h 304"/>
                <a:gd name="T96" fmla="*/ 2 w 256"/>
                <a:gd name="T97" fmla="*/ 115 h 304"/>
                <a:gd name="T98" fmla="*/ 10 w 256"/>
                <a:gd name="T99" fmla="*/ 86 h 304"/>
                <a:gd name="T100" fmla="*/ 22 w 256"/>
                <a:gd name="T101" fmla="*/ 60 h 304"/>
                <a:gd name="T102" fmla="*/ 40 w 256"/>
                <a:gd name="T103" fmla="*/ 40 h 304"/>
                <a:gd name="T104" fmla="*/ 59 w 256"/>
                <a:gd name="T105" fmla="*/ 22 h 304"/>
                <a:gd name="T106" fmla="*/ 83 w 256"/>
                <a:gd name="T107" fmla="*/ 10 h 304"/>
                <a:gd name="T108" fmla="*/ 109 w 256"/>
                <a:gd name="T109" fmla="*/ 2 h 304"/>
                <a:gd name="T110" fmla="*/ 137 w 256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6" h="304">
                  <a:moveTo>
                    <a:pt x="139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79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1" y="125"/>
                  </a:lnTo>
                  <a:lnTo>
                    <a:pt x="208" y="125"/>
                  </a:lnTo>
                  <a:lnTo>
                    <a:pt x="208" y="119"/>
                  </a:lnTo>
                  <a:lnTo>
                    <a:pt x="206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6" y="52"/>
                  </a:lnTo>
                  <a:lnTo>
                    <a:pt x="159" y="46"/>
                  </a:lnTo>
                  <a:lnTo>
                    <a:pt x="139" y="42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8" y="10"/>
                  </a:lnTo>
                  <a:lnTo>
                    <a:pt x="210" y="20"/>
                  </a:lnTo>
                  <a:lnTo>
                    <a:pt x="226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4" y="103"/>
                  </a:lnTo>
                  <a:lnTo>
                    <a:pt x="256" y="129"/>
                  </a:lnTo>
                  <a:lnTo>
                    <a:pt x="254" y="165"/>
                  </a:lnTo>
                  <a:lnTo>
                    <a:pt x="51" y="165"/>
                  </a:lnTo>
                  <a:lnTo>
                    <a:pt x="55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7" y="248"/>
                  </a:lnTo>
                  <a:lnTo>
                    <a:pt x="123" y="256"/>
                  </a:lnTo>
                  <a:lnTo>
                    <a:pt x="151" y="260"/>
                  </a:lnTo>
                  <a:lnTo>
                    <a:pt x="178" y="256"/>
                  </a:lnTo>
                  <a:lnTo>
                    <a:pt x="204" y="248"/>
                  </a:lnTo>
                  <a:lnTo>
                    <a:pt x="224" y="236"/>
                  </a:lnTo>
                  <a:lnTo>
                    <a:pt x="246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4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5" y="294"/>
                  </a:lnTo>
                  <a:lnTo>
                    <a:pt x="61" y="282"/>
                  </a:lnTo>
                  <a:lnTo>
                    <a:pt x="40" y="264"/>
                  </a:lnTo>
                  <a:lnTo>
                    <a:pt x="22" y="242"/>
                  </a:lnTo>
                  <a:lnTo>
                    <a:pt x="10" y="216"/>
                  </a:lnTo>
                  <a:lnTo>
                    <a:pt x="2" y="185"/>
                  </a:lnTo>
                  <a:lnTo>
                    <a:pt x="0" y="149"/>
                  </a:lnTo>
                  <a:lnTo>
                    <a:pt x="2" y="115"/>
                  </a:lnTo>
                  <a:lnTo>
                    <a:pt x="10" y="86"/>
                  </a:lnTo>
                  <a:lnTo>
                    <a:pt x="22" y="60"/>
                  </a:lnTo>
                  <a:lnTo>
                    <a:pt x="40" y="40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7334250" y="1677988"/>
              <a:ext cx="198438" cy="234950"/>
            </a:xfrm>
            <a:custGeom>
              <a:avLst/>
              <a:gdLst>
                <a:gd name="T0" fmla="*/ 149 w 252"/>
                <a:gd name="T1" fmla="*/ 0 h 296"/>
                <a:gd name="T2" fmla="*/ 180 w 252"/>
                <a:gd name="T3" fmla="*/ 2 h 296"/>
                <a:gd name="T4" fmla="*/ 206 w 252"/>
                <a:gd name="T5" fmla="*/ 12 h 296"/>
                <a:gd name="T6" fmla="*/ 226 w 252"/>
                <a:gd name="T7" fmla="*/ 28 h 296"/>
                <a:gd name="T8" fmla="*/ 240 w 252"/>
                <a:gd name="T9" fmla="*/ 50 h 296"/>
                <a:gd name="T10" fmla="*/ 250 w 252"/>
                <a:gd name="T11" fmla="*/ 78 h 296"/>
                <a:gd name="T12" fmla="*/ 252 w 252"/>
                <a:gd name="T13" fmla="*/ 111 h 296"/>
                <a:gd name="T14" fmla="*/ 252 w 252"/>
                <a:gd name="T15" fmla="*/ 296 h 296"/>
                <a:gd name="T16" fmla="*/ 200 w 252"/>
                <a:gd name="T17" fmla="*/ 296 h 296"/>
                <a:gd name="T18" fmla="*/ 200 w 252"/>
                <a:gd name="T19" fmla="*/ 117 h 296"/>
                <a:gd name="T20" fmla="*/ 198 w 252"/>
                <a:gd name="T21" fmla="*/ 94 h 296"/>
                <a:gd name="T22" fmla="*/ 194 w 252"/>
                <a:gd name="T23" fmla="*/ 76 h 296"/>
                <a:gd name="T24" fmla="*/ 184 w 252"/>
                <a:gd name="T25" fmla="*/ 62 h 296"/>
                <a:gd name="T26" fmla="*/ 172 w 252"/>
                <a:gd name="T27" fmla="*/ 52 h 296"/>
                <a:gd name="T28" fmla="*/ 157 w 252"/>
                <a:gd name="T29" fmla="*/ 46 h 296"/>
                <a:gd name="T30" fmla="*/ 137 w 252"/>
                <a:gd name="T31" fmla="*/ 44 h 296"/>
                <a:gd name="T32" fmla="*/ 113 w 252"/>
                <a:gd name="T33" fmla="*/ 48 h 296"/>
                <a:gd name="T34" fmla="*/ 93 w 252"/>
                <a:gd name="T35" fmla="*/ 56 h 296"/>
                <a:gd name="T36" fmla="*/ 75 w 252"/>
                <a:gd name="T37" fmla="*/ 70 h 296"/>
                <a:gd name="T38" fmla="*/ 61 w 252"/>
                <a:gd name="T39" fmla="*/ 90 h 296"/>
                <a:gd name="T40" fmla="*/ 56 w 252"/>
                <a:gd name="T41" fmla="*/ 113 h 296"/>
                <a:gd name="T42" fmla="*/ 52 w 252"/>
                <a:gd name="T43" fmla="*/ 143 h 296"/>
                <a:gd name="T44" fmla="*/ 52 w 252"/>
                <a:gd name="T45" fmla="*/ 296 h 296"/>
                <a:gd name="T46" fmla="*/ 0 w 252"/>
                <a:gd name="T47" fmla="*/ 296 h 296"/>
                <a:gd name="T48" fmla="*/ 0 w 252"/>
                <a:gd name="T49" fmla="*/ 8 h 296"/>
                <a:gd name="T50" fmla="*/ 28 w 252"/>
                <a:gd name="T51" fmla="*/ 8 h 296"/>
                <a:gd name="T52" fmla="*/ 36 w 252"/>
                <a:gd name="T53" fmla="*/ 8 h 296"/>
                <a:gd name="T54" fmla="*/ 42 w 252"/>
                <a:gd name="T55" fmla="*/ 10 h 296"/>
                <a:gd name="T56" fmla="*/ 48 w 252"/>
                <a:gd name="T57" fmla="*/ 14 h 296"/>
                <a:gd name="T58" fmla="*/ 50 w 252"/>
                <a:gd name="T59" fmla="*/ 20 h 296"/>
                <a:gd name="T60" fmla="*/ 52 w 252"/>
                <a:gd name="T61" fmla="*/ 28 h 296"/>
                <a:gd name="T62" fmla="*/ 52 w 252"/>
                <a:gd name="T63" fmla="*/ 52 h 296"/>
                <a:gd name="T64" fmla="*/ 67 w 252"/>
                <a:gd name="T65" fmla="*/ 30 h 296"/>
                <a:gd name="T66" fmla="*/ 89 w 252"/>
                <a:gd name="T67" fmla="*/ 14 h 296"/>
                <a:gd name="T68" fmla="*/ 117 w 252"/>
                <a:gd name="T69" fmla="*/ 4 h 296"/>
                <a:gd name="T70" fmla="*/ 149 w 252"/>
                <a:gd name="T7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2" h="296">
                  <a:moveTo>
                    <a:pt x="149" y="0"/>
                  </a:moveTo>
                  <a:lnTo>
                    <a:pt x="180" y="2"/>
                  </a:lnTo>
                  <a:lnTo>
                    <a:pt x="206" y="12"/>
                  </a:lnTo>
                  <a:lnTo>
                    <a:pt x="226" y="28"/>
                  </a:lnTo>
                  <a:lnTo>
                    <a:pt x="240" y="50"/>
                  </a:lnTo>
                  <a:lnTo>
                    <a:pt x="250" y="78"/>
                  </a:lnTo>
                  <a:lnTo>
                    <a:pt x="252" y="111"/>
                  </a:lnTo>
                  <a:lnTo>
                    <a:pt x="252" y="296"/>
                  </a:lnTo>
                  <a:lnTo>
                    <a:pt x="200" y="296"/>
                  </a:lnTo>
                  <a:lnTo>
                    <a:pt x="200" y="117"/>
                  </a:lnTo>
                  <a:lnTo>
                    <a:pt x="198" y="94"/>
                  </a:lnTo>
                  <a:lnTo>
                    <a:pt x="194" y="76"/>
                  </a:lnTo>
                  <a:lnTo>
                    <a:pt x="184" y="62"/>
                  </a:lnTo>
                  <a:lnTo>
                    <a:pt x="172" y="52"/>
                  </a:lnTo>
                  <a:lnTo>
                    <a:pt x="157" y="46"/>
                  </a:lnTo>
                  <a:lnTo>
                    <a:pt x="137" y="44"/>
                  </a:lnTo>
                  <a:lnTo>
                    <a:pt x="113" y="48"/>
                  </a:lnTo>
                  <a:lnTo>
                    <a:pt x="93" y="56"/>
                  </a:lnTo>
                  <a:lnTo>
                    <a:pt x="75" y="70"/>
                  </a:lnTo>
                  <a:lnTo>
                    <a:pt x="61" y="90"/>
                  </a:lnTo>
                  <a:lnTo>
                    <a:pt x="56" y="113"/>
                  </a:lnTo>
                  <a:lnTo>
                    <a:pt x="52" y="143"/>
                  </a:lnTo>
                  <a:lnTo>
                    <a:pt x="52" y="296"/>
                  </a:lnTo>
                  <a:lnTo>
                    <a:pt x="0" y="296"/>
                  </a:lnTo>
                  <a:lnTo>
                    <a:pt x="0" y="8"/>
                  </a:lnTo>
                  <a:lnTo>
                    <a:pt x="28" y="8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50" y="20"/>
                  </a:lnTo>
                  <a:lnTo>
                    <a:pt x="52" y="28"/>
                  </a:lnTo>
                  <a:lnTo>
                    <a:pt x="52" y="52"/>
                  </a:lnTo>
                  <a:lnTo>
                    <a:pt x="67" y="30"/>
                  </a:lnTo>
                  <a:lnTo>
                    <a:pt x="89" y="14"/>
                  </a:lnTo>
                  <a:lnTo>
                    <a:pt x="117" y="4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580313" y="1677988"/>
              <a:ext cx="188913" cy="241300"/>
            </a:xfrm>
            <a:custGeom>
              <a:avLst/>
              <a:gdLst>
                <a:gd name="T0" fmla="*/ 149 w 238"/>
                <a:gd name="T1" fmla="*/ 0 h 304"/>
                <a:gd name="T2" fmla="*/ 182 w 238"/>
                <a:gd name="T3" fmla="*/ 2 h 304"/>
                <a:gd name="T4" fmla="*/ 212 w 238"/>
                <a:gd name="T5" fmla="*/ 12 h 304"/>
                <a:gd name="T6" fmla="*/ 236 w 238"/>
                <a:gd name="T7" fmla="*/ 28 h 304"/>
                <a:gd name="T8" fmla="*/ 216 w 238"/>
                <a:gd name="T9" fmla="*/ 64 h 304"/>
                <a:gd name="T10" fmla="*/ 204 w 238"/>
                <a:gd name="T11" fmla="*/ 56 h 304"/>
                <a:gd name="T12" fmla="*/ 188 w 238"/>
                <a:gd name="T13" fmla="*/ 50 h 304"/>
                <a:gd name="T14" fmla="*/ 173 w 238"/>
                <a:gd name="T15" fmla="*/ 46 h 304"/>
                <a:gd name="T16" fmla="*/ 151 w 238"/>
                <a:gd name="T17" fmla="*/ 44 h 304"/>
                <a:gd name="T18" fmla="*/ 123 w 238"/>
                <a:gd name="T19" fmla="*/ 48 h 304"/>
                <a:gd name="T20" fmla="*/ 99 w 238"/>
                <a:gd name="T21" fmla="*/ 56 h 304"/>
                <a:gd name="T22" fmla="*/ 79 w 238"/>
                <a:gd name="T23" fmla="*/ 72 h 304"/>
                <a:gd name="T24" fmla="*/ 66 w 238"/>
                <a:gd name="T25" fmla="*/ 94 h 304"/>
                <a:gd name="T26" fmla="*/ 58 w 238"/>
                <a:gd name="T27" fmla="*/ 119 h 304"/>
                <a:gd name="T28" fmla="*/ 54 w 238"/>
                <a:gd name="T29" fmla="*/ 151 h 304"/>
                <a:gd name="T30" fmla="*/ 58 w 238"/>
                <a:gd name="T31" fmla="*/ 183 h 304"/>
                <a:gd name="T32" fmla="*/ 66 w 238"/>
                <a:gd name="T33" fmla="*/ 210 h 304"/>
                <a:gd name="T34" fmla="*/ 79 w 238"/>
                <a:gd name="T35" fmla="*/ 232 h 304"/>
                <a:gd name="T36" fmla="*/ 99 w 238"/>
                <a:gd name="T37" fmla="*/ 246 h 304"/>
                <a:gd name="T38" fmla="*/ 123 w 238"/>
                <a:gd name="T39" fmla="*/ 256 h 304"/>
                <a:gd name="T40" fmla="*/ 151 w 238"/>
                <a:gd name="T41" fmla="*/ 260 h 304"/>
                <a:gd name="T42" fmla="*/ 186 w 238"/>
                <a:gd name="T43" fmla="*/ 254 h 304"/>
                <a:gd name="T44" fmla="*/ 202 w 238"/>
                <a:gd name="T45" fmla="*/ 248 h 304"/>
                <a:gd name="T46" fmla="*/ 218 w 238"/>
                <a:gd name="T47" fmla="*/ 240 h 304"/>
                <a:gd name="T48" fmla="*/ 238 w 238"/>
                <a:gd name="T49" fmla="*/ 276 h 304"/>
                <a:gd name="T50" fmla="*/ 212 w 238"/>
                <a:gd name="T51" fmla="*/ 292 h 304"/>
                <a:gd name="T52" fmla="*/ 182 w 238"/>
                <a:gd name="T53" fmla="*/ 300 h 304"/>
                <a:gd name="T54" fmla="*/ 147 w 238"/>
                <a:gd name="T55" fmla="*/ 304 h 304"/>
                <a:gd name="T56" fmla="*/ 111 w 238"/>
                <a:gd name="T57" fmla="*/ 302 h 304"/>
                <a:gd name="T58" fmla="*/ 81 w 238"/>
                <a:gd name="T59" fmla="*/ 292 h 304"/>
                <a:gd name="T60" fmla="*/ 58 w 238"/>
                <a:gd name="T61" fmla="*/ 278 h 304"/>
                <a:gd name="T62" fmla="*/ 36 w 238"/>
                <a:gd name="T63" fmla="*/ 260 h 304"/>
                <a:gd name="T64" fmla="*/ 20 w 238"/>
                <a:gd name="T65" fmla="*/ 238 h 304"/>
                <a:gd name="T66" fmla="*/ 10 w 238"/>
                <a:gd name="T67" fmla="*/ 214 h 304"/>
                <a:gd name="T68" fmla="*/ 2 w 238"/>
                <a:gd name="T69" fmla="*/ 185 h 304"/>
                <a:gd name="T70" fmla="*/ 0 w 238"/>
                <a:gd name="T71" fmla="*/ 153 h 304"/>
                <a:gd name="T72" fmla="*/ 4 w 238"/>
                <a:gd name="T73" fmla="*/ 121 h 304"/>
                <a:gd name="T74" fmla="*/ 10 w 238"/>
                <a:gd name="T75" fmla="*/ 90 h 304"/>
                <a:gd name="T76" fmla="*/ 24 w 238"/>
                <a:gd name="T77" fmla="*/ 64 h 304"/>
                <a:gd name="T78" fmla="*/ 40 w 238"/>
                <a:gd name="T79" fmla="*/ 42 h 304"/>
                <a:gd name="T80" fmla="*/ 62 w 238"/>
                <a:gd name="T81" fmla="*/ 24 h 304"/>
                <a:gd name="T82" fmla="*/ 87 w 238"/>
                <a:gd name="T83" fmla="*/ 10 h 304"/>
                <a:gd name="T84" fmla="*/ 115 w 238"/>
                <a:gd name="T85" fmla="*/ 2 h 304"/>
                <a:gd name="T86" fmla="*/ 149 w 238"/>
                <a:gd name="T8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" h="304">
                  <a:moveTo>
                    <a:pt x="149" y="0"/>
                  </a:moveTo>
                  <a:lnTo>
                    <a:pt x="182" y="2"/>
                  </a:lnTo>
                  <a:lnTo>
                    <a:pt x="212" y="12"/>
                  </a:lnTo>
                  <a:lnTo>
                    <a:pt x="236" y="28"/>
                  </a:lnTo>
                  <a:lnTo>
                    <a:pt x="216" y="64"/>
                  </a:lnTo>
                  <a:lnTo>
                    <a:pt x="204" y="56"/>
                  </a:lnTo>
                  <a:lnTo>
                    <a:pt x="188" y="50"/>
                  </a:lnTo>
                  <a:lnTo>
                    <a:pt x="173" y="46"/>
                  </a:lnTo>
                  <a:lnTo>
                    <a:pt x="151" y="44"/>
                  </a:lnTo>
                  <a:lnTo>
                    <a:pt x="123" y="48"/>
                  </a:lnTo>
                  <a:lnTo>
                    <a:pt x="99" y="56"/>
                  </a:lnTo>
                  <a:lnTo>
                    <a:pt x="79" y="72"/>
                  </a:lnTo>
                  <a:lnTo>
                    <a:pt x="66" y="94"/>
                  </a:lnTo>
                  <a:lnTo>
                    <a:pt x="58" y="119"/>
                  </a:lnTo>
                  <a:lnTo>
                    <a:pt x="54" y="151"/>
                  </a:lnTo>
                  <a:lnTo>
                    <a:pt x="58" y="183"/>
                  </a:lnTo>
                  <a:lnTo>
                    <a:pt x="66" y="210"/>
                  </a:lnTo>
                  <a:lnTo>
                    <a:pt x="79" y="232"/>
                  </a:lnTo>
                  <a:lnTo>
                    <a:pt x="99" y="246"/>
                  </a:lnTo>
                  <a:lnTo>
                    <a:pt x="123" y="256"/>
                  </a:lnTo>
                  <a:lnTo>
                    <a:pt x="151" y="260"/>
                  </a:lnTo>
                  <a:lnTo>
                    <a:pt x="186" y="254"/>
                  </a:lnTo>
                  <a:lnTo>
                    <a:pt x="202" y="248"/>
                  </a:lnTo>
                  <a:lnTo>
                    <a:pt x="218" y="240"/>
                  </a:lnTo>
                  <a:lnTo>
                    <a:pt x="238" y="276"/>
                  </a:lnTo>
                  <a:lnTo>
                    <a:pt x="212" y="292"/>
                  </a:lnTo>
                  <a:lnTo>
                    <a:pt x="182" y="300"/>
                  </a:lnTo>
                  <a:lnTo>
                    <a:pt x="147" y="304"/>
                  </a:lnTo>
                  <a:lnTo>
                    <a:pt x="111" y="302"/>
                  </a:lnTo>
                  <a:lnTo>
                    <a:pt x="81" y="292"/>
                  </a:lnTo>
                  <a:lnTo>
                    <a:pt x="58" y="278"/>
                  </a:lnTo>
                  <a:lnTo>
                    <a:pt x="36" y="260"/>
                  </a:lnTo>
                  <a:lnTo>
                    <a:pt x="20" y="238"/>
                  </a:lnTo>
                  <a:lnTo>
                    <a:pt x="10" y="214"/>
                  </a:lnTo>
                  <a:lnTo>
                    <a:pt x="2" y="185"/>
                  </a:lnTo>
                  <a:lnTo>
                    <a:pt x="0" y="153"/>
                  </a:lnTo>
                  <a:lnTo>
                    <a:pt x="4" y="121"/>
                  </a:lnTo>
                  <a:lnTo>
                    <a:pt x="10" y="90"/>
                  </a:lnTo>
                  <a:lnTo>
                    <a:pt x="24" y="64"/>
                  </a:lnTo>
                  <a:lnTo>
                    <a:pt x="40" y="42"/>
                  </a:lnTo>
                  <a:lnTo>
                    <a:pt x="62" y="24"/>
                  </a:lnTo>
                  <a:lnTo>
                    <a:pt x="87" y="10"/>
                  </a:lnTo>
                  <a:lnTo>
                    <a:pt x="115" y="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7789863" y="1677988"/>
              <a:ext cx="203200" cy="241300"/>
            </a:xfrm>
            <a:custGeom>
              <a:avLst/>
              <a:gdLst>
                <a:gd name="T0" fmla="*/ 138 w 255"/>
                <a:gd name="T1" fmla="*/ 42 h 304"/>
                <a:gd name="T2" fmla="*/ 117 w 255"/>
                <a:gd name="T3" fmla="*/ 46 h 304"/>
                <a:gd name="T4" fmla="*/ 97 w 255"/>
                <a:gd name="T5" fmla="*/ 52 h 304"/>
                <a:gd name="T6" fmla="*/ 79 w 255"/>
                <a:gd name="T7" fmla="*/ 66 h 304"/>
                <a:gd name="T8" fmla="*/ 67 w 255"/>
                <a:gd name="T9" fmla="*/ 82 h 304"/>
                <a:gd name="T10" fmla="*/ 57 w 255"/>
                <a:gd name="T11" fmla="*/ 101 h 304"/>
                <a:gd name="T12" fmla="*/ 51 w 255"/>
                <a:gd name="T13" fmla="*/ 125 h 304"/>
                <a:gd name="T14" fmla="*/ 208 w 255"/>
                <a:gd name="T15" fmla="*/ 125 h 304"/>
                <a:gd name="T16" fmla="*/ 208 w 255"/>
                <a:gd name="T17" fmla="*/ 119 h 304"/>
                <a:gd name="T18" fmla="*/ 206 w 255"/>
                <a:gd name="T19" fmla="*/ 97 h 304"/>
                <a:gd name="T20" fmla="*/ 200 w 255"/>
                <a:gd name="T21" fmla="*/ 78 h 304"/>
                <a:gd name="T22" fmla="*/ 190 w 255"/>
                <a:gd name="T23" fmla="*/ 64 h 304"/>
                <a:gd name="T24" fmla="*/ 176 w 255"/>
                <a:gd name="T25" fmla="*/ 52 h 304"/>
                <a:gd name="T26" fmla="*/ 158 w 255"/>
                <a:gd name="T27" fmla="*/ 46 h 304"/>
                <a:gd name="T28" fmla="*/ 138 w 255"/>
                <a:gd name="T29" fmla="*/ 42 h 304"/>
                <a:gd name="T30" fmla="*/ 136 w 255"/>
                <a:gd name="T31" fmla="*/ 0 h 304"/>
                <a:gd name="T32" fmla="*/ 164 w 255"/>
                <a:gd name="T33" fmla="*/ 2 h 304"/>
                <a:gd name="T34" fmla="*/ 188 w 255"/>
                <a:gd name="T35" fmla="*/ 10 h 304"/>
                <a:gd name="T36" fmla="*/ 210 w 255"/>
                <a:gd name="T37" fmla="*/ 20 h 304"/>
                <a:gd name="T38" fmla="*/ 226 w 255"/>
                <a:gd name="T39" fmla="*/ 36 h 304"/>
                <a:gd name="T40" fmla="*/ 240 w 255"/>
                <a:gd name="T41" fmla="*/ 56 h 304"/>
                <a:gd name="T42" fmla="*/ 249 w 255"/>
                <a:gd name="T43" fmla="*/ 78 h 304"/>
                <a:gd name="T44" fmla="*/ 253 w 255"/>
                <a:gd name="T45" fmla="*/ 103 h 304"/>
                <a:gd name="T46" fmla="*/ 255 w 255"/>
                <a:gd name="T47" fmla="*/ 129 h 304"/>
                <a:gd name="T48" fmla="*/ 253 w 255"/>
                <a:gd name="T49" fmla="*/ 165 h 304"/>
                <a:gd name="T50" fmla="*/ 51 w 255"/>
                <a:gd name="T51" fmla="*/ 165 h 304"/>
                <a:gd name="T52" fmla="*/ 55 w 255"/>
                <a:gd name="T53" fmla="*/ 193 h 304"/>
                <a:gd name="T54" fmla="*/ 65 w 255"/>
                <a:gd name="T55" fmla="*/ 216 h 304"/>
                <a:gd name="T56" fmla="*/ 79 w 255"/>
                <a:gd name="T57" fmla="*/ 234 h 304"/>
                <a:gd name="T58" fmla="*/ 97 w 255"/>
                <a:gd name="T59" fmla="*/ 248 h 304"/>
                <a:gd name="T60" fmla="*/ 123 w 255"/>
                <a:gd name="T61" fmla="*/ 256 h 304"/>
                <a:gd name="T62" fmla="*/ 150 w 255"/>
                <a:gd name="T63" fmla="*/ 260 h 304"/>
                <a:gd name="T64" fmla="*/ 178 w 255"/>
                <a:gd name="T65" fmla="*/ 256 h 304"/>
                <a:gd name="T66" fmla="*/ 204 w 255"/>
                <a:gd name="T67" fmla="*/ 248 h 304"/>
                <a:gd name="T68" fmla="*/ 224 w 255"/>
                <a:gd name="T69" fmla="*/ 236 h 304"/>
                <a:gd name="T70" fmla="*/ 245 w 255"/>
                <a:gd name="T71" fmla="*/ 270 h 304"/>
                <a:gd name="T72" fmla="*/ 226 w 255"/>
                <a:gd name="T73" fmla="*/ 286 h 304"/>
                <a:gd name="T74" fmla="*/ 202 w 255"/>
                <a:gd name="T75" fmla="*/ 296 h 304"/>
                <a:gd name="T76" fmla="*/ 174 w 255"/>
                <a:gd name="T77" fmla="*/ 302 h 304"/>
                <a:gd name="T78" fmla="*/ 146 w 255"/>
                <a:gd name="T79" fmla="*/ 304 h 304"/>
                <a:gd name="T80" fmla="*/ 115 w 255"/>
                <a:gd name="T81" fmla="*/ 302 h 304"/>
                <a:gd name="T82" fmla="*/ 85 w 255"/>
                <a:gd name="T83" fmla="*/ 294 h 304"/>
                <a:gd name="T84" fmla="*/ 59 w 255"/>
                <a:gd name="T85" fmla="*/ 282 h 304"/>
                <a:gd name="T86" fmla="*/ 39 w 255"/>
                <a:gd name="T87" fmla="*/ 264 h 304"/>
                <a:gd name="T88" fmla="*/ 22 w 255"/>
                <a:gd name="T89" fmla="*/ 242 h 304"/>
                <a:gd name="T90" fmla="*/ 10 w 255"/>
                <a:gd name="T91" fmla="*/ 216 h 304"/>
                <a:gd name="T92" fmla="*/ 2 w 255"/>
                <a:gd name="T93" fmla="*/ 185 h 304"/>
                <a:gd name="T94" fmla="*/ 0 w 255"/>
                <a:gd name="T95" fmla="*/ 149 h 304"/>
                <a:gd name="T96" fmla="*/ 2 w 255"/>
                <a:gd name="T97" fmla="*/ 115 h 304"/>
                <a:gd name="T98" fmla="*/ 10 w 255"/>
                <a:gd name="T99" fmla="*/ 86 h 304"/>
                <a:gd name="T100" fmla="*/ 22 w 255"/>
                <a:gd name="T101" fmla="*/ 60 h 304"/>
                <a:gd name="T102" fmla="*/ 39 w 255"/>
                <a:gd name="T103" fmla="*/ 40 h 304"/>
                <a:gd name="T104" fmla="*/ 59 w 255"/>
                <a:gd name="T105" fmla="*/ 22 h 304"/>
                <a:gd name="T106" fmla="*/ 83 w 255"/>
                <a:gd name="T107" fmla="*/ 10 h 304"/>
                <a:gd name="T108" fmla="*/ 109 w 255"/>
                <a:gd name="T109" fmla="*/ 2 h 304"/>
                <a:gd name="T110" fmla="*/ 136 w 255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5" h="304">
                  <a:moveTo>
                    <a:pt x="138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79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1" y="125"/>
                  </a:lnTo>
                  <a:lnTo>
                    <a:pt x="208" y="125"/>
                  </a:lnTo>
                  <a:lnTo>
                    <a:pt x="208" y="119"/>
                  </a:lnTo>
                  <a:lnTo>
                    <a:pt x="206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6" y="52"/>
                  </a:lnTo>
                  <a:lnTo>
                    <a:pt x="158" y="46"/>
                  </a:lnTo>
                  <a:lnTo>
                    <a:pt x="138" y="42"/>
                  </a:lnTo>
                  <a:close/>
                  <a:moveTo>
                    <a:pt x="136" y="0"/>
                  </a:moveTo>
                  <a:lnTo>
                    <a:pt x="164" y="2"/>
                  </a:lnTo>
                  <a:lnTo>
                    <a:pt x="188" y="10"/>
                  </a:lnTo>
                  <a:lnTo>
                    <a:pt x="210" y="20"/>
                  </a:lnTo>
                  <a:lnTo>
                    <a:pt x="226" y="36"/>
                  </a:lnTo>
                  <a:lnTo>
                    <a:pt x="240" y="56"/>
                  </a:lnTo>
                  <a:lnTo>
                    <a:pt x="249" y="78"/>
                  </a:lnTo>
                  <a:lnTo>
                    <a:pt x="253" y="103"/>
                  </a:lnTo>
                  <a:lnTo>
                    <a:pt x="255" y="129"/>
                  </a:lnTo>
                  <a:lnTo>
                    <a:pt x="253" y="165"/>
                  </a:lnTo>
                  <a:lnTo>
                    <a:pt x="51" y="165"/>
                  </a:lnTo>
                  <a:lnTo>
                    <a:pt x="55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7" y="248"/>
                  </a:lnTo>
                  <a:lnTo>
                    <a:pt x="123" y="256"/>
                  </a:lnTo>
                  <a:lnTo>
                    <a:pt x="150" y="260"/>
                  </a:lnTo>
                  <a:lnTo>
                    <a:pt x="178" y="256"/>
                  </a:lnTo>
                  <a:lnTo>
                    <a:pt x="204" y="248"/>
                  </a:lnTo>
                  <a:lnTo>
                    <a:pt x="224" y="236"/>
                  </a:lnTo>
                  <a:lnTo>
                    <a:pt x="245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4" y="302"/>
                  </a:lnTo>
                  <a:lnTo>
                    <a:pt x="146" y="304"/>
                  </a:lnTo>
                  <a:lnTo>
                    <a:pt x="115" y="302"/>
                  </a:lnTo>
                  <a:lnTo>
                    <a:pt x="85" y="294"/>
                  </a:lnTo>
                  <a:lnTo>
                    <a:pt x="59" y="282"/>
                  </a:lnTo>
                  <a:lnTo>
                    <a:pt x="39" y="264"/>
                  </a:lnTo>
                  <a:lnTo>
                    <a:pt x="22" y="242"/>
                  </a:lnTo>
                  <a:lnTo>
                    <a:pt x="10" y="216"/>
                  </a:lnTo>
                  <a:lnTo>
                    <a:pt x="2" y="185"/>
                  </a:lnTo>
                  <a:lnTo>
                    <a:pt x="0" y="149"/>
                  </a:lnTo>
                  <a:lnTo>
                    <a:pt x="2" y="115"/>
                  </a:lnTo>
                  <a:lnTo>
                    <a:pt x="10" y="86"/>
                  </a:lnTo>
                  <a:lnTo>
                    <a:pt x="22" y="60"/>
                  </a:lnTo>
                  <a:lnTo>
                    <a:pt x="39" y="40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586413" y="2159000"/>
              <a:ext cx="328613" cy="228600"/>
            </a:xfrm>
            <a:custGeom>
              <a:avLst/>
              <a:gdLst>
                <a:gd name="T0" fmla="*/ 0 w 414"/>
                <a:gd name="T1" fmla="*/ 0 h 287"/>
                <a:gd name="T2" fmla="*/ 56 w 414"/>
                <a:gd name="T3" fmla="*/ 0 h 287"/>
                <a:gd name="T4" fmla="*/ 117 w 414"/>
                <a:gd name="T5" fmla="*/ 232 h 287"/>
                <a:gd name="T6" fmla="*/ 185 w 414"/>
                <a:gd name="T7" fmla="*/ 22 h 287"/>
                <a:gd name="T8" fmla="*/ 236 w 414"/>
                <a:gd name="T9" fmla="*/ 22 h 287"/>
                <a:gd name="T10" fmla="*/ 301 w 414"/>
                <a:gd name="T11" fmla="*/ 236 h 287"/>
                <a:gd name="T12" fmla="*/ 363 w 414"/>
                <a:gd name="T13" fmla="*/ 0 h 287"/>
                <a:gd name="T14" fmla="*/ 414 w 414"/>
                <a:gd name="T15" fmla="*/ 0 h 287"/>
                <a:gd name="T16" fmla="*/ 325 w 414"/>
                <a:gd name="T17" fmla="*/ 287 h 287"/>
                <a:gd name="T18" fmla="*/ 274 w 414"/>
                <a:gd name="T19" fmla="*/ 287 h 287"/>
                <a:gd name="T20" fmla="*/ 208 w 414"/>
                <a:gd name="T21" fmla="*/ 81 h 287"/>
                <a:gd name="T22" fmla="*/ 141 w 414"/>
                <a:gd name="T23" fmla="*/ 287 h 287"/>
                <a:gd name="T24" fmla="*/ 89 w 414"/>
                <a:gd name="T25" fmla="*/ 287 h 287"/>
                <a:gd name="T26" fmla="*/ 0 w 414"/>
                <a:gd name="T2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287">
                  <a:moveTo>
                    <a:pt x="0" y="0"/>
                  </a:moveTo>
                  <a:lnTo>
                    <a:pt x="56" y="0"/>
                  </a:lnTo>
                  <a:lnTo>
                    <a:pt x="117" y="232"/>
                  </a:lnTo>
                  <a:lnTo>
                    <a:pt x="185" y="22"/>
                  </a:lnTo>
                  <a:lnTo>
                    <a:pt x="236" y="22"/>
                  </a:lnTo>
                  <a:lnTo>
                    <a:pt x="301" y="236"/>
                  </a:lnTo>
                  <a:lnTo>
                    <a:pt x="363" y="0"/>
                  </a:lnTo>
                  <a:lnTo>
                    <a:pt x="414" y="0"/>
                  </a:lnTo>
                  <a:lnTo>
                    <a:pt x="325" y="287"/>
                  </a:lnTo>
                  <a:lnTo>
                    <a:pt x="274" y="287"/>
                  </a:lnTo>
                  <a:lnTo>
                    <a:pt x="208" y="81"/>
                  </a:lnTo>
                  <a:lnTo>
                    <a:pt x="141" y="287"/>
                  </a:lnTo>
                  <a:lnTo>
                    <a:pt x="89" y="2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951538" y="2060575"/>
              <a:ext cx="198438" cy="327025"/>
            </a:xfrm>
            <a:custGeom>
              <a:avLst/>
              <a:gdLst>
                <a:gd name="T0" fmla="*/ 0 w 252"/>
                <a:gd name="T1" fmla="*/ 0 h 412"/>
                <a:gd name="T2" fmla="*/ 52 w 252"/>
                <a:gd name="T3" fmla="*/ 0 h 412"/>
                <a:gd name="T4" fmla="*/ 52 w 252"/>
                <a:gd name="T5" fmla="*/ 166 h 412"/>
                <a:gd name="T6" fmla="*/ 67 w 252"/>
                <a:gd name="T7" fmla="*/ 147 h 412"/>
                <a:gd name="T8" fmla="*/ 89 w 252"/>
                <a:gd name="T9" fmla="*/ 131 h 412"/>
                <a:gd name="T10" fmla="*/ 117 w 252"/>
                <a:gd name="T11" fmla="*/ 121 h 412"/>
                <a:gd name="T12" fmla="*/ 149 w 252"/>
                <a:gd name="T13" fmla="*/ 117 h 412"/>
                <a:gd name="T14" fmla="*/ 178 w 252"/>
                <a:gd name="T15" fmla="*/ 121 h 412"/>
                <a:gd name="T16" fmla="*/ 204 w 252"/>
                <a:gd name="T17" fmla="*/ 129 h 412"/>
                <a:gd name="T18" fmla="*/ 224 w 252"/>
                <a:gd name="T19" fmla="*/ 145 h 412"/>
                <a:gd name="T20" fmla="*/ 240 w 252"/>
                <a:gd name="T21" fmla="*/ 166 h 412"/>
                <a:gd name="T22" fmla="*/ 248 w 252"/>
                <a:gd name="T23" fmla="*/ 194 h 412"/>
                <a:gd name="T24" fmla="*/ 252 w 252"/>
                <a:gd name="T25" fmla="*/ 228 h 412"/>
                <a:gd name="T26" fmla="*/ 252 w 252"/>
                <a:gd name="T27" fmla="*/ 412 h 412"/>
                <a:gd name="T28" fmla="*/ 200 w 252"/>
                <a:gd name="T29" fmla="*/ 412 h 412"/>
                <a:gd name="T30" fmla="*/ 200 w 252"/>
                <a:gd name="T31" fmla="*/ 234 h 412"/>
                <a:gd name="T32" fmla="*/ 198 w 252"/>
                <a:gd name="T33" fmla="*/ 210 h 412"/>
                <a:gd name="T34" fmla="*/ 192 w 252"/>
                <a:gd name="T35" fmla="*/ 192 h 412"/>
                <a:gd name="T36" fmla="*/ 184 w 252"/>
                <a:gd name="T37" fmla="*/ 178 h 412"/>
                <a:gd name="T38" fmla="*/ 172 w 252"/>
                <a:gd name="T39" fmla="*/ 168 h 412"/>
                <a:gd name="T40" fmla="*/ 157 w 252"/>
                <a:gd name="T41" fmla="*/ 162 h 412"/>
                <a:gd name="T42" fmla="*/ 137 w 252"/>
                <a:gd name="T43" fmla="*/ 160 h 412"/>
                <a:gd name="T44" fmla="*/ 113 w 252"/>
                <a:gd name="T45" fmla="*/ 164 h 412"/>
                <a:gd name="T46" fmla="*/ 91 w 252"/>
                <a:gd name="T47" fmla="*/ 172 h 412"/>
                <a:gd name="T48" fmla="*/ 75 w 252"/>
                <a:gd name="T49" fmla="*/ 186 h 412"/>
                <a:gd name="T50" fmla="*/ 61 w 252"/>
                <a:gd name="T51" fmla="*/ 206 h 412"/>
                <a:gd name="T52" fmla="*/ 54 w 252"/>
                <a:gd name="T53" fmla="*/ 230 h 412"/>
                <a:gd name="T54" fmla="*/ 52 w 252"/>
                <a:gd name="T55" fmla="*/ 259 h 412"/>
                <a:gd name="T56" fmla="*/ 52 w 252"/>
                <a:gd name="T57" fmla="*/ 412 h 412"/>
                <a:gd name="T58" fmla="*/ 0 w 252"/>
                <a:gd name="T59" fmla="*/ 412 h 412"/>
                <a:gd name="T60" fmla="*/ 0 w 252"/>
                <a:gd name="T6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12">
                  <a:moveTo>
                    <a:pt x="0" y="0"/>
                  </a:moveTo>
                  <a:lnTo>
                    <a:pt x="52" y="0"/>
                  </a:lnTo>
                  <a:lnTo>
                    <a:pt x="52" y="166"/>
                  </a:lnTo>
                  <a:lnTo>
                    <a:pt x="67" y="147"/>
                  </a:lnTo>
                  <a:lnTo>
                    <a:pt x="89" y="131"/>
                  </a:lnTo>
                  <a:lnTo>
                    <a:pt x="117" y="121"/>
                  </a:lnTo>
                  <a:lnTo>
                    <a:pt x="149" y="117"/>
                  </a:lnTo>
                  <a:lnTo>
                    <a:pt x="178" y="121"/>
                  </a:lnTo>
                  <a:lnTo>
                    <a:pt x="204" y="129"/>
                  </a:lnTo>
                  <a:lnTo>
                    <a:pt x="224" y="145"/>
                  </a:lnTo>
                  <a:lnTo>
                    <a:pt x="240" y="166"/>
                  </a:lnTo>
                  <a:lnTo>
                    <a:pt x="248" y="194"/>
                  </a:lnTo>
                  <a:lnTo>
                    <a:pt x="252" y="228"/>
                  </a:lnTo>
                  <a:lnTo>
                    <a:pt x="252" y="412"/>
                  </a:lnTo>
                  <a:lnTo>
                    <a:pt x="200" y="412"/>
                  </a:lnTo>
                  <a:lnTo>
                    <a:pt x="200" y="234"/>
                  </a:lnTo>
                  <a:lnTo>
                    <a:pt x="198" y="210"/>
                  </a:lnTo>
                  <a:lnTo>
                    <a:pt x="192" y="192"/>
                  </a:lnTo>
                  <a:lnTo>
                    <a:pt x="184" y="178"/>
                  </a:lnTo>
                  <a:lnTo>
                    <a:pt x="172" y="168"/>
                  </a:lnTo>
                  <a:lnTo>
                    <a:pt x="157" y="162"/>
                  </a:lnTo>
                  <a:lnTo>
                    <a:pt x="137" y="160"/>
                  </a:lnTo>
                  <a:lnTo>
                    <a:pt x="113" y="164"/>
                  </a:lnTo>
                  <a:lnTo>
                    <a:pt x="91" y="172"/>
                  </a:lnTo>
                  <a:lnTo>
                    <a:pt x="75" y="186"/>
                  </a:lnTo>
                  <a:lnTo>
                    <a:pt x="61" y="206"/>
                  </a:lnTo>
                  <a:lnTo>
                    <a:pt x="54" y="230"/>
                  </a:lnTo>
                  <a:lnTo>
                    <a:pt x="52" y="259"/>
                  </a:lnTo>
                  <a:lnTo>
                    <a:pt x="52" y="412"/>
                  </a:lnTo>
                  <a:lnTo>
                    <a:pt x="0" y="4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197600" y="2152650"/>
              <a:ext cx="206375" cy="241300"/>
            </a:xfrm>
            <a:custGeom>
              <a:avLst/>
              <a:gdLst>
                <a:gd name="T0" fmla="*/ 89 w 260"/>
                <a:gd name="T1" fmla="*/ 164 h 303"/>
                <a:gd name="T2" fmla="*/ 54 w 260"/>
                <a:gd name="T3" fmla="*/ 190 h 303"/>
                <a:gd name="T4" fmla="*/ 54 w 260"/>
                <a:gd name="T5" fmla="*/ 232 h 303"/>
                <a:gd name="T6" fmla="*/ 79 w 260"/>
                <a:gd name="T7" fmla="*/ 255 h 303"/>
                <a:gd name="T8" fmla="*/ 123 w 260"/>
                <a:gd name="T9" fmla="*/ 257 h 303"/>
                <a:gd name="T10" fmla="*/ 147 w 260"/>
                <a:gd name="T11" fmla="*/ 248 h 303"/>
                <a:gd name="T12" fmla="*/ 163 w 260"/>
                <a:gd name="T13" fmla="*/ 236 h 303"/>
                <a:gd name="T14" fmla="*/ 173 w 260"/>
                <a:gd name="T15" fmla="*/ 220 h 303"/>
                <a:gd name="T16" fmla="*/ 182 w 260"/>
                <a:gd name="T17" fmla="*/ 176 h 303"/>
                <a:gd name="T18" fmla="*/ 119 w 260"/>
                <a:gd name="T19" fmla="*/ 162 h 303"/>
                <a:gd name="T20" fmla="*/ 163 w 260"/>
                <a:gd name="T21" fmla="*/ 6 h 303"/>
                <a:gd name="T22" fmla="*/ 198 w 260"/>
                <a:gd name="T23" fmla="*/ 24 h 303"/>
                <a:gd name="T24" fmla="*/ 222 w 260"/>
                <a:gd name="T25" fmla="*/ 55 h 303"/>
                <a:gd name="T26" fmla="*/ 230 w 260"/>
                <a:gd name="T27" fmla="*/ 107 h 303"/>
                <a:gd name="T28" fmla="*/ 232 w 260"/>
                <a:gd name="T29" fmla="*/ 244 h 303"/>
                <a:gd name="T30" fmla="*/ 236 w 260"/>
                <a:gd name="T31" fmla="*/ 253 h 303"/>
                <a:gd name="T32" fmla="*/ 246 w 260"/>
                <a:gd name="T33" fmla="*/ 257 h 303"/>
                <a:gd name="T34" fmla="*/ 260 w 260"/>
                <a:gd name="T35" fmla="*/ 257 h 303"/>
                <a:gd name="T36" fmla="*/ 254 w 260"/>
                <a:gd name="T37" fmla="*/ 295 h 303"/>
                <a:gd name="T38" fmla="*/ 234 w 260"/>
                <a:gd name="T39" fmla="*/ 297 h 303"/>
                <a:gd name="T40" fmla="*/ 200 w 260"/>
                <a:gd name="T41" fmla="*/ 285 h 303"/>
                <a:gd name="T42" fmla="*/ 188 w 260"/>
                <a:gd name="T43" fmla="*/ 251 h 303"/>
                <a:gd name="T44" fmla="*/ 153 w 260"/>
                <a:gd name="T45" fmla="*/ 289 h 303"/>
                <a:gd name="T46" fmla="*/ 95 w 260"/>
                <a:gd name="T47" fmla="*/ 303 h 303"/>
                <a:gd name="T48" fmla="*/ 54 w 260"/>
                <a:gd name="T49" fmla="*/ 295 h 303"/>
                <a:gd name="T50" fmla="*/ 34 w 260"/>
                <a:gd name="T51" fmla="*/ 285 h 303"/>
                <a:gd name="T52" fmla="*/ 18 w 260"/>
                <a:gd name="T53" fmla="*/ 269 h 303"/>
                <a:gd name="T54" fmla="*/ 6 w 260"/>
                <a:gd name="T55" fmla="*/ 249 h 303"/>
                <a:gd name="T56" fmla="*/ 0 w 260"/>
                <a:gd name="T57" fmla="*/ 214 h 303"/>
                <a:gd name="T58" fmla="*/ 10 w 260"/>
                <a:gd name="T59" fmla="*/ 172 h 303"/>
                <a:gd name="T60" fmla="*/ 26 w 260"/>
                <a:gd name="T61" fmla="*/ 152 h 303"/>
                <a:gd name="T62" fmla="*/ 54 w 260"/>
                <a:gd name="T63" fmla="*/ 137 h 303"/>
                <a:gd name="T64" fmla="*/ 119 w 260"/>
                <a:gd name="T65" fmla="*/ 125 h 303"/>
                <a:gd name="T66" fmla="*/ 182 w 260"/>
                <a:gd name="T67" fmla="*/ 107 h 303"/>
                <a:gd name="T68" fmla="*/ 167 w 260"/>
                <a:gd name="T69" fmla="*/ 59 h 303"/>
                <a:gd name="T70" fmla="*/ 137 w 260"/>
                <a:gd name="T71" fmla="*/ 43 h 303"/>
                <a:gd name="T72" fmla="*/ 91 w 260"/>
                <a:gd name="T73" fmla="*/ 43 h 303"/>
                <a:gd name="T74" fmla="*/ 50 w 260"/>
                <a:gd name="T75" fmla="*/ 57 h 303"/>
                <a:gd name="T76" fmla="*/ 8 w 260"/>
                <a:gd name="T77" fmla="*/ 35 h 303"/>
                <a:gd name="T78" fmla="*/ 60 w 260"/>
                <a:gd name="T79" fmla="*/ 8 h 303"/>
                <a:gd name="T80" fmla="*/ 119 w 260"/>
                <a:gd name="T8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" h="303">
                  <a:moveTo>
                    <a:pt x="119" y="162"/>
                  </a:moveTo>
                  <a:lnTo>
                    <a:pt x="89" y="164"/>
                  </a:lnTo>
                  <a:lnTo>
                    <a:pt x="68" y="174"/>
                  </a:lnTo>
                  <a:lnTo>
                    <a:pt x="54" y="190"/>
                  </a:lnTo>
                  <a:lnTo>
                    <a:pt x="50" y="212"/>
                  </a:lnTo>
                  <a:lnTo>
                    <a:pt x="54" y="232"/>
                  </a:lnTo>
                  <a:lnTo>
                    <a:pt x="64" y="248"/>
                  </a:lnTo>
                  <a:lnTo>
                    <a:pt x="79" y="255"/>
                  </a:lnTo>
                  <a:lnTo>
                    <a:pt x="105" y="259"/>
                  </a:lnTo>
                  <a:lnTo>
                    <a:pt x="123" y="257"/>
                  </a:lnTo>
                  <a:lnTo>
                    <a:pt x="137" y="253"/>
                  </a:lnTo>
                  <a:lnTo>
                    <a:pt x="147" y="248"/>
                  </a:lnTo>
                  <a:lnTo>
                    <a:pt x="155" y="244"/>
                  </a:lnTo>
                  <a:lnTo>
                    <a:pt x="163" y="236"/>
                  </a:lnTo>
                  <a:lnTo>
                    <a:pt x="169" y="228"/>
                  </a:lnTo>
                  <a:lnTo>
                    <a:pt x="173" y="220"/>
                  </a:lnTo>
                  <a:lnTo>
                    <a:pt x="177" y="210"/>
                  </a:lnTo>
                  <a:lnTo>
                    <a:pt x="182" y="176"/>
                  </a:lnTo>
                  <a:lnTo>
                    <a:pt x="182" y="162"/>
                  </a:lnTo>
                  <a:lnTo>
                    <a:pt x="119" y="162"/>
                  </a:lnTo>
                  <a:close/>
                  <a:moveTo>
                    <a:pt x="119" y="0"/>
                  </a:moveTo>
                  <a:lnTo>
                    <a:pt x="163" y="6"/>
                  </a:lnTo>
                  <a:lnTo>
                    <a:pt x="180" y="12"/>
                  </a:lnTo>
                  <a:lnTo>
                    <a:pt x="198" y="24"/>
                  </a:lnTo>
                  <a:lnTo>
                    <a:pt x="212" y="37"/>
                  </a:lnTo>
                  <a:lnTo>
                    <a:pt x="222" y="55"/>
                  </a:lnTo>
                  <a:lnTo>
                    <a:pt x="228" y="79"/>
                  </a:lnTo>
                  <a:lnTo>
                    <a:pt x="230" y="107"/>
                  </a:lnTo>
                  <a:lnTo>
                    <a:pt x="230" y="236"/>
                  </a:lnTo>
                  <a:lnTo>
                    <a:pt x="232" y="244"/>
                  </a:lnTo>
                  <a:lnTo>
                    <a:pt x="232" y="249"/>
                  </a:lnTo>
                  <a:lnTo>
                    <a:pt x="236" y="253"/>
                  </a:lnTo>
                  <a:lnTo>
                    <a:pt x="240" y="255"/>
                  </a:lnTo>
                  <a:lnTo>
                    <a:pt x="246" y="257"/>
                  </a:lnTo>
                  <a:lnTo>
                    <a:pt x="254" y="257"/>
                  </a:lnTo>
                  <a:lnTo>
                    <a:pt x="260" y="257"/>
                  </a:lnTo>
                  <a:lnTo>
                    <a:pt x="260" y="293"/>
                  </a:lnTo>
                  <a:lnTo>
                    <a:pt x="254" y="295"/>
                  </a:lnTo>
                  <a:lnTo>
                    <a:pt x="248" y="297"/>
                  </a:lnTo>
                  <a:lnTo>
                    <a:pt x="234" y="297"/>
                  </a:lnTo>
                  <a:lnTo>
                    <a:pt x="214" y="295"/>
                  </a:lnTo>
                  <a:lnTo>
                    <a:pt x="200" y="285"/>
                  </a:lnTo>
                  <a:lnTo>
                    <a:pt x="192" y="271"/>
                  </a:lnTo>
                  <a:lnTo>
                    <a:pt x="188" y="251"/>
                  </a:lnTo>
                  <a:lnTo>
                    <a:pt x="173" y="273"/>
                  </a:lnTo>
                  <a:lnTo>
                    <a:pt x="153" y="289"/>
                  </a:lnTo>
                  <a:lnTo>
                    <a:pt x="125" y="299"/>
                  </a:lnTo>
                  <a:lnTo>
                    <a:pt x="95" y="303"/>
                  </a:lnTo>
                  <a:lnTo>
                    <a:pt x="73" y="301"/>
                  </a:lnTo>
                  <a:lnTo>
                    <a:pt x="54" y="295"/>
                  </a:lnTo>
                  <a:lnTo>
                    <a:pt x="44" y="291"/>
                  </a:lnTo>
                  <a:lnTo>
                    <a:pt x="34" y="285"/>
                  </a:lnTo>
                  <a:lnTo>
                    <a:pt x="24" y="277"/>
                  </a:lnTo>
                  <a:lnTo>
                    <a:pt x="18" y="269"/>
                  </a:lnTo>
                  <a:lnTo>
                    <a:pt x="12" y="259"/>
                  </a:lnTo>
                  <a:lnTo>
                    <a:pt x="6" y="249"/>
                  </a:lnTo>
                  <a:lnTo>
                    <a:pt x="2" y="232"/>
                  </a:lnTo>
                  <a:lnTo>
                    <a:pt x="0" y="214"/>
                  </a:lnTo>
                  <a:lnTo>
                    <a:pt x="2" y="192"/>
                  </a:lnTo>
                  <a:lnTo>
                    <a:pt x="10" y="172"/>
                  </a:lnTo>
                  <a:lnTo>
                    <a:pt x="18" y="162"/>
                  </a:lnTo>
                  <a:lnTo>
                    <a:pt x="26" y="152"/>
                  </a:lnTo>
                  <a:lnTo>
                    <a:pt x="36" y="144"/>
                  </a:lnTo>
                  <a:lnTo>
                    <a:pt x="54" y="137"/>
                  </a:lnTo>
                  <a:lnTo>
                    <a:pt x="73" y="129"/>
                  </a:lnTo>
                  <a:lnTo>
                    <a:pt x="119" y="125"/>
                  </a:lnTo>
                  <a:lnTo>
                    <a:pt x="182" y="125"/>
                  </a:lnTo>
                  <a:lnTo>
                    <a:pt x="182" y="107"/>
                  </a:lnTo>
                  <a:lnTo>
                    <a:pt x="179" y="79"/>
                  </a:lnTo>
                  <a:lnTo>
                    <a:pt x="167" y="59"/>
                  </a:lnTo>
                  <a:lnTo>
                    <a:pt x="155" y="49"/>
                  </a:lnTo>
                  <a:lnTo>
                    <a:pt x="137" y="43"/>
                  </a:lnTo>
                  <a:lnTo>
                    <a:pt x="113" y="43"/>
                  </a:lnTo>
                  <a:lnTo>
                    <a:pt x="91" y="43"/>
                  </a:lnTo>
                  <a:lnTo>
                    <a:pt x="70" y="49"/>
                  </a:lnTo>
                  <a:lnTo>
                    <a:pt x="50" y="57"/>
                  </a:lnTo>
                  <a:lnTo>
                    <a:pt x="30" y="69"/>
                  </a:lnTo>
                  <a:lnTo>
                    <a:pt x="8" y="35"/>
                  </a:lnTo>
                  <a:lnTo>
                    <a:pt x="32" y="20"/>
                  </a:lnTo>
                  <a:lnTo>
                    <a:pt x="60" y="8"/>
                  </a:lnTo>
                  <a:lnTo>
                    <a:pt x="87" y="2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423025" y="2101850"/>
              <a:ext cx="136525" cy="288925"/>
            </a:xfrm>
            <a:custGeom>
              <a:avLst/>
              <a:gdLst>
                <a:gd name="T0" fmla="*/ 49 w 172"/>
                <a:gd name="T1" fmla="*/ 0 h 365"/>
                <a:gd name="T2" fmla="*/ 101 w 172"/>
                <a:gd name="T3" fmla="*/ 0 h 365"/>
                <a:gd name="T4" fmla="*/ 101 w 172"/>
                <a:gd name="T5" fmla="*/ 74 h 365"/>
                <a:gd name="T6" fmla="*/ 172 w 172"/>
                <a:gd name="T7" fmla="*/ 74 h 365"/>
                <a:gd name="T8" fmla="*/ 172 w 172"/>
                <a:gd name="T9" fmla="*/ 115 h 365"/>
                <a:gd name="T10" fmla="*/ 101 w 172"/>
                <a:gd name="T11" fmla="*/ 115 h 365"/>
                <a:gd name="T12" fmla="*/ 101 w 172"/>
                <a:gd name="T13" fmla="*/ 270 h 365"/>
                <a:gd name="T14" fmla="*/ 101 w 172"/>
                <a:gd name="T15" fmla="*/ 288 h 365"/>
                <a:gd name="T16" fmla="*/ 105 w 172"/>
                <a:gd name="T17" fmla="*/ 302 h 365"/>
                <a:gd name="T18" fmla="*/ 113 w 172"/>
                <a:gd name="T19" fmla="*/ 312 h 365"/>
                <a:gd name="T20" fmla="*/ 130 w 172"/>
                <a:gd name="T21" fmla="*/ 319 h 365"/>
                <a:gd name="T22" fmla="*/ 158 w 172"/>
                <a:gd name="T23" fmla="*/ 321 h 365"/>
                <a:gd name="T24" fmla="*/ 172 w 172"/>
                <a:gd name="T25" fmla="*/ 321 h 365"/>
                <a:gd name="T26" fmla="*/ 172 w 172"/>
                <a:gd name="T27" fmla="*/ 361 h 365"/>
                <a:gd name="T28" fmla="*/ 156 w 172"/>
                <a:gd name="T29" fmla="*/ 363 h 365"/>
                <a:gd name="T30" fmla="*/ 148 w 172"/>
                <a:gd name="T31" fmla="*/ 363 h 365"/>
                <a:gd name="T32" fmla="*/ 140 w 172"/>
                <a:gd name="T33" fmla="*/ 365 h 365"/>
                <a:gd name="T34" fmla="*/ 111 w 172"/>
                <a:gd name="T35" fmla="*/ 361 h 365"/>
                <a:gd name="T36" fmla="*/ 87 w 172"/>
                <a:gd name="T37" fmla="*/ 353 h 365"/>
                <a:gd name="T38" fmla="*/ 71 w 172"/>
                <a:gd name="T39" fmla="*/ 341 h 365"/>
                <a:gd name="T40" fmla="*/ 57 w 172"/>
                <a:gd name="T41" fmla="*/ 321 h 365"/>
                <a:gd name="T42" fmla="*/ 51 w 172"/>
                <a:gd name="T43" fmla="*/ 298 h 365"/>
                <a:gd name="T44" fmla="*/ 49 w 172"/>
                <a:gd name="T45" fmla="*/ 264 h 365"/>
                <a:gd name="T46" fmla="*/ 49 w 172"/>
                <a:gd name="T47" fmla="*/ 115 h 365"/>
                <a:gd name="T48" fmla="*/ 0 w 172"/>
                <a:gd name="T49" fmla="*/ 115 h 365"/>
                <a:gd name="T50" fmla="*/ 0 w 172"/>
                <a:gd name="T51" fmla="*/ 74 h 365"/>
                <a:gd name="T52" fmla="*/ 49 w 172"/>
                <a:gd name="T53" fmla="*/ 74 h 365"/>
                <a:gd name="T54" fmla="*/ 49 w 172"/>
                <a:gd name="T5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" h="365">
                  <a:moveTo>
                    <a:pt x="49" y="0"/>
                  </a:moveTo>
                  <a:lnTo>
                    <a:pt x="101" y="0"/>
                  </a:lnTo>
                  <a:lnTo>
                    <a:pt x="101" y="74"/>
                  </a:lnTo>
                  <a:lnTo>
                    <a:pt x="172" y="74"/>
                  </a:lnTo>
                  <a:lnTo>
                    <a:pt x="172" y="115"/>
                  </a:lnTo>
                  <a:lnTo>
                    <a:pt x="101" y="115"/>
                  </a:lnTo>
                  <a:lnTo>
                    <a:pt x="101" y="270"/>
                  </a:lnTo>
                  <a:lnTo>
                    <a:pt x="101" y="288"/>
                  </a:lnTo>
                  <a:lnTo>
                    <a:pt x="105" y="302"/>
                  </a:lnTo>
                  <a:lnTo>
                    <a:pt x="113" y="312"/>
                  </a:lnTo>
                  <a:lnTo>
                    <a:pt x="130" y="319"/>
                  </a:lnTo>
                  <a:lnTo>
                    <a:pt x="158" y="321"/>
                  </a:lnTo>
                  <a:lnTo>
                    <a:pt x="172" y="321"/>
                  </a:lnTo>
                  <a:lnTo>
                    <a:pt x="172" y="361"/>
                  </a:lnTo>
                  <a:lnTo>
                    <a:pt x="156" y="363"/>
                  </a:lnTo>
                  <a:lnTo>
                    <a:pt x="148" y="363"/>
                  </a:lnTo>
                  <a:lnTo>
                    <a:pt x="140" y="365"/>
                  </a:lnTo>
                  <a:lnTo>
                    <a:pt x="111" y="361"/>
                  </a:lnTo>
                  <a:lnTo>
                    <a:pt x="87" y="353"/>
                  </a:lnTo>
                  <a:lnTo>
                    <a:pt x="71" y="341"/>
                  </a:lnTo>
                  <a:lnTo>
                    <a:pt x="57" y="321"/>
                  </a:lnTo>
                  <a:lnTo>
                    <a:pt x="51" y="298"/>
                  </a:lnTo>
                  <a:lnTo>
                    <a:pt x="49" y="264"/>
                  </a:lnTo>
                  <a:lnTo>
                    <a:pt x="49" y="115"/>
                  </a:lnTo>
                  <a:lnTo>
                    <a:pt x="0" y="115"/>
                  </a:lnTo>
                  <a:lnTo>
                    <a:pt x="0" y="74"/>
                  </a:lnTo>
                  <a:lnTo>
                    <a:pt x="49" y="7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6600825" y="2071688"/>
              <a:ext cx="44450" cy="122237"/>
            </a:xfrm>
            <a:custGeom>
              <a:avLst/>
              <a:gdLst>
                <a:gd name="T0" fmla="*/ 0 w 58"/>
                <a:gd name="T1" fmla="*/ 0 h 154"/>
                <a:gd name="T2" fmla="*/ 58 w 58"/>
                <a:gd name="T3" fmla="*/ 0 h 154"/>
                <a:gd name="T4" fmla="*/ 58 w 58"/>
                <a:gd name="T5" fmla="*/ 35 h 154"/>
                <a:gd name="T6" fmla="*/ 56 w 58"/>
                <a:gd name="T7" fmla="*/ 71 h 154"/>
                <a:gd name="T8" fmla="*/ 50 w 58"/>
                <a:gd name="T9" fmla="*/ 103 h 154"/>
                <a:gd name="T10" fmla="*/ 42 w 58"/>
                <a:gd name="T11" fmla="*/ 131 h 154"/>
                <a:gd name="T12" fmla="*/ 30 w 58"/>
                <a:gd name="T13" fmla="*/ 154 h 154"/>
                <a:gd name="T14" fmla="*/ 0 w 58"/>
                <a:gd name="T15" fmla="*/ 138 h 154"/>
                <a:gd name="T16" fmla="*/ 16 w 58"/>
                <a:gd name="T17" fmla="*/ 101 h 154"/>
                <a:gd name="T18" fmla="*/ 22 w 58"/>
                <a:gd name="T19" fmla="*/ 61 h 154"/>
                <a:gd name="T20" fmla="*/ 0 w 58"/>
                <a:gd name="T21" fmla="*/ 61 h 154"/>
                <a:gd name="T22" fmla="*/ 0 w 58"/>
                <a:gd name="T2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154">
                  <a:moveTo>
                    <a:pt x="0" y="0"/>
                  </a:moveTo>
                  <a:lnTo>
                    <a:pt x="58" y="0"/>
                  </a:lnTo>
                  <a:lnTo>
                    <a:pt x="58" y="35"/>
                  </a:lnTo>
                  <a:lnTo>
                    <a:pt x="56" y="71"/>
                  </a:lnTo>
                  <a:lnTo>
                    <a:pt x="50" y="103"/>
                  </a:lnTo>
                  <a:lnTo>
                    <a:pt x="42" y="131"/>
                  </a:lnTo>
                  <a:lnTo>
                    <a:pt x="30" y="154"/>
                  </a:lnTo>
                  <a:lnTo>
                    <a:pt x="0" y="138"/>
                  </a:lnTo>
                  <a:lnTo>
                    <a:pt x="16" y="101"/>
                  </a:lnTo>
                  <a:lnTo>
                    <a:pt x="22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61150" y="2152650"/>
              <a:ext cx="177800" cy="241300"/>
            </a:xfrm>
            <a:custGeom>
              <a:avLst/>
              <a:gdLst>
                <a:gd name="T0" fmla="*/ 170 w 224"/>
                <a:gd name="T1" fmla="*/ 8 h 303"/>
                <a:gd name="T2" fmla="*/ 216 w 224"/>
                <a:gd name="T3" fmla="*/ 30 h 303"/>
                <a:gd name="T4" fmla="*/ 160 w 224"/>
                <a:gd name="T5" fmla="*/ 49 h 303"/>
                <a:gd name="T6" fmla="*/ 117 w 224"/>
                <a:gd name="T7" fmla="*/ 43 h 303"/>
                <a:gd name="T8" fmla="*/ 77 w 224"/>
                <a:gd name="T9" fmla="*/ 51 h 303"/>
                <a:gd name="T10" fmla="*/ 65 w 224"/>
                <a:gd name="T11" fmla="*/ 63 h 303"/>
                <a:gd name="T12" fmla="*/ 61 w 224"/>
                <a:gd name="T13" fmla="*/ 83 h 303"/>
                <a:gd name="T14" fmla="*/ 67 w 224"/>
                <a:gd name="T15" fmla="*/ 103 h 303"/>
                <a:gd name="T16" fmla="*/ 79 w 224"/>
                <a:gd name="T17" fmla="*/ 111 h 303"/>
                <a:gd name="T18" fmla="*/ 97 w 224"/>
                <a:gd name="T19" fmla="*/ 119 h 303"/>
                <a:gd name="T20" fmla="*/ 182 w 224"/>
                <a:gd name="T21" fmla="*/ 148 h 303"/>
                <a:gd name="T22" fmla="*/ 218 w 224"/>
                <a:gd name="T23" fmla="*/ 188 h 303"/>
                <a:gd name="T24" fmla="*/ 220 w 224"/>
                <a:gd name="T25" fmla="*/ 240 h 303"/>
                <a:gd name="T26" fmla="*/ 194 w 224"/>
                <a:gd name="T27" fmla="*/ 279 h 303"/>
                <a:gd name="T28" fmla="*/ 144 w 224"/>
                <a:gd name="T29" fmla="*/ 301 h 303"/>
                <a:gd name="T30" fmla="*/ 79 w 224"/>
                <a:gd name="T31" fmla="*/ 301 h 303"/>
                <a:gd name="T32" fmla="*/ 24 w 224"/>
                <a:gd name="T33" fmla="*/ 281 h 303"/>
                <a:gd name="T34" fmla="*/ 24 w 224"/>
                <a:gd name="T35" fmla="*/ 230 h 303"/>
                <a:gd name="T36" fmla="*/ 65 w 224"/>
                <a:gd name="T37" fmla="*/ 251 h 303"/>
                <a:gd name="T38" fmla="*/ 113 w 224"/>
                <a:gd name="T39" fmla="*/ 259 h 303"/>
                <a:gd name="T40" fmla="*/ 156 w 224"/>
                <a:gd name="T41" fmla="*/ 249 h 303"/>
                <a:gd name="T42" fmla="*/ 172 w 224"/>
                <a:gd name="T43" fmla="*/ 216 h 303"/>
                <a:gd name="T44" fmla="*/ 168 w 224"/>
                <a:gd name="T45" fmla="*/ 198 h 303"/>
                <a:gd name="T46" fmla="*/ 156 w 224"/>
                <a:gd name="T47" fmla="*/ 186 h 303"/>
                <a:gd name="T48" fmla="*/ 135 w 224"/>
                <a:gd name="T49" fmla="*/ 176 h 303"/>
                <a:gd name="T50" fmla="*/ 49 w 224"/>
                <a:gd name="T51" fmla="*/ 148 h 303"/>
                <a:gd name="T52" fmla="*/ 14 w 224"/>
                <a:gd name="T53" fmla="*/ 109 h 303"/>
                <a:gd name="T54" fmla="*/ 12 w 224"/>
                <a:gd name="T55" fmla="*/ 63 h 303"/>
                <a:gd name="T56" fmla="*/ 24 w 224"/>
                <a:gd name="T57" fmla="*/ 37 h 303"/>
                <a:gd name="T58" fmla="*/ 41 w 224"/>
                <a:gd name="T59" fmla="*/ 20 h 303"/>
                <a:gd name="T60" fmla="*/ 75 w 224"/>
                <a:gd name="T61" fmla="*/ 6 h 303"/>
                <a:gd name="T62" fmla="*/ 117 w 224"/>
                <a:gd name="T6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303">
                  <a:moveTo>
                    <a:pt x="117" y="0"/>
                  </a:moveTo>
                  <a:lnTo>
                    <a:pt x="170" y="8"/>
                  </a:lnTo>
                  <a:lnTo>
                    <a:pt x="196" y="16"/>
                  </a:lnTo>
                  <a:lnTo>
                    <a:pt x="216" y="30"/>
                  </a:lnTo>
                  <a:lnTo>
                    <a:pt x="198" y="65"/>
                  </a:lnTo>
                  <a:lnTo>
                    <a:pt x="160" y="49"/>
                  </a:lnTo>
                  <a:lnTo>
                    <a:pt x="140" y="43"/>
                  </a:lnTo>
                  <a:lnTo>
                    <a:pt x="117" y="43"/>
                  </a:lnTo>
                  <a:lnTo>
                    <a:pt x="95" y="45"/>
                  </a:lnTo>
                  <a:lnTo>
                    <a:pt x="77" y="51"/>
                  </a:lnTo>
                  <a:lnTo>
                    <a:pt x="69" y="57"/>
                  </a:lnTo>
                  <a:lnTo>
                    <a:pt x="65" y="63"/>
                  </a:lnTo>
                  <a:lnTo>
                    <a:pt x="61" y="73"/>
                  </a:lnTo>
                  <a:lnTo>
                    <a:pt x="61" y="83"/>
                  </a:lnTo>
                  <a:lnTo>
                    <a:pt x="63" y="93"/>
                  </a:lnTo>
                  <a:lnTo>
                    <a:pt x="67" y="103"/>
                  </a:lnTo>
                  <a:lnTo>
                    <a:pt x="71" y="107"/>
                  </a:lnTo>
                  <a:lnTo>
                    <a:pt x="79" y="111"/>
                  </a:lnTo>
                  <a:lnTo>
                    <a:pt x="87" y="115"/>
                  </a:lnTo>
                  <a:lnTo>
                    <a:pt x="97" y="119"/>
                  </a:lnTo>
                  <a:lnTo>
                    <a:pt x="150" y="135"/>
                  </a:lnTo>
                  <a:lnTo>
                    <a:pt x="182" y="148"/>
                  </a:lnTo>
                  <a:lnTo>
                    <a:pt x="206" y="166"/>
                  </a:lnTo>
                  <a:lnTo>
                    <a:pt x="218" y="188"/>
                  </a:lnTo>
                  <a:lnTo>
                    <a:pt x="224" y="214"/>
                  </a:lnTo>
                  <a:lnTo>
                    <a:pt x="220" y="240"/>
                  </a:lnTo>
                  <a:lnTo>
                    <a:pt x="210" y="259"/>
                  </a:lnTo>
                  <a:lnTo>
                    <a:pt x="194" y="279"/>
                  </a:lnTo>
                  <a:lnTo>
                    <a:pt x="172" y="293"/>
                  </a:lnTo>
                  <a:lnTo>
                    <a:pt x="144" y="301"/>
                  </a:lnTo>
                  <a:lnTo>
                    <a:pt x="113" y="303"/>
                  </a:lnTo>
                  <a:lnTo>
                    <a:pt x="79" y="301"/>
                  </a:lnTo>
                  <a:lnTo>
                    <a:pt x="49" y="293"/>
                  </a:lnTo>
                  <a:lnTo>
                    <a:pt x="24" y="281"/>
                  </a:lnTo>
                  <a:lnTo>
                    <a:pt x="0" y="265"/>
                  </a:lnTo>
                  <a:lnTo>
                    <a:pt x="24" y="230"/>
                  </a:lnTo>
                  <a:lnTo>
                    <a:pt x="43" y="242"/>
                  </a:lnTo>
                  <a:lnTo>
                    <a:pt x="65" y="251"/>
                  </a:lnTo>
                  <a:lnTo>
                    <a:pt x="87" y="257"/>
                  </a:lnTo>
                  <a:lnTo>
                    <a:pt x="113" y="259"/>
                  </a:lnTo>
                  <a:lnTo>
                    <a:pt x="137" y="257"/>
                  </a:lnTo>
                  <a:lnTo>
                    <a:pt x="156" y="249"/>
                  </a:lnTo>
                  <a:lnTo>
                    <a:pt x="168" y="236"/>
                  </a:lnTo>
                  <a:lnTo>
                    <a:pt x="172" y="216"/>
                  </a:lnTo>
                  <a:lnTo>
                    <a:pt x="170" y="206"/>
                  </a:lnTo>
                  <a:lnTo>
                    <a:pt x="168" y="198"/>
                  </a:lnTo>
                  <a:lnTo>
                    <a:pt x="164" y="192"/>
                  </a:lnTo>
                  <a:lnTo>
                    <a:pt x="156" y="186"/>
                  </a:lnTo>
                  <a:lnTo>
                    <a:pt x="146" y="182"/>
                  </a:lnTo>
                  <a:lnTo>
                    <a:pt x="135" y="176"/>
                  </a:lnTo>
                  <a:lnTo>
                    <a:pt x="81" y="160"/>
                  </a:lnTo>
                  <a:lnTo>
                    <a:pt x="49" y="148"/>
                  </a:lnTo>
                  <a:lnTo>
                    <a:pt x="28" y="131"/>
                  </a:lnTo>
                  <a:lnTo>
                    <a:pt x="14" y="109"/>
                  </a:lnTo>
                  <a:lnTo>
                    <a:pt x="10" y="83"/>
                  </a:lnTo>
                  <a:lnTo>
                    <a:pt x="12" y="63"/>
                  </a:lnTo>
                  <a:lnTo>
                    <a:pt x="18" y="47"/>
                  </a:lnTo>
                  <a:lnTo>
                    <a:pt x="24" y="37"/>
                  </a:lnTo>
                  <a:lnTo>
                    <a:pt x="31" y="28"/>
                  </a:lnTo>
                  <a:lnTo>
                    <a:pt x="41" y="20"/>
                  </a:lnTo>
                  <a:lnTo>
                    <a:pt x="55" y="12"/>
                  </a:lnTo>
                  <a:lnTo>
                    <a:pt x="75" y="6"/>
                  </a:lnTo>
                  <a:lnTo>
                    <a:pt x="95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6994525" y="2068513"/>
              <a:ext cx="42863" cy="319087"/>
            </a:xfrm>
            <a:custGeom>
              <a:avLst/>
              <a:gdLst>
                <a:gd name="T0" fmla="*/ 2 w 53"/>
                <a:gd name="T1" fmla="*/ 115 h 402"/>
                <a:gd name="T2" fmla="*/ 53 w 53"/>
                <a:gd name="T3" fmla="*/ 115 h 402"/>
                <a:gd name="T4" fmla="*/ 53 w 53"/>
                <a:gd name="T5" fmla="*/ 402 h 402"/>
                <a:gd name="T6" fmla="*/ 2 w 53"/>
                <a:gd name="T7" fmla="*/ 402 h 402"/>
                <a:gd name="T8" fmla="*/ 2 w 53"/>
                <a:gd name="T9" fmla="*/ 115 h 402"/>
                <a:gd name="T10" fmla="*/ 0 w 53"/>
                <a:gd name="T11" fmla="*/ 0 h 402"/>
                <a:gd name="T12" fmla="*/ 53 w 53"/>
                <a:gd name="T13" fmla="*/ 0 h 402"/>
                <a:gd name="T14" fmla="*/ 53 w 53"/>
                <a:gd name="T15" fmla="*/ 57 h 402"/>
                <a:gd name="T16" fmla="*/ 0 w 53"/>
                <a:gd name="T17" fmla="*/ 57 h 402"/>
                <a:gd name="T18" fmla="*/ 0 w 53"/>
                <a:gd name="T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2">
                  <a:moveTo>
                    <a:pt x="2" y="115"/>
                  </a:moveTo>
                  <a:lnTo>
                    <a:pt x="53" y="115"/>
                  </a:lnTo>
                  <a:lnTo>
                    <a:pt x="53" y="402"/>
                  </a:lnTo>
                  <a:lnTo>
                    <a:pt x="2" y="402"/>
                  </a:lnTo>
                  <a:lnTo>
                    <a:pt x="2" y="115"/>
                  </a:lnTo>
                  <a:close/>
                  <a:moveTo>
                    <a:pt x="0" y="0"/>
                  </a:moveTo>
                  <a:lnTo>
                    <a:pt x="53" y="0"/>
                  </a:lnTo>
                  <a:lnTo>
                    <a:pt x="53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104063" y="2152650"/>
              <a:ext cx="200025" cy="234950"/>
            </a:xfrm>
            <a:custGeom>
              <a:avLst/>
              <a:gdLst>
                <a:gd name="T0" fmla="*/ 148 w 251"/>
                <a:gd name="T1" fmla="*/ 0 h 295"/>
                <a:gd name="T2" fmla="*/ 178 w 251"/>
                <a:gd name="T3" fmla="*/ 4 h 295"/>
                <a:gd name="T4" fmla="*/ 204 w 251"/>
                <a:gd name="T5" fmla="*/ 12 h 295"/>
                <a:gd name="T6" fmla="*/ 224 w 251"/>
                <a:gd name="T7" fmla="*/ 28 h 295"/>
                <a:gd name="T8" fmla="*/ 239 w 251"/>
                <a:gd name="T9" fmla="*/ 49 h 295"/>
                <a:gd name="T10" fmla="*/ 247 w 251"/>
                <a:gd name="T11" fmla="*/ 77 h 295"/>
                <a:gd name="T12" fmla="*/ 251 w 251"/>
                <a:gd name="T13" fmla="*/ 111 h 295"/>
                <a:gd name="T14" fmla="*/ 251 w 251"/>
                <a:gd name="T15" fmla="*/ 295 h 295"/>
                <a:gd name="T16" fmla="*/ 200 w 251"/>
                <a:gd name="T17" fmla="*/ 295 h 295"/>
                <a:gd name="T18" fmla="*/ 200 w 251"/>
                <a:gd name="T19" fmla="*/ 117 h 295"/>
                <a:gd name="T20" fmla="*/ 198 w 251"/>
                <a:gd name="T21" fmla="*/ 93 h 295"/>
                <a:gd name="T22" fmla="*/ 192 w 251"/>
                <a:gd name="T23" fmla="*/ 75 h 295"/>
                <a:gd name="T24" fmla="*/ 184 w 251"/>
                <a:gd name="T25" fmla="*/ 61 h 295"/>
                <a:gd name="T26" fmla="*/ 172 w 251"/>
                <a:gd name="T27" fmla="*/ 51 h 295"/>
                <a:gd name="T28" fmla="*/ 156 w 251"/>
                <a:gd name="T29" fmla="*/ 45 h 295"/>
                <a:gd name="T30" fmla="*/ 136 w 251"/>
                <a:gd name="T31" fmla="*/ 43 h 295"/>
                <a:gd name="T32" fmla="*/ 113 w 251"/>
                <a:gd name="T33" fmla="*/ 47 h 295"/>
                <a:gd name="T34" fmla="*/ 91 w 251"/>
                <a:gd name="T35" fmla="*/ 55 h 295"/>
                <a:gd name="T36" fmla="*/ 75 w 251"/>
                <a:gd name="T37" fmla="*/ 69 h 295"/>
                <a:gd name="T38" fmla="*/ 61 w 251"/>
                <a:gd name="T39" fmla="*/ 89 h 295"/>
                <a:gd name="T40" fmla="*/ 53 w 251"/>
                <a:gd name="T41" fmla="*/ 113 h 295"/>
                <a:gd name="T42" fmla="*/ 51 w 251"/>
                <a:gd name="T43" fmla="*/ 142 h 295"/>
                <a:gd name="T44" fmla="*/ 51 w 251"/>
                <a:gd name="T45" fmla="*/ 295 h 295"/>
                <a:gd name="T46" fmla="*/ 0 w 251"/>
                <a:gd name="T47" fmla="*/ 295 h 295"/>
                <a:gd name="T48" fmla="*/ 0 w 251"/>
                <a:gd name="T49" fmla="*/ 8 h 295"/>
                <a:gd name="T50" fmla="*/ 25 w 251"/>
                <a:gd name="T51" fmla="*/ 8 h 295"/>
                <a:gd name="T52" fmla="*/ 35 w 251"/>
                <a:gd name="T53" fmla="*/ 8 h 295"/>
                <a:gd name="T54" fmla="*/ 41 w 251"/>
                <a:gd name="T55" fmla="*/ 10 h 295"/>
                <a:gd name="T56" fmla="*/ 45 w 251"/>
                <a:gd name="T57" fmla="*/ 16 h 295"/>
                <a:gd name="T58" fmla="*/ 49 w 251"/>
                <a:gd name="T59" fmla="*/ 20 h 295"/>
                <a:gd name="T60" fmla="*/ 49 w 251"/>
                <a:gd name="T61" fmla="*/ 28 h 295"/>
                <a:gd name="T62" fmla="*/ 49 w 251"/>
                <a:gd name="T63" fmla="*/ 51 h 295"/>
                <a:gd name="T64" fmla="*/ 65 w 251"/>
                <a:gd name="T65" fmla="*/ 30 h 295"/>
                <a:gd name="T66" fmla="*/ 89 w 251"/>
                <a:gd name="T67" fmla="*/ 14 h 295"/>
                <a:gd name="T68" fmla="*/ 117 w 251"/>
                <a:gd name="T69" fmla="*/ 4 h 295"/>
                <a:gd name="T70" fmla="*/ 148 w 251"/>
                <a:gd name="T7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295">
                  <a:moveTo>
                    <a:pt x="148" y="0"/>
                  </a:moveTo>
                  <a:lnTo>
                    <a:pt x="178" y="4"/>
                  </a:lnTo>
                  <a:lnTo>
                    <a:pt x="204" y="12"/>
                  </a:lnTo>
                  <a:lnTo>
                    <a:pt x="224" y="28"/>
                  </a:lnTo>
                  <a:lnTo>
                    <a:pt x="239" y="49"/>
                  </a:lnTo>
                  <a:lnTo>
                    <a:pt x="247" y="77"/>
                  </a:lnTo>
                  <a:lnTo>
                    <a:pt x="251" y="111"/>
                  </a:lnTo>
                  <a:lnTo>
                    <a:pt x="251" y="295"/>
                  </a:lnTo>
                  <a:lnTo>
                    <a:pt x="200" y="295"/>
                  </a:lnTo>
                  <a:lnTo>
                    <a:pt x="200" y="117"/>
                  </a:lnTo>
                  <a:lnTo>
                    <a:pt x="198" y="93"/>
                  </a:lnTo>
                  <a:lnTo>
                    <a:pt x="192" y="75"/>
                  </a:lnTo>
                  <a:lnTo>
                    <a:pt x="184" y="61"/>
                  </a:lnTo>
                  <a:lnTo>
                    <a:pt x="172" y="51"/>
                  </a:lnTo>
                  <a:lnTo>
                    <a:pt x="156" y="45"/>
                  </a:lnTo>
                  <a:lnTo>
                    <a:pt x="136" y="43"/>
                  </a:lnTo>
                  <a:lnTo>
                    <a:pt x="113" y="47"/>
                  </a:lnTo>
                  <a:lnTo>
                    <a:pt x="91" y="55"/>
                  </a:lnTo>
                  <a:lnTo>
                    <a:pt x="75" y="69"/>
                  </a:lnTo>
                  <a:lnTo>
                    <a:pt x="61" y="89"/>
                  </a:lnTo>
                  <a:lnTo>
                    <a:pt x="53" y="113"/>
                  </a:lnTo>
                  <a:lnTo>
                    <a:pt x="51" y="142"/>
                  </a:lnTo>
                  <a:lnTo>
                    <a:pt x="51" y="295"/>
                  </a:lnTo>
                  <a:lnTo>
                    <a:pt x="0" y="295"/>
                  </a:lnTo>
                  <a:lnTo>
                    <a:pt x="0" y="8"/>
                  </a:lnTo>
                  <a:lnTo>
                    <a:pt x="25" y="8"/>
                  </a:lnTo>
                  <a:lnTo>
                    <a:pt x="35" y="8"/>
                  </a:lnTo>
                  <a:lnTo>
                    <a:pt x="41" y="10"/>
                  </a:lnTo>
                  <a:lnTo>
                    <a:pt x="45" y="16"/>
                  </a:lnTo>
                  <a:lnTo>
                    <a:pt x="49" y="20"/>
                  </a:lnTo>
                  <a:lnTo>
                    <a:pt x="49" y="28"/>
                  </a:lnTo>
                  <a:lnTo>
                    <a:pt x="49" y="51"/>
                  </a:lnTo>
                  <a:lnTo>
                    <a:pt x="65" y="30"/>
                  </a:lnTo>
                  <a:lnTo>
                    <a:pt x="89" y="14"/>
                  </a:lnTo>
                  <a:lnTo>
                    <a:pt x="117" y="4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48538" y="2152650"/>
              <a:ext cx="176213" cy="241300"/>
            </a:xfrm>
            <a:custGeom>
              <a:avLst/>
              <a:gdLst>
                <a:gd name="T0" fmla="*/ 143 w 222"/>
                <a:gd name="T1" fmla="*/ 2 h 303"/>
                <a:gd name="T2" fmla="*/ 194 w 222"/>
                <a:gd name="T3" fmla="*/ 16 h 303"/>
                <a:gd name="T4" fmla="*/ 196 w 222"/>
                <a:gd name="T5" fmla="*/ 65 h 303"/>
                <a:gd name="T6" fmla="*/ 141 w 222"/>
                <a:gd name="T7" fmla="*/ 43 h 303"/>
                <a:gd name="T8" fmla="*/ 95 w 222"/>
                <a:gd name="T9" fmla="*/ 45 h 303"/>
                <a:gd name="T10" fmla="*/ 69 w 222"/>
                <a:gd name="T11" fmla="*/ 57 h 303"/>
                <a:gd name="T12" fmla="*/ 61 w 222"/>
                <a:gd name="T13" fmla="*/ 73 h 303"/>
                <a:gd name="T14" fmla="*/ 61 w 222"/>
                <a:gd name="T15" fmla="*/ 93 h 303"/>
                <a:gd name="T16" fmla="*/ 71 w 222"/>
                <a:gd name="T17" fmla="*/ 107 h 303"/>
                <a:gd name="T18" fmla="*/ 87 w 222"/>
                <a:gd name="T19" fmla="*/ 115 h 303"/>
                <a:gd name="T20" fmla="*/ 150 w 222"/>
                <a:gd name="T21" fmla="*/ 135 h 303"/>
                <a:gd name="T22" fmla="*/ 206 w 222"/>
                <a:gd name="T23" fmla="*/ 166 h 303"/>
                <a:gd name="T24" fmla="*/ 222 w 222"/>
                <a:gd name="T25" fmla="*/ 214 h 303"/>
                <a:gd name="T26" fmla="*/ 210 w 222"/>
                <a:gd name="T27" fmla="*/ 259 h 303"/>
                <a:gd name="T28" fmla="*/ 172 w 222"/>
                <a:gd name="T29" fmla="*/ 293 h 303"/>
                <a:gd name="T30" fmla="*/ 113 w 222"/>
                <a:gd name="T31" fmla="*/ 303 h 303"/>
                <a:gd name="T32" fmla="*/ 49 w 222"/>
                <a:gd name="T33" fmla="*/ 293 h 303"/>
                <a:gd name="T34" fmla="*/ 0 w 222"/>
                <a:gd name="T35" fmla="*/ 265 h 303"/>
                <a:gd name="T36" fmla="*/ 43 w 222"/>
                <a:gd name="T37" fmla="*/ 242 h 303"/>
                <a:gd name="T38" fmla="*/ 87 w 222"/>
                <a:gd name="T39" fmla="*/ 257 h 303"/>
                <a:gd name="T40" fmla="*/ 137 w 222"/>
                <a:gd name="T41" fmla="*/ 257 h 303"/>
                <a:gd name="T42" fmla="*/ 168 w 222"/>
                <a:gd name="T43" fmla="*/ 236 h 303"/>
                <a:gd name="T44" fmla="*/ 170 w 222"/>
                <a:gd name="T45" fmla="*/ 206 h 303"/>
                <a:gd name="T46" fmla="*/ 164 w 222"/>
                <a:gd name="T47" fmla="*/ 192 h 303"/>
                <a:gd name="T48" fmla="*/ 146 w 222"/>
                <a:gd name="T49" fmla="*/ 182 h 303"/>
                <a:gd name="T50" fmla="*/ 81 w 222"/>
                <a:gd name="T51" fmla="*/ 160 h 303"/>
                <a:gd name="T52" fmla="*/ 28 w 222"/>
                <a:gd name="T53" fmla="*/ 131 h 303"/>
                <a:gd name="T54" fmla="*/ 10 w 222"/>
                <a:gd name="T55" fmla="*/ 83 h 303"/>
                <a:gd name="T56" fmla="*/ 18 w 222"/>
                <a:gd name="T57" fmla="*/ 47 h 303"/>
                <a:gd name="T58" fmla="*/ 32 w 222"/>
                <a:gd name="T59" fmla="*/ 28 h 303"/>
                <a:gd name="T60" fmla="*/ 55 w 222"/>
                <a:gd name="T61" fmla="*/ 12 h 303"/>
                <a:gd name="T62" fmla="*/ 95 w 222"/>
                <a:gd name="T63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" h="303">
                  <a:moveTo>
                    <a:pt x="117" y="0"/>
                  </a:moveTo>
                  <a:lnTo>
                    <a:pt x="143" y="2"/>
                  </a:lnTo>
                  <a:lnTo>
                    <a:pt x="170" y="8"/>
                  </a:lnTo>
                  <a:lnTo>
                    <a:pt x="194" y="16"/>
                  </a:lnTo>
                  <a:lnTo>
                    <a:pt x="216" y="30"/>
                  </a:lnTo>
                  <a:lnTo>
                    <a:pt x="196" y="65"/>
                  </a:lnTo>
                  <a:lnTo>
                    <a:pt x="160" y="49"/>
                  </a:lnTo>
                  <a:lnTo>
                    <a:pt x="141" y="43"/>
                  </a:lnTo>
                  <a:lnTo>
                    <a:pt x="117" y="43"/>
                  </a:lnTo>
                  <a:lnTo>
                    <a:pt x="95" y="45"/>
                  </a:lnTo>
                  <a:lnTo>
                    <a:pt x="77" y="51"/>
                  </a:lnTo>
                  <a:lnTo>
                    <a:pt x="69" y="57"/>
                  </a:lnTo>
                  <a:lnTo>
                    <a:pt x="65" y="63"/>
                  </a:lnTo>
                  <a:lnTo>
                    <a:pt x="61" y="73"/>
                  </a:lnTo>
                  <a:lnTo>
                    <a:pt x="61" y="83"/>
                  </a:lnTo>
                  <a:lnTo>
                    <a:pt x="61" y="93"/>
                  </a:lnTo>
                  <a:lnTo>
                    <a:pt x="67" y="103"/>
                  </a:lnTo>
                  <a:lnTo>
                    <a:pt x="71" y="107"/>
                  </a:lnTo>
                  <a:lnTo>
                    <a:pt x="77" y="111"/>
                  </a:lnTo>
                  <a:lnTo>
                    <a:pt x="87" y="115"/>
                  </a:lnTo>
                  <a:lnTo>
                    <a:pt x="97" y="119"/>
                  </a:lnTo>
                  <a:lnTo>
                    <a:pt x="150" y="135"/>
                  </a:lnTo>
                  <a:lnTo>
                    <a:pt x="182" y="148"/>
                  </a:lnTo>
                  <a:lnTo>
                    <a:pt x="206" y="166"/>
                  </a:lnTo>
                  <a:lnTo>
                    <a:pt x="218" y="188"/>
                  </a:lnTo>
                  <a:lnTo>
                    <a:pt x="222" y="214"/>
                  </a:lnTo>
                  <a:lnTo>
                    <a:pt x="220" y="240"/>
                  </a:lnTo>
                  <a:lnTo>
                    <a:pt x="210" y="259"/>
                  </a:lnTo>
                  <a:lnTo>
                    <a:pt x="194" y="279"/>
                  </a:lnTo>
                  <a:lnTo>
                    <a:pt x="172" y="293"/>
                  </a:lnTo>
                  <a:lnTo>
                    <a:pt x="145" y="301"/>
                  </a:lnTo>
                  <a:lnTo>
                    <a:pt x="113" y="303"/>
                  </a:lnTo>
                  <a:lnTo>
                    <a:pt x="79" y="301"/>
                  </a:lnTo>
                  <a:lnTo>
                    <a:pt x="49" y="293"/>
                  </a:lnTo>
                  <a:lnTo>
                    <a:pt x="24" y="281"/>
                  </a:lnTo>
                  <a:lnTo>
                    <a:pt x="0" y="265"/>
                  </a:lnTo>
                  <a:lnTo>
                    <a:pt x="24" y="230"/>
                  </a:lnTo>
                  <a:lnTo>
                    <a:pt x="43" y="242"/>
                  </a:lnTo>
                  <a:lnTo>
                    <a:pt x="63" y="251"/>
                  </a:lnTo>
                  <a:lnTo>
                    <a:pt x="87" y="257"/>
                  </a:lnTo>
                  <a:lnTo>
                    <a:pt x="113" y="259"/>
                  </a:lnTo>
                  <a:lnTo>
                    <a:pt x="137" y="257"/>
                  </a:lnTo>
                  <a:lnTo>
                    <a:pt x="156" y="249"/>
                  </a:lnTo>
                  <a:lnTo>
                    <a:pt x="168" y="236"/>
                  </a:lnTo>
                  <a:lnTo>
                    <a:pt x="172" y="216"/>
                  </a:lnTo>
                  <a:lnTo>
                    <a:pt x="170" y="206"/>
                  </a:lnTo>
                  <a:lnTo>
                    <a:pt x="168" y="198"/>
                  </a:lnTo>
                  <a:lnTo>
                    <a:pt x="164" y="192"/>
                  </a:lnTo>
                  <a:lnTo>
                    <a:pt x="156" y="186"/>
                  </a:lnTo>
                  <a:lnTo>
                    <a:pt x="146" y="182"/>
                  </a:lnTo>
                  <a:lnTo>
                    <a:pt x="135" y="176"/>
                  </a:lnTo>
                  <a:lnTo>
                    <a:pt x="81" y="160"/>
                  </a:lnTo>
                  <a:lnTo>
                    <a:pt x="49" y="148"/>
                  </a:lnTo>
                  <a:lnTo>
                    <a:pt x="28" y="131"/>
                  </a:lnTo>
                  <a:lnTo>
                    <a:pt x="14" y="109"/>
                  </a:lnTo>
                  <a:lnTo>
                    <a:pt x="10" y="83"/>
                  </a:lnTo>
                  <a:lnTo>
                    <a:pt x="12" y="63"/>
                  </a:lnTo>
                  <a:lnTo>
                    <a:pt x="18" y="47"/>
                  </a:lnTo>
                  <a:lnTo>
                    <a:pt x="24" y="37"/>
                  </a:lnTo>
                  <a:lnTo>
                    <a:pt x="32" y="28"/>
                  </a:lnTo>
                  <a:lnTo>
                    <a:pt x="39" y="20"/>
                  </a:lnTo>
                  <a:lnTo>
                    <a:pt x="55" y="12"/>
                  </a:lnTo>
                  <a:lnTo>
                    <a:pt x="73" y="6"/>
                  </a:lnTo>
                  <a:lnTo>
                    <a:pt x="95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 userDrawn="1"/>
          </p:nvSpPr>
          <p:spPr bwMode="auto">
            <a:xfrm>
              <a:off x="7575550" y="2068513"/>
              <a:ext cx="42863" cy="319087"/>
            </a:xfrm>
            <a:custGeom>
              <a:avLst/>
              <a:gdLst>
                <a:gd name="T0" fmla="*/ 2 w 54"/>
                <a:gd name="T1" fmla="*/ 115 h 402"/>
                <a:gd name="T2" fmla="*/ 54 w 54"/>
                <a:gd name="T3" fmla="*/ 115 h 402"/>
                <a:gd name="T4" fmla="*/ 54 w 54"/>
                <a:gd name="T5" fmla="*/ 402 h 402"/>
                <a:gd name="T6" fmla="*/ 2 w 54"/>
                <a:gd name="T7" fmla="*/ 402 h 402"/>
                <a:gd name="T8" fmla="*/ 2 w 54"/>
                <a:gd name="T9" fmla="*/ 115 h 402"/>
                <a:gd name="T10" fmla="*/ 0 w 54"/>
                <a:gd name="T11" fmla="*/ 0 h 402"/>
                <a:gd name="T12" fmla="*/ 54 w 54"/>
                <a:gd name="T13" fmla="*/ 0 h 402"/>
                <a:gd name="T14" fmla="*/ 54 w 54"/>
                <a:gd name="T15" fmla="*/ 57 h 402"/>
                <a:gd name="T16" fmla="*/ 0 w 54"/>
                <a:gd name="T17" fmla="*/ 57 h 402"/>
                <a:gd name="T18" fmla="*/ 0 w 54"/>
                <a:gd name="T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02">
                  <a:moveTo>
                    <a:pt x="2" y="115"/>
                  </a:moveTo>
                  <a:lnTo>
                    <a:pt x="54" y="115"/>
                  </a:lnTo>
                  <a:lnTo>
                    <a:pt x="54" y="402"/>
                  </a:lnTo>
                  <a:lnTo>
                    <a:pt x="2" y="402"/>
                  </a:lnTo>
                  <a:lnTo>
                    <a:pt x="2" y="115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 userDrawn="1"/>
          </p:nvSpPr>
          <p:spPr bwMode="auto">
            <a:xfrm>
              <a:off x="7669213" y="2060575"/>
              <a:ext cx="219075" cy="333375"/>
            </a:xfrm>
            <a:custGeom>
              <a:avLst/>
              <a:gdLst>
                <a:gd name="T0" fmla="*/ 141 w 278"/>
                <a:gd name="T1" fmla="*/ 160 h 420"/>
                <a:gd name="T2" fmla="*/ 115 w 278"/>
                <a:gd name="T3" fmla="*/ 164 h 420"/>
                <a:gd name="T4" fmla="*/ 93 w 278"/>
                <a:gd name="T5" fmla="*/ 174 h 420"/>
                <a:gd name="T6" fmla="*/ 77 w 278"/>
                <a:gd name="T7" fmla="*/ 190 h 420"/>
                <a:gd name="T8" fmla="*/ 64 w 278"/>
                <a:gd name="T9" fmla="*/ 210 h 420"/>
                <a:gd name="T10" fmla="*/ 58 w 278"/>
                <a:gd name="T11" fmla="*/ 238 h 420"/>
                <a:gd name="T12" fmla="*/ 54 w 278"/>
                <a:gd name="T13" fmla="*/ 269 h 420"/>
                <a:gd name="T14" fmla="*/ 58 w 278"/>
                <a:gd name="T15" fmla="*/ 301 h 420"/>
                <a:gd name="T16" fmla="*/ 64 w 278"/>
                <a:gd name="T17" fmla="*/ 327 h 420"/>
                <a:gd name="T18" fmla="*/ 77 w 278"/>
                <a:gd name="T19" fmla="*/ 349 h 420"/>
                <a:gd name="T20" fmla="*/ 93 w 278"/>
                <a:gd name="T21" fmla="*/ 365 h 420"/>
                <a:gd name="T22" fmla="*/ 115 w 278"/>
                <a:gd name="T23" fmla="*/ 372 h 420"/>
                <a:gd name="T24" fmla="*/ 141 w 278"/>
                <a:gd name="T25" fmla="*/ 376 h 420"/>
                <a:gd name="T26" fmla="*/ 167 w 278"/>
                <a:gd name="T27" fmla="*/ 372 h 420"/>
                <a:gd name="T28" fmla="*/ 186 w 278"/>
                <a:gd name="T29" fmla="*/ 363 h 420"/>
                <a:gd name="T30" fmla="*/ 204 w 278"/>
                <a:gd name="T31" fmla="*/ 347 h 420"/>
                <a:gd name="T32" fmla="*/ 216 w 278"/>
                <a:gd name="T33" fmla="*/ 325 h 420"/>
                <a:gd name="T34" fmla="*/ 224 w 278"/>
                <a:gd name="T35" fmla="*/ 299 h 420"/>
                <a:gd name="T36" fmla="*/ 226 w 278"/>
                <a:gd name="T37" fmla="*/ 269 h 420"/>
                <a:gd name="T38" fmla="*/ 224 w 278"/>
                <a:gd name="T39" fmla="*/ 236 h 420"/>
                <a:gd name="T40" fmla="*/ 218 w 278"/>
                <a:gd name="T41" fmla="*/ 210 h 420"/>
                <a:gd name="T42" fmla="*/ 204 w 278"/>
                <a:gd name="T43" fmla="*/ 188 h 420"/>
                <a:gd name="T44" fmla="*/ 188 w 278"/>
                <a:gd name="T45" fmla="*/ 174 h 420"/>
                <a:gd name="T46" fmla="*/ 167 w 278"/>
                <a:gd name="T47" fmla="*/ 164 h 420"/>
                <a:gd name="T48" fmla="*/ 141 w 278"/>
                <a:gd name="T49" fmla="*/ 160 h 420"/>
                <a:gd name="T50" fmla="*/ 226 w 278"/>
                <a:gd name="T51" fmla="*/ 0 h 420"/>
                <a:gd name="T52" fmla="*/ 278 w 278"/>
                <a:gd name="T53" fmla="*/ 0 h 420"/>
                <a:gd name="T54" fmla="*/ 278 w 278"/>
                <a:gd name="T55" fmla="*/ 412 h 420"/>
                <a:gd name="T56" fmla="*/ 250 w 278"/>
                <a:gd name="T57" fmla="*/ 412 h 420"/>
                <a:gd name="T58" fmla="*/ 242 w 278"/>
                <a:gd name="T59" fmla="*/ 412 h 420"/>
                <a:gd name="T60" fmla="*/ 236 w 278"/>
                <a:gd name="T61" fmla="*/ 410 h 420"/>
                <a:gd name="T62" fmla="*/ 230 w 278"/>
                <a:gd name="T63" fmla="*/ 406 h 420"/>
                <a:gd name="T64" fmla="*/ 228 w 278"/>
                <a:gd name="T65" fmla="*/ 400 h 420"/>
                <a:gd name="T66" fmla="*/ 226 w 278"/>
                <a:gd name="T67" fmla="*/ 392 h 420"/>
                <a:gd name="T68" fmla="*/ 226 w 278"/>
                <a:gd name="T69" fmla="*/ 370 h 420"/>
                <a:gd name="T70" fmla="*/ 210 w 278"/>
                <a:gd name="T71" fmla="*/ 390 h 420"/>
                <a:gd name="T72" fmla="*/ 188 w 278"/>
                <a:gd name="T73" fmla="*/ 406 h 420"/>
                <a:gd name="T74" fmla="*/ 161 w 278"/>
                <a:gd name="T75" fmla="*/ 416 h 420"/>
                <a:gd name="T76" fmla="*/ 129 w 278"/>
                <a:gd name="T77" fmla="*/ 420 h 420"/>
                <a:gd name="T78" fmla="*/ 99 w 278"/>
                <a:gd name="T79" fmla="*/ 418 h 420"/>
                <a:gd name="T80" fmla="*/ 73 w 278"/>
                <a:gd name="T81" fmla="*/ 410 h 420"/>
                <a:gd name="T82" fmla="*/ 52 w 278"/>
                <a:gd name="T83" fmla="*/ 396 h 420"/>
                <a:gd name="T84" fmla="*/ 34 w 278"/>
                <a:gd name="T85" fmla="*/ 378 h 420"/>
                <a:gd name="T86" fmla="*/ 20 w 278"/>
                <a:gd name="T87" fmla="*/ 357 h 420"/>
                <a:gd name="T88" fmla="*/ 10 w 278"/>
                <a:gd name="T89" fmla="*/ 331 h 420"/>
                <a:gd name="T90" fmla="*/ 2 w 278"/>
                <a:gd name="T91" fmla="*/ 301 h 420"/>
                <a:gd name="T92" fmla="*/ 0 w 278"/>
                <a:gd name="T93" fmla="*/ 269 h 420"/>
                <a:gd name="T94" fmla="*/ 2 w 278"/>
                <a:gd name="T95" fmla="*/ 236 h 420"/>
                <a:gd name="T96" fmla="*/ 10 w 278"/>
                <a:gd name="T97" fmla="*/ 208 h 420"/>
                <a:gd name="T98" fmla="*/ 20 w 278"/>
                <a:gd name="T99" fmla="*/ 182 h 420"/>
                <a:gd name="T100" fmla="*/ 36 w 278"/>
                <a:gd name="T101" fmla="*/ 160 h 420"/>
                <a:gd name="T102" fmla="*/ 54 w 278"/>
                <a:gd name="T103" fmla="*/ 141 h 420"/>
                <a:gd name="T104" fmla="*/ 77 w 278"/>
                <a:gd name="T105" fmla="*/ 129 h 420"/>
                <a:gd name="T106" fmla="*/ 103 w 278"/>
                <a:gd name="T107" fmla="*/ 119 h 420"/>
                <a:gd name="T108" fmla="*/ 133 w 278"/>
                <a:gd name="T109" fmla="*/ 117 h 420"/>
                <a:gd name="T110" fmla="*/ 163 w 278"/>
                <a:gd name="T111" fmla="*/ 121 h 420"/>
                <a:gd name="T112" fmla="*/ 188 w 278"/>
                <a:gd name="T113" fmla="*/ 129 h 420"/>
                <a:gd name="T114" fmla="*/ 208 w 278"/>
                <a:gd name="T115" fmla="*/ 143 h 420"/>
                <a:gd name="T116" fmla="*/ 226 w 278"/>
                <a:gd name="T117" fmla="*/ 162 h 420"/>
                <a:gd name="T118" fmla="*/ 226 w 278"/>
                <a:gd name="T11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" h="420">
                  <a:moveTo>
                    <a:pt x="141" y="160"/>
                  </a:moveTo>
                  <a:lnTo>
                    <a:pt x="115" y="164"/>
                  </a:lnTo>
                  <a:lnTo>
                    <a:pt x="93" y="174"/>
                  </a:lnTo>
                  <a:lnTo>
                    <a:pt x="77" y="190"/>
                  </a:lnTo>
                  <a:lnTo>
                    <a:pt x="64" y="210"/>
                  </a:lnTo>
                  <a:lnTo>
                    <a:pt x="58" y="238"/>
                  </a:lnTo>
                  <a:lnTo>
                    <a:pt x="54" y="269"/>
                  </a:lnTo>
                  <a:lnTo>
                    <a:pt x="58" y="301"/>
                  </a:lnTo>
                  <a:lnTo>
                    <a:pt x="64" y="327"/>
                  </a:lnTo>
                  <a:lnTo>
                    <a:pt x="77" y="349"/>
                  </a:lnTo>
                  <a:lnTo>
                    <a:pt x="93" y="365"/>
                  </a:lnTo>
                  <a:lnTo>
                    <a:pt x="115" y="372"/>
                  </a:lnTo>
                  <a:lnTo>
                    <a:pt x="141" y="376"/>
                  </a:lnTo>
                  <a:lnTo>
                    <a:pt x="167" y="372"/>
                  </a:lnTo>
                  <a:lnTo>
                    <a:pt x="186" y="363"/>
                  </a:lnTo>
                  <a:lnTo>
                    <a:pt x="204" y="347"/>
                  </a:lnTo>
                  <a:lnTo>
                    <a:pt x="216" y="325"/>
                  </a:lnTo>
                  <a:lnTo>
                    <a:pt x="224" y="299"/>
                  </a:lnTo>
                  <a:lnTo>
                    <a:pt x="226" y="269"/>
                  </a:lnTo>
                  <a:lnTo>
                    <a:pt x="224" y="236"/>
                  </a:lnTo>
                  <a:lnTo>
                    <a:pt x="218" y="210"/>
                  </a:lnTo>
                  <a:lnTo>
                    <a:pt x="204" y="188"/>
                  </a:lnTo>
                  <a:lnTo>
                    <a:pt x="188" y="174"/>
                  </a:lnTo>
                  <a:lnTo>
                    <a:pt x="167" y="164"/>
                  </a:lnTo>
                  <a:lnTo>
                    <a:pt x="141" y="160"/>
                  </a:lnTo>
                  <a:close/>
                  <a:moveTo>
                    <a:pt x="226" y="0"/>
                  </a:moveTo>
                  <a:lnTo>
                    <a:pt x="278" y="0"/>
                  </a:lnTo>
                  <a:lnTo>
                    <a:pt x="278" y="412"/>
                  </a:lnTo>
                  <a:lnTo>
                    <a:pt x="250" y="412"/>
                  </a:lnTo>
                  <a:lnTo>
                    <a:pt x="242" y="412"/>
                  </a:lnTo>
                  <a:lnTo>
                    <a:pt x="236" y="410"/>
                  </a:lnTo>
                  <a:lnTo>
                    <a:pt x="230" y="406"/>
                  </a:lnTo>
                  <a:lnTo>
                    <a:pt x="228" y="400"/>
                  </a:lnTo>
                  <a:lnTo>
                    <a:pt x="226" y="392"/>
                  </a:lnTo>
                  <a:lnTo>
                    <a:pt x="226" y="370"/>
                  </a:lnTo>
                  <a:lnTo>
                    <a:pt x="210" y="390"/>
                  </a:lnTo>
                  <a:lnTo>
                    <a:pt x="188" y="406"/>
                  </a:lnTo>
                  <a:lnTo>
                    <a:pt x="161" y="416"/>
                  </a:lnTo>
                  <a:lnTo>
                    <a:pt x="129" y="420"/>
                  </a:lnTo>
                  <a:lnTo>
                    <a:pt x="99" y="418"/>
                  </a:lnTo>
                  <a:lnTo>
                    <a:pt x="73" y="410"/>
                  </a:lnTo>
                  <a:lnTo>
                    <a:pt x="52" y="396"/>
                  </a:lnTo>
                  <a:lnTo>
                    <a:pt x="34" y="378"/>
                  </a:lnTo>
                  <a:lnTo>
                    <a:pt x="20" y="357"/>
                  </a:lnTo>
                  <a:lnTo>
                    <a:pt x="10" y="331"/>
                  </a:lnTo>
                  <a:lnTo>
                    <a:pt x="2" y="301"/>
                  </a:lnTo>
                  <a:lnTo>
                    <a:pt x="0" y="269"/>
                  </a:lnTo>
                  <a:lnTo>
                    <a:pt x="2" y="236"/>
                  </a:lnTo>
                  <a:lnTo>
                    <a:pt x="10" y="208"/>
                  </a:lnTo>
                  <a:lnTo>
                    <a:pt x="20" y="182"/>
                  </a:lnTo>
                  <a:lnTo>
                    <a:pt x="36" y="160"/>
                  </a:lnTo>
                  <a:lnTo>
                    <a:pt x="54" y="141"/>
                  </a:lnTo>
                  <a:lnTo>
                    <a:pt x="77" y="129"/>
                  </a:lnTo>
                  <a:lnTo>
                    <a:pt x="103" y="119"/>
                  </a:lnTo>
                  <a:lnTo>
                    <a:pt x="133" y="117"/>
                  </a:lnTo>
                  <a:lnTo>
                    <a:pt x="163" y="121"/>
                  </a:lnTo>
                  <a:lnTo>
                    <a:pt x="188" y="129"/>
                  </a:lnTo>
                  <a:lnTo>
                    <a:pt x="208" y="143"/>
                  </a:lnTo>
                  <a:lnTo>
                    <a:pt x="226" y="16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7940675" y="2152650"/>
              <a:ext cx="204788" cy="241300"/>
            </a:xfrm>
            <a:custGeom>
              <a:avLst/>
              <a:gdLst>
                <a:gd name="T0" fmla="*/ 139 w 258"/>
                <a:gd name="T1" fmla="*/ 43 h 303"/>
                <a:gd name="T2" fmla="*/ 117 w 258"/>
                <a:gd name="T3" fmla="*/ 45 h 303"/>
                <a:gd name="T4" fmla="*/ 97 w 258"/>
                <a:gd name="T5" fmla="*/ 51 h 303"/>
                <a:gd name="T6" fmla="*/ 81 w 258"/>
                <a:gd name="T7" fmla="*/ 65 h 303"/>
                <a:gd name="T8" fmla="*/ 67 w 258"/>
                <a:gd name="T9" fmla="*/ 81 h 303"/>
                <a:gd name="T10" fmla="*/ 57 w 258"/>
                <a:gd name="T11" fmla="*/ 101 h 303"/>
                <a:gd name="T12" fmla="*/ 54 w 258"/>
                <a:gd name="T13" fmla="*/ 125 h 303"/>
                <a:gd name="T14" fmla="*/ 208 w 258"/>
                <a:gd name="T15" fmla="*/ 125 h 303"/>
                <a:gd name="T16" fmla="*/ 208 w 258"/>
                <a:gd name="T17" fmla="*/ 121 h 303"/>
                <a:gd name="T18" fmla="*/ 206 w 258"/>
                <a:gd name="T19" fmla="*/ 97 h 303"/>
                <a:gd name="T20" fmla="*/ 200 w 258"/>
                <a:gd name="T21" fmla="*/ 77 h 303"/>
                <a:gd name="T22" fmla="*/ 190 w 258"/>
                <a:gd name="T23" fmla="*/ 63 h 303"/>
                <a:gd name="T24" fmla="*/ 176 w 258"/>
                <a:gd name="T25" fmla="*/ 51 h 303"/>
                <a:gd name="T26" fmla="*/ 161 w 258"/>
                <a:gd name="T27" fmla="*/ 45 h 303"/>
                <a:gd name="T28" fmla="*/ 139 w 258"/>
                <a:gd name="T29" fmla="*/ 43 h 303"/>
                <a:gd name="T30" fmla="*/ 139 w 258"/>
                <a:gd name="T31" fmla="*/ 0 h 303"/>
                <a:gd name="T32" fmla="*/ 166 w 258"/>
                <a:gd name="T33" fmla="*/ 2 h 303"/>
                <a:gd name="T34" fmla="*/ 190 w 258"/>
                <a:gd name="T35" fmla="*/ 10 h 303"/>
                <a:gd name="T36" fmla="*/ 210 w 258"/>
                <a:gd name="T37" fmla="*/ 22 h 303"/>
                <a:gd name="T38" fmla="*/ 226 w 258"/>
                <a:gd name="T39" fmla="*/ 35 h 303"/>
                <a:gd name="T40" fmla="*/ 240 w 258"/>
                <a:gd name="T41" fmla="*/ 55 h 303"/>
                <a:gd name="T42" fmla="*/ 250 w 258"/>
                <a:gd name="T43" fmla="*/ 77 h 303"/>
                <a:gd name="T44" fmla="*/ 256 w 258"/>
                <a:gd name="T45" fmla="*/ 103 h 303"/>
                <a:gd name="T46" fmla="*/ 258 w 258"/>
                <a:gd name="T47" fmla="*/ 131 h 303"/>
                <a:gd name="T48" fmla="*/ 254 w 258"/>
                <a:gd name="T49" fmla="*/ 164 h 303"/>
                <a:gd name="T50" fmla="*/ 52 w 258"/>
                <a:gd name="T51" fmla="*/ 164 h 303"/>
                <a:gd name="T52" fmla="*/ 55 w 258"/>
                <a:gd name="T53" fmla="*/ 192 h 303"/>
                <a:gd name="T54" fmla="*/ 65 w 258"/>
                <a:gd name="T55" fmla="*/ 216 h 303"/>
                <a:gd name="T56" fmla="*/ 79 w 258"/>
                <a:gd name="T57" fmla="*/ 236 h 303"/>
                <a:gd name="T58" fmla="*/ 99 w 258"/>
                <a:gd name="T59" fmla="*/ 248 h 303"/>
                <a:gd name="T60" fmla="*/ 123 w 258"/>
                <a:gd name="T61" fmla="*/ 255 h 303"/>
                <a:gd name="T62" fmla="*/ 151 w 258"/>
                <a:gd name="T63" fmla="*/ 259 h 303"/>
                <a:gd name="T64" fmla="*/ 180 w 258"/>
                <a:gd name="T65" fmla="*/ 255 h 303"/>
                <a:gd name="T66" fmla="*/ 204 w 258"/>
                <a:gd name="T67" fmla="*/ 249 h 303"/>
                <a:gd name="T68" fmla="*/ 224 w 258"/>
                <a:gd name="T69" fmla="*/ 236 h 303"/>
                <a:gd name="T70" fmla="*/ 246 w 258"/>
                <a:gd name="T71" fmla="*/ 269 h 303"/>
                <a:gd name="T72" fmla="*/ 226 w 258"/>
                <a:gd name="T73" fmla="*/ 285 h 303"/>
                <a:gd name="T74" fmla="*/ 202 w 258"/>
                <a:gd name="T75" fmla="*/ 295 h 303"/>
                <a:gd name="T76" fmla="*/ 176 w 258"/>
                <a:gd name="T77" fmla="*/ 301 h 303"/>
                <a:gd name="T78" fmla="*/ 147 w 258"/>
                <a:gd name="T79" fmla="*/ 303 h 303"/>
                <a:gd name="T80" fmla="*/ 115 w 258"/>
                <a:gd name="T81" fmla="*/ 301 h 303"/>
                <a:gd name="T82" fmla="*/ 85 w 258"/>
                <a:gd name="T83" fmla="*/ 293 h 303"/>
                <a:gd name="T84" fmla="*/ 61 w 258"/>
                <a:gd name="T85" fmla="*/ 281 h 303"/>
                <a:gd name="T86" fmla="*/ 40 w 258"/>
                <a:gd name="T87" fmla="*/ 263 h 303"/>
                <a:gd name="T88" fmla="*/ 24 w 258"/>
                <a:gd name="T89" fmla="*/ 242 h 303"/>
                <a:gd name="T90" fmla="*/ 10 w 258"/>
                <a:gd name="T91" fmla="*/ 216 h 303"/>
                <a:gd name="T92" fmla="*/ 2 w 258"/>
                <a:gd name="T93" fmla="*/ 184 h 303"/>
                <a:gd name="T94" fmla="*/ 0 w 258"/>
                <a:gd name="T95" fmla="*/ 148 h 303"/>
                <a:gd name="T96" fmla="*/ 2 w 258"/>
                <a:gd name="T97" fmla="*/ 115 h 303"/>
                <a:gd name="T98" fmla="*/ 10 w 258"/>
                <a:gd name="T99" fmla="*/ 85 h 303"/>
                <a:gd name="T100" fmla="*/ 24 w 258"/>
                <a:gd name="T101" fmla="*/ 59 h 303"/>
                <a:gd name="T102" fmla="*/ 40 w 258"/>
                <a:gd name="T103" fmla="*/ 39 h 303"/>
                <a:gd name="T104" fmla="*/ 59 w 258"/>
                <a:gd name="T105" fmla="*/ 22 h 303"/>
                <a:gd name="T106" fmla="*/ 83 w 258"/>
                <a:gd name="T107" fmla="*/ 10 h 303"/>
                <a:gd name="T108" fmla="*/ 109 w 258"/>
                <a:gd name="T109" fmla="*/ 2 h 303"/>
                <a:gd name="T110" fmla="*/ 139 w 258"/>
                <a:gd name="T1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3">
                  <a:moveTo>
                    <a:pt x="139" y="43"/>
                  </a:moveTo>
                  <a:lnTo>
                    <a:pt x="117" y="45"/>
                  </a:lnTo>
                  <a:lnTo>
                    <a:pt x="97" y="51"/>
                  </a:lnTo>
                  <a:lnTo>
                    <a:pt x="81" y="65"/>
                  </a:lnTo>
                  <a:lnTo>
                    <a:pt x="67" y="81"/>
                  </a:lnTo>
                  <a:lnTo>
                    <a:pt x="57" y="101"/>
                  </a:lnTo>
                  <a:lnTo>
                    <a:pt x="54" y="125"/>
                  </a:lnTo>
                  <a:lnTo>
                    <a:pt x="208" y="125"/>
                  </a:lnTo>
                  <a:lnTo>
                    <a:pt x="208" y="121"/>
                  </a:lnTo>
                  <a:lnTo>
                    <a:pt x="206" y="97"/>
                  </a:lnTo>
                  <a:lnTo>
                    <a:pt x="200" y="77"/>
                  </a:lnTo>
                  <a:lnTo>
                    <a:pt x="190" y="63"/>
                  </a:lnTo>
                  <a:lnTo>
                    <a:pt x="176" y="51"/>
                  </a:lnTo>
                  <a:lnTo>
                    <a:pt x="161" y="45"/>
                  </a:lnTo>
                  <a:lnTo>
                    <a:pt x="139" y="43"/>
                  </a:lnTo>
                  <a:close/>
                  <a:moveTo>
                    <a:pt x="139" y="0"/>
                  </a:moveTo>
                  <a:lnTo>
                    <a:pt x="166" y="2"/>
                  </a:lnTo>
                  <a:lnTo>
                    <a:pt x="190" y="10"/>
                  </a:lnTo>
                  <a:lnTo>
                    <a:pt x="210" y="22"/>
                  </a:lnTo>
                  <a:lnTo>
                    <a:pt x="226" y="35"/>
                  </a:lnTo>
                  <a:lnTo>
                    <a:pt x="240" y="55"/>
                  </a:lnTo>
                  <a:lnTo>
                    <a:pt x="250" y="77"/>
                  </a:lnTo>
                  <a:lnTo>
                    <a:pt x="256" y="103"/>
                  </a:lnTo>
                  <a:lnTo>
                    <a:pt x="258" y="131"/>
                  </a:lnTo>
                  <a:lnTo>
                    <a:pt x="254" y="164"/>
                  </a:lnTo>
                  <a:lnTo>
                    <a:pt x="52" y="164"/>
                  </a:lnTo>
                  <a:lnTo>
                    <a:pt x="55" y="192"/>
                  </a:lnTo>
                  <a:lnTo>
                    <a:pt x="65" y="216"/>
                  </a:lnTo>
                  <a:lnTo>
                    <a:pt x="79" y="236"/>
                  </a:lnTo>
                  <a:lnTo>
                    <a:pt x="99" y="248"/>
                  </a:lnTo>
                  <a:lnTo>
                    <a:pt x="123" y="255"/>
                  </a:lnTo>
                  <a:lnTo>
                    <a:pt x="151" y="259"/>
                  </a:lnTo>
                  <a:lnTo>
                    <a:pt x="180" y="255"/>
                  </a:lnTo>
                  <a:lnTo>
                    <a:pt x="204" y="249"/>
                  </a:lnTo>
                  <a:lnTo>
                    <a:pt x="224" y="236"/>
                  </a:lnTo>
                  <a:lnTo>
                    <a:pt x="246" y="269"/>
                  </a:lnTo>
                  <a:lnTo>
                    <a:pt x="226" y="285"/>
                  </a:lnTo>
                  <a:lnTo>
                    <a:pt x="202" y="295"/>
                  </a:lnTo>
                  <a:lnTo>
                    <a:pt x="176" y="301"/>
                  </a:lnTo>
                  <a:lnTo>
                    <a:pt x="147" y="303"/>
                  </a:lnTo>
                  <a:lnTo>
                    <a:pt x="115" y="301"/>
                  </a:lnTo>
                  <a:lnTo>
                    <a:pt x="85" y="293"/>
                  </a:lnTo>
                  <a:lnTo>
                    <a:pt x="61" y="281"/>
                  </a:lnTo>
                  <a:lnTo>
                    <a:pt x="40" y="263"/>
                  </a:lnTo>
                  <a:lnTo>
                    <a:pt x="24" y="242"/>
                  </a:lnTo>
                  <a:lnTo>
                    <a:pt x="10" y="216"/>
                  </a:lnTo>
                  <a:lnTo>
                    <a:pt x="2" y="184"/>
                  </a:lnTo>
                  <a:lnTo>
                    <a:pt x="0" y="148"/>
                  </a:lnTo>
                  <a:lnTo>
                    <a:pt x="2" y="115"/>
                  </a:lnTo>
                  <a:lnTo>
                    <a:pt x="10" y="85"/>
                  </a:lnTo>
                  <a:lnTo>
                    <a:pt x="24" y="59"/>
                  </a:lnTo>
                  <a:lnTo>
                    <a:pt x="40" y="39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541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algn="r" defTabSz="668242"/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27536" y="2864344"/>
            <a:ext cx="3234115" cy="1258424"/>
          </a:xfrm>
        </p:spPr>
        <p:txBody>
          <a:bodyPr anchor="b" anchorCtr="0"/>
          <a:lstStyle>
            <a:lvl1pPr algn="ctr">
              <a:lnSpc>
                <a:spcPct val="7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3370" y="4324385"/>
            <a:ext cx="2882449" cy="1178001"/>
          </a:xfrm>
        </p:spPr>
        <p:txBody>
          <a:bodyPr anchorCtr="0"/>
          <a:lstStyle>
            <a:lvl1pPr marL="0" indent="0" algn="ctr">
              <a:spcBef>
                <a:spcPts val="0"/>
              </a:spcBef>
              <a:buFont typeface="Wingdings" pitchFamily="2" charset="2"/>
              <a:buNone/>
              <a:defRPr sz="2000">
                <a:solidFill>
                  <a:schemeClr val="accent3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65" y="940442"/>
            <a:ext cx="1479241" cy="10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8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422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0" y="299588"/>
            <a:ext cx="12192000" cy="834851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5655"/>
            <a:endParaRPr lang="en-US" sz="4267" dirty="0">
              <a:solidFill>
                <a:prstClr val="white"/>
              </a:solidFill>
              <a:latin typeface="Intel Clear Pro Bold"/>
              <a:cs typeface="Intel Clear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697" y="454377"/>
            <a:ext cx="11126353" cy="525272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3696" y="1558456"/>
            <a:ext cx="11126355" cy="4284985"/>
          </a:xfrm>
        </p:spPr>
        <p:txBody>
          <a:bodyPr/>
          <a:lstStyle>
            <a:lvl2pPr marL="304792" indent="-304792">
              <a:buFont typeface="Arial" charset="0"/>
              <a:buChar char="•"/>
              <a:tabLst/>
              <a:defRPr/>
            </a:lvl2pPr>
            <a:lvl3pPr marL="533387" indent="-228594">
              <a:tabLst/>
              <a:defRPr/>
            </a:lvl3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3331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0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260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758" y="1482513"/>
            <a:ext cx="3840489" cy="38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55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algn="r" defTabSz="668242"/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27536" y="2864344"/>
            <a:ext cx="3234115" cy="1258424"/>
          </a:xfrm>
        </p:spPr>
        <p:txBody>
          <a:bodyPr anchor="b" anchorCtr="0"/>
          <a:lstStyle>
            <a:lvl1pPr algn="ctr">
              <a:lnSpc>
                <a:spcPct val="7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3370" y="4324385"/>
            <a:ext cx="2882449" cy="1178001"/>
          </a:xfrm>
        </p:spPr>
        <p:txBody>
          <a:bodyPr anchorCtr="0"/>
          <a:lstStyle>
            <a:lvl1pPr marL="0" indent="0" algn="ctr">
              <a:spcBef>
                <a:spcPts val="0"/>
              </a:spcBef>
              <a:buFont typeface="Wingdings" pitchFamily="2" charset="2"/>
              <a:buNone/>
              <a:defRPr sz="2000">
                <a:solidFill>
                  <a:schemeClr val="accent3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65" y="940442"/>
            <a:ext cx="1479241" cy="10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07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1618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1511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376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758" y="1482513"/>
            <a:ext cx="3840489" cy="38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49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algn="r" defTabSz="668242"/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27536" y="2864344"/>
            <a:ext cx="3234115" cy="1258424"/>
          </a:xfrm>
        </p:spPr>
        <p:txBody>
          <a:bodyPr anchor="b" anchorCtr="0"/>
          <a:lstStyle>
            <a:lvl1pPr algn="ctr">
              <a:lnSpc>
                <a:spcPct val="7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3370" y="4324385"/>
            <a:ext cx="2882449" cy="1178001"/>
          </a:xfrm>
        </p:spPr>
        <p:txBody>
          <a:bodyPr anchorCtr="0"/>
          <a:lstStyle>
            <a:lvl1pPr marL="0" indent="0" algn="ctr">
              <a:spcBef>
                <a:spcPts val="0"/>
              </a:spcBef>
              <a:buFont typeface="Wingdings" pitchFamily="2" charset="2"/>
              <a:buNone/>
              <a:defRPr sz="2000">
                <a:solidFill>
                  <a:schemeClr val="accent3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65" y="940442"/>
            <a:ext cx="1479241" cy="10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7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+mn-lt"/>
              </a:rPr>
              <a:t>Intel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32991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 userDrawn="1"/>
        </p:nvSpPr>
        <p:spPr>
          <a:xfrm>
            <a:off x="0" y="299588"/>
            <a:ext cx="12192000" cy="834851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5655"/>
            <a:endParaRPr lang="en-US" sz="4267" dirty="0">
              <a:solidFill>
                <a:prstClr val="white"/>
              </a:solidFill>
              <a:latin typeface="Intel Clear Pro Bold"/>
              <a:cs typeface="Intel Clear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696" y="454377"/>
            <a:ext cx="11126355" cy="525272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74316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+mn-lt"/>
              </a:rPr>
              <a:t>Intel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38547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421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758" y="1482513"/>
            <a:ext cx="3840489" cy="38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4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30534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Section Break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4" y="461501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449" y="32201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 dirty="0" smtClean="0"/>
              <a:t>40pt Intel Clear</a:t>
            </a:r>
            <a:br>
              <a:rPr lang="en-US" spc="0" dirty="0" smtClean="0"/>
            </a:br>
            <a:r>
              <a:rPr lang="en-US" spc="0" dirty="0" smtClean="0"/>
              <a:t>Blue Section Break</a:t>
            </a:r>
            <a:endParaRPr lang="en-US" spc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3936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5285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0" y="414529"/>
            <a:ext cx="11248101" cy="65659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0" y="1558456"/>
            <a:ext cx="11248101" cy="42851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7792" y="6553185"/>
            <a:ext cx="170987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ea typeface="ＭＳ Ｐゴシック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ea typeface="ＭＳ Ｐゴシック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027965" y="6486789"/>
            <a:ext cx="452539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black"/>
                </a:solidFill>
                <a:ea typeface="ＭＳ Ｐゴシック" charset="0"/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black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17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889" r:id="rId21"/>
    <p:sldLayoutId id="2147483890" r:id="rId22"/>
    <p:sldLayoutId id="2147483957" r:id="rId23"/>
    <p:sldLayoutId id="2147483958" r:id="rId24"/>
    <p:sldLayoutId id="2147483959" r:id="rId25"/>
    <p:sldLayoutId id="2147483960" r:id="rId26"/>
    <p:sldLayoutId id="21474839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5333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Tx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Arial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>
            <a:gsLst>
              <a:gs pos="32000">
                <a:srgbClr val="003C71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0" y="414529"/>
            <a:ext cx="11248101" cy="65659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0" y="1558456"/>
            <a:ext cx="11248101" cy="42851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7792" y="6553185"/>
            <a:ext cx="170987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ea typeface="ＭＳ Ｐゴシック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ea typeface="ＭＳ Ｐゴシック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027965" y="6486789"/>
            <a:ext cx="452539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black"/>
                </a:solidFill>
                <a:ea typeface="ＭＳ Ｐゴシック" charset="0"/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black"/>
                </a:solidFill>
                <a:ea typeface="ＭＳ Ｐゴシック" charset="0"/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Intel Confidential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315005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7" r:id="rId8"/>
    <p:sldLayoutId id="2147483718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5333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Tx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Arial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5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+mn-lt"/>
              </a:rPr>
              <a:t>Intel Confidential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15969521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5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7483" y="6530464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+mn-lt"/>
              </a:rPr>
              <a:t>Intel Confidential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29757224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5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00746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3.vsd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4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Visio_2003-2010_Drawing5.vsd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6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7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8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18" Type="http://schemas.openxmlformats.org/officeDocument/2006/relationships/image" Target="../media/image35.emf"/><Relationship Id="rId3" Type="http://schemas.openxmlformats.org/officeDocument/2006/relationships/image" Target="../media/image20.emf"/><Relationship Id="rId21" Type="http://schemas.openxmlformats.org/officeDocument/2006/relationships/image" Target="../media/image38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5" Type="http://schemas.openxmlformats.org/officeDocument/2006/relationships/image" Target="../media/image42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24" Type="http://schemas.openxmlformats.org/officeDocument/2006/relationships/image" Target="../media/image41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23" Type="http://schemas.openxmlformats.org/officeDocument/2006/relationships/image" Target="../media/image40.emf"/><Relationship Id="rId10" Type="http://schemas.openxmlformats.org/officeDocument/2006/relationships/image" Target="../media/image27.emf"/><Relationship Id="rId19" Type="http://schemas.openxmlformats.org/officeDocument/2006/relationships/image" Target="../media/image36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Relationship Id="rId22" Type="http://schemas.openxmlformats.org/officeDocument/2006/relationships/image" Target="../media/image3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9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0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2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3.vsd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Visio_Drawing2.vsdx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Visio_2003-2010_Drawing14.vsd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Visio_Drawing3.vsdx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0219" y="2789760"/>
            <a:ext cx="6480376" cy="1258424"/>
          </a:xfrm>
        </p:spPr>
        <p:txBody>
          <a:bodyPr/>
          <a:lstStyle/>
          <a:p>
            <a:r>
              <a:rPr lang="en-GB" sz="6000" dirty="0" smtClean="0"/>
              <a:t>NR Radio </a:t>
            </a:r>
            <a:r>
              <a:rPr lang="en-GB" sz="6000" dirty="0" smtClean="0"/>
              <a:t>interface Protocols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0219" y="5012642"/>
            <a:ext cx="6479458" cy="1178001"/>
          </a:xfrm>
        </p:spPr>
        <p:txBody>
          <a:bodyPr/>
          <a:lstStyle/>
          <a:p>
            <a:r>
              <a:rPr lang="en-GB" dirty="0"/>
              <a:t>RWS-180010</a:t>
            </a:r>
            <a:endParaRPr lang="en-GB" dirty="0" smtClean="0"/>
          </a:p>
          <a:p>
            <a:r>
              <a:rPr lang="en-GB" dirty="0" smtClean="0"/>
              <a:t>Workshop </a:t>
            </a:r>
            <a:r>
              <a:rPr lang="en-GB" dirty="0"/>
              <a:t>on 3GPP submission towards </a:t>
            </a:r>
            <a:r>
              <a:rPr lang="en-GB" dirty="0" smtClean="0"/>
              <a:t>IMT-2020</a:t>
            </a:r>
          </a:p>
          <a:p>
            <a:r>
              <a:rPr lang="de-DE" dirty="0"/>
              <a:t>24-25.10.2018 in Brussels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3865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RRC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GB" sz="1867" dirty="0"/>
              <a:t>S</a:t>
            </a:r>
            <a:r>
              <a:rPr lang="en-GB" sz="1867" dirty="0" smtClean="0"/>
              <a:t>ystem </a:t>
            </a:r>
            <a:r>
              <a:rPr lang="en-GB" sz="1867" dirty="0"/>
              <a:t>information broadcast and acquisition</a:t>
            </a:r>
            <a:endParaRPr lang="en-GB" sz="1867" i="1" dirty="0"/>
          </a:p>
          <a:p>
            <a:pPr lvl="1" hangingPunct="0"/>
            <a:r>
              <a:rPr lang="en-GB" sz="1867" dirty="0"/>
              <a:t>On demand SI transfer – network does not always have to broadcast SI, saves network energy and resources</a:t>
            </a:r>
          </a:p>
          <a:p>
            <a:pPr hangingPunct="0"/>
            <a:r>
              <a:rPr lang="en-GB" sz="1867" dirty="0"/>
              <a:t>Access class barring and overload handling</a:t>
            </a:r>
          </a:p>
          <a:p>
            <a:pPr lvl="1" hangingPunct="0"/>
            <a:r>
              <a:rPr lang="en-GB" sz="1867" dirty="0"/>
              <a:t>Unified Access </a:t>
            </a:r>
            <a:r>
              <a:rPr lang="en-GB" sz="1867" dirty="0" smtClean="0"/>
              <a:t>Control </a:t>
            </a:r>
            <a:r>
              <a:rPr lang="en-GB" sz="1867" dirty="0"/>
              <a:t>mechanism different from LTE, providing similar functionality</a:t>
            </a:r>
          </a:p>
          <a:p>
            <a:r>
              <a:rPr lang="en-GB" sz="1867" dirty="0"/>
              <a:t>Paging similar to LTE</a:t>
            </a:r>
          </a:p>
          <a:p>
            <a:pPr lvl="1"/>
            <a:r>
              <a:rPr lang="en-GB" sz="1867" dirty="0"/>
              <a:t>Paging occasion calculation formula updated to consider </a:t>
            </a:r>
            <a:r>
              <a:rPr lang="en-GB" sz="1867" dirty="0" smtClean="0"/>
              <a:t>NR </a:t>
            </a:r>
            <a:r>
              <a:rPr lang="en-GB" sz="1867" dirty="0"/>
              <a:t>PHY and is S-TMSI based</a:t>
            </a:r>
          </a:p>
          <a:p>
            <a:pPr hangingPunct="0"/>
            <a:r>
              <a:rPr lang="en-GB" sz="1867" dirty="0"/>
              <a:t>Positioning</a:t>
            </a:r>
          </a:p>
          <a:p>
            <a:pPr lvl="1" hangingPunct="0"/>
            <a:r>
              <a:rPr lang="en-GB" sz="1867" dirty="0" smtClean="0"/>
              <a:t>UE operating in NR can obtain position using LTE signals and RAT independent methods</a:t>
            </a:r>
          </a:p>
          <a:p>
            <a:pPr lvl="1" hangingPunct="0"/>
            <a:r>
              <a:rPr lang="en-GB" sz="1867" dirty="0" smtClean="0"/>
              <a:t>No </a:t>
            </a:r>
            <a:r>
              <a:rPr lang="en-GB" sz="1867" dirty="0"/>
              <a:t>support for native NR methods in Rel-15 </a:t>
            </a:r>
            <a:r>
              <a:rPr lang="en-GB" sz="1867" dirty="0" smtClean="0"/>
              <a:t>other than E-</a:t>
            </a:r>
            <a:r>
              <a:rPr lang="en-GB" sz="1867" dirty="0" err="1" smtClean="0"/>
              <a:t>Cellid</a:t>
            </a:r>
            <a:endParaRPr lang="en-GB" sz="1867" dirty="0"/>
          </a:p>
          <a:p>
            <a:pPr hangingPunct="0"/>
            <a:r>
              <a:rPr lang="en-GB" sz="1867" dirty="0" smtClean="0"/>
              <a:t>UE </a:t>
            </a:r>
            <a:r>
              <a:rPr lang="en-GB" sz="1867" dirty="0"/>
              <a:t>capability transfer</a:t>
            </a:r>
          </a:p>
          <a:p>
            <a:pPr lvl="1" hangingPunct="0"/>
            <a:r>
              <a:rPr lang="en-GB" sz="1867" dirty="0"/>
              <a:t>Similar to LTE with storage in AMF</a:t>
            </a:r>
          </a:p>
          <a:p>
            <a:pPr hangingPunct="0"/>
            <a:r>
              <a:rPr lang="en-GB" sz="1867" dirty="0"/>
              <a:t>ANR/SON (but no MDT in Rel-15)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RRC INACTIVE (new state)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 of the new RRC_INACTIVE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33" dirty="0"/>
              <a:t>Significant delay reduction in INACTIVE to CONNECTED compared to IDLE to CONNECTED</a:t>
            </a:r>
          </a:p>
          <a:p>
            <a:r>
              <a:rPr lang="en-GB" sz="2133" dirty="0"/>
              <a:t>Reduce the signalling overhead (on radio and network interfaces), enabling UE power consumption similar to IDLE while improving the UE access </a:t>
            </a:r>
            <a:r>
              <a:rPr lang="en-GB" sz="2133" dirty="0" smtClean="0"/>
              <a:t>latency</a:t>
            </a:r>
            <a:endParaRPr lang="en-GB" sz="2133" dirty="0"/>
          </a:p>
          <a:p>
            <a:r>
              <a:rPr lang="en-GB" sz="2133" dirty="0"/>
              <a:t>Key aspects:</a:t>
            </a:r>
            <a:endParaRPr lang="en-US" sz="2133" dirty="0"/>
          </a:p>
          <a:p>
            <a:pPr lvl="1"/>
            <a:r>
              <a:rPr lang="en-US" sz="1867" dirty="0"/>
              <a:t>UE context storage in in RAN during INACTIVE</a:t>
            </a:r>
          </a:p>
          <a:p>
            <a:pPr lvl="2"/>
            <a:r>
              <a:rPr lang="en-US" sz="1867" dirty="0"/>
              <a:t>UE context stores both 5GC information including security and UE radio configurations</a:t>
            </a:r>
          </a:p>
          <a:p>
            <a:pPr lvl="2"/>
            <a:r>
              <a:rPr lang="en-US" sz="1867" dirty="0"/>
              <a:t>allowing transitions between INACTIVE and CONNECTED without </a:t>
            </a:r>
            <a:r>
              <a:rPr lang="en-US" sz="1867" dirty="0" smtClean="0"/>
              <a:t>involving Core </a:t>
            </a:r>
            <a:r>
              <a:rPr lang="en-US" sz="1867" dirty="0"/>
              <a:t>Network</a:t>
            </a:r>
          </a:p>
          <a:p>
            <a:pPr lvl="2"/>
            <a:r>
              <a:rPr lang="en-US" sz="1867" dirty="0"/>
              <a:t>UE centric mobility, e.g. cell (re)-selection in INACTIVE</a:t>
            </a:r>
          </a:p>
          <a:p>
            <a:pPr lvl="3"/>
            <a:r>
              <a:rPr lang="en-GB" sz="1600" dirty="0"/>
              <a:t>Transitions between Inactive and </a:t>
            </a:r>
            <a:r>
              <a:rPr lang="en-GB" sz="1600" dirty="0" smtClean="0"/>
              <a:t>Connected</a:t>
            </a:r>
            <a:r>
              <a:rPr lang="en-GB" sz="1600" dirty="0"/>
              <a:t>, and mobility while in </a:t>
            </a:r>
            <a:r>
              <a:rPr lang="en-GB" sz="1600" dirty="0" smtClean="0"/>
              <a:t>Inactive </a:t>
            </a:r>
            <a:r>
              <a:rPr lang="en-GB" sz="1600" dirty="0"/>
              <a:t>are hidden from </a:t>
            </a:r>
            <a:r>
              <a:rPr lang="en-GB" sz="1600" dirty="0" smtClean="0"/>
              <a:t>CN</a:t>
            </a:r>
            <a:endParaRPr lang="en-US" sz="1600" dirty="0"/>
          </a:p>
          <a:p>
            <a:pPr lvl="2"/>
            <a:endParaRPr lang="en-US" sz="1867" dirty="0"/>
          </a:p>
          <a:p>
            <a:pPr lvl="1"/>
            <a:endParaRPr lang="en-US" sz="1867" dirty="0"/>
          </a:p>
          <a:p>
            <a:pPr lvl="1"/>
            <a:endParaRPr lang="en-US" sz="1867" dirty="0"/>
          </a:p>
          <a:p>
            <a:endParaRPr lang="en-US" sz="213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6131" y="1714227"/>
            <a:ext cx="6220059" cy="4284985"/>
          </a:xfrm>
        </p:spPr>
        <p:txBody>
          <a:bodyPr/>
          <a:lstStyle/>
          <a:p>
            <a:r>
              <a:rPr lang="en-US" sz="2133" dirty="0"/>
              <a:t>INACTIVE </a:t>
            </a:r>
            <a:r>
              <a:rPr lang="en-US" sz="2133" dirty="0">
                <a:sym typeface="Wingdings" panose="05000000000000000000" pitchFamily="2" charset="2"/>
              </a:rPr>
              <a:t> CONNECTED</a:t>
            </a:r>
            <a:endParaRPr lang="en-US" sz="2133" dirty="0"/>
          </a:p>
          <a:p>
            <a:pPr lvl="1"/>
            <a:r>
              <a:rPr lang="en-US" sz="1867" dirty="0"/>
              <a:t>3-step RRC </a:t>
            </a:r>
            <a:r>
              <a:rPr lang="en-US" sz="1867" dirty="0" smtClean="0"/>
              <a:t>procedure</a:t>
            </a:r>
            <a:endParaRPr lang="en-US" sz="1867" dirty="0"/>
          </a:p>
          <a:p>
            <a:r>
              <a:rPr lang="en-US" sz="2133" dirty="0"/>
              <a:t>CONNECTED </a:t>
            </a:r>
            <a:r>
              <a:rPr lang="en-US" sz="2133" dirty="0">
                <a:sym typeface="Wingdings" panose="05000000000000000000" pitchFamily="2" charset="2"/>
              </a:rPr>
              <a:t> INACTIVE</a:t>
            </a:r>
            <a:endParaRPr lang="en-US" sz="2133" dirty="0"/>
          </a:p>
          <a:p>
            <a:pPr lvl="1"/>
            <a:r>
              <a:rPr lang="en-US" sz="1867" dirty="0"/>
              <a:t>1-step RRC procedure </a:t>
            </a:r>
          </a:p>
          <a:p>
            <a:r>
              <a:rPr lang="en-US" sz="2133" dirty="0"/>
              <a:t>INACTIVE </a:t>
            </a:r>
            <a:r>
              <a:rPr lang="en-US" sz="2133" dirty="0">
                <a:sym typeface="Wingdings" panose="05000000000000000000" pitchFamily="2" charset="2"/>
              </a:rPr>
              <a:t> IDLE</a:t>
            </a:r>
            <a:endParaRPr lang="en-US" sz="2133" dirty="0"/>
          </a:p>
          <a:p>
            <a:pPr lvl="1"/>
            <a:r>
              <a:rPr lang="en-US" sz="1867" dirty="0"/>
              <a:t>2-step RRC procedure for RNAU (request/release</a:t>
            </a:r>
            <a:r>
              <a:rPr lang="en-US" sz="1867" dirty="0" smtClean="0"/>
              <a:t>)</a:t>
            </a:r>
          </a:p>
          <a:p>
            <a:pPr lvl="1"/>
            <a:r>
              <a:rPr lang="en-US" sz="1867" dirty="0" smtClean="0"/>
              <a:t>Autonomously by UE:</a:t>
            </a:r>
          </a:p>
          <a:p>
            <a:pPr lvl="2"/>
            <a:r>
              <a:rPr lang="en-US" sz="1867" dirty="0" smtClean="0"/>
              <a:t>Upon </a:t>
            </a:r>
            <a:r>
              <a:rPr lang="en-US" sz="1867" dirty="0"/>
              <a:t>reception of CN initiating </a:t>
            </a:r>
            <a:r>
              <a:rPr lang="en-US" sz="1867" dirty="0" smtClean="0"/>
              <a:t>paging</a:t>
            </a:r>
            <a:endParaRPr lang="en-US" sz="1867" dirty="0"/>
          </a:p>
          <a:p>
            <a:pPr lvl="2"/>
            <a:r>
              <a:rPr lang="en-US" sz="1867" dirty="0"/>
              <a:t>Upon reselecting to other </a:t>
            </a:r>
            <a:r>
              <a:rPr lang="en-US" sz="1867" dirty="0" smtClean="0"/>
              <a:t>RAT</a:t>
            </a:r>
            <a:endParaRPr lang="en-US" sz="2133" dirty="0"/>
          </a:p>
          <a:p>
            <a:endParaRPr lang="en-US" sz="2133" dirty="0"/>
          </a:p>
          <a:p>
            <a:endParaRPr lang="en-US" sz="2133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41" name="Picture 10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37" y="1570037"/>
            <a:ext cx="4271100" cy="43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RAN-initiated paging, RAN Notification Area (RNA) and RAN Notification Area Update (RNAU)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96" y="1558456"/>
            <a:ext cx="5246665" cy="4284985"/>
          </a:xfrm>
        </p:spPr>
        <p:txBody>
          <a:bodyPr/>
          <a:lstStyle/>
          <a:p>
            <a:r>
              <a:rPr lang="en-GB" dirty="0" smtClean="0"/>
              <a:t>RRC_INACTIVE is characterized by</a:t>
            </a:r>
          </a:p>
          <a:p>
            <a:pPr lvl="1"/>
            <a:r>
              <a:rPr lang="en-US" sz="2133" dirty="0"/>
              <a:t>Use of RAN Notification area </a:t>
            </a:r>
            <a:r>
              <a:rPr lang="en-US" sz="2133" dirty="0" smtClean="0"/>
              <a:t>(RNA) for </a:t>
            </a:r>
            <a:r>
              <a:rPr lang="en-US" sz="2133" dirty="0"/>
              <a:t>INACTIVE</a:t>
            </a:r>
          </a:p>
          <a:p>
            <a:pPr lvl="2"/>
            <a:r>
              <a:rPr lang="en-US" sz="1600" dirty="0"/>
              <a:t>similar to CN tracking area for Idle</a:t>
            </a:r>
          </a:p>
          <a:p>
            <a:pPr lvl="1"/>
            <a:r>
              <a:rPr lang="en-US" sz="2133" dirty="0"/>
              <a:t>RNA is configured per UE by </a:t>
            </a:r>
            <a:r>
              <a:rPr lang="en-US" sz="2133" dirty="0" err="1"/>
              <a:t>gNB</a:t>
            </a:r>
            <a:endParaRPr lang="en-US" sz="2133" dirty="0"/>
          </a:p>
          <a:p>
            <a:pPr lvl="2"/>
            <a:r>
              <a:rPr lang="en-US" sz="1600" dirty="0"/>
              <a:t>1 to N cells defined by a </a:t>
            </a:r>
            <a:r>
              <a:rPr lang="en-GB" sz="1600" i="1" dirty="0"/>
              <a:t>List of cells or </a:t>
            </a:r>
            <a:r>
              <a:rPr lang="en-GB" sz="1600" i="1" dirty="0" smtClean="0"/>
              <a:t>list </a:t>
            </a:r>
            <a:r>
              <a:rPr lang="en-GB" sz="1600" i="1" dirty="0"/>
              <a:t>of RAN Area ID or list of TA IDs</a:t>
            </a:r>
            <a:r>
              <a:rPr lang="en-GB" sz="1600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sz="2133" dirty="0"/>
              <a:t>UE is reachable within a configured RNA via a RAN-initiated paging </a:t>
            </a:r>
          </a:p>
          <a:p>
            <a:pPr lvl="2"/>
            <a:r>
              <a:rPr lang="en-GB" sz="1600" i="1" dirty="0"/>
              <a:t>RAN-initiated paging uses a RAN configured UE ID (I-RNTI)</a:t>
            </a:r>
            <a:endParaRPr lang="en-GB" sz="1600" i="1" dirty="0">
              <a:solidFill>
                <a:srgbClr val="FF0000"/>
              </a:solidFill>
            </a:endParaRPr>
          </a:p>
          <a:p>
            <a:pPr lvl="1"/>
            <a:r>
              <a:rPr lang="en-US" sz="2133" dirty="0"/>
              <a:t>RNAU triggered periodically and when moving outside of the configured RNA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77" y="1828800"/>
            <a:ext cx="6030591" cy="44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 triggered transition from RRC_INACTIVE to RRC_CONNECTED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386609" y="1879600"/>
          <a:ext cx="818623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5095926" imgH="2562225" progId="Visio.Drawing.11">
                  <p:embed/>
                </p:oleObj>
              </mc:Choice>
              <mc:Fallback>
                <p:oleObj name="Visio" r:id="rId3" imgW="5095926" imgH="2562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609" y="1879600"/>
                        <a:ext cx="8186232" cy="4114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04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triggered transition from RRC_INACTIVE to </a:t>
            </a:r>
            <a:r>
              <a:rPr lang="en-GB" dirty="0" smtClean="0"/>
              <a:t>RRC_CONNECTED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5351" y="2605617"/>
          <a:ext cx="6246283" cy="233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4648259" imgH="1752600" progId="Visio.Drawing.11">
                  <p:embed/>
                </p:oleObj>
              </mc:Choice>
              <mc:Fallback>
                <p:oleObj name="Visio" r:id="rId3" imgW="4648259" imgH="1752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1" y="2605617"/>
                        <a:ext cx="6246283" cy="2334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8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handling: forward compatibility for Early data transmission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7" y="1558456"/>
            <a:ext cx="5167024" cy="4284985"/>
          </a:xfrm>
        </p:spPr>
        <p:txBody>
          <a:bodyPr/>
          <a:lstStyle/>
          <a:p>
            <a:r>
              <a:rPr lang="en-GB" sz="2133" dirty="0"/>
              <a:t>“New key” (NCC) provided to UE when UE is suspended to be used at next Resume </a:t>
            </a:r>
          </a:p>
          <a:p>
            <a:pPr lvl="1"/>
            <a:r>
              <a:rPr lang="en-GB" sz="2133" dirty="0"/>
              <a:t>Forward compatibility for Early data transmission</a:t>
            </a:r>
          </a:p>
          <a:p>
            <a:pPr lvl="2"/>
            <a:r>
              <a:rPr lang="en-GB" sz="1867" dirty="0"/>
              <a:t>Possibility to introduce mechanism to send encrypted data using new key immediately after </a:t>
            </a:r>
            <a:r>
              <a:rPr lang="en-GB" sz="1867" dirty="0" err="1"/>
              <a:t>ResumeRequest</a:t>
            </a:r>
            <a:endParaRPr lang="en-GB" sz="1867" dirty="0"/>
          </a:p>
          <a:p>
            <a:pPr lvl="3"/>
            <a:r>
              <a:rPr lang="en-GB" sz="1600" dirty="0"/>
              <a:t>May be discussed in later release</a:t>
            </a:r>
          </a:p>
          <a:p>
            <a:pPr lvl="1"/>
            <a:r>
              <a:rPr lang="en-GB" sz="2133" dirty="0" err="1"/>
              <a:t>msg</a:t>
            </a:r>
            <a:r>
              <a:rPr lang="en-GB" sz="2133" dirty="0"/>
              <a:t> 4 (Resume) can be encrypted to carry RRC reconfiguration information avoiding multi step reconfiguration</a:t>
            </a:r>
          </a:p>
          <a:p>
            <a:pPr lvl="1"/>
            <a:endParaRPr lang="en-GB" sz="2133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97896" y="1107947"/>
            <a:ext cx="965336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566541" y="2660379"/>
          <a:ext cx="5249011" cy="258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icture" r:id="rId3" imgW="4809960" imgH="2295360" progId="Word.Picture.8">
                  <p:embed/>
                </p:oleObj>
              </mc:Choice>
              <mc:Fallback>
                <p:oleObj name="Picture" r:id="rId3" imgW="4809960" imgH="2295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541" y="2660379"/>
                        <a:ext cx="5249011" cy="2585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9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Fallback</a:t>
            </a:r>
            <a:r>
              <a:rPr lang="en-GB" dirty="0"/>
              <a:t>” to connection </a:t>
            </a:r>
            <a:r>
              <a:rPr lang="en-GB" dirty="0" smtClean="0"/>
              <a:t>establishment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7" y="1558456"/>
            <a:ext cx="4528910" cy="4284985"/>
          </a:xfrm>
        </p:spPr>
        <p:txBody>
          <a:bodyPr/>
          <a:lstStyle/>
          <a:p>
            <a:r>
              <a:rPr lang="en-GB" dirty="0" err="1" smtClean="0"/>
              <a:t>Fallback</a:t>
            </a:r>
            <a:r>
              <a:rPr lang="en-GB" dirty="0" smtClean="0"/>
              <a:t> for quick recovery in case network cannot resume UE</a:t>
            </a:r>
          </a:p>
          <a:p>
            <a:pPr lvl="1"/>
            <a:r>
              <a:rPr lang="en-GB" dirty="0" smtClean="0"/>
              <a:t>E.g., if the RAN cannot retrieve UE context</a:t>
            </a:r>
          </a:p>
          <a:p>
            <a:pPr lvl="1"/>
            <a:r>
              <a:rPr lang="en-GB" dirty="0" smtClean="0"/>
              <a:t>Direct step from Resume request to Setup</a:t>
            </a:r>
          </a:p>
          <a:p>
            <a:pPr lvl="2"/>
            <a:r>
              <a:rPr lang="en-GB" dirty="0" smtClean="0"/>
              <a:t>Avoids another RACH access compared to new Connection Request</a:t>
            </a:r>
          </a:p>
          <a:p>
            <a:r>
              <a:rPr lang="en-GB" dirty="0" smtClean="0"/>
              <a:t>Can also be used with re-establishment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01467" y="22429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663049" y="1714500"/>
          <a:ext cx="6236852" cy="431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3905088" imgH="2705100" progId="Visio.Drawing.11">
                  <p:embed/>
                </p:oleObj>
              </mc:Choice>
              <mc:Fallback>
                <p:oleObj name="Visio" r:id="rId3" imgW="3905088" imgH="2705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049" y="1714500"/>
                        <a:ext cx="6236852" cy="43168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1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plane and 5G </a:t>
            </a:r>
            <a:r>
              <a:rPr lang="en-GB" dirty="0" err="1" smtClean="0"/>
              <a:t>QoS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2020550" y="6532563"/>
            <a:ext cx="171450" cy="163512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33" dirty="0"/>
              <a:t>Control plane functions and procedures</a:t>
            </a:r>
          </a:p>
          <a:p>
            <a:pPr lvl="1"/>
            <a:r>
              <a:rPr lang="en-GB" sz="2133" dirty="0"/>
              <a:t>INACTIVE state and state transition to Connected</a:t>
            </a:r>
          </a:p>
          <a:p>
            <a:r>
              <a:rPr lang="en-GB" sz="2133" dirty="0"/>
              <a:t>User plane protocols</a:t>
            </a:r>
          </a:p>
          <a:p>
            <a:pPr lvl="1"/>
            <a:r>
              <a:rPr lang="en-GB" sz="2133" dirty="0"/>
              <a:t>Functions, differences to LTE with motivation</a:t>
            </a:r>
          </a:p>
          <a:p>
            <a:r>
              <a:rPr lang="en-GB" sz="2133" dirty="0"/>
              <a:t>Non standalone specific functions</a:t>
            </a:r>
          </a:p>
          <a:p>
            <a:pPr lvl="1"/>
            <a:r>
              <a:rPr lang="en-GB" sz="2133" dirty="0"/>
              <a:t>Control plane architecture</a:t>
            </a:r>
          </a:p>
          <a:p>
            <a:pPr lvl="1"/>
            <a:r>
              <a:rPr lang="en-GB" sz="2133" dirty="0"/>
              <a:t>Bearer types</a:t>
            </a:r>
          </a:p>
          <a:p>
            <a:r>
              <a:rPr lang="en-GB" sz="2133" dirty="0"/>
              <a:t>Rel-16 topics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plane protocol stack - overview	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7" y="1558456"/>
            <a:ext cx="5451504" cy="4284985"/>
          </a:xfr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NR PDCP, RLC and MAC are all new protocols but share many similarities with corresponding LTE protocols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SDAP protocol introduced to support new flow based QoS model of the 5GC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51837" y="172325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648667" y="1570037"/>
          <a:ext cx="424224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4" imgW="2267022" imgH="1638243" progId="Visio.Drawing.11">
                  <p:embed/>
                </p:oleObj>
              </mc:Choice>
              <mc:Fallback>
                <p:oleObj name="Visio" r:id="rId4" imgW="2267022" imgH="16382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667" y="1570037"/>
                        <a:ext cx="4242245" cy="30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35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697" y="454377"/>
            <a:ext cx="11126353" cy="1050672"/>
          </a:xfrm>
        </p:spPr>
        <p:txBody>
          <a:bodyPr/>
          <a:lstStyle/>
          <a:p>
            <a:r>
              <a:rPr lang="en-GB" dirty="0"/>
              <a:t>New QoS model </a:t>
            </a:r>
            <a:r>
              <a:rPr lang="en-GB" dirty="0" smtClean="0"/>
              <a:t>for 5GC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593697" y="1558456"/>
            <a:ext cx="3762404" cy="4284985"/>
          </a:xfrm>
        </p:spPr>
        <p:txBody>
          <a:bodyPr/>
          <a:lstStyle/>
          <a:p>
            <a:pPr lvl="1"/>
            <a:r>
              <a:rPr lang="en-GB" sz="1600" dirty="0"/>
              <a:t>QoS flow based marking in Core Network instead of EPS bearers to differentiate QoS “streams” in a PDU session</a:t>
            </a:r>
          </a:p>
          <a:p>
            <a:pPr lvl="1"/>
            <a:r>
              <a:rPr lang="en-GB" sz="1600" dirty="0"/>
              <a:t>RAN continue to use DRBs</a:t>
            </a:r>
          </a:p>
          <a:p>
            <a:pPr lvl="2"/>
            <a:r>
              <a:rPr lang="en-GB" sz="1600" dirty="0"/>
              <a:t>All packets in a DRB will receive same QoS treatment</a:t>
            </a:r>
          </a:p>
          <a:p>
            <a:pPr lvl="1"/>
            <a:r>
              <a:rPr lang="en-GB" sz="1600" dirty="0"/>
              <a:t>Mapping of QoS flow to DRB is left to </a:t>
            </a:r>
            <a:r>
              <a:rPr lang="en-GB" sz="1600" dirty="0" err="1"/>
              <a:t>gNB</a:t>
            </a:r>
            <a:r>
              <a:rPr lang="en-GB" sz="1600" dirty="0"/>
              <a:t> implementation (new concept)</a:t>
            </a:r>
          </a:p>
          <a:p>
            <a:pPr lvl="2"/>
            <a:r>
              <a:rPr lang="en-GB" sz="1600" dirty="0"/>
              <a:t>Results in two step mapping:</a:t>
            </a:r>
          </a:p>
          <a:p>
            <a:pPr lvl="2"/>
            <a:r>
              <a:rPr lang="en-GB" sz="1600" dirty="0"/>
              <a:t>IP to QoS flow in NAS</a:t>
            </a:r>
          </a:p>
          <a:p>
            <a:pPr lvl="2"/>
            <a:r>
              <a:rPr lang="en-GB" sz="1600" dirty="0"/>
              <a:t>QoS flow to DRB in AS</a:t>
            </a:r>
          </a:p>
          <a:p>
            <a:pPr marL="0" lvl="1" indent="0">
              <a:buNone/>
            </a:pPr>
            <a:endParaRPr lang="en-GB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925181" y="1381886"/>
          <a:ext cx="7082755" cy="473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3" imgW="10334485" imgH="5286375" progId="Visio.Drawing.15">
                  <p:embed/>
                </p:oleObj>
              </mc:Choice>
              <mc:Fallback>
                <p:oleObj name="Visio" r:id="rId3" imgW="10334485" imgH="52863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181" y="1381886"/>
                        <a:ext cx="7082755" cy="4731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4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Data Adaptation Protocol (SDAP)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7" y="1558456"/>
            <a:ext cx="6023004" cy="4284985"/>
          </a:xfr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5G CN and </a:t>
            </a:r>
            <a:r>
              <a:rPr lang="en-GB" dirty="0"/>
              <a:t>upper layers in the UE mark packets for transmission with a QoS flow identifier (QFI)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/>
              <a:t>Each QFI </a:t>
            </a:r>
            <a:r>
              <a:rPr lang="en-GB" dirty="0" smtClean="0"/>
              <a:t>associated with </a:t>
            </a:r>
            <a:r>
              <a:rPr lang="en-GB" dirty="0"/>
              <a:t>different QoS </a:t>
            </a:r>
            <a:r>
              <a:rPr lang="en-GB" dirty="0" smtClean="0"/>
              <a:t>in </a:t>
            </a:r>
            <a:r>
              <a:rPr lang="en-GB" dirty="0"/>
              <a:t>terms of delay, reliability, </a:t>
            </a:r>
            <a:r>
              <a:rPr lang="en-GB" dirty="0" smtClean="0"/>
              <a:t>etc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SDAP layer maps QoS flows to radio bearers, with PDCP/RLC of each RB configured appropriately for the QoS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MAC layer gives differentiated handling (e.g. priority) to traffic from different RBs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gNB has flexibility how to achieve the QoS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715207" y="1830354"/>
          <a:ext cx="5613400" cy="400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3" imgW="3000459" imgH="2152593" progId="Visio.Drawing.11">
                  <p:embed/>
                </p:oleObj>
              </mc:Choice>
              <mc:Fallback>
                <p:oleObj name="Visio" r:id="rId3" imgW="3000459" imgH="21525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207" y="1830354"/>
                        <a:ext cx="5613400" cy="4004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9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SDAP - Reflective mapping of QFI to radio bearer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/>
              <a:t>The mapping from QFI to radio bearer is controlled </a:t>
            </a:r>
            <a:r>
              <a:rPr lang="en-GB" dirty="0" smtClean="0"/>
              <a:t>by </a:t>
            </a:r>
            <a:r>
              <a:rPr lang="en-GB" dirty="0"/>
              <a:t>the gNB </a:t>
            </a:r>
            <a:r>
              <a:rPr lang="en-GB" dirty="0" smtClean="0"/>
              <a:t>in 2 ways:</a:t>
            </a:r>
            <a:endParaRPr lang="en-GB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/>
              <a:t>RRC configuration </a:t>
            </a:r>
            <a:r>
              <a:rPr lang="en-GB" dirty="0" smtClean="0"/>
              <a:t>signalling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Reflective mapping</a:t>
            </a:r>
          </a:p>
          <a:p>
            <a:pPr marL="681550" lvl="1" indent="-380990">
              <a:buFont typeface="Arial" panose="020B0604020202020204" pitchFamily="34" charset="0"/>
              <a:buChar char="•"/>
            </a:pPr>
            <a:r>
              <a:rPr lang="en-GB" dirty="0" smtClean="0"/>
              <a:t>A QFI is transmitted in the UL on the same radio bearer as that QFI was received in DL</a:t>
            </a:r>
          </a:p>
          <a:p>
            <a:pPr marL="681550" lvl="1" indent="-380990">
              <a:buFont typeface="Arial" panose="020B0604020202020204" pitchFamily="34" charset="0"/>
              <a:buChar char="•"/>
            </a:pPr>
            <a:r>
              <a:rPr lang="en-GB" dirty="0" smtClean="0"/>
              <a:t>Enable changing QFI to radio bearer mapping in a more dynamic way and with lower signalling overhead</a:t>
            </a:r>
          </a:p>
          <a:p>
            <a:pPr marL="681550" lvl="1" indent="-380990">
              <a:buFont typeface="Arial" panose="020B0604020202020204" pitchFamily="34" charset="0"/>
              <a:buChar char="•"/>
            </a:pPr>
            <a:endParaRPr lang="en-GB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Packet Data Convergence Protocol (PDCP)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Header compression/decompression through the use of RoHC</a:t>
            </a:r>
          </a:p>
          <a:p>
            <a:r>
              <a:rPr lang="en-GB" dirty="0" smtClean="0"/>
              <a:t>Ciphering and integrity protection</a:t>
            </a:r>
          </a:p>
          <a:p>
            <a:pPr lvl="1"/>
            <a:r>
              <a:rPr lang="en-GB" dirty="0" smtClean="0"/>
              <a:t>Key difference compared to LTE PDCP is that integrity protection can be applied to user plane traffic as well as control plane signalling</a:t>
            </a:r>
          </a:p>
          <a:p>
            <a:r>
              <a:rPr lang="en-GB" dirty="0"/>
              <a:t>Data </a:t>
            </a:r>
            <a:r>
              <a:rPr lang="en-GB" dirty="0" smtClean="0"/>
              <a:t>duplication</a:t>
            </a:r>
          </a:p>
          <a:p>
            <a:pPr lvl="1"/>
            <a:r>
              <a:rPr lang="en-GB" dirty="0" smtClean="0"/>
              <a:t>Key new feature compared </a:t>
            </a:r>
            <a:r>
              <a:rPr lang="en-GB" dirty="0"/>
              <a:t>to LTE </a:t>
            </a:r>
            <a:r>
              <a:rPr lang="en-GB" dirty="0" smtClean="0"/>
              <a:t>PDCP</a:t>
            </a:r>
          </a:p>
          <a:p>
            <a:r>
              <a:rPr lang="en-GB" dirty="0" smtClean="0"/>
              <a:t>Duplication detection and reordering of received PDPC PDUs</a:t>
            </a:r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PDCP - Data duplication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7" y="1558456"/>
            <a:ext cx="6081866" cy="4284985"/>
          </a:xfrm>
        </p:spPr>
        <p:txBody>
          <a:bodyPr/>
          <a:lstStyle/>
          <a:p>
            <a:pPr lvl="1"/>
            <a:r>
              <a:rPr lang="en-GB" sz="2000" dirty="0" smtClean="0"/>
              <a:t>PDCP </a:t>
            </a:r>
            <a:r>
              <a:rPr lang="en-GB" sz="2000" dirty="0"/>
              <a:t>PDUs can be duplicated for transmission over </a:t>
            </a:r>
            <a:r>
              <a:rPr lang="en-GB" sz="2000" dirty="0" smtClean="0"/>
              <a:t>2 RLC bearer</a:t>
            </a:r>
            <a:endParaRPr lang="en-GB" sz="2000" dirty="0"/>
          </a:p>
          <a:p>
            <a:pPr lvl="1"/>
            <a:r>
              <a:rPr lang="en-GB" sz="2000" dirty="0" smtClean="0"/>
              <a:t>Motivated to enable the reliability/delay requirements for </a:t>
            </a:r>
            <a:r>
              <a:rPr lang="en-US" sz="2000" dirty="0" smtClean="0"/>
              <a:t>URLLC applications</a:t>
            </a:r>
            <a:endParaRPr lang="en-GB" sz="2000" dirty="0"/>
          </a:p>
          <a:p>
            <a:pPr lvl="1"/>
            <a:r>
              <a:rPr lang="en-GB" sz="2000" dirty="0" smtClean="0"/>
              <a:t>In case of carrier aggregation (CA)</a:t>
            </a:r>
          </a:p>
          <a:p>
            <a:pPr lvl="2"/>
            <a:r>
              <a:rPr lang="en-GB" sz="2000" dirty="0" smtClean="0"/>
              <a:t>Restrictions configured in the MAC ensure that duplicated data is transmitted via different component carriers</a:t>
            </a:r>
          </a:p>
          <a:p>
            <a:pPr lvl="1"/>
            <a:r>
              <a:rPr lang="en-GB" sz="2000" dirty="0" smtClean="0"/>
              <a:t>In case of dual connectivity (DC)</a:t>
            </a:r>
          </a:p>
          <a:p>
            <a:pPr lvl="2"/>
            <a:r>
              <a:rPr lang="en-GB" sz="2000" dirty="0" smtClean="0"/>
              <a:t> RLC bearers are mapped to different cell groups (i.e. MCG and SCG)</a:t>
            </a:r>
          </a:p>
          <a:p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6675562" y="1570038"/>
          <a:ext cx="5332375" cy="382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3" imgW="3000459" imgH="2152593" progId="Visio.Drawing.11">
                  <p:embed/>
                </p:oleObj>
              </mc:Choice>
              <mc:Fallback>
                <p:oleObj name="Visio" r:id="rId3" imgW="3000459" imgH="21525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562" y="1570038"/>
                        <a:ext cx="5332375" cy="3825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8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 Link Control Protocol (RLC)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functionality compared to LTE RLC:</a:t>
            </a:r>
          </a:p>
          <a:p>
            <a:pPr lvl="1"/>
            <a:r>
              <a:rPr lang="en-GB" dirty="0" smtClean="0"/>
              <a:t>Segmentation to match the transmitted PDU size to the available radio resources</a:t>
            </a:r>
          </a:p>
          <a:p>
            <a:pPr lvl="1"/>
            <a:r>
              <a:rPr lang="en-GB" dirty="0" smtClean="0"/>
              <a:t>Error correction through ARQ</a:t>
            </a:r>
          </a:p>
          <a:p>
            <a:r>
              <a:rPr lang="en-GB" dirty="0" smtClean="0"/>
              <a:t>Key differences compared to LTE RLC:</a:t>
            </a:r>
          </a:p>
          <a:p>
            <a:pPr lvl="1"/>
            <a:r>
              <a:rPr lang="en-US" dirty="0" smtClean="0"/>
              <a:t>Does not provide concatenation </a:t>
            </a:r>
            <a:r>
              <a:rPr lang="en-US" dirty="0"/>
              <a:t>of RLC </a:t>
            </a:r>
            <a:r>
              <a:rPr lang="en-US" dirty="0" smtClean="0"/>
              <a:t>SDUs</a:t>
            </a:r>
            <a:endParaRPr lang="en-US" dirty="0"/>
          </a:p>
          <a:p>
            <a:pPr lvl="2"/>
            <a:r>
              <a:rPr lang="en-US" dirty="0" smtClean="0"/>
              <a:t>Equivalent </a:t>
            </a:r>
            <a:r>
              <a:rPr lang="en-US" dirty="0"/>
              <a:t>functionality now provided by the MAC </a:t>
            </a:r>
            <a:r>
              <a:rPr lang="en-US" dirty="0" smtClean="0"/>
              <a:t>layer. Motivated to enable UL RLC PDUs to be pre processed within the UE before reception of UL grant.</a:t>
            </a:r>
            <a:endParaRPr lang="en-GB" dirty="0" smtClean="0"/>
          </a:p>
          <a:p>
            <a:pPr lvl="1"/>
            <a:r>
              <a:rPr lang="en-US" dirty="0"/>
              <a:t>Does not provide </a:t>
            </a:r>
            <a:r>
              <a:rPr lang="en-US" dirty="0" smtClean="0"/>
              <a:t>reordering of received RLC </a:t>
            </a:r>
            <a:r>
              <a:rPr lang="en-US" dirty="0"/>
              <a:t>SDUs</a:t>
            </a:r>
          </a:p>
          <a:p>
            <a:pPr lvl="2"/>
            <a:r>
              <a:rPr lang="en-US" dirty="0"/>
              <a:t>Equivalent functionality now provided by the </a:t>
            </a:r>
            <a:r>
              <a:rPr lang="en-US" dirty="0" smtClean="0"/>
              <a:t>PDCP layer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Medium Access Control (MAC)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Similar functionality compared to LTE </a:t>
            </a:r>
            <a:r>
              <a:rPr lang="en-GB" dirty="0" smtClean="0"/>
              <a:t>MAC: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ultiplexing </a:t>
            </a:r>
            <a:r>
              <a:rPr lang="en-US" dirty="0"/>
              <a:t>and demultiplexing of data from different radio bearers to the transport blocks that are carried by the physical </a:t>
            </a:r>
            <a:r>
              <a:rPr lang="en-US" dirty="0" smtClean="0"/>
              <a:t>layer</a:t>
            </a:r>
          </a:p>
          <a:p>
            <a:pPr lvl="2"/>
            <a:r>
              <a:rPr lang="en-US" dirty="0" smtClean="0"/>
              <a:t>Priority </a:t>
            </a:r>
            <a:r>
              <a:rPr lang="en-US" dirty="0"/>
              <a:t>handling between data from different radio </a:t>
            </a:r>
            <a:r>
              <a:rPr lang="en-US" dirty="0" smtClean="0"/>
              <a:t>bearers</a:t>
            </a:r>
          </a:p>
          <a:p>
            <a:pPr lvl="2"/>
            <a:r>
              <a:rPr lang="en-US" dirty="0" smtClean="0"/>
              <a:t>Error </a:t>
            </a:r>
            <a:r>
              <a:rPr lang="en-US" dirty="0"/>
              <a:t>correction through Hybrid ARQ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Discontinuous reception (DRX)</a:t>
            </a:r>
            <a:endParaRPr lang="en-GB" dirty="0"/>
          </a:p>
          <a:p>
            <a:pPr lvl="1"/>
            <a:r>
              <a:rPr lang="en-GB" dirty="0"/>
              <a:t>Key differences compared to LTE </a:t>
            </a:r>
            <a:r>
              <a:rPr lang="en-GB" dirty="0" smtClean="0"/>
              <a:t>MAC</a:t>
            </a:r>
          </a:p>
          <a:p>
            <a:pPr lvl="2"/>
            <a:r>
              <a:rPr lang="en-GB" dirty="0" smtClean="0"/>
              <a:t>Functionality to support beam based operation for high frequent operation.</a:t>
            </a:r>
          </a:p>
          <a:p>
            <a:pPr lvl="2"/>
            <a:r>
              <a:rPr lang="en-GB" dirty="0" smtClean="0"/>
              <a:t>More flexible UL configured</a:t>
            </a:r>
            <a:r>
              <a:rPr lang="en-GB" baseline="0" dirty="0" smtClean="0"/>
              <a:t> grants</a:t>
            </a:r>
          </a:p>
          <a:p>
            <a:pPr lvl="2"/>
            <a:r>
              <a:rPr lang="en-GB" dirty="0" smtClean="0"/>
              <a:t>MAC PDU format optimised to enable pre-processing and facilitate low delay</a:t>
            </a:r>
            <a:endParaRPr lang="en-GB" baseline="0" dirty="0" smtClean="0"/>
          </a:p>
          <a:p>
            <a:pPr lvl="1"/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MAC - Support of beam based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Beam failure detection and recovery</a:t>
            </a:r>
          </a:p>
          <a:p>
            <a:pPr lvl="2"/>
            <a:r>
              <a:rPr lang="en-GB" dirty="0" smtClean="0"/>
              <a:t>UE Phy layer monitors beam failure detection (BFD) reference signals to determine a beam failure</a:t>
            </a:r>
          </a:p>
          <a:p>
            <a:pPr lvl="2"/>
            <a:r>
              <a:rPr lang="en-GB" dirty="0" smtClean="0"/>
              <a:t>On beam failure detection the UE MAC layer initiates beam failure recovery</a:t>
            </a:r>
          </a:p>
          <a:p>
            <a:pPr lvl="3"/>
            <a:r>
              <a:rPr lang="en-GB" dirty="0" smtClean="0"/>
              <a:t>Selects a suitable beam on which to attempt recovery</a:t>
            </a:r>
          </a:p>
          <a:p>
            <a:pPr lvl="3"/>
            <a:r>
              <a:rPr lang="en-GB" dirty="0"/>
              <a:t>P</a:t>
            </a:r>
            <a:r>
              <a:rPr lang="en-GB" dirty="0" smtClean="0"/>
              <a:t>erforms random access procedure </a:t>
            </a:r>
          </a:p>
          <a:p>
            <a:pPr lvl="1"/>
            <a:r>
              <a:rPr lang="en-GB" dirty="0" smtClean="0"/>
              <a:t>Beam management</a:t>
            </a:r>
          </a:p>
          <a:p>
            <a:pPr lvl="2"/>
            <a:r>
              <a:rPr lang="en-GB" dirty="0" smtClean="0"/>
              <a:t>Mobility between beams is performed by a combination of Phy and MAC signalling</a:t>
            </a:r>
          </a:p>
          <a:p>
            <a:pPr lvl="2"/>
            <a:r>
              <a:rPr lang="en-GB" dirty="0" smtClean="0"/>
              <a:t>RRC signalling involved only to provide a measurement configuration (e.g. configuration of the reference signals to be measured, etc)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0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 - UL configured grants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types of UL configured grants are available:</a:t>
            </a:r>
          </a:p>
          <a:p>
            <a:pPr lvl="1"/>
            <a:r>
              <a:rPr lang="en-GB" dirty="0" smtClean="0"/>
              <a:t>Type 1 - the configured UL grant and periodicity is configured by RRC signalling</a:t>
            </a:r>
          </a:p>
          <a:p>
            <a:pPr lvl="1"/>
            <a:r>
              <a:rPr lang="en-GB" dirty="0" smtClean="0"/>
              <a:t>Type 2 - the configured UL grant is provided by Phy signalling (PDCCH) and periodicity is configured by RRC signalling (similar to UL SPS in LTE) </a:t>
            </a:r>
          </a:p>
          <a:p>
            <a:r>
              <a:rPr lang="en-GB" dirty="0" smtClean="0"/>
              <a:t>In DL, Semi-Persistent Scheduling (very similar to LTE SPS) is supported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RRC in NG-RAN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0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Control plane for </a:t>
            </a:r>
            <a:r>
              <a:rPr lang="en-GB" dirty="0" smtClean="0"/>
              <a:t>EN-DC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0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Non-Standalone: overall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89" y="1467016"/>
            <a:ext cx="5101710" cy="4284985"/>
          </a:xfrm>
        </p:spPr>
        <p:txBody>
          <a:bodyPr/>
          <a:lstStyle/>
          <a:p>
            <a:r>
              <a:rPr lang="en-GB" sz="2000" dirty="0" smtClean="0"/>
              <a:t>Dual connectivity:</a:t>
            </a:r>
          </a:p>
          <a:p>
            <a:pPr lvl="1"/>
            <a:r>
              <a:rPr lang="en-GB" sz="2000" dirty="0" smtClean="0"/>
              <a:t>Master Node (MN): </a:t>
            </a:r>
          </a:p>
          <a:p>
            <a:pPr lvl="2"/>
            <a:r>
              <a:rPr lang="en-GB" sz="2000" dirty="0" smtClean="0"/>
              <a:t>Overall master, responsible for connection establishment with UE, connection to Core network, handover etc.</a:t>
            </a:r>
          </a:p>
          <a:p>
            <a:pPr lvl="2"/>
            <a:r>
              <a:rPr lang="en-GB" sz="2000" dirty="0" smtClean="0"/>
              <a:t>Master Cell Group (MCG) for UE</a:t>
            </a:r>
          </a:p>
          <a:p>
            <a:pPr lvl="2"/>
            <a:r>
              <a:rPr lang="en-GB" sz="2000" dirty="0" smtClean="0"/>
              <a:t>For EN-DC, MN is an LTE </a:t>
            </a:r>
            <a:r>
              <a:rPr lang="en-GB" sz="2000" dirty="0" err="1" smtClean="0"/>
              <a:t>eNB</a:t>
            </a:r>
            <a:endParaRPr lang="en-GB" sz="2000" dirty="0" smtClean="0"/>
          </a:p>
          <a:p>
            <a:pPr lvl="1"/>
            <a:r>
              <a:rPr lang="en-GB" sz="2000" dirty="0" smtClean="0"/>
              <a:t>Secondary Node (SN)</a:t>
            </a:r>
          </a:p>
          <a:p>
            <a:pPr lvl="2"/>
            <a:r>
              <a:rPr lang="en-GB" sz="2000" dirty="0" smtClean="0"/>
              <a:t>Secondary Cell Group (SCG) for UE</a:t>
            </a:r>
          </a:p>
          <a:p>
            <a:pPr lvl="2"/>
            <a:r>
              <a:rPr lang="en-GB" sz="2000" dirty="0" smtClean="0"/>
              <a:t>For EN-DC, SN is an NR </a:t>
            </a:r>
            <a:r>
              <a:rPr lang="en-GB" sz="2000" dirty="0" err="1" smtClean="0"/>
              <a:t>gNB</a:t>
            </a:r>
            <a:endParaRPr lang="en-GB" sz="2000" dirty="0" smtClean="0"/>
          </a:p>
          <a:p>
            <a:pPr lvl="2"/>
            <a:endParaRPr lang="en-GB" sz="2000" dirty="0" smtClean="0"/>
          </a:p>
          <a:p>
            <a:pPr lvl="2"/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 lang="en-GB" smtClean="0"/>
              <a:pPr eaLnBrk="0" hangingPunct="0">
                <a:spcBef>
                  <a:spcPct val="50000"/>
                </a:spcBef>
              </a:pPr>
              <a:t>31</a:t>
            </a:fld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12480" y="23513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15964"/>
              </p:ext>
            </p:extLst>
          </p:nvPr>
        </p:nvGraphicFramePr>
        <p:xfrm>
          <a:off x="8171227" y="1558456"/>
          <a:ext cx="3076166" cy="440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3" imgW="1471718" imgH="2114120" progId="Visio.Drawing.11">
                  <p:embed/>
                </p:oleObj>
              </mc:Choice>
              <mc:Fallback>
                <p:oleObj name="Visio" r:id="rId3" imgW="1471718" imgH="21141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1227" y="1558456"/>
                        <a:ext cx="3076166" cy="440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4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Non-standalone: Control plane for EN-DC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6" y="1558456"/>
            <a:ext cx="5655465" cy="4284985"/>
          </a:xfrm>
        </p:spPr>
        <p:txBody>
          <a:bodyPr/>
          <a:lstStyle/>
          <a:p>
            <a:r>
              <a:rPr lang="en-GB" sz="1867" dirty="0"/>
              <a:t>Single RRC state machine and control plane connection to CN based at MCG </a:t>
            </a:r>
          </a:p>
          <a:p>
            <a:endParaRPr lang="en-GB" sz="1867" dirty="0"/>
          </a:p>
          <a:p>
            <a:r>
              <a:rPr lang="en-GB" sz="1867" dirty="0"/>
              <a:t>Network has two RRC entities (MCG and SCG) that can generate full RRC messages</a:t>
            </a:r>
          </a:p>
          <a:p>
            <a:pPr lvl="1"/>
            <a:r>
              <a:rPr lang="en-GB" sz="1867" dirty="0"/>
              <a:t>RRC messages generated by the secondary can be transported </a:t>
            </a:r>
            <a:r>
              <a:rPr lang="en-GB" sz="1867" dirty="0" smtClean="0"/>
              <a:t>transparently </a:t>
            </a:r>
            <a:r>
              <a:rPr lang="en-GB" sz="1867" dirty="0"/>
              <a:t>by the master (at least in some cases, e.g. for first configuration)</a:t>
            </a:r>
          </a:p>
          <a:p>
            <a:endParaRPr lang="en-GB" sz="1867" dirty="0"/>
          </a:p>
          <a:p>
            <a:r>
              <a:rPr lang="en-GB" sz="1867" dirty="0"/>
              <a:t>Direct RRC messages from SCG over NR – SCG SRB (SRB3)</a:t>
            </a:r>
          </a:p>
          <a:p>
            <a:pPr lvl="1"/>
            <a:endParaRPr lang="en-GB" sz="186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02763" y="1401233"/>
            <a:ext cx="4750329" cy="4630112"/>
            <a:chOff x="5913438" y="1050925"/>
            <a:chExt cx="2994892" cy="3216275"/>
          </a:xfrm>
        </p:grpSpPr>
        <p:sp>
          <p:nvSpPr>
            <p:cNvPr id="6" name="TextBox 5"/>
            <p:cNvSpPr txBox="1"/>
            <p:nvPr/>
          </p:nvSpPr>
          <p:spPr>
            <a:xfrm>
              <a:off x="8380781" y="2480639"/>
              <a:ext cx="527549" cy="31365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GB" sz="1467" dirty="0">
                  <a:solidFill>
                    <a:srgbClr val="003C71"/>
                  </a:solidFill>
                </a:rPr>
                <a:t>Including </a:t>
              </a:r>
            </a:p>
            <a:p>
              <a:r>
                <a:rPr lang="en-GB" sz="1467" dirty="0">
                  <a:solidFill>
                    <a:srgbClr val="003C71"/>
                  </a:solidFill>
                </a:rPr>
                <a:t>SRB3</a:t>
              </a:r>
            </a:p>
          </p:txBody>
        </p:sp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913438" y="1050925"/>
              <a:ext cx="2933700" cy="319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438" y="2854325"/>
              <a:ext cx="2943225" cy="141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438" y="2854325"/>
              <a:ext cx="2943225" cy="141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962651" y="2884488"/>
              <a:ext cx="2817813" cy="1292225"/>
            </a:xfrm>
            <a:prstGeom prst="rect">
              <a:avLst/>
            </a:prstGeom>
            <a:solidFill>
              <a:srgbClr val="DEE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962651" y="2884488"/>
              <a:ext cx="2817813" cy="1292225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21388" y="3559175"/>
              <a:ext cx="2762250" cy="552450"/>
            </a:xfrm>
            <a:prstGeom prst="rect">
              <a:avLst/>
            </a:prstGeom>
            <a:solidFill>
              <a:srgbClr val="DBE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021388" y="3559175"/>
              <a:ext cx="2762250" cy="55245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4506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176" y="1069975"/>
              <a:ext cx="1179513" cy="142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176" y="1069975"/>
              <a:ext cx="1179513" cy="142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027738" y="1103313"/>
              <a:ext cx="1049338" cy="1292225"/>
            </a:xfrm>
            <a:prstGeom prst="rect">
              <a:avLst/>
            </a:prstGeom>
            <a:solidFill>
              <a:srgbClr val="DEE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27738" y="1103313"/>
              <a:ext cx="1049338" cy="1292225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4507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1255713"/>
              <a:ext cx="1041400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2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1255713"/>
              <a:ext cx="1041400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6075363" y="1287463"/>
              <a:ext cx="914400" cy="3683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6075363" y="1287463"/>
              <a:ext cx="914400" cy="368300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6286501" y="1397000"/>
              <a:ext cx="414520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 dirty="0">
                  <a:solidFill>
                    <a:srgbClr val="FEFFFF"/>
                  </a:solidFill>
                  <a:latin typeface="Calibri" panose="020F0502020204030204" pitchFamily="34" charset="0"/>
                </a:rPr>
                <a:t>MCG RRC</a:t>
              </a:r>
              <a:endParaRPr lang="en-US" altLang="en-US" sz="2400" dirty="0"/>
            </a:p>
          </p:txBody>
        </p:sp>
        <p:pic>
          <p:nvPicPr>
            <p:cNvPr id="45076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6" y="1050925"/>
              <a:ext cx="1179513" cy="141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7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6" y="1050925"/>
              <a:ext cx="1179513" cy="141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7745413" y="1079500"/>
              <a:ext cx="1050925" cy="1292225"/>
            </a:xfrm>
            <a:prstGeom prst="rect">
              <a:avLst/>
            </a:prstGeom>
            <a:solidFill>
              <a:srgbClr val="DEE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7745413" y="1079500"/>
              <a:ext cx="1050925" cy="1292225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45080" name="Picture 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576" y="1227138"/>
              <a:ext cx="1022350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1" name="Picture 2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576" y="1227138"/>
              <a:ext cx="1022350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7826376" y="1263650"/>
              <a:ext cx="903288" cy="3683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7826376" y="1263650"/>
              <a:ext cx="903288" cy="368300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8058151" y="1373188"/>
              <a:ext cx="372073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FEFFFF"/>
                  </a:solidFill>
                  <a:latin typeface="Calibri" panose="020F0502020204030204" pitchFamily="34" charset="0"/>
                </a:rPr>
                <a:t>SCG RRC</a:t>
              </a:r>
              <a:endParaRPr lang="en-US" altLang="en-US" sz="2400"/>
            </a:p>
          </p:txBody>
        </p:sp>
        <p:pic>
          <p:nvPicPr>
            <p:cNvPr id="45085" name="Picture 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438" y="3584575"/>
              <a:ext cx="1042988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6" name="Picture 3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438" y="3584575"/>
              <a:ext cx="1042988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6096001" y="3621088"/>
              <a:ext cx="912813" cy="3683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6096001" y="3621088"/>
              <a:ext cx="912813" cy="368300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6305551" y="3733800"/>
              <a:ext cx="414520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FEFFFF"/>
                  </a:solidFill>
                  <a:latin typeface="Calibri" panose="020F0502020204030204" pitchFamily="34" charset="0"/>
                </a:rPr>
                <a:t>MCG RRC</a:t>
              </a:r>
              <a:endParaRPr lang="en-US" altLang="en-US" sz="2400"/>
            </a:p>
          </p:txBody>
        </p:sp>
        <p:pic>
          <p:nvPicPr>
            <p:cNvPr id="45090" name="Picture 3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463" y="3584575"/>
              <a:ext cx="103346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91" name="Picture 3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463" y="3584575"/>
              <a:ext cx="103346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7824788" y="3621088"/>
              <a:ext cx="901700" cy="3683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7824788" y="3621088"/>
              <a:ext cx="901700" cy="368300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8054976" y="3733800"/>
              <a:ext cx="372073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FEFFFF"/>
                  </a:solidFill>
                  <a:latin typeface="Calibri" panose="020F0502020204030204" pitchFamily="34" charset="0"/>
                </a:rPr>
                <a:t>SCG RRC</a:t>
              </a:r>
              <a:endParaRPr lang="en-US" altLang="en-US" sz="2400"/>
            </a:p>
          </p:txBody>
        </p:sp>
        <p:pic>
          <p:nvPicPr>
            <p:cNvPr id="45095" name="Picture 3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4988" y="2143125"/>
              <a:ext cx="263525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96" name="Picture 4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4988" y="2143125"/>
              <a:ext cx="263525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207376" y="2184400"/>
              <a:ext cx="134938" cy="819150"/>
            </a:xfrm>
            <a:custGeom>
              <a:avLst/>
              <a:gdLst>
                <a:gd name="T0" fmla="*/ 40 w 85"/>
                <a:gd name="T1" fmla="*/ 516 h 516"/>
                <a:gd name="T2" fmla="*/ 0 w 85"/>
                <a:gd name="T3" fmla="*/ 407 h 516"/>
                <a:gd name="T4" fmla="*/ 20 w 85"/>
                <a:gd name="T5" fmla="*/ 407 h 516"/>
                <a:gd name="T6" fmla="*/ 23 w 85"/>
                <a:gd name="T7" fmla="*/ 108 h 516"/>
                <a:gd name="T8" fmla="*/ 2 w 85"/>
                <a:gd name="T9" fmla="*/ 108 h 516"/>
                <a:gd name="T10" fmla="*/ 45 w 85"/>
                <a:gd name="T11" fmla="*/ 0 h 516"/>
                <a:gd name="T12" fmla="*/ 85 w 85"/>
                <a:gd name="T13" fmla="*/ 109 h 516"/>
                <a:gd name="T14" fmla="*/ 64 w 85"/>
                <a:gd name="T15" fmla="*/ 108 h 516"/>
                <a:gd name="T16" fmla="*/ 61 w 85"/>
                <a:gd name="T17" fmla="*/ 408 h 516"/>
                <a:gd name="T18" fmla="*/ 82 w 85"/>
                <a:gd name="T19" fmla="*/ 408 h 516"/>
                <a:gd name="T20" fmla="*/ 40 w 85"/>
                <a:gd name="T2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16">
                  <a:moveTo>
                    <a:pt x="40" y="516"/>
                  </a:moveTo>
                  <a:lnTo>
                    <a:pt x="0" y="407"/>
                  </a:lnTo>
                  <a:lnTo>
                    <a:pt x="20" y="407"/>
                  </a:lnTo>
                  <a:lnTo>
                    <a:pt x="23" y="108"/>
                  </a:lnTo>
                  <a:lnTo>
                    <a:pt x="2" y="108"/>
                  </a:lnTo>
                  <a:lnTo>
                    <a:pt x="45" y="0"/>
                  </a:lnTo>
                  <a:lnTo>
                    <a:pt x="85" y="109"/>
                  </a:lnTo>
                  <a:lnTo>
                    <a:pt x="64" y="108"/>
                  </a:lnTo>
                  <a:lnTo>
                    <a:pt x="61" y="408"/>
                  </a:lnTo>
                  <a:lnTo>
                    <a:pt x="82" y="408"/>
                  </a:lnTo>
                  <a:lnTo>
                    <a:pt x="40" y="516"/>
                  </a:lnTo>
                  <a:close/>
                </a:path>
              </a:pathLst>
            </a:custGeom>
            <a:solidFill>
              <a:srgbClr val="A8D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8207376" y="2184400"/>
              <a:ext cx="134938" cy="819150"/>
            </a:xfrm>
            <a:custGeom>
              <a:avLst/>
              <a:gdLst>
                <a:gd name="T0" fmla="*/ 40 w 85"/>
                <a:gd name="T1" fmla="*/ 516 h 516"/>
                <a:gd name="T2" fmla="*/ 0 w 85"/>
                <a:gd name="T3" fmla="*/ 407 h 516"/>
                <a:gd name="T4" fmla="*/ 20 w 85"/>
                <a:gd name="T5" fmla="*/ 407 h 516"/>
                <a:gd name="T6" fmla="*/ 23 w 85"/>
                <a:gd name="T7" fmla="*/ 108 h 516"/>
                <a:gd name="T8" fmla="*/ 2 w 85"/>
                <a:gd name="T9" fmla="*/ 108 h 516"/>
                <a:gd name="T10" fmla="*/ 45 w 85"/>
                <a:gd name="T11" fmla="*/ 0 h 516"/>
                <a:gd name="T12" fmla="*/ 85 w 85"/>
                <a:gd name="T13" fmla="*/ 109 h 516"/>
                <a:gd name="T14" fmla="*/ 64 w 85"/>
                <a:gd name="T15" fmla="*/ 108 h 516"/>
                <a:gd name="T16" fmla="*/ 61 w 85"/>
                <a:gd name="T17" fmla="*/ 408 h 516"/>
                <a:gd name="T18" fmla="*/ 82 w 85"/>
                <a:gd name="T19" fmla="*/ 408 h 516"/>
                <a:gd name="T20" fmla="*/ 40 w 85"/>
                <a:gd name="T2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16">
                  <a:moveTo>
                    <a:pt x="40" y="516"/>
                  </a:moveTo>
                  <a:lnTo>
                    <a:pt x="0" y="407"/>
                  </a:lnTo>
                  <a:lnTo>
                    <a:pt x="20" y="407"/>
                  </a:lnTo>
                  <a:lnTo>
                    <a:pt x="23" y="108"/>
                  </a:lnTo>
                  <a:lnTo>
                    <a:pt x="2" y="108"/>
                  </a:lnTo>
                  <a:lnTo>
                    <a:pt x="45" y="0"/>
                  </a:lnTo>
                  <a:lnTo>
                    <a:pt x="85" y="109"/>
                  </a:lnTo>
                  <a:lnTo>
                    <a:pt x="64" y="108"/>
                  </a:lnTo>
                  <a:lnTo>
                    <a:pt x="61" y="408"/>
                  </a:lnTo>
                  <a:lnTo>
                    <a:pt x="82" y="408"/>
                  </a:lnTo>
                  <a:lnTo>
                    <a:pt x="40" y="516"/>
                  </a:lnTo>
                  <a:close/>
                </a:path>
              </a:pathLst>
            </a:custGeom>
            <a:noFill/>
            <a:ln w="9525" cap="sq">
              <a:solidFill>
                <a:srgbClr val="4171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8275638" y="3449638"/>
              <a:ext cx="0" cy="171450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56" name="Rectangle 44"/>
            <p:cNvSpPr>
              <a:spLocks noChangeArrowheads="1"/>
            </p:cNvSpPr>
            <p:nvPr/>
          </p:nvSpPr>
          <p:spPr bwMode="auto">
            <a:xfrm>
              <a:off x="6078538" y="1984375"/>
              <a:ext cx="912813" cy="187325"/>
            </a:xfrm>
            <a:prstGeom prst="rect">
              <a:avLst/>
            </a:prstGeom>
            <a:solidFill>
              <a:srgbClr val="92C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57" name="Rectangle 45"/>
            <p:cNvSpPr>
              <a:spLocks noChangeArrowheads="1"/>
            </p:cNvSpPr>
            <p:nvPr/>
          </p:nvSpPr>
          <p:spPr bwMode="auto">
            <a:xfrm>
              <a:off x="6078538" y="1984375"/>
              <a:ext cx="912813" cy="18732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58" name="Rectangle 46"/>
            <p:cNvSpPr>
              <a:spLocks noChangeArrowheads="1"/>
            </p:cNvSpPr>
            <p:nvPr/>
          </p:nvSpPr>
          <p:spPr bwMode="auto">
            <a:xfrm>
              <a:off x="6159501" y="2003425"/>
              <a:ext cx="160528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RLC</a:t>
              </a:r>
              <a:endParaRPr lang="en-US" altLang="en-US" sz="2400"/>
            </a:p>
          </p:txBody>
        </p:sp>
        <p:sp>
          <p:nvSpPr>
            <p:cNvPr id="45059" name="Rectangle 47"/>
            <p:cNvSpPr>
              <a:spLocks noChangeArrowheads="1"/>
            </p:cNvSpPr>
            <p:nvPr/>
          </p:nvSpPr>
          <p:spPr bwMode="auto">
            <a:xfrm>
              <a:off x="6353176" y="2003425"/>
              <a:ext cx="41436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endParaRPr lang="en-US" altLang="en-US" sz="2400"/>
            </a:p>
          </p:txBody>
        </p:sp>
        <p:sp>
          <p:nvSpPr>
            <p:cNvPr id="45060" name="Rectangle 48"/>
            <p:cNvSpPr>
              <a:spLocks noChangeArrowheads="1"/>
            </p:cNvSpPr>
            <p:nvPr/>
          </p:nvSpPr>
          <p:spPr bwMode="auto">
            <a:xfrm>
              <a:off x="6403976" y="2003425"/>
              <a:ext cx="211423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MAC</a:t>
              </a:r>
              <a:endParaRPr lang="en-US" altLang="en-US" sz="2400"/>
            </a:p>
          </p:txBody>
        </p:sp>
        <p:sp>
          <p:nvSpPr>
            <p:cNvPr id="45063" name="Rectangle 49"/>
            <p:cNvSpPr>
              <a:spLocks noChangeArrowheads="1"/>
            </p:cNvSpPr>
            <p:nvPr/>
          </p:nvSpPr>
          <p:spPr bwMode="auto">
            <a:xfrm>
              <a:off x="6659563" y="2003425"/>
              <a:ext cx="41436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endParaRPr lang="en-US" altLang="en-US" sz="2400"/>
            </a:p>
          </p:txBody>
        </p:sp>
        <p:sp>
          <p:nvSpPr>
            <p:cNvPr id="45064" name="Rectangle 50"/>
            <p:cNvSpPr>
              <a:spLocks noChangeArrowheads="1"/>
            </p:cNvSpPr>
            <p:nvPr/>
          </p:nvSpPr>
          <p:spPr bwMode="auto">
            <a:xfrm>
              <a:off x="6708776" y="2003425"/>
              <a:ext cx="174839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PHY</a:t>
              </a:r>
              <a:endParaRPr lang="en-US" altLang="en-US" sz="2400"/>
            </a:p>
          </p:txBody>
        </p:sp>
        <p:sp>
          <p:nvSpPr>
            <p:cNvPr id="45065" name="Rectangle 51"/>
            <p:cNvSpPr>
              <a:spLocks noChangeArrowheads="1"/>
            </p:cNvSpPr>
            <p:nvPr/>
          </p:nvSpPr>
          <p:spPr bwMode="auto">
            <a:xfrm>
              <a:off x="6075363" y="1714500"/>
              <a:ext cx="914400" cy="187325"/>
            </a:xfrm>
            <a:prstGeom prst="rect">
              <a:avLst/>
            </a:prstGeom>
            <a:solidFill>
              <a:srgbClr val="305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66" name="Rectangle 52"/>
            <p:cNvSpPr>
              <a:spLocks noChangeArrowheads="1"/>
            </p:cNvSpPr>
            <p:nvPr/>
          </p:nvSpPr>
          <p:spPr bwMode="auto">
            <a:xfrm>
              <a:off x="6075363" y="1714500"/>
              <a:ext cx="914400" cy="18732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69" name="Rectangle 53"/>
            <p:cNvSpPr>
              <a:spLocks noChangeArrowheads="1"/>
            </p:cNvSpPr>
            <p:nvPr/>
          </p:nvSpPr>
          <p:spPr bwMode="auto">
            <a:xfrm>
              <a:off x="6249988" y="1733550"/>
              <a:ext cx="476087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MCG PDCP</a:t>
              </a:r>
              <a:endParaRPr lang="en-US" altLang="en-US" sz="2400"/>
            </a:p>
          </p:txBody>
        </p:sp>
        <p:pic>
          <p:nvPicPr>
            <p:cNvPr id="45110" name="Picture 5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438" y="3233738"/>
              <a:ext cx="104298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11" name="Picture 5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438" y="3233738"/>
              <a:ext cx="1042988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0" name="Rectangle 56"/>
            <p:cNvSpPr>
              <a:spLocks noChangeArrowheads="1"/>
            </p:cNvSpPr>
            <p:nvPr/>
          </p:nvSpPr>
          <p:spPr bwMode="auto">
            <a:xfrm>
              <a:off x="6096001" y="3262313"/>
              <a:ext cx="912813" cy="187325"/>
            </a:xfrm>
            <a:prstGeom prst="rect">
              <a:avLst/>
            </a:prstGeom>
            <a:solidFill>
              <a:srgbClr val="305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73" name="Rectangle 57"/>
            <p:cNvSpPr>
              <a:spLocks noChangeArrowheads="1"/>
            </p:cNvSpPr>
            <p:nvPr/>
          </p:nvSpPr>
          <p:spPr bwMode="auto">
            <a:xfrm>
              <a:off x="6096001" y="3262313"/>
              <a:ext cx="912813" cy="187325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74" name="Rectangle 58"/>
            <p:cNvSpPr>
              <a:spLocks noChangeArrowheads="1"/>
            </p:cNvSpPr>
            <p:nvPr/>
          </p:nvSpPr>
          <p:spPr bwMode="auto">
            <a:xfrm>
              <a:off x="6269038" y="3284538"/>
              <a:ext cx="476087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FEFFFF"/>
                  </a:solidFill>
                  <a:latin typeface="Calibri" panose="020F0502020204030204" pitchFamily="34" charset="0"/>
                </a:rPr>
                <a:t>MCG PDCP</a:t>
              </a:r>
              <a:endParaRPr lang="en-US" altLang="en-US" sz="2400"/>
            </a:p>
          </p:txBody>
        </p:sp>
        <p:sp>
          <p:nvSpPr>
            <p:cNvPr id="45075" name="Rectangle 59"/>
            <p:cNvSpPr>
              <a:spLocks noChangeArrowheads="1"/>
            </p:cNvSpPr>
            <p:nvPr/>
          </p:nvSpPr>
          <p:spPr bwMode="auto">
            <a:xfrm>
              <a:off x="7824788" y="3262313"/>
              <a:ext cx="901700" cy="187325"/>
            </a:xfrm>
            <a:prstGeom prst="rect">
              <a:avLst/>
            </a:prstGeom>
            <a:solidFill>
              <a:srgbClr val="305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78" name="Rectangle 60"/>
            <p:cNvSpPr>
              <a:spLocks noChangeArrowheads="1"/>
            </p:cNvSpPr>
            <p:nvPr/>
          </p:nvSpPr>
          <p:spPr bwMode="auto">
            <a:xfrm>
              <a:off x="7824788" y="3262313"/>
              <a:ext cx="901700" cy="18732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79" name="Rectangle 61"/>
            <p:cNvSpPr>
              <a:spLocks noChangeArrowheads="1"/>
            </p:cNvSpPr>
            <p:nvPr/>
          </p:nvSpPr>
          <p:spPr bwMode="auto">
            <a:xfrm>
              <a:off x="8018463" y="3284538"/>
              <a:ext cx="433641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SCG PDCP</a:t>
              </a:r>
              <a:endParaRPr lang="en-US" altLang="en-US" sz="2400"/>
            </a:p>
          </p:txBody>
        </p:sp>
        <p:sp>
          <p:nvSpPr>
            <p:cNvPr id="45082" name="Rectangle 62"/>
            <p:cNvSpPr>
              <a:spLocks noChangeArrowheads="1"/>
            </p:cNvSpPr>
            <p:nvPr/>
          </p:nvSpPr>
          <p:spPr bwMode="auto">
            <a:xfrm>
              <a:off x="8562976" y="2862263"/>
              <a:ext cx="146542" cy="17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600">
                  <a:solidFill>
                    <a:srgbClr val="000000"/>
                  </a:solidFill>
                  <a:latin typeface="Calibri" panose="020F0502020204030204" pitchFamily="34" charset="0"/>
                </a:rPr>
                <a:t>UE</a:t>
              </a:r>
              <a:endParaRPr lang="en-US" altLang="en-US" sz="2400"/>
            </a:p>
          </p:txBody>
        </p:sp>
        <p:pic>
          <p:nvPicPr>
            <p:cNvPr id="45119" name="Picture 63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263" y="1373188"/>
              <a:ext cx="97472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0" name="Picture 64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263" y="1373188"/>
              <a:ext cx="97472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7" name="Rectangle 67"/>
            <p:cNvSpPr>
              <a:spLocks noChangeArrowheads="1"/>
            </p:cNvSpPr>
            <p:nvPr/>
          </p:nvSpPr>
          <p:spPr bwMode="auto">
            <a:xfrm>
              <a:off x="7148513" y="1149350"/>
              <a:ext cx="444758" cy="12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200">
                  <a:solidFill>
                    <a:srgbClr val="000000"/>
                  </a:solidFill>
                  <a:latin typeface="Calibri" panose="020F0502020204030204" pitchFamily="34" charset="0"/>
                </a:rPr>
                <a:t>Inter Node </a:t>
              </a:r>
              <a:endParaRPr lang="en-US" altLang="en-US" sz="2400"/>
            </a:p>
          </p:txBody>
        </p:sp>
        <p:sp>
          <p:nvSpPr>
            <p:cNvPr id="45088" name="Rectangle 68"/>
            <p:cNvSpPr>
              <a:spLocks noChangeArrowheads="1"/>
            </p:cNvSpPr>
            <p:nvPr/>
          </p:nvSpPr>
          <p:spPr bwMode="auto">
            <a:xfrm>
              <a:off x="7143751" y="1292225"/>
              <a:ext cx="427618" cy="12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200">
                  <a:solidFill>
                    <a:srgbClr val="000000"/>
                  </a:solidFill>
                  <a:latin typeface="Calibri" panose="020F0502020204030204" pitchFamily="34" charset="0"/>
                </a:rPr>
                <a:t>interaction</a:t>
              </a:r>
              <a:endParaRPr lang="en-US" altLang="en-US" sz="2400"/>
            </a:p>
          </p:txBody>
        </p:sp>
        <p:pic>
          <p:nvPicPr>
            <p:cNvPr id="45125" name="Picture 69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901" y="3702050"/>
              <a:ext cx="9540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26" name="Picture 70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901" y="3702050"/>
              <a:ext cx="9540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9" name="Freeform 71"/>
            <p:cNvSpPr>
              <a:spLocks/>
            </p:cNvSpPr>
            <p:nvPr/>
          </p:nvSpPr>
          <p:spPr bwMode="auto">
            <a:xfrm>
              <a:off x="7004051" y="3740150"/>
              <a:ext cx="820738" cy="133350"/>
            </a:xfrm>
            <a:custGeom>
              <a:avLst/>
              <a:gdLst>
                <a:gd name="T0" fmla="*/ 0 w 517"/>
                <a:gd name="T1" fmla="*/ 43 h 84"/>
                <a:gd name="T2" fmla="*/ 108 w 517"/>
                <a:gd name="T3" fmla="*/ 1 h 84"/>
                <a:gd name="T4" fmla="*/ 108 w 517"/>
                <a:gd name="T5" fmla="*/ 21 h 84"/>
                <a:gd name="T6" fmla="*/ 408 w 517"/>
                <a:gd name="T7" fmla="*/ 21 h 84"/>
                <a:gd name="T8" fmla="*/ 408 w 517"/>
                <a:gd name="T9" fmla="*/ 0 h 84"/>
                <a:gd name="T10" fmla="*/ 517 w 517"/>
                <a:gd name="T11" fmla="*/ 41 h 84"/>
                <a:gd name="T12" fmla="*/ 408 w 517"/>
                <a:gd name="T13" fmla="*/ 83 h 84"/>
                <a:gd name="T14" fmla="*/ 408 w 517"/>
                <a:gd name="T15" fmla="*/ 62 h 84"/>
                <a:gd name="T16" fmla="*/ 109 w 517"/>
                <a:gd name="T17" fmla="*/ 63 h 84"/>
                <a:gd name="T18" fmla="*/ 109 w 517"/>
                <a:gd name="T19" fmla="*/ 84 h 84"/>
                <a:gd name="T20" fmla="*/ 0 w 517"/>
                <a:gd name="T21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7" h="84">
                  <a:moveTo>
                    <a:pt x="0" y="43"/>
                  </a:moveTo>
                  <a:lnTo>
                    <a:pt x="108" y="1"/>
                  </a:lnTo>
                  <a:lnTo>
                    <a:pt x="108" y="21"/>
                  </a:lnTo>
                  <a:lnTo>
                    <a:pt x="408" y="21"/>
                  </a:lnTo>
                  <a:lnTo>
                    <a:pt x="408" y="0"/>
                  </a:lnTo>
                  <a:lnTo>
                    <a:pt x="517" y="41"/>
                  </a:lnTo>
                  <a:lnTo>
                    <a:pt x="408" y="83"/>
                  </a:lnTo>
                  <a:lnTo>
                    <a:pt x="408" y="62"/>
                  </a:lnTo>
                  <a:lnTo>
                    <a:pt x="109" y="63"/>
                  </a:lnTo>
                  <a:lnTo>
                    <a:pt x="109" y="8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92" name="Freeform 72"/>
            <p:cNvSpPr>
              <a:spLocks/>
            </p:cNvSpPr>
            <p:nvPr/>
          </p:nvSpPr>
          <p:spPr bwMode="auto">
            <a:xfrm>
              <a:off x="7004051" y="3740150"/>
              <a:ext cx="820738" cy="133350"/>
            </a:xfrm>
            <a:custGeom>
              <a:avLst/>
              <a:gdLst>
                <a:gd name="T0" fmla="*/ 0 w 517"/>
                <a:gd name="T1" fmla="*/ 43 h 84"/>
                <a:gd name="T2" fmla="*/ 108 w 517"/>
                <a:gd name="T3" fmla="*/ 1 h 84"/>
                <a:gd name="T4" fmla="*/ 108 w 517"/>
                <a:gd name="T5" fmla="*/ 21 h 84"/>
                <a:gd name="T6" fmla="*/ 408 w 517"/>
                <a:gd name="T7" fmla="*/ 21 h 84"/>
                <a:gd name="T8" fmla="*/ 408 w 517"/>
                <a:gd name="T9" fmla="*/ 0 h 84"/>
                <a:gd name="T10" fmla="*/ 517 w 517"/>
                <a:gd name="T11" fmla="*/ 41 h 84"/>
                <a:gd name="T12" fmla="*/ 408 w 517"/>
                <a:gd name="T13" fmla="*/ 83 h 84"/>
                <a:gd name="T14" fmla="*/ 408 w 517"/>
                <a:gd name="T15" fmla="*/ 62 h 84"/>
                <a:gd name="T16" fmla="*/ 109 w 517"/>
                <a:gd name="T17" fmla="*/ 63 h 84"/>
                <a:gd name="T18" fmla="*/ 109 w 517"/>
                <a:gd name="T19" fmla="*/ 84 h 84"/>
                <a:gd name="T20" fmla="*/ 0 w 517"/>
                <a:gd name="T21" fmla="*/ 4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7" h="84">
                  <a:moveTo>
                    <a:pt x="0" y="43"/>
                  </a:moveTo>
                  <a:lnTo>
                    <a:pt x="108" y="1"/>
                  </a:lnTo>
                  <a:lnTo>
                    <a:pt x="108" y="21"/>
                  </a:lnTo>
                  <a:lnTo>
                    <a:pt x="408" y="21"/>
                  </a:lnTo>
                  <a:lnTo>
                    <a:pt x="408" y="0"/>
                  </a:lnTo>
                  <a:lnTo>
                    <a:pt x="517" y="41"/>
                  </a:lnTo>
                  <a:lnTo>
                    <a:pt x="408" y="83"/>
                  </a:lnTo>
                  <a:lnTo>
                    <a:pt x="408" y="62"/>
                  </a:lnTo>
                  <a:lnTo>
                    <a:pt x="109" y="63"/>
                  </a:lnTo>
                  <a:lnTo>
                    <a:pt x="109" y="84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sq">
              <a:solidFill>
                <a:srgbClr val="4171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93" name="Rectangle 73"/>
            <p:cNvSpPr>
              <a:spLocks noChangeArrowheads="1"/>
            </p:cNvSpPr>
            <p:nvPr/>
          </p:nvSpPr>
          <p:spPr bwMode="auto">
            <a:xfrm>
              <a:off x="7072313" y="3556000"/>
              <a:ext cx="573836" cy="17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600">
                  <a:solidFill>
                    <a:srgbClr val="000000"/>
                  </a:solidFill>
                  <a:latin typeface="Calibri" panose="020F0502020204030204" pitchFamily="34" charset="0"/>
                </a:rPr>
                <a:t>Interaction</a:t>
              </a:r>
              <a:endParaRPr lang="en-US" altLang="en-US" sz="2400"/>
            </a:p>
          </p:txBody>
        </p:sp>
        <p:pic>
          <p:nvPicPr>
            <p:cNvPr id="45130" name="Picture 74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851" y="2133600"/>
              <a:ext cx="273050" cy="96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131" name="Picture 75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851" y="2133600"/>
              <a:ext cx="273050" cy="96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94" name="Freeform 76"/>
            <p:cNvSpPr>
              <a:spLocks/>
            </p:cNvSpPr>
            <p:nvPr/>
          </p:nvSpPr>
          <p:spPr bwMode="auto">
            <a:xfrm>
              <a:off x="6473826" y="2171700"/>
              <a:ext cx="139700" cy="831850"/>
            </a:xfrm>
            <a:custGeom>
              <a:avLst/>
              <a:gdLst>
                <a:gd name="T0" fmla="*/ 50 w 88"/>
                <a:gd name="T1" fmla="*/ 524 h 524"/>
                <a:gd name="T2" fmla="*/ 6 w 88"/>
                <a:gd name="T3" fmla="*/ 417 h 524"/>
                <a:gd name="T4" fmla="*/ 26 w 88"/>
                <a:gd name="T5" fmla="*/ 416 h 524"/>
                <a:gd name="T6" fmla="*/ 20 w 88"/>
                <a:gd name="T7" fmla="*/ 108 h 524"/>
                <a:gd name="T8" fmla="*/ 0 w 88"/>
                <a:gd name="T9" fmla="*/ 109 h 524"/>
                <a:gd name="T10" fmla="*/ 39 w 88"/>
                <a:gd name="T11" fmla="*/ 0 h 524"/>
                <a:gd name="T12" fmla="*/ 82 w 88"/>
                <a:gd name="T13" fmla="*/ 107 h 524"/>
                <a:gd name="T14" fmla="*/ 61 w 88"/>
                <a:gd name="T15" fmla="*/ 108 h 524"/>
                <a:gd name="T16" fmla="*/ 68 w 88"/>
                <a:gd name="T17" fmla="*/ 415 h 524"/>
                <a:gd name="T18" fmla="*/ 88 w 88"/>
                <a:gd name="T19" fmla="*/ 415 h 524"/>
                <a:gd name="T20" fmla="*/ 50 w 88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524">
                  <a:moveTo>
                    <a:pt x="50" y="524"/>
                  </a:moveTo>
                  <a:lnTo>
                    <a:pt x="6" y="417"/>
                  </a:lnTo>
                  <a:lnTo>
                    <a:pt x="26" y="416"/>
                  </a:lnTo>
                  <a:lnTo>
                    <a:pt x="20" y="108"/>
                  </a:lnTo>
                  <a:lnTo>
                    <a:pt x="0" y="109"/>
                  </a:lnTo>
                  <a:lnTo>
                    <a:pt x="39" y="0"/>
                  </a:lnTo>
                  <a:lnTo>
                    <a:pt x="82" y="107"/>
                  </a:lnTo>
                  <a:lnTo>
                    <a:pt x="61" y="108"/>
                  </a:lnTo>
                  <a:lnTo>
                    <a:pt x="68" y="415"/>
                  </a:lnTo>
                  <a:lnTo>
                    <a:pt x="88" y="415"/>
                  </a:lnTo>
                  <a:lnTo>
                    <a:pt x="50" y="524"/>
                  </a:lnTo>
                  <a:close/>
                </a:path>
              </a:pathLst>
            </a:custGeom>
            <a:solidFill>
              <a:srgbClr val="A8D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97" name="Freeform 77"/>
            <p:cNvSpPr>
              <a:spLocks/>
            </p:cNvSpPr>
            <p:nvPr/>
          </p:nvSpPr>
          <p:spPr bwMode="auto">
            <a:xfrm>
              <a:off x="6473826" y="2171700"/>
              <a:ext cx="139700" cy="831850"/>
            </a:xfrm>
            <a:custGeom>
              <a:avLst/>
              <a:gdLst>
                <a:gd name="T0" fmla="*/ 50 w 88"/>
                <a:gd name="T1" fmla="*/ 524 h 524"/>
                <a:gd name="T2" fmla="*/ 6 w 88"/>
                <a:gd name="T3" fmla="*/ 417 h 524"/>
                <a:gd name="T4" fmla="*/ 26 w 88"/>
                <a:gd name="T5" fmla="*/ 416 h 524"/>
                <a:gd name="T6" fmla="*/ 20 w 88"/>
                <a:gd name="T7" fmla="*/ 108 h 524"/>
                <a:gd name="T8" fmla="*/ 0 w 88"/>
                <a:gd name="T9" fmla="*/ 109 h 524"/>
                <a:gd name="T10" fmla="*/ 39 w 88"/>
                <a:gd name="T11" fmla="*/ 0 h 524"/>
                <a:gd name="T12" fmla="*/ 82 w 88"/>
                <a:gd name="T13" fmla="*/ 107 h 524"/>
                <a:gd name="T14" fmla="*/ 61 w 88"/>
                <a:gd name="T15" fmla="*/ 108 h 524"/>
                <a:gd name="T16" fmla="*/ 68 w 88"/>
                <a:gd name="T17" fmla="*/ 415 h 524"/>
                <a:gd name="T18" fmla="*/ 88 w 88"/>
                <a:gd name="T19" fmla="*/ 415 h 524"/>
                <a:gd name="T20" fmla="*/ 50 w 88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524">
                  <a:moveTo>
                    <a:pt x="50" y="524"/>
                  </a:moveTo>
                  <a:lnTo>
                    <a:pt x="6" y="417"/>
                  </a:lnTo>
                  <a:lnTo>
                    <a:pt x="26" y="416"/>
                  </a:lnTo>
                  <a:lnTo>
                    <a:pt x="20" y="108"/>
                  </a:lnTo>
                  <a:lnTo>
                    <a:pt x="0" y="109"/>
                  </a:lnTo>
                  <a:lnTo>
                    <a:pt x="39" y="0"/>
                  </a:lnTo>
                  <a:lnTo>
                    <a:pt x="82" y="107"/>
                  </a:lnTo>
                  <a:lnTo>
                    <a:pt x="61" y="108"/>
                  </a:lnTo>
                  <a:lnTo>
                    <a:pt x="68" y="415"/>
                  </a:lnTo>
                  <a:lnTo>
                    <a:pt x="88" y="415"/>
                  </a:lnTo>
                  <a:lnTo>
                    <a:pt x="50" y="524"/>
                  </a:lnTo>
                  <a:close/>
                </a:path>
              </a:pathLst>
            </a:custGeom>
            <a:noFill/>
            <a:ln w="9525" cap="sq">
              <a:solidFill>
                <a:srgbClr val="4171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98" name="Rectangle 78"/>
            <p:cNvSpPr>
              <a:spLocks noChangeArrowheads="1"/>
            </p:cNvSpPr>
            <p:nvPr/>
          </p:nvSpPr>
          <p:spPr bwMode="auto">
            <a:xfrm>
              <a:off x="7851776" y="2035175"/>
              <a:ext cx="911225" cy="187325"/>
            </a:xfrm>
            <a:prstGeom prst="rect">
              <a:avLst/>
            </a:prstGeom>
            <a:solidFill>
              <a:srgbClr val="92C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099" name="Rectangle 79"/>
            <p:cNvSpPr>
              <a:spLocks noChangeArrowheads="1"/>
            </p:cNvSpPr>
            <p:nvPr/>
          </p:nvSpPr>
          <p:spPr bwMode="auto">
            <a:xfrm>
              <a:off x="7851776" y="2035175"/>
              <a:ext cx="911225" cy="18732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00" name="Rectangle 80"/>
            <p:cNvSpPr>
              <a:spLocks noChangeArrowheads="1"/>
            </p:cNvSpPr>
            <p:nvPr/>
          </p:nvSpPr>
          <p:spPr bwMode="auto">
            <a:xfrm>
              <a:off x="7931151" y="2054225"/>
              <a:ext cx="160528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RLC</a:t>
              </a:r>
              <a:endParaRPr lang="en-US" altLang="en-US" sz="2400"/>
            </a:p>
          </p:txBody>
        </p:sp>
        <p:sp>
          <p:nvSpPr>
            <p:cNvPr id="45101" name="Rectangle 81"/>
            <p:cNvSpPr>
              <a:spLocks noChangeArrowheads="1"/>
            </p:cNvSpPr>
            <p:nvPr/>
          </p:nvSpPr>
          <p:spPr bwMode="auto">
            <a:xfrm>
              <a:off x="8124826" y="2054225"/>
              <a:ext cx="41436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endParaRPr lang="en-US" altLang="en-US" sz="2400"/>
            </a:p>
          </p:txBody>
        </p:sp>
        <p:sp>
          <p:nvSpPr>
            <p:cNvPr id="45102" name="Rectangle 82"/>
            <p:cNvSpPr>
              <a:spLocks noChangeArrowheads="1"/>
            </p:cNvSpPr>
            <p:nvPr/>
          </p:nvSpPr>
          <p:spPr bwMode="auto">
            <a:xfrm>
              <a:off x="8175626" y="2054225"/>
              <a:ext cx="211423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MAC</a:t>
              </a:r>
              <a:endParaRPr lang="en-US" altLang="en-US" sz="2400"/>
            </a:p>
          </p:txBody>
        </p:sp>
        <p:sp>
          <p:nvSpPr>
            <p:cNvPr id="45103" name="Rectangle 83"/>
            <p:cNvSpPr>
              <a:spLocks noChangeArrowheads="1"/>
            </p:cNvSpPr>
            <p:nvPr/>
          </p:nvSpPr>
          <p:spPr bwMode="auto">
            <a:xfrm>
              <a:off x="8431213" y="2054225"/>
              <a:ext cx="41436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endParaRPr lang="en-US" altLang="en-US" sz="2400"/>
            </a:p>
          </p:txBody>
        </p:sp>
        <p:sp>
          <p:nvSpPr>
            <p:cNvPr id="45104" name="Rectangle 84"/>
            <p:cNvSpPr>
              <a:spLocks noChangeArrowheads="1"/>
            </p:cNvSpPr>
            <p:nvPr/>
          </p:nvSpPr>
          <p:spPr bwMode="auto">
            <a:xfrm>
              <a:off x="8482013" y="2054225"/>
              <a:ext cx="174839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PHY</a:t>
              </a:r>
              <a:endParaRPr lang="en-US" altLang="en-US" sz="2400"/>
            </a:p>
          </p:txBody>
        </p:sp>
        <p:sp>
          <p:nvSpPr>
            <p:cNvPr id="45105" name="Rectangle 85"/>
            <p:cNvSpPr>
              <a:spLocks noChangeArrowheads="1"/>
            </p:cNvSpPr>
            <p:nvPr/>
          </p:nvSpPr>
          <p:spPr bwMode="auto">
            <a:xfrm>
              <a:off x="7848601" y="1765300"/>
              <a:ext cx="912813" cy="187325"/>
            </a:xfrm>
            <a:prstGeom prst="rect">
              <a:avLst/>
            </a:prstGeom>
            <a:solidFill>
              <a:srgbClr val="305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06" name="Rectangle 86"/>
            <p:cNvSpPr>
              <a:spLocks noChangeArrowheads="1"/>
            </p:cNvSpPr>
            <p:nvPr/>
          </p:nvSpPr>
          <p:spPr bwMode="auto">
            <a:xfrm>
              <a:off x="7848601" y="1765300"/>
              <a:ext cx="912813" cy="18732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07" name="Rectangle 87"/>
            <p:cNvSpPr>
              <a:spLocks noChangeArrowheads="1"/>
            </p:cNvSpPr>
            <p:nvPr/>
          </p:nvSpPr>
          <p:spPr bwMode="auto">
            <a:xfrm>
              <a:off x="8047038" y="1784350"/>
              <a:ext cx="433641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SCG PDCP</a:t>
              </a:r>
              <a:endParaRPr lang="en-US" altLang="en-US" sz="2400"/>
            </a:p>
          </p:txBody>
        </p:sp>
        <p:sp>
          <p:nvSpPr>
            <p:cNvPr id="45108" name="Rectangle 88"/>
            <p:cNvSpPr>
              <a:spLocks noChangeArrowheads="1"/>
            </p:cNvSpPr>
            <p:nvPr/>
          </p:nvSpPr>
          <p:spPr bwMode="auto">
            <a:xfrm>
              <a:off x="6096001" y="3003550"/>
              <a:ext cx="912813" cy="187325"/>
            </a:xfrm>
            <a:prstGeom prst="rect">
              <a:avLst/>
            </a:prstGeom>
            <a:solidFill>
              <a:srgbClr val="92C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09" name="Rectangle 89"/>
            <p:cNvSpPr>
              <a:spLocks noChangeArrowheads="1"/>
            </p:cNvSpPr>
            <p:nvPr/>
          </p:nvSpPr>
          <p:spPr bwMode="auto">
            <a:xfrm>
              <a:off x="6096001" y="3003550"/>
              <a:ext cx="912813" cy="18732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12" name="Rectangle 90"/>
            <p:cNvSpPr>
              <a:spLocks noChangeArrowheads="1"/>
            </p:cNvSpPr>
            <p:nvPr/>
          </p:nvSpPr>
          <p:spPr bwMode="auto">
            <a:xfrm>
              <a:off x="6175376" y="3022600"/>
              <a:ext cx="160528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RLC</a:t>
              </a:r>
              <a:endParaRPr lang="en-US" altLang="en-US" sz="2400"/>
            </a:p>
          </p:txBody>
        </p:sp>
        <p:sp>
          <p:nvSpPr>
            <p:cNvPr id="45113" name="Rectangle 91"/>
            <p:cNvSpPr>
              <a:spLocks noChangeArrowheads="1"/>
            </p:cNvSpPr>
            <p:nvPr/>
          </p:nvSpPr>
          <p:spPr bwMode="auto">
            <a:xfrm>
              <a:off x="6370638" y="3022600"/>
              <a:ext cx="41436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endParaRPr lang="en-US" altLang="en-US" sz="2400"/>
            </a:p>
          </p:txBody>
        </p:sp>
        <p:sp>
          <p:nvSpPr>
            <p:cNvPr id="45114" name="Rectangle 92"/>
            <p:cNvSpPr>
              <a:spLocks noChangeArrowheads="1"/>
            </p:cNvSpPr>
            <p:nvPr/>
          </p:nvSpPr>
          <p:spPr bwMode="auto">
            <a:xfrm>
              <a:off x="6419851" y="3022600"/>
              <a:ext cx="211423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MAC</a:t>
              </a:r>
              <a:endParaRPr lang="en-US" altLang="en-US" sz="2400"/>
            </a:p>
          </p:txBody>
        </p:sp>
        <p:sp>
          <p:nvSpPr>
            <p:cNvPr id="45115" name="Rectangle 93"/>
            <p:cNvSpPr>
              <a:spLocks noChangeArrowheads="1"/>
            </p:cNvSpPr>
            <p:nvPr/>
          </p:nvSpPr>
          <p:spPr bwMode="auto">
            <a:xfrm>
              <a:off x="6675438" y="3022600"/>
              <a:ext cx="41436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endParaRPr lang="en-US" altLang="en-US" sz="2400"/>
            </a:p>
          </p:txBody>
        </p:sp>
        <p:sp>
          <p:nvSpPr>
            <p:cNvPr id="45116" name="Rectangle 94"/>
            <p:cNvSpPr>
              <a:spLocks noChangeArrowheads="1"/>
            </p:cNvSpPr>
            <p:nvPr/>
          </p:nvSpPr>
          <p:spPr bwMode="auto">
            <a:xfrm>
              <a:off x="6726238" y="3022600"/>
              <a:ext cx="174839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PHY</a:t>
              </a:r>
              <a:endParaRPr lang="en-US" altLang="en-US" sz="2400"/>
            </a:p>
          </p:txBody>
        </p:sp>
        <p:sp>
          <p:nvSpPr>
            <p:cNvPr id="45117" name="Rectangle 95"/>
            <p:cNvSpPr>
              <a:spLocks noChangeArrowheads="1"/>
            </p:cNvSpPr>
            <p:nvPr/>
          </p:nvSpPr>
          <p:spPr bwMode="auto">
            <a:xfrm>
              <a:off x="7815263" y="3003550"/>
              <a:ext cx="911225" cy="187325"/>
            </a:xfrm>
            <a:prstGeom prst="rect">
              <a:avLst/>
            </a:prstGeom>
            <a:solidFill>
              <a:srgbClr val="92C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18" name="Rectangle 96"/>
            <p:cNvSpPr>
              <a:spLocks noChangeArrowheads="1"/>
            </p:cNvSpPr>
            <p:nvPr/>
          </p:nvSpPr>
          <p:spPr bwMode="auto">
            <a:xfrm>
              <a:off x="7815263" y="3003550"/>
              <a:ext cx="911225" cy="18732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21" name="Rectangle 97"/>
            <p:cNvSpPr>
              <a:spLocks noChangeArrowheads="1"/>
            </p:cNvSpPr>
            <p:nvPr/>
          </p:nvSpPr>
          <p:spPr bwMode="auto">
            <a:xfrm>
              <a:off x="7894638" y="3022600"/>
              <a:ext cx="160528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RLC</a:t>
              </a:r>
              <a:endParaRPr lang="en-US" altLang="en-US" sz="2400"/>
            </a:p>
          </p:txBody>
        </p:sp>
        <p:sp>
          <p:nvSpPr>
            <p:cNvPr id="45122" name="Rectangle 98"/>
            <p:cNvSpPr>
              <a:spLocks noChangeArrowheads="1"/>
            </p:cNvSpPr>
            <p:nvPr/>
          </p:nvSpPr>
          <p:spPr bwMode="auto">
            <a:xfrm>
              <a:off x="8088313" y="3022600"/>
              <a:ext cx="41436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endParaRPr lang="en-US" altLang="en-US" sz="2400"/>
            </a:p>
          </p:txBody>
        </p:sp>
        <p:sp>
          <p:nvSpPr>
            <p:cNvPr id="45123" name="Rectangle 99"/>
            <p:cNvSpPr>
              <a:spLocks noChangeArrowheads="1"/>
            </p:cNvSpPr>
            <p:nvPr/>
          </p:nvSpPr>
          <p:spPr bwMode="auto">
            <a:xfrm>
              <a:off x="8139113" y="3022600"/>
              <a:ext cx="211423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MAC</a:t>
              </a:r>
              <a:endParaRPr lang="en-US" altLang="en-US" sz="2400"/>
            </a:p>
          </p:txBody>
        </p:sp>
        <p:sp>
          <p:nvSpPr>
            <p:cNvPr id="45124" name="Rectangle 100"/>
            <p:cNvSpPr>
              <a:spLocks noChangeArrowheads="1"/>
            </p:cNvSpPr>
            <p:nvPr/>
          </p:nvSpPr>
          <p:spPr bwMode="auto">
            <a:xfrm>
              <a:off x="8394701" y="3022600"/>
              <a:ext cx="41436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endParaRPr lang="en-US" altLang="en-US" sz="2400"/>
            </a:p>
          </p:txBody>
        </p:sp>
        <p:sp>
          <p:nvSpPr>
            <p:cNvPr id="45127" name="Rectangle 101"/>
            <p:cNvSpPr>
              <a:spLocks noChangeArrowheads="1"/>
            </p:cNvSpPr>
            <p:nvPr/>
          </p:nvSpPr>
          <p:spPr bwMode="auto">
            <a:xfrm>
              <a:off x="8445501" y="3022600"/>
              <a:ext cx="174839" cy="14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333">
                  <a:solidFill>
                    <a:srgbClr val="000000"/>
                  </a:solidFill>
                  <a:latin typeface="Calibri" panose="020F0502020204030204" pitchFamily="34" charset="0"/>
                </a:rPr>
                <a:t>PHY</a:t>
              </a:r>
              <a:endParaRPr lang="en-US" altLang="en-US" sz="2400"/>
            </a:p>
          </p:txBody>
        </p:sp>
        <p:sp>
          <p:nvSpPr>
            <p:cNvPr id="45128" name="Line 102"/>
            <p:cNvSpPr>
              <a:spLocks noChangeShapeType="1"/>
            </p:cNvSpPr>
            <p:nvPr/>
          </p:nvSpPr>
          <p:spPr bwMode="auto">
            <a:xfrm>
              <a:off x="6989763" y="1808163"/>
              <a:ext cx="862013" cy="3190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29" name="Line 103"/>
            <p:cNvSpPr>
              <a:spLocks noChangeShapeType="1"/>
            </p:cNvSpPr>
            <p:nvPr/>
          </p:nvSpPr>
          <p:spPr bwMode="auto">
            <a:xfrm flipH="1">
              <a:off x="7008813" y="3097213"/>
              <a:ext cx="806450" cy="2587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132" name="Rectangle 104"/>
            <p:cNvSpPr>
              <a:spLocks noChangeArrowheads="1"/>
            </p:cNvSpPr>
            <p:nvPr/>
          </p:nvSpPr>
          <p:spPr bwMode="auto">
            <a:xfrm>
              <a:off x="7359651" y="2019300"/>
              <a:ext cx="178032" cy="12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200">
                  <a:solidFill>
                    <a:srgbClr val="000000"/>
                  </a:solidFill>
                  <a:latin typeface="Calibri" panose="020F0502020204030204" pitchFamily="34" charset="0"/>
                </a:rPr>
                <a:t>RRC </a:t>
              </a:r>
              <a:endParaRPr lang="en-US" altLang="en-US" sz="2400"/>
            </a:p>
          </p:txBody>
        </p:sp>
        <p:sp>
          <p:nvSpPr>
            <p:cNvPr id="45133" name="Rectangle 105"/>
            <p:cNvSpPr>
              <a:spLocks noChangeArrowheads="1"/>
            </p:cNvSpPr>
            <p:nvPr/>
          </p:nvSpPr>
          <p:spPr bwMode="auto">
            <a:xfrm>
              <a:off x="7264401" y="2146300"/>
              <a:ext cx="319359" cy="11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000000"/>
                  </a:solidFill>
                  <a:latin typeface="Calibri" panose="020F0502020204030204" pitchFamily="34" charset="0"/>
                </a:rPr>
                <a:t>diversity </a:t>
              </a:r>
              <a:endParaRPr lang="en-US" altLang="en-US" sz="2400"/>
            </a:p>
          </p:txBody>
        </p:sp>
        <p:sp>
          <p:nvSpPr>
            <p:cNvPr id="45134" name="Rectangle 106"/>
            <p:cNvSpPr>
              <a:spLocks noChangeArrowheads="1"/>
            </p:cNvSpPr>
            <p:nvPr/>
          </p:nvSpPr>
          <p:spPr bwMode="auto">
            <a:xfrm>
              <a:off x="7273926" y="2271713"/>
              <a:ext cx="301168" cy="11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000000"/>
                  </a:solidFill>
                  <a:latin typeface="Calibri" panose="020F0502020204030204" pitchFamily="34" charset="0"/>
                </a:rPr>
                <a:t>through </a:t>
              </a:r>
              <a:endParaRPr lang="en-US" altLang="en-US" sz="2400"/>
            </a:p>
          </p:txBody>
        </p:sp>
        <p:sp>
          <p:nvSpPr>
            <p:cNvPr id="45135" name="Rectangle 107"/>
            <p:cNvSpPr>
              <a:spLocks noChangeArrowheads="1"/>
            </p:cNvSpPr>
            <p:nvPr/>
          </p:nvSpPr>
          <p:spPr bwMode="auto">
            <a:xfrm>
              <a:off x="7202488" y="2393950"/>
              <a:ext cx="447425" cy="12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200">
                  <a:solidFill>
                    <a:srgbClr val="000000"/>
                  </a:solidFill>
                  <a:latin typeface="Calibri" panose="020F0502020204030204" pitchFamily="34" charset="0"/>
                </a:rPr>
                <a:t>split bearer</a:t>
              </a:r>
              <a:endParaRPr lang="en-US" altLang="en-US" sz="2400"/>
            </a:p>
          </p:txBody>
        </p:sp>
        <p:grpSp>
          <p:nvGrpSpPr>
            <p:cNvPr id="45136" name="Group 45135"/>
            <p:cNvGrpSpPr/>
            <p:nvPr/>
          </p:nvGrpSpPr>
          <p:grpSpPr>
            <a:xfrm>
              <a:off x="6954146" y="1425327"/>
              <a:ext cx="842862" cy="147146"/>
              <a:chOff x="6945414" y="831849"/>
              <a:chExt cx="842862" cy="147146"/>
            </a:xfrm>
          </p:grpSpPr>
          <p:sp>
            <p:nvSpPr>
              <p:cNvPr id="45083" name="Freeform 65"/>
              <p:cNvSpPr>
                <a:spLocks/>
              </p:cNvSpPr>
              <p:nvPr/>
            </p:nvSpPr>
            <p:spPr bwMode="auto">
              <a:xfrm>
                <a:off x="6954838" y="847232"/>
                <a:ext cx="833438" cy="131763"/>
              </a:xfrm>
              <a:custGeom>
                <a:avLst/>
                <a:gdLst>
                  <a:gd name="T0" fmla="*/ 0 w 525"/>
                  <a:gd name="T1" fmla="*/ 41 h 83"/>
                  <a:gd name="T2" fmla="*/ 108 w 525"/>
                  <a:gd name="T3" fmla="*/ 0 h 83"/>
                  <a:gd name="T4" fmla="*/ 108 w 525"/>
                  <a:gd name="T5" fmla="*/ 20 h 83"/>
                  <a:gd name="T6" fmla="*/ 417 w 525"/>
                  <a:gd name="T7" fmla="*/ 21 h 83"/>
                  <a:gd name="T8" fmla="*/ 417 w 525"/>
                  <a:gd name="T9" fmla="*/ 0 h 83"/>
                  <a:gd name="T10" fmla="*/ 525 w 525"/>
                  <a:gd name="T11" fmla="*/ 42 h 83"/>
                  <a:gd name="T12" fmla="*/ 416 w 525"/>
                  <a:gd name="T13" fmla="*/ 83 h 83"/>
                  <a:gd name="T14" fmla="*/ 416 w 525"/>
                  <a:gd name="T15" fmla="*/ 62 h 83"/>
                  <a:gd name="T16" fmla="*/ 108 w 525"/>
                  <a:gd name="T17" fmla="*/ 62 h 83"/>
                  <a:gd name="T18" fmla="*/ 108 w 525"/>
                  <a:gd name="T19" fmla="*/ 82 h 83"/>
                  <a:gd name="T20" fmla="*/ 0 w 525"/>
                  <a:gd name="T21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5" h="83">
                    <a:moveTo>
                      <a:pt x="0" y="41"/>
                    </a:moveTo>
                    <a:lnTo>
                      <a:pt x="108" y="0"/>
                    </a:lnTo>
                    <a:lnTo>
                      <a:pt x="108" y="20"/>
                    </a:lnTo>
                    <a:lnTo>
                      <a:pt x="417" y="21"/>
                    </a:lnTo>
                    <a:lnTo>
                      <a:pt x="417" y="0"/>
                    </a:lnTo>
                    <a:lnTo>
                      <a:pt x="525" y="42"/>
                    </a:lnTo>
                    <a:lnTo>
                      <a:pt x="416" y="83"/>
                    </a:lnTo>
                    <a:lnTo>
                      <a:pt x="416" y="62"/>
                    </a:lnTo>
                    <a:lnTo>
                      <a:pt x="108" y="62"/>
                    </a:lnTo>
                    <a:lnTo>
                      <a:pt x="108" y="82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4B1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2" name="Freeform 66"/>
              <p:cNvSpPr>
                <a:spLocks/>
              </p:cNvSpPr>
              <p:nvPr/>
            </p:nvSpPr>
            <p:spPr bwMode="auto">
              <a:xfrm>
                <a:off x="6945414" y="831849"/>
                <a:ext cx="833438" cy="131763"/>
              </a:xfrm>
              <a:custGeom>
                <a:avLst/>
                <a:gdLst>
                  <a:gd name="T0" fmla="*/ 0 w 525"/>
                  <a:gd name="T1" fmla="*/ 41 h 83"/>
                  <a:gd name="T2" fmla="*/ 108 w 525"/>
                  <a:gd name="T3" fmla="*/ 0 h 83"/>
                  <a:gd name="T4" fmla="*/ 108 w 525"/>
                  <a:gd name="T5" fmla="*/ 20 h 83"/>
                  <a:gd name="T6" fmla="*/ 417 w 525"/>
                  <a:gd name="T7" fmla="*/ 21 h 83"/>
                  <a:gd name="T8" fmla="*/ 417 w 525"/>
                  <a:gd name="T9" fmla="*/ 0 h 83"/>
                  <a:gd name="T10" fmla="*/ 525 w 525"/>
                  <a:gd name="T11" fmla="*/ 42 h 83"/>
                  <a:gd name="T12" fmla="*/ 416 w 525"/>
                  <a:gd name="T13" fmla="*/ 83 h 83"/>
                  <a:gd name="T14" fmla="*/ 416 w 525"/>
                  <a:gd name="T15" fmla="*/ 62 h 83"/>
                  <a:gd name="T16" fmla="*/ 108 w 525"/>
                  <a:gd name="T17" fmla="*/ 62 h 83"/>
                  <a:gd name="T18" fmla="*/ 108 w 525"/>
                  <a:gd name="T19" fmla="*/ 82 h 83"/>
                  <a:gd name="T20" fmla="*/ 0 w 525"/>
                  <a:gd name="T21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5" h="83">
                    <a:moveTo>
                      <a:pt x="0" y="41"/>
                    </a:moveTo>
                    <a:lnTo>
                      <a:pt x="108" y="0"/>
                    </a:lnTo>
                    <a:lnTo>
                      <a:pt x="108" y="20"/>
                    </a:lnTo>
                    <a:lnTo>
                      <a:pt x="417" y="21"/>
                    </a:lnTo>
                    <a:lnTo>
                      <a:pt x="417" y="0"/>
                    </a:lnTo>
                    <a:lnTo>
                      <a:pt x="525" y="42"/>
                    </a:lnTo>
                    <a:lnTo>
                      <a:pt x="416" y="83"/>
                    </a:lnTo>
                    <a:lnTo>
                      <a:pt x="416" y="62"/>
                    </a:lnTo>
                    <a:lnTo>
                      <a:pt x="108" y="62"/>
                    </a:lnTo>
                    <a:lnTo>
                      <a:pt x="108" y="82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9525" cap="sq">
                <a:solidFill>
                  <a:srgbClr val="41719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16200000">
              <a:off x="8235071" y="1626015"/>
              <a:ext cx="157334" cy="140476"/>
              <a:chOff x="6945414" y="831849"/>
              <a:chExt cx="842862" cy="147146"/>
            </a:xfrm>
          </p:grpSpPr>
          <p:sp>
            <p:nvSpPr>
              <p:cNvPr id="115" name="Freeform 65"/>
              <p:cNvSpPr>
                <a:spLocks/>
              </p:cNvSpPr>
              <p:nvPr/>
            </p:nvSpPr>
            <p:spPr bwMode="auto">
              <a:xfrm>
                <a:off x="6954838" y="847232"/>
                <a:ext cx="833438" cy="131763"/>
              </a:xfrm>
              <a:custGeom>
                <a:avLst/>
                <a:gdLst>
                  <a:gd name="T0" fmla="*/ 0 w 525"/>
                  <a:gd name="T1" fmla="*/ 41 h 83"/>
                  <a:gd name="T2" fmla="*/ 108 w 525"/>
                  <a:gd name="T3" fmla="*/ 0 h 83"/>
                  <a:gd name="T4" fmla="*/ 108 w 525"/>
                  <a:gd name="T5" fmla="*/ 20 h 83"/>
                  <a:gd name="T6" fmla="*/ 417 w 525"/>
                  <a:gd name="T7" fmla="*/ 21 h 83"/>
                  <a:gd name="T8" fmla="*/ 417 w 525"/>
                  <a:gd name="T9" fmla="*/ 0 h 83"/>
                  <a:gd name="T10" fmla="*/ 525 w 525"/>
                  <a:gd name="T11" fmla="*/ 42 h 83"/>
                  <a:gd name="T12" fmla="*/ 416 w 525"/>
                  <a:gd name="T13" fmla="*/ 83 h 83"/>
                  <a:gd name="T14" fmla="*/ 416 w 525"/>
                  <a:gd name="T15" fmla="*/ 62 h 83"/>
                  <a:gd name="T16" fmla="*/ 108 w 525"/>
                  <a:gd name="T17" fmla="*/ 62 h 83"/>
                  <a:gd name="T18" fmla="*/ 108 w 525"/>
                  <a:gd name="T19" fmla="*/ 82 h 83"/>
                  <a:gd name="T20" fmla="*/ 0 w 525"/>
                  <a:gd name="T21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5" h="83">
                    <a:moveTo>
                      <a:pt x="0" y="41"/>
                    </a:moveTo>
                    <a:lnTo>
                      <a:pt x="108" y="0"/>
                    </a:lnTo>
                    <a:lnTo>
                      <a:pt x="108" y="20"/>
                    </a:lnTo>
                    <a:lnTo>
                      <a:pt x="417" y="21"/>
                    </a:lnTo>
                    <a:lnTo>
                      <a:pt x="417" y="0"/>
                    </a:lnTo>
                    <a:lnTo>
                      <a:pt x="525" y="42"/>
                    </a:lnTo>
                    <a:lnTo>
                      <a:pt x="416" y="83"/>
                    </a:lnTo>
                    <a:lnTo>
                      <a:pt x="416" y="62"/>
                    </a:lnTo>
                    <a:lnTo>
                      <a:pt x="108" y="62"/>
                    </a:lnTo>
                    <a:lnTo>
                      <a:pt x="108" y="82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4B1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6" name="Freeform 66"/>
              <p:cNvSpPr>
                <a:spLocks/>
              </p:cNvSpPr>
              <p:nvPr/>
            </p:nvSpPr>
            <p:spPr bwMode="auto">
              <a:xfrm>
                <a:off x="6945414" y="831849"/>
                <a:ext cx="833438" cy="131763"/>
              </a:xfrm>
              <a:custGeom>
                <a:avLst/>
                <a:gdLst>
                  <a:gd name="T0" fmla="*/ 0 w 525"/>
                  <a:gd name="T1" fmla="*/ 41 h 83"/>
                  <a:gd name="T2" fmla="*/ 108 w 525"/>
                  <a:gd name="T3" fmla="*/ 0 h 83"/>
                  <a:gd name="T4" fmla="*/ 108 w 525"/>
                  <a:gd name="T5" fmla="*/ 20 h 83"/>
                  <a:gd name="T6" fmla="*/ 417 w 525"/>
                  <a:gd name="T7" fmla="*/ 21 h 83"/>
                  <a:gd name="T8" fmla="*/ 417 w 525"/>
                  <a:gd name="T9" fmla="*/ 0 h 83"/>
                  <a:gd name="T10" fmla="*/ 525 w 525"/>
                  <a:gd name="T11" fmla="*/ 42 h 83"/>
                  <a:gd name="T12" fmla="*/ 416 w 525"/>
                  <a:gd name="T13" fmla="*/ 83 h 83"/>
                  <a:gd name="T14" fmla="*/ 416 w 525"/>
                  <a:gd name="T15" fmla="*/ 62 h 83"/>
                  <a:gd name="T16" fmla="*/ 108 w 525"/>
                  <a:gd name="T17" fmla="*/ 62 h 83"/>
                  <a:gd name="T18" fmla="*/ 108 w 525"/>
                  <a:gd name="T19" fmla="*/ 82 h 83"/>
                  <a:gd name="T20" fmla="*/ 0 w 525"/>
                  <a:gd name="T21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5" h="83">
                    <a:moveTo>
                      <a:pt x="0" y="41"/>
                    </a:moveTo>
                    <a:lnTo>
                      <a:pt x="108" y="0"/>
                    </a:lnTo>
                    <a:lnTo>
                      <a:pt x="108" y="20"/>
                    </a:lnTo>
                    <a:lnTo>
                      <a:pt x="417" y="21"/>
                    </a:lnTo>
                    <a:lnTo>
                      <a:pt x="417" y="0"/>
                    </a:lnTo>
                    <a:lnTo>
                      <a:pt x="525" y="42"/>
                    </a:lnTo>
                    <a:lnTo>
                      <a:pt x="416" y="83"/>
                    </a:lnTo>
                    <a:lnTo>
                      <a:pt x="416" y="62"/>
                    </a:lnTo>
                    <a:lnTo>
                      <a:pt x="108" y="62"/>
                    </a:lnTo>
                    <a:lnTo>
                      <a:pt x="108" y="82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9525" cap="sq">
                <a:solidFill>
                  <a:srgbClr val="41719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SRB3: SCG </a:t>
            </a:r>
            <a:r>
              <a:rPr lang="en-GB" dirty="0"/>
              <a:t>SRB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867" dirty="0"/>
              <a:t>A new direct SRB between </a:t>
            </a:r>
            <a:r>
              <a:rPr lang="en-GB" sz="1867" dirty="0" err="1"/>
              <a:t>SeNB</a:t>
            </a:r>
            <a:r>
              <a:rPr lang="en-GB" sz="1867" dirty="0"/>
              <a:t> and UE – SRB3</a:t>
            </a:r>
          </a:p>
          <a:p>
            <a:pPr lvl="2"/>
            <a:r>
              <a:rPr lang="en-GB" sz="1867" dirty="0"/>
              <a:t>Motivation: </a:t>
            </a:r>
          </a:p>
          <a:p>
            <a:pPr lvl="3"/>
            <a:r>
              <a:rPr lang="en-GB" sz="1600" dirty="0" smtClean="0"/>
              <a:t>Lower signalling delay over </a:t>
            </a:r>
            <a:r>
              <a:rPr lang="en-GB" sz="1600" dirty="0"/>
              <a:t>direct NR interface – no </a:t>
            </a:r>
            <a:r>
              <a:rPr lang="en-GB" sz="1600" dirty="0" err="1"/>
              <a:t>Xn</a:t>
            </a:r>
            <a:r>
              <a:rPr lang="en-GB" sz="1600" dirty="0"/>
              <a:t> delay and faster NR radio</a:t>
            </a:r>
          </a:p>
          <a:p>
            <a:pPr lvl="3"/>
            <a:r>
              <a:rPr lang="en-GB" sz="1600" dirty="0"/>
              <a:t>Less processing at MN</a:t>
            </a:r>
          </a:p>
          <a:p>
            <a:pPr lvl="2"/>
            <a:r>
              <a:rPr lang="en-GB" sz="1867" dirty="0"/>
              <a:t>Can only be used for messages that do not need coordination between MN and SN</a:t>
            </a:r>
          </a:p>
          <a:p>
            <a:pPr lvl="1"/>
            <a:r>
              <a:rPr lang="en-GB" sz="1867" dirty="0"/>
              <a:t>Can be configured based on SN decision.</a:t>
            </a:r>
          </a:p>
          <a:p>
            <a:pPr lvl="2"/>
            <a:r>
              <a:rPr lang="en-GB" sz="1867" dirty="0"/>
              <a:t>The following RRC messages can be sent via the SRB in the SCG</a:t>
            </a:r>
          </a:p>
          <a:p>
            <a:pPr lvl="3"/>
            <a:r>
              <a:rPr lang="en-GB" sz="1600" dirty="0" err="1"/>
              <a:t>RRCConnectionReconfiguration</a:t>
            </a:r>
            <a:r>
              <a:rPr lang="en-GB" sz="1600" dirty="0"/>
              <a:t>, </a:t>
            </a:r>
            <a:r>
              <a:rPr lang="en-GB" sz="1600" dirty="0" err="1"/>
              <a:t>RRCConnectionReconfigurationComplete</a:t>
            </a:r>
            <a:r>
              <a:rPr lang="en-GB" sz="1600" dirty="0"/>
              <a:t>, </a:t>
            </a:r>
            <a:r>
              <a:rPr lang="en-GB" sz="1600" dirty="0" err="1"/>
              <a:t>MeasurementReport</a:t>
            </a:r>
            <a:r>
              <a:rPr lang="en-GB" sz="1600" dirty="0"/>
              <a:t> </a:t>
            </a:r>
          </a:p>
          <a:p>
            <a:pPr lvl="2"/>
            <a:r>
              <a:rPr lang="en-GB" sz="1867" dirty="0"/>
              <a:t>SCG SRB is of higher scheduling priority than all DRBs</a:t>
            </a:r>
          </a:p>
          <a:p>
            <a:pPr lvl="1"/>
            <a:endParaRPr lang="en-GB" sz="1867" dirty="0"/>
          </a:p>
          <a:p>
            <a:pPr lvl="1"/>
            <a:r>
              <a:rPr lang="en-GB" sz="1867" dirty="0"/>
              <a:t>UE still processes one message at a time in sequence irrespective of the path the message is received in</a:t>
            </a:r>
          </a:p>
          <a:p>
            <a:pPr lvl="2"/>
            <a:endParaRPr lang="en-GB" sz="1867" dirty="0"/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 architecture options (3, 3a, 3x) and Bearer types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7" y="1493142"/>
            <a:ext cx="11126355" cy="4284985"/>
          </a:xfrm>
        </p:spPr>
        <p:txBody>
          <a:bodyPr/>
          <a:lstStyle/>
          <a:p>
            <a:r>
              <a:rPr lang="en-GB" sz="2133" dirty="0"/>
              <a:t>Different bearer types based on:</a:t>
            </a:r>
          </a:p>
          <a:p>
            <a:pPr lvl="1"/>
            <a:r>
              <a:rPr lang="en-GB" sz="2133" dirty="0"/>
              <a:t>Bearer termination point of the CN interface; and</a:t>
            </a:r>
          </a:p>
          <a:p>
            <a:pPr lvl="1"/>
            <a:r>
              <a:rPr lang="en-GB" sz="2133" dirty="0"/>
              <a:t>Radio interface used for data transfer</a:t>
            </a:r>
          </a:p>
          <a:p>
            <a:r>
              <a:rPr lang="en-GB" sz="2133" dirty="0"/>
              <a:t>Single UE may be configured with different bearer types</a:t>
            </a:r>
          </a:p>
          <a:p>
            <a:r>
              <a:rPr lang="en-GB" sz="2133" dirty="0"/>
              <a:t>MN terminated and SN terminated bearer types</a:t>
            </a:r>
          </a:p>
          <a:p>
            <a:pPr lvl="2"/>
            <a:r>
              <a:rPr lang="en-GB" dirty="0" smtClean="0"/>
              <a:t>Indicates where the data from core network for that bearer terminates in RAN</a:t>
            </a:r>
          </a:p>
          <a:p>
            <a:pPr lvl="3"/>
            <a:r>
              <a:rPr lang="en-GB" dirty="0" smtClean="0"/>
              <a:t>Also indicates the location of SDAP (for 5GC) and PDCP entities in the network for this bearer</a:t>
            </a:r>
          </a:p>
          <a:p>
            <a:pPr lvl="3"/>
            <a:r>
              <a:rPr lang="en-GB" dirty="0" smtClean="0"/>
              <a:t>E.g., MN terminated bearer implies all the data to and from CN for this bearer is through MN</a:t>
            </a:r>
          </a:p>
          <a:p>
            <a:pPr lvl="2"/>
            <a:r>
              <a:rPr lang="en-GB" dirty="0" smtClean="0"/>
              <a:t>Does not imply anything about which radio interface is used for this bearer </a:t>
            </a:r>
          </a:p>
          <a:p>
            <a:pPr lvl="2"/>
            <a:endParaRPr lang="en-GB" dirty="0" smtClean="0"/>
          </a:p>
          <a:p>
            <a:endParaRPr lang="en-GB" sz="2133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MCG </a:t>
            </a:r>
            <a:r>
              <a:rPr lang="en-GB" dirty="0" smtClean="0"/>
              <a:t>And </a:t>
            </a:r>
            <a:r>
              <a:rPr lang="en-GB" dirty="0"/>
              <a:t>SCG </a:t>
            </a:r>
            <a:r>
              <a:rPr lang="en-GB" dirty="0" smtClean="0"/>
              <a:t>bearer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7" y="1558456"/>
            <a:ext cx="5984904" cy="4284985"/>
          </a:xfrm>
        </p:spPr>
        <p:txBody>
          <a:bodyPr/>
          <a:lstStyle/>
          <a:p>
            <a:r>
              <a:rPr lang="en-GB" sz="2133" dirty="0"/>
              <a:t>Indicates which radio interface is used to data for this bearer</a:t>
            </a:r>
          </a:p>
          <a:p>
            <a:pPr lvl="1"/>
            <a:r>
              <a:rPr lang="en-GB" sz="2133" dirty="0"/>
              <a:t>MCG bearer implies all the data for this bearer is sent only over MCG radio interface</a:t>
            </a:r>
          </a:p>
          <a:p>
            <a:pPr lvl="2"/>
            <a:r>
              <a:rPr lang="en-GB" sz="2000" dirty="0"/>
              <a:t>RLC bearer (RLC +MAC logical channel)  in MCG</a:t>
            </a:r>
          </a:p>
          <a:p>
            <a:pPr lvl="1"/>
            <a:r>
              <a:rPr lang="en-GB" sz="2133" dirty="0"/>
              <a:t>SCG bearer implies all the data for this bearer is sent only over SCG radio interface</a:t>
            </a:r>
          </a:p>
          <a:p>
            <a:pPr lvl="2"/>
            <a:r>
              <a:rPr lang="en-GB" sz="2000" dirty="0"/>
              <a:t>RLC bearer in SCG</a:t>
            </a:r>
          </a:p>
          <a:p>
            <a:pPr lvl="1"/>
            <a:r>
              <a:rPr lang="en-GB" sz="2133" dirty="0"/>
              <a:t>Figure shows MN terminated MCG bearer (option 3) and SN terminated SCG bearer (option 3a)</a:t>
            </a:r>
          </a:p>
          <a:p>
            <a:pPr lvl="1"/>
            <a:endParaRPr lang="en-GB" sz="2133" dirty="0"/>
          </a:p>
          <a:p>
            <a:endParaRPr lang="en-GB" sz="2133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705601" y="1178985"/>
          <a:ext cx="4874684" cy="485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3" imgW="2000382" imgH="1990725" progId="Visio.Drawing.11">
                  <p:embed/>
                </p:oleObj>
              </mc:Choice>
              <mc:Fallback>
                <p:oleObj name="Visio" r:id="rId3" imgW="2000382" imgH="1990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1178985"/>
                        <a:ext cx="4874684" cy="48569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6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MN terminated split bearer (option 3)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Split bearer:</a:t>
            </a:r>
          </a:p>
          <a:p>
            <a:pPr lvl="1"/>
            <a:r>
              <a:rPr lang="en-GB" dirty="0" smtClean="0"/>
              <a:t>Indicates both MN and SN RLC bearers are configured for this bearer</a:t>
            </a:r>
          </a:p>
          <a:p>
            <a:pPr lvl="1"/>
            <a:r>
              <a:rPr lang="en-GB" dirty="0" smtClean="0"/>
              <a:t>DL data can be sent over both</a:t>
            </a:r>
          </a:p>
          <a:p>
            <a:pPr lvl="1"/>
            <a:r>
              <a:rPr lang="en-GB" dirty="0" smtClean="0"/>
              <a:t>UL data can be configured to be sent over</a:t>
            </a:r>
          </a:p>
          <a:p>
            <a:pPr lvl="2"/>
            <a:r>
              <a:rPr lang="en-GB" dirty="0" smtClean="0"/>
              <a:t>Either one of the two UL; or</a:t>
            </a:r>
          </a:p>
          <a:p>
            <a:pPr lvl="2"/>
            <a:r>
              <a:rPr lang="en-GB" dirty="0" smtClean="0"/>
              <a:t>Split over both paths; or</a:t>
            </a:r>
          </a:p>
          <a:p>
            <a:pPr lvl="2"/>
            <a:r>
              <a:rPr lang="en-GB" dirty="0" smtClean="0"/>
              <a:t>Duplicated over both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429501" y="2406651"/>
          <a:ext cx="3266017" cy="191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3" imgW="2448050" imgH="1438275" progId="Visio.Drawing.11">
                  <p:embed/>
                </p:oleObj>
              </mc:Choice>
              <mc:Fallback>
                <p:oleObj name="Visio" r:id="rId3" imgW="2448050" imgH="14382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1" y="2406651"/>
                        <a:ext cx="3266017" cy="1919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0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 terminated split bearer (option 3x)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6" y="1558456"/>
            <a:ext cx="6617001" cy="4284985"/>
          </a:xfrm>
        </p:spPr>
        <p:txBody>
          <a:bodyPr/>
          <a:lstStyle/>
          <a:p>
            <a:r>
              <a:rPr lang="en-GB" dirty="0" smtClean="0"/>
              <a:t>Split bearer as before</a:t>
            </a:r>
          </a:p>
          <a:p>
            <a:r>
              <a:rPr lang="en-GB" dirty="0" smtClean="0"/>
              <a:t>CN connection for data transfer is over SN</a:t>
            </a:r>
          </a:p>
          <a:p>
            <a:r>
              <a:rPr lang="en-GB" dirty="0" smtClean="0"/>
              <a:t>New option introduced for EN-DC</a:t>
            </a:r>
          </a:p>
          <a:p>
            <a:r>
              <a:rPr lang="en-GB" dirty="0" smtClean="0"/>
              <a:t>Allows more flexible network implementation without impacting LTE </a:t>
            </a:r>
            <a:r>
              <a:rPr lang="en-GB" dirty="0" err="1" smtClean="0"/>
              <a:t>eNB</a:t>
            </a:r>
            <a:r>
              <a:rPr lang="en-GB" dirty="0" smtClean="0"/>
              <a:t> hardware</a:t>
            </a:r>
          </a:p>
          <a:p>
            <a:pPr lvl="1"/>
            <a:r>
              <a:rPr lang="en-GB" dirty="0" smtClean="0"/>
              <a:t>All PDCP processing in SN for this bearer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643284" y="2184401"/>
          <a:ext cx="3037416" cy="2529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2276468" imgH="1895475" progId="Visio.Drawing.11">
                  <p:embed/>
                </p:oleObj>
              </mc:Choice>
              <mc:Fallback>
                <p:oleObj name="Visio" r:id="rId3" imgW="2276468" imgH="1895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284" y="2184401"/>
                        <a:ext cx="3037416" cy="2529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5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Unified bearer at 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97" y="1558456"/>
            <a:ext cx="5743604" cy="4284985"/>
          </a:xfrm>
        </p:spPr>
        <p:txBody>
          <a:bodyPr/>
          <a:lstStyle/>
          <a:p>
            <a:r>
              <a:rPr lang="en-GB" dirty="0" smtClean="0"/>
              <a:t>A unified split bearer concept at UE</a:t>
            </a:r>
          </a:p>
          <a:p>
            <a:pPr lvl="1"/>
            <a:r>
              <a:rPr lang="en-GB" dirty="0"/>
              <a:t>Agnostic of the PDCP location (termination point) </a:t>
            </a:r>
            <a:endParaRPr lang="en-GB" dirty="0" smtClean="0"/>
          </a:p>
          <a:p>
            <a:pPr lvl="2"/>
            <a:r>
              <a:rPr lang="en-GB" dirty="0" smtClean="0"/>
              <a:t>common behaviour at the UE</a:t>
            </a:r>
            <a:endParaRPr lang="en-GB" dirty="0"/>
          </a:p>
          <a:p>
            <a:pPr lvl="1"/>
            <a:r>
              <a:rPr lang="en-GB" dirty="0" smtClean="0"/>
              <a:t>Supports MCG/SCG or both RLC bearers for a PDCP entity</a:t>
            </a:r>
          </a:p>
          <a:p>
            <a:pPr lvl="1"/>
            <a:r>
              <a:rPr lang="en-GB" dirty="0" smtClean="0"/>
              <a:t>Change of bearer type is simple – by adding or removing RLC bearers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656662" y="1455783"/>
          <a:ext cx="4176693" cy="393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Visio" r:id="rId3" imgW="2114418" imgH="1971675" progId="Visio.Drawing.11">
                  <p:embed/>
                </p:oleObj>
              </mc:Choice>
              <mc:Fallback>
                <p:oleObj name="Visio" r:id="rId3" imgW="2114418" imgH="19716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662" y="1455783"/>
                        <a:ext cx="4176693" cy="3934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5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Split MCG SRBs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5" y="1917700"/>
            <a:ext cx="11126355" cy="4090841"/>
          </a:xfrm>
        </p:spPr>
        <p:txBody>
          <a:bodyPr/>
          <a:lstStyle/>
          <a:p>
            <a:r>
              <a:rPr lang="en-GB" sz="1867" dirty="0" smtClean="0"/>
              <a:t>Similar </a:t>
            </a:r>
            <a:r>
              <a:rPr lang="en-GB" sz="1867" dirty="0"/>
              <a:t>to split DRB but for MCG SRBs (SRB1 and SRB2)</a:t>
            </a:r>
          </a:p>
          <a:p>
            <a:pPr lvl="1"/>
            <a:r>
              <a:rPr lang="en-GB" sz="1867" dirty="0"/>
              <a:t>MCG signalling reliability, especially during HO</a:t>
            </a:r>
          </a:p>
          <a:p>
            <a:pPr lvl="2"/>
            <a:r>
              <a:rPr lang="en-GB" sz="1867" dirty="0" smtClean="0"/>
              <a:t>But only relevant if there happens to be an SN  at MN cell border</a:t>
            </a:r>
          </a:p>
          <a:p>
            <a:endParaRPr lang="en-GB" sz="1867" dirty="0" smtClean="0"/>
          </a:p>
          <a:p>
            <a:endParaRPr lang="en-GB" sz="1867" dirty="0" smtClean="0"/>
          </a:p>
          <a:p>
            <a:r>
              <a:rPr lang="en-GB" sz="1867" dirty="0" smtClean="0"/>
              <a:t>For </a:t>
            </a:r>
            <a:r>
              <a:rPr lang="en-GB" sz="1867" dirty="0"/>
              <a:t>DL, selection of transmission path depends on network implementation</a:t>
            </a:r>
          </a:p>
          <a:p>
            <a:endParaRPr lang="en-GB" sz="1867" dirty="0" smtClean="0"/>
          </a:p>
          <a:p>
            <a:r>
              <a:rPr lang="en-GB" sz="1867" dirty="0" smtClean="0"/>
              <a:t>UL </a:t>
            </a:r>
            <a:r>
              <a:rPr lang="en-GB" sz="1867" dirty="0"/>
              <a:t>packet transmission is configured by RRC to use MCG path, or duplicate on both MCG and </a:t>
            </a:r>
            <a:r>
              <a:rPr lang="en-GB" sz="1867" dirty="0" smtClean="0"/>
              <a:t>SCG</a:t>
            </a:r>
          </a:p>
          <a:p>
            <a:endParaRPr lang="en-GB" sz="1867" dirty="0"/>
          </a:p>
          <a:p>
            <a:r>
              <a:rPr lang="en-GB" sz="1867" dirty="0" smtClean="0"/>
              <a:t>Duplication and duplicate detection functions in PDCP</a:t>
            </a:r>
            <a:endParaRPr lang="en-GB" sz="1867" dirty="0"/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563405"/>
              </p:ext>
            </p:extLst>
          </p:nvPr>
        </p:nvGraphicFramePr>
        <p:xfrm>
          <a:off x="8254841" y="1002226"/>
          <a:ext cx="3628444" cy="303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Visio" r:id="rId3" imgW="2295371" imgH="1933739" progId="Visio.Drawing.11">
                  <p:embed/>
                </p:oleObj>
              </mc:Choice>
              <mc:Fallback>
                <p:oleObj name="Visio" r:id="rId3" imgW="2295371" imgH="19337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4841" y="1002226"/>
                        <a:ext cx="3628444" cy="30327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7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RRC main functions: Connection control 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GB" sz="1867" dirty="0"/>
              <a:t>RRC connection control: establishment, reconfiguration and release of the RRC connection</a:t>
            </a:r>
          </a:p>
          <a:p>
            <a:pPr hangingPunct="0"/>
            <a:endParaRPr lang="en-GB" sz="1867" dirty="0" smtClean="0"/>
          </a:p>
          <a:p>
            <a:pPr hangingPunct="0"/>
            <a:r>
              <a:rPr lang="en-GB" sz="1867" dirty="0" smtClean="0"/>
              <a:t>Initial </a:t>
            </a:r>
            <a:r>
              <a:rPr lang="en-GB" sz="1867" dirty="0"/>
              <a:t>security activation, i.e. initial configuration of </a:t>
            </a:r>
            <a:r>
              <a:rPr lang="en-GB" sz="1867" dirty="0" smtClean="0"/>
              <a:t>integrity </a:t>
            </a:r>
            <a:r>
              <a:rPr lang="en-GB" sz="1867" dirty="0"/>
              <a:t>protection </a:t>
            </a:r>
            <a:r>
              <a:rPr lang="en-GB" sz="1867" dirty="0" smtClean="0"/>
              <a:t>and ciphering in RAN (SRBs</a:t>
            </a:r>
            <a:r>
              <a:rPr lang="en-GB" sz="1867" dirty="0"/>
              <a:t>, DRBs)</a:t>
            </a:r>
          </a:p>
          <a:p>
            <a:pPr hangingPunct="0"/>
            <a:endParaRPr lang="en-GB" sz="1867" dirty="0" smtClean="0"/>
          </a:p>
          <a:p>
            <a:pPr hangingPunct="0"/>
            <a:r>
              <a:rPr lang="en-GB" sz="1867" dirty="0" smtClean="0"/>
              <a:t>INACTIVE </a:t>
            </a:r>
            <a:r>
              <a:rPr lang="en-GB" sz="1867" dirty="0"/>
              <a:t>state management</a:t>
            </a:r>
          </a:p>
          <a:p>
            <a:pPr lvl="1" hangingPunct="0"/>
            <a:r>
              <a:rPr lang="en-GB" sz="1867" dirty="0"/>
              <a:t>suspension/resumption of RRC connection</a:t>
            </a:r>
          </a:p>
          <a:p>
            <a:pPr hangingPunct="0"/>
            <a:endParaRPr lang="en-GB" sz="1867" dirty="0" smtClean="0"/>
          </a:p>
          <a:p>
            <a:pPr hangingPunct="0"/>
            <a:r>
              <a:rPr lang="en-GB" sz="1867" dirty="0" smtClean="0"/>
              <a:t>Mobility </a:t>
            </a:r>
            <a:r>
              <a:rPr lang="en-GB" sz="1867" dirty="0"/>
              <a:t>related: </a:t>
            </a:r>
            <a:r>
              <a:rPr lang="en-GB" sz="1867" dirty="0" smtClean="0"/>
              <a:t>Handover, </a:t>
            </a:r>
            <a:r>
              <a:rPr lang="en-GB" sz="1867" dirty="0"/>
              <a:t>measurement </a:t>
            </a:r>
            <a:r>
              <a:rPr lang="en-GB" sz="1867" dirty="0" smtClean="0"/>
              <a:t>configuration/reporting</a:t>
            </a:r>
          </a:p>
          <a:p>
            <a:pPr hangingPunct="0"/>
            <a:endParaRPr lang="en-GB" sz="1867" dirty="0" smtClean="0"/>
          </a:p>
          <a:p>
            <a:pPr hangingPunct="0"/>
            <a:r>
              <a:rPr lang="en-GB" sz="1867" dirty="0" smtClean="0"/>
              <a:t>Failure </a:t>
            </a:r>
            <a:r>
              <a:rPr lang="en-GB" sz="1867" dirty="0"/>
              <a:t>recovery</a:t>
            </a:r>
          </a:p>
          <a:p>
            <a:pPr marL="0" lvl="1" indent="0" hangingPunct="0">
              <a:buNone/>
            </a:pPr>
            <a:endParaRPr lang="en-GB" sz="1867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MR-DC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Other architectural options to be completed by Dec 2018 in Rel-15 late drop</a:t>
            </a:r>
          </a:p>
          <a:p>
            <a:pPr lvl="1"/>
            <a:r>
              <a:rPr lang="en-GB" dirty="0" smtClean="0"/>
              <a:t>NG-EN-DC: EN-DC with 5GC</a:t>
            </a:r>
          </a:p>
          <a:p>
            <a:pPr lvl="1"/>
            <a:r>
              <a:rPr lang="en-GB" dirty="0" smtClean="0"/>
              <a:t>NR-DC: NR </a:t>
            </a:r>
            <a:r>
              <a:rPr lang="en-GB" dirty="0" err="1" smtClean="0"/>
              <a:t>NR</a:t>
            </a:r>
            <a:r>
              <a:rPr lang="en-GB" dirty="0" smtClean="0"/>
              <a:t> Dual connectivity</a:t>
            </a:r>
          </a:p>
          <a:p>
            <a:pPr lvl="1"/>
            <a:r>
              <a:rPr lang="en-GB" dirty="0" smtClean="0"/>
              <a:t>NE-DC: NR is master and LTE as secondary node</a:t>
            </a:r>
          </a:p>
          <a:p>
            <a:r>
              <a:rPr lang="en-GB" dirty="0" smtClean="0"/>
              <a:t>Based on EN-DC architecture</a:t>
            </a:r>
          </a:p>
          <a:p>
            <a:pPr lvl="1"/>
            <a:r>
              <a:rPr lang="en-GB" dirty="0" smtClean="0"/>
              <a:t>Main differences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NR-DC coordination and capability handling</a:t>
            </a:r>
          </a:p>
          <a:p>
            <a:pPr lvl="2"/>
            <a:r>
              <a:rPr lang="en-GB" dirty="0" smtClean="0"/>
              <a:t>Small changes Security requirements from integrity protection of DRBs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 lang="en-GB" smtClean="0"/>
              <a:pPr eaLnBrk="0" hangingPunct="0">
                <a:spcBef>
                  <a:spcPct val="50000"/>
                </a:spcBef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02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Release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2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16 work programme (1)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3GPP will continue to evolve NR functionality in Release 16 (due for completion in Q4 19) and beyond. </a:t>
            </a:r>
          </a:p>
          <a:p>
            <a:r>
              <a:rPr lang="en-GB" dirty="0" smtClean="0"/>
              <a:t>These slides provide very brief overview of the  Release 16 work items led by 3GPP</a:t>
            </a:r>
            <a:r>
              <a:rPr lang="en-GB" baseline="0" dirty="0" smtClean="0"/>
              <a:t> RAN working group 2 (working group responsibility for radio interface protocols)</a:t>
            </a:r>
          </a:p>
          <a:p>
            <a:r>
              <a:rPr lang="en-GB" dirty="0" smtClean="0"/>
              <a:t>There is other work led by other working groups </a:t>
            </a:r>
            <a:r>
              <a:rPr lang="en-GB" dirty="0" err="1" smtClean="0"/>
              <a:t>e.g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NR in unlicensed spectrum (NR-U), NR V2X, NR positioning, </a:t>
            </a:r>
            <a:r>
              <a:rPr lang="en-GB" dirty="0"/>
              <a:t>NR for non terrestrial </a:t>
            </a:r>
            <a:r>
              <a:rPr lang="en-GB" dirty="0" smtClean="0"/>
              <a:t>networks, etc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Release 16 work programme (1)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Integrated Access and Backhaul (IAB)</a:t>
            </a:r>
          </a:p>
          <a:p>
            <a:pPr lvl="1"/>
            <a:r>
              <a:rPr lang="en-GB" sz="2000" dirty="0" smtClean="0"/>
              <a:t>Currently</a:t>
            </a:r>
            <a:r>
              <a:rPr lang="en-GB" sz="2000" baseline="0" dirty="0" smtClean="0"/>
              <a:t> in a study phase</a:t>
            </a:r>
          </a:p>
          <a:p>
            <a:pPr lvl="1"/>
            <a:r>
              <a:rPr lang="en-GB" sz="2000" baseline="0" dirty="0" smtClean="0"/>
              <a:t>Investigating the architecture  and radio protocols impacts to introduce</a:t>
            </a:r>
            <a:r>
              <a:rPr lang="en-GB" sz="2000" dirty="0" smtClean="0"/>
              <a:t> relaying where NR radio interface  is also used on the backhaul links to/from the relay nodes</a:t>
            </a:r>
          </a:p>
          <a:p>
            <a:pPr lvl="1"/>
            <a:r>
              <a:rPr lang="en-GB" sz="2000" dirty="0" smtClean="0"/>
              <a:t>Motivated by the desire to enable very dense deployment for NR cells while minimising costs associated with the backhaul network</a:t>
            </a:r>
          </a:p>
          <a:p>
            <a:pPr lvl="1"/>
            <a:r>
              <a:rPr lang="en-GB" sz="2000" dirty="0" smtClean="0"/>
              <a:t>Aiming to support multi-hop relaying </a:t>
            </a:r>
          </a:p>
          <a:p>
            <a:r>
              <a:rPr lang="en-GB" sz="2000" dirty="0" smtClean="0"/>
              <a:t>Enhancements</a:t>
            </a:r>
            <a:r>
              <a:rPr lang="en-GB" sz="2000" baseline="0" dirty="0" smtClean="0"/>
              <a:t> for I</a:t>
            </a:r>
            <a:r>
              <a:rPr lang="en-GB" sz="2000" dirty="0" smtClean="0"/>
              <a:t>ndustrial</a:t>
            </a:r>
            <a:r>
              <a:rPr lang="en-GB" sz="2000" baseline="0" dirty="0" smtClean="0"/>
              <a:t> IoT</a:t>
            </a:r>
          </a:p>
          <a:p>
            <a:pPr lvl="1"/>
            <a:r>
              <a:rPr lang="en-GB" sz="2000" dirty="0" smtClean="0"/>
              <a:t>Currently in study phase</a:t>
            </a:r>
          </a:p>
          <a:p>
            <a:pPr lvl="1"/>
            <a:r>
              <a:rPr lang="en-GB" sz="2000" dirty="0" smtClean="0"/>
              <a:t>Main focus of work is the introduction of support for Time </a:t>
            </a:r>
            <a:r>
              <a:rPr lang="en-GB" sz="2000" dirty="0"/>
              <a:t>Sensitive </a:t>
            </a:r>
            <a:r>
              <a:rPr lang="en-GB" sz="2000" dirty="0" smtClean="0"/>
              <a:t>Networking (TSN) including provision of accurate time reference, Ethernet header compression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Release 16 work programme (2)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NR mobility enhancements</a:t>
            </a:r>
          </a:p>
          <a:p>
            <a:pPr lvl="1"/>
            <a:r>
              <a:rPr lang="en-GB" sz="2000" dirty="0" smtClean="0"/>
              <a:t>Work due to start in Q1 19</a:t>
            </a:r>
          </a:p>
          <a:p>
            <a:pPr lvl="1"/>
            <a:r>
              <a:rPr lang="en-GB" sz="2000" dirty="0" smtClean="0"/>
              <a:t>Aiming to provide enhancements for handover interruption time and reliability</a:t>
            </a:r>
          </a:p>
          <a:p>
            <a:r>
              <a:rPr lang="en-GB" sz="2000" dirty="0" smtClean="0"/>
              <a:t>NR dual connectivity and carrier aggregation enhancements</a:t>
            </a:r>
          </a:p>
          <a:p>
            <a:pPr lvl="1"/>
            <a:r>
              <a:rPr lang="en-GB" sz="2000" dirty="0" smtClean="0"/>
              <a:t>Work due to start in Q1 19</a:t>
            </a:r>
          </a:p>
          <a:p>
            <a:pPr lvl="1"/>
            <a:r>
              <a:rPr lang="en-GB" sz="2000" dirty="0" smtClean="0"/>
              <a:t>Aiming to provide various enhancement to CA/DC operation including faster measurement reporting of candidate cells and faster activation of CA and/or DC</a:t>
            </a:r>
          </a:p>
          <a:p>
            <a:r>
              <a:rPr lang="en-GB" sz="2000" dirty="0" smtClean="0"/>
              <a:t>Optimisations on UE radio capability signalling</a:t>
            </a:r>
          </a:p>
          <a:p>
            <a:pPr lvl="1"/>
            <a:r>
              <a:rPr lang="en-GB" sz="2000" dirty="0" smtClean="0"/>
              <a:t>Currently in study phase</a:t>
            </a:r>
          </a:p>
          <a:p>
            <a:pPr lvl="1"/>
            <a:r>
              <a:rPr lang="en-GB" sz="2000" dirty="0" smtClean="0"/>
              <a:t>Investigating mechanisms to reduce the overhead of UE capability signalling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1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7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1867" dirty="0"/>
              <a:t>RRC: Control plane functions and procedures</a:t>
            </a:r>
          </a:p>
          <a:p>
            <a:pPr lvl="1">
              <a:spcBef>
                <a:spcPts val="1200"/>
              </a:spcBef>
            </a:pPr>
            <a:r>
              <a:rPr lang="en-GB" sz="1867" dirty="0"/>
              <a:t>INACTIVE state and message flow for transitions to </a:t>
            </a:r>
            <a:r>
              <a:rPr lang="en-GB" sz="1867" dirty="0" err="1"/>
              <a:t>RRC_Connected</a:t>
            </a:r>
            <a:endParaRPr lang="en-GB" sz="1867" dirty="0"/>
          </a:p>
          <a:p>
            <a:pPr>
              <a:spcBef>
                <a:spcPts val="1200"/>
              </a:spcBef>
            </a:pPr>
            <a:r>
              <a:rPr lang="en-GB" sz="1867" dirty="0"/>
              <a:t>User plane protocols</a:t>
            </a:r>
          </a:p>
          <a:p>
            <a:pPr lvl="1">
              <a:spcBef>
                <a:spcPts val="1200"/>
              </a:spcBef>
            </a:pPr>
            <a:r>
              <a:rPr lang="en-GB" sz="1867" dirty="0"/>
              <a:t>SDAP and 5G </a:t>
            </a:r>
            <a:r>
              <a:rPr lang="en-GB" sz="1867" dirty="0" err="1"/>
              <a:t>QoS</a:t>
            </a:r>
            <a:endParaRPr lang="en-GB" sz="1867" dirty="0"/>
          </a:p>
          <a:p>
            <a:pPr lvl="1">
              <a:spcBef>
                <a:spcPts val="1200"/>
              </a:spcBef>
            </a:pPr>
            <a:r>
              <a:rPr lang="en-GB" sz="1867" dirty="0"/>
              <a:t>PDCP and packet duplication</a:t>
            </a:r>
          </a:p>
          <a:p>
            <a:pPr lvl="1">
              <a:spcBef>
                <a:spcPts val="1200"/>
              </a:spcBef>
            </a:pPr>
            <a:r>
              <a:rPr lang="en-GB" sz="1867" dirty="0"/>
              <a:t>RLC functions with optimisation for UE implementation</a:t>
            </a:r>
          </a:p>
          <a:p>
            <a:pPr lvl="1">
              <a:spcBef>
                <a:spcPts val="1200"/>
              </a:spcBef>
            </a:pPr>
            <a:r>
              <a:rPr lang="en-GB" sz="1867" dirty="0"/>
              <a:t>MAC functions and enhancements for NR</a:t>
            </a:r>
          </a:p>
          <a:p>
            <a:pPr>
              <a:spcBef>
                <a:spcPts val="1200"/>
              </a:spcBef>
            </a:pPr>
            <a:r>
              <a:rPr lang="en-GB" sz="1867" dirty="0"/>
              <a:t>Non standalone specific functions</a:t>
            </a:r>
          </a:p>
          <a:p>
            <a:pPr lvl="1">
              <a:spcBef>
                <a:spcPts val="1200"/>
              </a:spcBef>
            </a:pPr>
            <a:r>
              <a:rPr lang="en-GB" sz="1867" dirty="0"/>
              <a:t>MN and </a:t>
            </a:r>
            <a:r>
              <a:rPr lang="en-GB" sz="1867" dirty="0" smtClean="0"/>
              <a:t>SN, </a:t>
            </a:r>
            <a:r>
              <a:rPr lang="en-GB" sz="1867" dirty="0"/>
              <a:t>RRC structure, </a:t>
            </a:r>
            <a:r>
              <a:rPr lang="en-GB" sz="1867" dirty="0" smtClean="0"/>
              <a:t>SRB3</a:t>
            </a:r>
            <a:endParaRPr lang="en-GB" sz="1867" dirty="0"/>
          </a:p>
          <a:p>
            <a:pPr lvl="1">
              <a:spcBef>
                <a:spcPts val="1200"/>
              </a:spcBef>
            </a:pPr>
            <a:r>
              <a:rPr lang="en-GB" sz="1867" dirty="0"/>
              <a:t>Bearer types and </a:t>
            </a:r>
            <a:r>
              <a:rPr lang="en-GB" sz="1867" smtClean="0"/>
              <a:t>unified bearer </a:t>
            </a:r>
            <a:r>
              <a:rPr lang="en-GB" sz="1867" dirty="0"/>
              <a:t>in the UE</a:t>
            </a:r>
          </a:p>
          <a:p>
            <a:pPr>
              <a:spcBef>
                <a:spcPts val="1200"/>
              </a:spcBef>
            </a:pPr>
            <a:r>
              <a:rPr lang="en-GB" sz="1867" dirty="0"/>
              <a:t>Rel-16 topics: IAB, </a:t>
            </a:r>
            <a:r>
              <a:rPr lang="en-GB" sz="1867" dirty="0" err="1"/>
              <a:t>IIoT</a:t>
            </a:r>
            <a:r>
              <a:rPr lang="en-GB" sz="1867" dirty="0"/>
              <a:t>, Mobility, CA/DC enhancements, UE capability transfer optimisation </a:t>
            </a:r>
            <a:endParaRPr lang="en-GB" sz="2133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4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Terminology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133" dirty="0"/>
              <a:t>NR		Name of the Radio Access Technology (equivalent to E-UTRA).</a:t>
            </a:r>
          </a:p>
          <a:p>
            <a:pPr lvl="1"/>
            <a:r>
              <a:rPr lang="en-GB" sz="2133" dirty="0"/>
              <a:t>NG-RAN	RAN that connects to 5GC</a:t>
            </a:r>
          </a:p>
          <a:p>
            <a:pPr lvl="2"/>
            <a:r>
              <a:rPr lang="en-GB" dirty="0"/>
              <a:t>Could use either the NR or E-UTRA radio access technology</a:t>
            </a:r>
          </a:p>
          <a:p>
            <a:pPr lvl="2"/>
            <a:r>
              <a:rPr lang="en-GB" dirty="0"/>
              <a:t>Note NG-RAN is defined by its connectivity to the 5GC and not by the radio it uses. </a:t>
            </a:r>
          </a:p>
          <a:p>
            <a:pPr lvl="1"/>
            <a:r>
              <a:rPr lang="en-GB" sz="2133" dirty="0"/>
              <a:t>gNB 		Node B that used the NR Radio Access Technology</a:t>
            </a:r>
          </a:p>
          <a:p>
            <a:pPr lvl="2"/>
            <a:r>
              <a:rPr lang="en-GB" dirty="0" err="1"/>
              <a:t>en</a:t>
            </a:r>
            <a:r>
              <a:rPr lang="en-GB" dirty="0"/>
              <a:t>-gNB - Node B that uses NR for E-UTRA-NR Dual connectivity. You might see this but not expected to be commonly used in RAN2 specs (more in RAN3 specs)</a:t>
            </a:r>
          </a:p>
          <a:p>
            <a:pPr lvl="1"/>
            <a:r>
              <a:rPr lang="en-GB" sz="2133" dirty="0"/>
              <a:t>NR, NG - are 'monolithic' terms - they do not stand for anything!</a:t>
            </a:r>
          </a:p>
          <a:p>
            <a:pPr lvl="1"/>
            <a:r>
              <a:rPr lang="en-GB" sz="2133" dirty="0"/>
              <a:t>5G 		Marketing name and logo for 3GPP Rel-15 specs related to NR</a:t>
            </a:r>
          </a:p>
          <a:p>
            <a:pPr lvl="2"/>
            <a:r>
              <a:rPr lang="en-GB" dirty="0"/>
              <a:t>Others in the industry may use '5G' in different ways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026" name="Picture 2" descr="5G-logo_175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85" y="5086879"/>
            <a:ext cx="1619251" cy="111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9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</a:t>
            </a:r>
            <a:r>
              <a:rPr lang="en-US" dirty="0" smtClean="0"/>
              <a:t>of RRC states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985838" y="1749425"/>
          <a:ext cx="11205681" cy="417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227"/>
                <a:gridCol w="3735227"/>
                <a:gridCol w="3735227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RRC_IDLE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RRC_INACTIVE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RRC_CONNECTED</a:t>
                      </a:r>
                      <a:endParaRPr lang="en-US" sz="1600" dirty="0"/>
                    </a:p>
                  </a:txBody>
                  <a:tcPr anchor="ctr"/>
                </a:tc>
              </a:tr>
              <a:tr h="6039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1C5"/>
                          </a:solidFill>
                        </a:rPr>
                        <a:t>UE controlled mobility based on network configuration (cell reselection)</a:t>
                      </a:r>
                      <a:endParaRPr 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 controlled mobility within NR and to/from E-UTRAN</a:t>
                      </a:r>
                      <a:endParaRPr lang="en-US" sz="1600" dirty="0"/>
                    </a:p>
                  </a:txBody>
                  <a:tcPr anchor="ctr"/>
                </a:tc>
              </a:tr>
              <a:tr h="534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DRX configured by NAS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1C5"/>
                          </a:solidFill>
                        </a:rPr>
                        <a:t>DRX configured by NAS</a:t>
                      </a:r>
                      <a:r>
                        <a:rPr lang="en-US" sz="1600" b="1" baseline="0" dirty="0" smtClean="0">
                          <a:solidFill>
                            <a:srgbClr val="0071C5"/>
                          </a:solidFill>
                        </a:rPr>
                        <a:t> or </a:t>
                      </a:r>
                      <a:r>
                        <a:rPr lang="en-US" sz="1600" b="1" baseline="0" dirty="0" err="1" smtClean="0">
                          <a:solidFill>
                            <a:srgbClr val="0071C5"/>
                          </a:solidFill>
                        </a:rPr>
                        <a:t>gNB</a:t>
                      </a:r>
                      <a:endParaRPr lang="en-US" sz="1600" b="1" dirty="0">
                        <a:solidFill>
                          <a:srgbClr val="0071C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DRX configured by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</a:t>
                      </a:r>
                      <a:endParaRPr lang="en-US" sz="1600" dirty="0"/>
                    </a:p>
                  </a:txBody>
                  <a:tcPr anchor="ctr"/>
                </a:tc>
              </a:tr>
              <a:tr h="510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1C5"/>
                          </a:solidFill>
                        </a:rPr>
                        <a:t>Broadcast</a:t>
                      </a:r>
                      <a:r>
                        <a:rPr lang="en-US" sz="1600" baseline="0" dirty="0" smtClean="0">
                          <a:solidFill>
                            <a:srgbClr val="0071C5"/>
                          </a:solidFill>
                        </a:rPr>
                        <a:t> of system information</a:t>
                      </a:r>
                      <a:endParaRPr lang="en-US" sz="1600" dirty="0">
                        <a:solidFill>
                          <a:srgbClr val="0071C5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 cell measurements</a:t>
                      </a:r>
                      <a:endParaRPr 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Paging (CN-initiated)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Paging (CN-initiated or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0071C5"/>
                          </a:solidFill>
                        </a:rPr>
                        <a:t>NG-RAN-initiated)</a:t>
                      </a:r>
                      <a:endParaRPr lang="en-US" sz="1600" b="1" dirty="0">
                        <a:solidFill>
                          <a:srgbClr val="0071C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can transmit and/or receive data to/from UE</a:t>
                      </a:r>
                      <a:endParaRPr lang="en-US" sz="1600" dirty="0"/>
                    </a:p>
                  </a:txBody>
                  <a:tcPr anchor="ctr"/>
                </a:tc>
              </a:tr>
              <a:tr h="7619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</a:t>
                      </a:r>
                      <a:r>
                        <a:rPr lang="x-non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CN</a:t>
                      </a:r>
                      <a:r>
                        <a:rPr lang="x-non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</a:t>
                      </a:r>
                      <a:r>
                        <a:rPr lang="x-non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uniquely identifies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x-non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</a:t>
                      </a:r>
                      <a:r>
                        <a:rPr lang="x-non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tracking area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1C5"/>
                          </a:solidFill>
                        </a:rPr>
                        <a:t>NG-RAN knows the RNA which the UE belongs to</a:t>
                      </a:r>
                      <a:endParaRPr lang="en-US" sz="1600" b="1" dirty="0">
                        <a:solidFill>
                          <a:srgbClr val="0071C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NG-RAN knows the cell which the UE belongs to</a:t>
                      </a:r>
                      <a:endParaRPr lang="en-US" sz="1600" dirty="0"/>
                    </a:p>
                  </a:txBody>
                  <a:tcPr anchor="ctr"/>
                </a:tc>
              </a:tr>
              <a:tr h="665804"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RRC context stored in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kern="1200" dirty="0" smtClean="0">
                          <a:solidFill>
                            <a:srgbClr val="0071C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</a:t>
                      </a:r>
                      <a:r>
                        <a:rPr lang="en-GB" sz="1600" kern="1200" baseline="0" dirty="0" smtClean="0">
                          <a:solidFill>
                            <a:srgbClr val="0071C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NG RAN</a:t>
                      </a:r>
                      <a:r>
                        <a:rPr lang="en-GB" sz="1600" kern="1200" dirty="0" smtClean="0">
                          <a:solidFill>
                            <a:srgbClr val="0071C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</a:t>
                      </a:r>
                      <a:r>
                        <a:rPr lang="en-GB" sz="1600" kern="1200" baseline="0" dirty="0" smtClean="0">
                          <a:solidFill>
                            <a:srgbClr val="0071C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UE AS </a:t>
                      </a:r>
                      <a:r>
                        <a:rPr lang="en-GB" sz="1600" kern="1200" dirty="0" smtClean="0">
                          <a:solidFill>
                            <a:srgbClr val="0071C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 stored, and the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71C5"/>
                          </a:solidFill>
                        </a:rPr>
                        <a:t>5GC - NG-RAN connection (both C/U-planes) is established for UE</a:t>
                      </a:r>
                      <a:endParaRPr lang="en-US" sz="1600" dirty="0">
                        <a:solidFill>
                          <a:srgbClr val="0071C5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2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Connection establishment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3696" y="1558456"/>
            <a:ext cx="4863207" cy="4284985"/>
          </a:xfrm>
        </p:spPr>
        <p:txBody>
          <a:bodyPr/>
          <a:lstStyle/>
          <a:p>
            <a:r>
              <a:rPr lang="en-GB" sz="1867" dirty="0"/>
              <a:t>Procedurally similar to LTE</a:t>
            </a:r>
          </a:p>
          <a:p>
            <a:pPr lvl="1"/>
            <a:r>
              <a:rPr lang="en-GB" sz="1867" dirty="0"/>
              <a:t>RRC connection request, setup, setup complete</a:t>
            </a:r>
          </a:p>
          <a:p>
            <a:pPr lvl="1"/>
            <a:r>
              <a:rPr lang="en-GB" sz="1867" dirty="0" err="1"/>
              <a:t>Nx</a:t>
            </a:r>
            <a:r>
              <a:rPr lang="en-GB" sz="1867" dirty="0"/>
              <a:t> connection establishment with 5GC with UE context and capability transfer</a:t>
            </a:r>
          </a:p>
          <a:p>
            <a:pPr lvl="1"/>
            <a:r>
              <a:rPr lang="en-GB" sz="1867" dirty="0"/>
              <a:t>Security configuration</a:t>
            </a:r>
          </a:p>
          <a:p>
            <a:pPr lvl="1"/>
            <a:r>
              <a:rPr lang="en-GB" sz="1867" dirty="0"/>
              <a:t>DRB setup</a:t>
            </a:r>
          </a:p>
          <a:p>
            <a:pPr lvl="1"/>
            <a:r>
              <a:rPr lang="en-GB" sz="1867" dirty="0" smtClean="0"/>
              <a:t>Idle </a:t>
            </a:r>
            <a:r>
              <a:rPr lang="en-GB" sz="1867" dirty="0"/>
              <a:t>to connected delay </a:t>
            </a:r>
            <a:r>
              <a:rPr lang="en-GB" sz="1867" dirty="0" smtClean="0"/>
              <a:t>different compared to </a:t>
            </a:r>
            <a:r>
              <a:rPr lang="en-GB" sz="1867" dirty="0"/>
              <a:t>LTE</a:t>
            </a:r>
          </a:p>
          <a:p>
            <a:pPr lvl="2"/>
            <a:r>
              <a:rPr lang="en-GB" sz="1600" dirty="0"/>
              <a:t>5GC NAS service request message design </a:t>
            </a:r>
            <a:r>
              <a:rPr lang="en-GB" sz="1600" dirty="0" smtClean="0"/>
              <a:t>is different </a:t>
            </a:r>
            <a:r>
              <a:rPr lang="en-GB" sz="1600" dirty="0"/>
              <a:t>and </a:t>
            </a:r>
            <a:r>
              <a:rPr lang="en-GB" sz="1600" dirty="0" smtClean="0"/>
              <a:t>larger </a:t>
            </a:r>
            <a:r>
              <a:rPr lang="en-GB" sz="1600" dirty="0"/>
              <a:t>than EPC </a:t>
            </a:r>
          </a:p>
          <a:p>
            <a:pPr lvl="1"/>
            <a:endParaRPr lang="en-GB" sz="186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200561" y="4130568"/>
            <a:ext cx="80353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/>
          </a:p>
        </p:txBody>
      </p:sp>
      <p:graphicFrame>
        <p:nvGraphicFramePr>
          <p:cNvPr id="1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77609"/>
              </p:ext>
            </p:extLst>
          </p:nvPr>
        </p:nvGraphicFramePr>
        <p:xfrm>
          <a:off x="5203799" y="1690640"/>
          <a:ext cx="6645110" cy="399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4257785" imgH="2562225" progId="Visio.Drawing.11">
                  <p:embed/>
                </p:oleObj>
              </mc:Choice>
              <mc:Fallback>
                <p:oleObj name="Visio" r:id="rId3" imgW="4257785" imgH="2562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799" y="1690640"/>
                        <a:ext cx="6645110" cy="39989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9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Signalling flow and use of reflective QoS in RAN and CN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70705" y="627324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4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92301"/>
              </p:ext>
            </p:extLst>
          </p:nvPr>
        </p:nvGraphicFramePr>
        <p:xfrm>
          <a:off x="1651257" y="979649"/>
          <a:ext cx="7988300" cy="55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Visio" r:id="rId3" imgW="10382435" imgH="7258050" progId="Visio.Drawing.11">
                  <p:embed/>
                </p:oleObj>
              </mc:Choice>
              <mc:Fallback>
                <p:oleObj name="Visio" r:id="rId3" imgW="10382435" imgH="72580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257" y="979649"/>
                        <a:ext cx="7988300" cy="558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9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RRC message for unified bearer type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30" y="2256623"/>
            <a:ext cx="3302847" cy="24714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620684" y="2212471"/>
          <a:ext cx="2946400" cy="287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Visio" r:id="rId4" imgW="1981264" imgH="1914461" progId="Visio.Drawing.11">
                  <p:embed/>
                </p:oleObj>
              </mc:Choice>
              <mc:Fallback>
                <p:oleObj name="Visio" r:id="rId4" imgW="1981264" imgH="19144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684" y="2212471"/>
                        <a:ext cx="2946400" cy="28786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22477" y="5539618"/>
            <a:ext cx="2619307" cy="2257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GB" sz="1467" dirty="0">
                <a:solidFill>
                  <a:srgbClr val="003C71"/>
                </a:solidFill>
              </a:rPr>
              <a:t>Overall RRC message structure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8644" y="5208234"/>
            <a:ext cx="1136530" cy="2257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GB" sz="1467" dirty="0">
                <a:solidFill>
                  <a:srgbClr val="003C71"/>
                </a:solidFill>
              </a:rPr>
              <a:t>A split bearer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1459" y="4982531"/>
            <a:ext cx="3143489" cy="451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GB" sz="1467" dirty="0">
                <a:solidFill>
                  <a:srgbClr val="003C71"/>
                </a:solidFill>
              </a:rPr>
              <a:t>RRC configuration structure of the </a:t>
            </a:r>
          </a:p>
          <a:p>
            <a:r>
              <a:rPr lang="en-GB" sz="1467" dirty="0">
                <a:solidFill>
                  <a:srgbClr val="003C71"/>
                </a:solidFill>
              </a:rPr>
              <a:t>user plane  for multiple bearers (FFS)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607485" y="1570037"/>
          <a:ext cx="3241809" cy="419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Visio" r:id="rId6" imgW="3076479" imgH="3981450" progId="Visio.Drawing.15">
                  <p:embed/>
                </p:oleObj>
              </mc:Choice>
              <mc:Fallback>
                <p:oleObj name="Visio" r:id="rId6" imgW="3076479" imgH="39814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485" y="1570037"/>
                        <a:ext cx="3241809" cy="4195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6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RRC message for unified bearer type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297493" y="2115493"/>
          <a:ext cx="3172884" cy="287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Visio" r:id="rId3" imgW="2133600" imgH="1914525" progId="Visio.Drawing.11">
                  <p:embed/>
                </p:oleObj>
              </mc:Choice>
              <mc:Fallback>
                <p:oleObj name="Visio" r:id="rId3" imgW="2133600" imgH="19145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493" y="2115493"/>
                        <a:ext cx="3172884" cy="28786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22477" y="5539618"/>
            <a:ext cx="2619307" cy="2257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GB" sz="1467" dirty="0">
                <a:solidFill>
                  <a:srgbClr val="003C71"/>
                </a:solidFill>
              </a:rPr>
              <a:t>Overall RRC message structure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9049" y="4982531"/>
            <a:ext cx="2149627" cy="451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GB" sz="1467" dirty="0">
                <a:solidFill>
                  <a:srgbClr val="003C71"/>
                </a:solidFill>
              </a:rPr>
              <a:t>A split bearer configured </a:t>
            </a:r>
          </a:p>
          <a:p>
            <a:r>
              <a:rPr lang="en-GB" sz="1467" dirty="0">
                <a:solidFill>
                  <a:srgbClr val="003C71"/>
                </a:solidFill>
              </a:rPr>
              <a:t>as SCG bearer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1459" y="4982531"/>
            <a:ext cx="3831177" cy="451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GB" sz="1467" dirty="0">
                <a:solidFill>
                  <a:srgbClr val="003C71"/>
                </a:solidFill>
              </a:rPr>
              <a:t>RRC configuration structure of the user plane</a:t>
            </a:r>
          </a:p>
          <a:p>
            <a:r>
              <a:rPr lang="en-GB" sz="1467" dirty="0">
                <a:solidFill>
                  <a:srgbClr val="003C71"/>
                </a:solidFill>
              </a:rPr>
              <a:t>when configured as SCG bearer </a:t>
            </a: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07485" y="1570037"/>
          <a:ext cx="3241809" cy="419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Visio" r:id="rId5" imgW="3076479" imgH="3981450" progId="Visio.Drawing.15">
                  <p:embed/>
                </p:oleObj>
              </mc:Choice>
              <mc:Fallback>
                <p:oleObj name="Visio" r:id="rId5" imgW="3076479" imgH="39814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485" y="1570037"/>
                        <a:ext cx="3241809" cy="4195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 noChangeAspect="1"/>
          </p:cNvGrpSpPr>
          <p:nvPr/>
        </p:nvGrpSpPr>
        <p:grpSpPr bwMode="auto">
          <a:xfrm>
            <a:off x="8261459" y="1885571"/>
            <a:ext cx="3304118" cy="2472267"/>
            <a:chOff x="2438" y="2871"/>
            <a:chExt cx="1561" cy="1168"/>
          </a:xfrm>
        </p:grpSpPr>
        <p:sp>
          <p:nvSpPr>
            <p:cNvPr id="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438" y="2871"/>
              <a:ext cx="1561" cy="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438" y="2871"/>
              <a:ext cx="492" cy="210"/>
            </a:xfrm>
            <a:prstGeom prst="rect">
              <a:avLst/>
            </a:prstGeom>
            <a:solidFill>
              <a:srgbClr val="C1E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438" y="2871"/>
              <a:ext cx="492" cy="210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494" y="2902"/>
              <a:ext cx="15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pdcp</a:t>
              </a:r>
              <a:endParaRPr lang="en-US" altLang="en-US" sz="240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656" y="290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680" y="2902"/>
              <a:ext cx="20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494" y="2978"/>
              <a:ext cx="2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(incl. drb</a:t>
              </a:r>
              <a:endParaRPr lang="en-US" altLang="en-US" sz="240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740" y="2978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764" y="2978"/>
              <a:ext cx="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ID)</a:t>
              </a:r>
              <a:endParaRPr lang="en-US" altLang="en-US" sz="2400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2966" y="2871"/>
              <a:ext cx="499" cy="210"/>
            </a:xfrm>
            <a:prstGeom prst="rect">
              <a:avLst/>
            </a:prstGeom>
            <a:solidFill>
              <a:srgbClr val="C1E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2966" y="2871"/>
              <a:ext cx="499" cy="210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3027" y="2902"/>
              <a:ext cx="15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pdcp</a:t>
              </a:r>
              <a:endParaRPr lang="en-US" altLang="en-US" sz="2400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189" y="290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213" y="2902"/>
              <a:ext cx="20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 dirty="0" err="1">
                  <a:solidFill>
                    <a:srgbClr val="58585A"/>
                  </a:solidFill>
                </a:rPr>
                <a:t>Config</a:t>
              </a:r>
              <a:endParaRPr lang="en-US" altLang="en-US" sz="2400" dirty="0"/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3027" y="2978"/>
              <a:ext cx="2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(incl. drb</a:t>
              </a:r>
              <a:endParaRPr lang="en-US" altLang="en-US" sz="2400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3" y="2978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97" y="2978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ID</a:t>
              </a:r>
              <a:endParaRPr lang="en-US" altLang="en-US" sz="2400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3351" y="2978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)</a:t>
              </a:r>
              <a:endParaRPr lang="en-US" altLang="en-US" sz="2400"/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auto">
            <a:xfrm>
              <a:off x="3501" y="2871"/>
              <a:ext cx="498" cy="210"/>
            </a:xfrm>
            <a:prstGeom prst="rect">
              <a:avLst/>
            </a:prstGeom>
            <a:solidFill>
              <a:srgbClr val="C1E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501" y="2871"/>
              <a:ext cx="498" cy="210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3561" y="2902"/>
              <a:ext cx="15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pdcp</a:t>
              </a:r>
              <a:endParaRPr lang="en-US" altLang="en-US" sz="2400"/>
            </a:p>
          </p:txBody>
        </p:sp>
        <p:sp>
          <p:nvSpPr>
            <p:cNvPr id="123" name="Rectangle 32"/>
            <p:cNvSpPr>
              <a:spLocks noChangeArrowheads="1"/>
            </p:cNvSpPr>
            <p:nvPr/>
          </p:nvSpPr>
          <p:spPr bwMode="auto">
            <a:xfrm>
              <a:off x="3723" y="290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24" name="Rectangle 33"/>
            <p:cNvSpPr>
              <a:spLocks noChangeArrowheads="1"/>
            </p:cNvSpPr>
            <p:nvPr/>
          </p:nvSpPr>
          <p:spPr bwMode="auto">
            <a:xfrm>
              <a:off x="3747" y="2902"/>
              <a:ext cx="20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561" y="2978"/>
              <a:ext cx="2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(incl. drb</a:t>
              </a:r>
              <a:endParaRPr lang="en-US" altLang="en-US" sz="2400"/>
            </a:p>
          </p:txBody>
        </p:sp>
        <p:sp>
          <p:nvSpPr>
            <p:cNvPr id="126" name="Rectangle 35"/>
            <p:cNvSpPr>
              <a:spLocks noChangeArrowheads="1"/>
            </p:cNvSpPr>
            <p:nvPr/>
          </p:nvSpPr>
          <p:spPr bwMode="auto">
            <a:xfrm>
              <a:off x="3807" y="2978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27" name="Rectangle 36"/>
            <p:cNvSpPr>
              <a:spLocks noChangeArrowheads="1"/>
            </p:cNvSpPr>
            <p:nvPr/>
          </p:nvSpPr>
          <p:spPr bwMode="auto">
            <a:xfrm>
              <a:off x="3831" y="2978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ID</a:t>
              </a:r>
              <a:endParaRPr lang="en-US" altLang="en-US" sz="2400"/>
            </a:p>
          </p:txBody>
        </p:sp>
        <p:sp>
          <p:nvSpPr>
            <p:cNvPr id="128" name="Rectangle 37"/>
            <p:cNvSpPr>
              <a:spLocks noChangeArrowheads="1"/>
            </p:cNvSpPr>
            <p:nvPr/>
          </p:nvSpPr>
          <p:spPr bwMode="auto">
            <a:xfrm>
              <a:off x="3885" y="2978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)</a:t>
              </a:r>
              <a:endParaRPr lang="en-US" altLang="en-US" sz="2400"/>
            </a:p>
          </p:txBody>
        </p:sp>
        <p:sp>
          <p:nvSpPr>
            <p:cNvPr id="129" name="Rectangle 38"/>
            <p:cNvSpPr>
              <a:spLocks noChangeArrowheads="1"/>
            </p:cNvSpPr>
            <p:nvPr/>
          </p:nvSpPr>
          <p:spPr bwMode="auto">
            <a:xfrm>
              <a:off x="2438" y="3242"/>
              <a:ext cx="720" cy="797"/>
            </a:xfrm>
            <a:prstGeom prst="rect">
              <a:avLst/>
            </a:prstGeom>
            <a:solidFill>
              <a:srgbClr val="97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30" name="Rectangle 39"/>
            <p:cNvSpPr>
              <a:spLocks noChangeArrowheads="1"/>
            </p:cNvSpPr>
            <p:nvPr/>
          </p:nvSpPr>
          <p:spPr bwMode="auto">
            <a:xfrm>
              <a:off x="2438" y="3242"/>
              <a:ext cx="720" cy="797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31" name="Rectangle 40"/>
            <p:cNvSpPr>
              <a:spLocks noChangeArrowheads="1"/>
            </p:cNvSpPr>
            <p:nvPr/>
          </p:nvSpPr>
          <p:spPr bwMode="auto">
            <a:xfrm>
              <a:off x="2497" y="3274"/>
              <a:ext cx="15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MCG</a:t>
              </a:r>
              <a:endParaRPr lang="en-US" altLang="en-US" sz="2400"/>
            </a:p>
          </p:txBody>
        </p:sp>
        <p:sp>
          <p:nvSpPr>
            <p:cNvPr id="132" name="Rectangle 41"/>
            <p:cNvSpPr>
              <a:spLocks noChangeArrowheads="1"/>
            </p:cNvSpPr>
            <p:nvPr/>
          </p:nvSpPr>
          <p:spPr bwMode="auto">
            <a:xfrm>
              <a:off x="2654" y="3274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33" name="Rectangle 42"/>
            <p:cNvSpPr>
              <a:spLocks noChangeArrowheads="1"/>
            </p:cNvSpPr>
            <p:nvPr/>
          </p:nvSpPr>
          <p:spPr bwMode="auto">
            <a:xfrm>
              <a:off x="2678" y="3274"/>
              <a:ext cx="20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>
              <a:off x="3255" y="3242"/>
              <a:ext cx="720" cy="797"/>
            </a:xfrm>
            <a:prstGeom prst="rect">
              <a:avLst/>
            </a:prstGeom>
            <a:solidFill>
              <a:srgbClr val="97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35" name="Rectangle 44"/>
            <p:cNvSpPr>
              <a:spLocks noChangeArrowheads="1"/>
            </p:cNvSpPr>
            <p:nvPr/>
          </p:nvSpPr>
          <p:spPr bwMode="auto">
            <a:xfrm>
              <a:off x="3255" y="3242"/>
              <a:ext cx="720" cy="797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36" name="Rectangle 45"/>
            <p:cNvSpPr>
              <a:spLocks noChangeArrowheads="1"/>
            </p:cNvSpPr>
            <p:nvPr/>
          </p:nvSpPr>
          <p:spPr bwMode="auto">
            <a:xfrm>
              <a:off x="3314" y="3272"/>
              <a:ext cx="1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SCG</a:t>
              </a:r>
              <a:endParaRPr lang="en-US" altLang="en-US" sz="2400"/>
            </a:p>
          </p:txBody>
        </p:sp>
        <p:sp>
          <p:nvSpPr>
            <p:cNvPr id="137" name="Rectangle 46"/>
            <p:cNvSpPr>
              <a:spLocks noChangeArrowheads="1"/>
            </p:cNvSpPr>
            <p:nvPr/>
          </p:nvSpPr>
          <p:spPr bwMode="auto">
            <a:xfrm>
              <a:off x="3452" y="327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38" name="Rectangle 47"/>
            <p:cNvSpPr>
              <a:spLocks noChangeArrowheads="1"/>
            </p:cNvSpPr>
            <p:nvPr/>
          </p:nvSpPr>
          <p:spPr bwMode="auto">
            <a:xfrm>
              <a:off x="3476" y="3272"/>
              <a:ext cx="20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39" name="Rectangle 48"/>
            <p:cNvSpPr>
              <a:spLocks noChangeArrowheads="1"/>
            </p:cNvSpPr>
            <p:nvPr/>
          </p:nvSpPr>
          <p:spPr bwMode="auto">
            <a:xfrm>
              <a:off x="3291" y="3368"/>
              <a:ext cx="594" cy="288"/>
            </a:xfrm>
            <a:prstGeom prst="rect">
              <a:avLst/>
            </a:prstGeom>
            <a:solidFill>
              <a:srgbClr val="97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3291" y="3368"/>
              <a:ext cx="594" cy="288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3350" y="3396"/>
              <a:ext cx="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drb</a:t>
              </a:r>
              <a:endParaRPr lang="en-US" altLang="en-US" sz="2400"/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3446" y="3396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43" name="Rectangle 52"/>
            <p:cNvSpPr>
              <a:spLocks noChangeArrowheads="1"/>
            </p:cNvSpPr>
            <p:nvPr/>
          </p:nvSpPr>
          <p:spPr bwMode="auto">
            <a:xfrm>
              <a:off x="3470" y="3396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ID</a:t>
              </a:r>
              <a:endParaRPr lang="en-US" altLang="en-US" sz="2400"/>
            </a:p>
          </p:txBody>
        </p:sp>
        <p:sp>
          <p:nvSpPr>
            <p:cNvPr id="144" name="Rectangle 53"/>
            <p:cNvSpPr>
              <a:spLocks noChangeArrowheads="1"/>
            </p:cNvSpPr>
            <p:nvPr/>
          </p:nvSpPr>
          <p:spPr bwMode="auto">
            <a:xfrm>
              <a:off x="3350" y="3474"/>
              <a:ext cx="6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rlc</a:t>
              </a:r>
              <a:endParaRPr lang="en-US" altLang="en-US" sz="2400"/>
            </a:p>
          </p:txBody>
        </p:sp>
        <p:sp>
          <p:nvSpPr>
            <p:cNvPr id="145" name="Rectangle 54"/>
            <p:cNvSpPr>
              <a:spLocks noChangeArrowheads="1"/>
            </p:cNvSpPr>
            <p:nvPr/>
          </p:nvSpPr>
          <p:spPr bwMode="auto">
            <a:xfrm>
              <a:off x="3422" y="3474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46" name="Rectangle 55"/>
            <p:cNvSpPr>
              <a:spLocks noChangeArrowheads="1"/>
            </p:cNvSpPr>
            <p:nvPr/>
          </p:nvSpPr>
          <p:spPr bwMode="auto">
            <a:xfrm>
              <a:off x="3446" y="3474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47" name="Rectangle 56"/>
            <p:cNvSpPr>
              <a:spLocks noChangeArrowheads="1"/>
            </p:cNvSpPr>
            <p:nvPr/>
          </p:nvSpPr>
          <p:spPr bwMode="auto">
            <a:xfrm>
              <a:off x="3350" y="3546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mac</a:t>
              </a:r>
              <a:endParaRPr lang="en-US" altLang="en-US" sz="2400"/>
            </a:p>
          </p:txBody>
        </p:sp>
        <p:sp>
          <p:nvSpPr>
            <p:cNvPr id="148" name="Rectangle 57"/>
            <p:cNvSpPr>
              <a:spLocks noChangeArrowheads="1"/>
            </p:cNvSpPr>
            <p:nvPr/>
          </p:nvSpPr>
          <p:spPr bwMode="auto">
            <a:xfrm>
              <a:off x="3470" y="3546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49" name="Rectangle 58"/>
            <p:cNvSpPr>
              <a:spLocks noChangeArrowheads="1"/>
            </p:cNvSpPr>
            <p:nvPr/>
          </p:nvSpPr>
          <p:spPr bwMode="auto">
            <a:xfrm>
              <a:off x="3494" y="3546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LCH</a:t>
              </a:r>
              <a:endParaRPr lang="en-US" altLang="en-US" sz="2400"/>
            </a:p>
          </p:txBody>
        </p:sp>
        <p:sp>
          <p:nvSpPr>
            <p:cNvPr id="150" name="Rectangle 59"/>
            <p:cNvSpPr>
              <a:spLocks noChangeArrowheads="1"/>
            </p:cNvSpPr>
            <p:nvPr/>
          </p:nvSpPr>
          <p:spPr bwMode="auto">
            <a:xfrm>
              <a:off x="3614" y="3546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51" name="Rectangle 60"/>
            <p:cNvSpPr>
              <a:spLocks noChangeArrowheads="1"/>
            </p:cNvSpPr>
            <p:nvPr/>
          </p:nvSpPr>
          <p:spPr bwMode="auto">
            <a:xfrm>
              <a:off x="3638" y="3546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52" name="Rectangle 61"/>
            <p:cNvSpPr>
              <a:spLocks noChangeArrowheads="1"/>
            </p:cNvSpPr>
            <p:nvPr/>
          </p:nvSpPr>
          <p:spPr bwMode="auto">
            <a:xfrm>
              <a:off x="3327" y="3404"/>
              <a:ext cx="594" cy="288"/>
            </a:xfrm>
            <a:prstGeom prst="rect">
              <a:avLst/>
            </a:prstGeom>
            <a:solidFill>
              <a:srgbClr val="97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53" name="Rectangle 62"/>
            <p:cNvSpPr>
              <a:spLocks noChangeArrowheads="1"/>
            </p:cNvSpPr>
            <p:nvPr/>
          </p:nvSpPr>
          <p:spPr bwMode="auto">
            <a:xfrm>
              <a:off x="3327" y="3404"/>
              <a:ext cx="594" cy="288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54" name="Rectangle 63"/>
            <p:cNvSpPr>
              <a:spLocks noChangeArrowheads="1"/>
            </p:cNvSpPr>
            <p:nvPr/>
          </p:nvSpPr>
          <p:spPr bwMode="auto">
            <a:xfrm>
              <a:off x="3386" y="3432"/>
              <a:ext cx="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drb</a:t>
              </a:r>
              <a:endParaRPr lang="en-US" altLang="en-US" sz="2400"/>
            </a:p>
          </p:txBody>
        </p:sp>
        <p:sp>
          <p:nvSpPr>
            <p:cNvPr id="155" name="Rectangle 64"/>
            <p:cNvSpPr>
              <a:spLocks noChangeArrowheads="1"/>
            </p:cNvSpPr>
            <p:nvPr/>
          </p:nvSpPr>
          <p:spPr bwMode="auto">
            <a:xfrm>
              <a:off x="3482" y="343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56" name="Rectangle 65"/>
            <p:cNvSpPr>
              <a:spLocks noChangeArrowheads="1"/>
            </p:cNvSpPr>
            <p:nvPr/>
          </p:nvSpPr>
          <p:spPr bwMode="auto">
            <a:xfrm>
              <a:off x="3506" y="3432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ID</a:t>
              </a:r>
              <a:endParaRPr lang="en-US" altLang="en-US" sz="2400"/>
            </a:p>
          </p:txBody>
        </p:sp>
        <p:sp>
          <p:nvSpPr>
            <p:cNvPr id="157" name="Rectangle 66"/>
            <p:cNvSpPr>
              <a:spLocks noChangeArrowheads="1"/>
            </p:cNvSpPr>
            <p:nvPr/>
          </p:nvSpPr>
          <p:spPr bwMode="auto">
            <a:xfrm>
              <a:off x="3386" y="3510"/>
              <a:ext cx="6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rlc</a:t>
              </a:r>
              <a:endParaRPr lang="en-US" altLang="en-US" sz="2400"/>
            </a:p>
          </p:txBody>
        </p:sp>
        <p:sp>
          <p:nvSpPr>
            <p:cNvPr id="158" name="Rectangle 67"/>
            <p:cNvSpPr>
              <a:spLocks noChangeArrowheads="1"/>
            </p:cNvSpPr>
            <p:nvPr/>
          </p:nvSpPr>
          <p:spPr bwMode="auto">
            <a:xfrm>
              <a:off x="3458" y="3510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59" name="Rectangle 68"/>
            <p:cNvSpPr>
              <a:spLocks noChangeArrowheads="1"/>
            </p:cNvSpPr>
            <p:nvPr/>
          </p:nvSpPr>
          <p:spPr bwMode="auto">
            <a:xfrm>
              <a:off x="3482" y="3510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60" name="Rectangle 69"/>
            <p:cNvSpPr>
              <a:spLocks noChangeArrowheads="1"/>
            </p:cNvSpPr>
            <p:nvPr/>
          </p:nvSpPr>
          <p:spPr bwMode="auto">
            <a:xfrm>
              <a:off x="3386" y="3582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mac</a:t>
              </a:r>
              <a:endParaRPr lang="en-US" altLang="en-US" sz="2400"/>
            </a:p>
          </p:txBody>
        </p:sp>
        <p:sp>
          <p:nvSpPr>
            <p:cNvPr id="161" name="Rectangle 70"/>
            <p:cNvSpPr>
              <a:spLocks noChangeArrowheads="1"/>
            </p:cNvSpPr>
            <p:nvPr/>
          </p:nvSpPr>
          <p:spPr bwMode="auto">
            <a:xfrm>
              <a:off x="3506" y="358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62" name="Rectangle 71"/>
            <p:cNvSpPr>
              <a:spLocks noChangeArrowheads="1"/>
            </p:cNvSpPr>
            <p:nvPr/>
          </p:nvSpPr>
          <p:spPr bwMode="auto">
            <a:xfrm>
              <a:off x="3530" y="3582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LCH</a:t>
              </a:r>
              <a:endParaRPr lang="en-US" altLang="en-US" sz="2400"/>
            </a:p>
          </p:txBody>
        </p:sp>
        <p:sp>
          <p:nvSpPr>
            <p:cNvPr id="163" name="Rectangle 72"/>
            <p:cNvSpPr>
              <a:spLocks noChangeArrowheads="1"/>
            </p:cNvSpPr>
            <p:nvPr/>
          </p:nvSpPr>
          <p:spPr bwMode="auto">
            <a:xfrm>
              <a:off x="3650" y="358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64" name="Rectangle 73"/>
            <p:cNvSpPr>
              <a:spLocks noChangeArrowheads="1"/>
            </p:cNvSpPr>
            <p:nvPr/>
          </p:nvSpPr>
          <p:spPr bwMode="auto">
            <a:xfrm>
              <a:off x="3674" y="3582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65" name="Rectangle 74"/>
            <p:cNvSpPr>
              <a:spLocks noChangeArrowheads="1"/>
            </p:cNvSpPr>
            <p:nvPr/>
          </p:nvSpPr>
          <p:spPr bwMode="auto">
            <a:xfrm>
              <a:off x="3291" y="3722"/>
              <a:ext cx="618" cy="251"/>
            </a:xfrm>
            <a:prstGeom prst="rect">
              <a:avLst/>
            </a:prstGeom>
            <a:solidFill>
              <a:srgbClr val="97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66" name="Rectangle 75"/>
            <p:cNvSpPr>
              <a:spLocks noChangeArrowheads="1"/>
            </p:cNvSpPr>
            <p:nvPr/>
          </p:nvSpPr>
          <p:spPr bwMode="auto">
            <a:xfrm>
              <a:off x="3291" y="3722"/>
              <a:ext cx="618" cy="251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67" name="Rectangle 76"/>
            <p:cNvSpPr>
              <a:spLocks noChangeArrowheads="1"/>
            </p:cNvSpPr>
            <p:nvPr/>
          </p:nvSpPr>
          <p:spPr bwMode="auto">
            <a:xfrm>
              <a:off x="3350" y="3751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mac</a:t>
              </a:r>
              <a:endParaRPr lang="en-US" altLang="en-US" sz="2400"/>
            </a:p>
          </p:txBody>
        </p:sp>
        <p:sp>
          <p:nvSpPr>
            <p:cNvPr id="168" name="Rectangle 77"/>
            <p:cNvSpPr>
              <a:spLocks noChangeArrowheads="1"/>
            </p:cNvSpPr>
            <p:nvPr/>
          </p:nvSpPr>
          <p:spPr bwMode="auto">
            <a:xfrm>
              <a:off x="3488" y="3751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69" name="Rectangle 78"/>
            <p:cNvSpPr>
              <a:spLocks noChangeArrowheads="1"/>
            </p:cNvSpPr>
            <p:nvPr/>
          </p:nvSpPr>
          <p:spPr bwMode="auto">
            <a:xfrm>
              <a:off x="3512" y="3751"/>
              <a:ext cx="35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MainConfig</a:t>
              </a:r>
              <a:endParaRPr lang="en-US" altLang="en-US" sz="2400"/>
            </a:p>
          </p:txBody>
        </p:sp>
        <p:sp>
          <p:nvSpPr>
            <p:cNvPr id="170" name="Rectangle 79"/>
            <p:cNvSpPr>
              <a:spLocks noChangeArrowheads="1"/>
            </p:cNvSpPr>
            <p:nvPr/>
          </p:nvSpPr>
          <p:spPr bwMode="auto">
            <a:xfrm>
              <a:off x="3350" y="3865"/>
              <a:ext cx="3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p</a:t>
              </a:r>
              <a:endParaRPr lang="en-US" altLang="en-US" sz="2400"/>
            </a:p>
          </p:txBody>
        </p:sp>
        <p:sp>
          <p:nvSpPr>
            <p:cNvPr id="171" name="Rectangle 80"/>
            <p:cNvSpPr>
              <a:spLocks noChangeArrowheads="1"/>
            </p:cNvSpPr>
            <p:nvPr/>
          </p:nvSpPr>
          <p:spPr bwMode="auto">
            <a:xfrm>
              <a:off x="3392" y="3865"/>
              <a:ext cx="7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hy</a:t>
              </a:r>
              <a:endParaRPr lang="en-US" altLang="en-US" sz="2400"/>
            </a:p>
          </p:txBody>
        </p:sp>
        <p:sp>
          <p:nvSpPr>
            <p:cNvPr id="172" name="Rectangle 81"/>
            <p:cNvSpPr>
              <a:spLocks noChangeArrowheads="1"/>
            </p:cNvSpPr>
            <p:nvPr/>
          </p:nvSpPr>
          <p:spPr bwMode="auto">
            <a:xfrm>
              <a:off x="3470" y="3865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73" name="Rectangle 82"/>
            <p:cNvSpPr>
              <a:spLocks noChangeArrowheads="1"/>
            </p:cNvSpPr>
            <p:nvPr/>
          </p:nvSpPr>
          <p:spPr bwMode="auto">
            <a:xfrm>
              <a:off x="3494" y="3865"/>
              <a:ext cx="20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74" name="Rectangle 83"/>
            <p:cNvSpPr>
              <a:spLocks noChangeArrowheads="1"/>
            </p:cNvSpPr>
            <p:nvPr/>
          </p:nvSpPr>
          <p:spPr bwMode="auto">
            <a:xfrm>
              <a:off x="2498" y="3368"/>
              <a:ext cx="594" cy="288"/>
            </a:xfrm>
            <a:prstGeom prst="rect">
              <a:avLst/>
            </a:prstGeom>
            <a:solidFill>
              <a:srgbClr val="97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76" name="Rectangle 85"/>
            <p:cNvSpPr>
              <a:spLocks noChangeArrowheads="1"/>
            </p:cNvSpPr>
            <p:nvPr/>
          </p:nvSpPr>
          <p:spPr bwMode="auto">
            <a:xfrm>
              <a:off x="2555" y="3396"/>
              <a:ext cx="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drb</a:t>
              </a:r>
              <a:endParaRPr lang="en-US" altLang="en-US" sz="2400"/>
            </a:p>
          </p:txBody>
        </p:sp>
        <p:sp>
          <p:nvSpPr>
            <p:cNvPr id="177" name="Rectangle 86"/>
            <p:cNvSpPr>
              <a:spLocks noChangeArrowheads="1"/>
            </p:cNvSpPr>
            <p:nvPr/>
          </p:nvSpPr>
          <p:spPr bwMode="auto">
            <a:xfrm>
              <a:off x="2651" y="3396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78" name="Rectangle 87"/>
            <p:cNvSpPr>
              <a:spLocks noChangeArrowheads="1"/>
            </p:cNvSpPr>
            <p:nvPr/>
          </p:nvSpPr>
          <p:spPr bwMode="auto">
            <a:xfrm>
              <a:off x="2675" y="3396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ID</a:t>
              </a:r>
              <a:endParaRPr lang="en-US" altLang="en-US" sz="2400"/>
            </a:p>
          </p:txBody>
        </p:sp>
        <p:sp>
          <p:nvSpPr>
            <p:cNvPr id="179" name="Rectangle 88"/>
            <p:cNvSpPr>
              <a:spLocks noChangeArrowheads="1"/>
            </p:cNvSpPr>
            <p:nvPr/>
          </p:nvSpPr>
          <p:spPr bwMode="auto">
            <a:xfrm>
              <a:off x="2555" y="3474"/>
              <a:ext cx="6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dirty="0" err="1">
                  <a:solidFill>
                    <a:srgbClr val="58585A"/>
                  </a:solidFill>
                </a:rPr>
                <a:t>rlc</a:t>
              </a:r>
              <a:endParaRPr lang="en-US" altLang="en-US" sz="2400" dirty="0"/>
            </a:p>
          </p:txBody>
        </p:sp>
        <p:sp>
          <p:nvSpPr>
            <p:cNvPr id="180" name="Rectangle 89"/>
            <p:cNvSpPr>
              <a:spLocks noChangeArrowheads="1"/>
            </p:cNvSpPr>
            <p:nvPr/>
          </p:nvSpPr>
          <p:spPr bwMode="auto">
            <a:xfrm>
              <a:off x="2627" y="3474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81" name="Rectangle 90"/>
            <p:cNvSpPr>
              <a:spLocks noChangeArrowheads="1"/>
            </p:cNvSpPr>
            <p:nvPr/>
          </p:nvSpPr>
          <p:spPr bwMode="auto">
            <a:xfrm>
              <a:off x="2651" y="3474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82" name="Rectangle 91"/>
            <p:cNvSpPr>
              <a:spLocks noChangeArrowheads="1"/>
            </p:cNvSpPr>
            <p:nvPr/>
          </p:nvSpPr>
          <p:spPr bwMode="auto">
            <a:xfrm>
              <a:off x="2555" y="3546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mac</a:t>
              </a:r>
              <a:endParaRPr lang="en-US" altLang="en-US" sz="2400"/>
            </a:p>
          </p:txBody>
        </p:sp>
        <p:sp>
          <p:nvSpPr>
            <p:cNvPr id="183" name="Rectangle 92"/>
            <p:cNvSpPr>
              <a:spLocks noChangeArrowheads="1"/>
            </p:cNvSpPr>
            <p:nvPr/>
          </p:nvSpPr>
          <p:spPr bwMode="auto">
            <a:xfrm>
              <a:off x="2675" y="3546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84" name="Rectangle 93"/>
            <p:cNvSpPr>
              <a:spLocks noChangeArrowheads="1"/>
            </p:cNvSpPr>
            <p:nvPr/>
          </p:nvSpPr>
          <p:spPr bwMode="auto">
            <a:xfrm>
              <a:off x="2699" y="3546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LCH</a:t>
              </a:r>
              <a:endParaRPr lang="en-US" altLang="en-US" sz="2400"/>
            </a:p>
          </p:txBody>
        </p:sp>
        <p:sp>
          <p:nvSpPr>
            <p:cNvPr id="185" name="Rectangle 94"/>
            <p:cNvSpPr>
              <a:spLocks noChangeArrowheads="1"/>
            </p:cNvSpPr>
            <p:nvPr/>
          </p:nvSpPr>
          <p:spPr bwMode="auto">
            <a:xfrm>
              <a:off x="2819" y="3546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86" name="Rectangle 95"/>
            <p:cNvSpPr>
              <a:spLocks noChangeArrowheads="1"/>
            </p:cNvSpPr>
            <p:nvPr/>
          </p:nvSpPr>
          <p:spPr bwMode="auto">
            <a:xfrm>
              <a:off x="2843" y="3546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87" name="Rectangle 96"/>
            <p:cNvSpPr>
              <a:spLocks noChangeArrowheads="1"/>
            </p:cNvSpPr>
            <p:nvPr/>
          </p:nvSpPr>
          <p:spPr bwMode="auto">
            <a:xfrm>
              <a:off x="2528" y="3404"/>
              <a:ext cx="594" cy="288"/>
            </a:xfrm>
            <a:prstGeom prst="rect">
              <a:avLst/>
            </a:prstGeom>
            <a:solidFill>
              <a:srgbClr val="97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88" name="Rectangle 97"/>
            <p:cNvSpPr>
              <a:spLocks noChangeArrowheads="1"/>
            </p:cNvSpPr>
            <p:nvPr/>
          </p:nvSpPr>
          <p:spPr bwMode="auto">
            <a:xfrm>
              <a:off x="2528" y="3404"/>
              <a:ext cx="594" cy="288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189" name="Rectangle 98"/>
            <p:cNvSpPr>
              <a:spLocks noChangeArrowheads="1"/>
            </p:cNvSpPr>
            <p:nvPr/>
          </p:nvSpPr>
          <p:spPr bwMode="auto">
            <a:xfrm>
              <a:off x="2586" y="3432"/>
              <a:ext cx="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drb</a:t>
              </a:r>
              <a:endParaRPr lang="en-US" altLang="en-US" sz="2400"/>
            </a:p>
          </p:txBody>
        </p:sp>
        <p:sp>
          <p:nvSpPr>
            <p:cNvPr id="190" name="Rectangle 99"/>
            <p:cNvSpPr>
              <a:spLocks noChangeArrowheads="1"/>
            </p:cNvSpPr>
            <p:nvPr/>
          </p:nvSpPr>
          <p:spPr bwMode="auto">
            <a:xfrm>
              <a:off x="2682" y="343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91" name="Rectangle 100"/>
            <p:cNvSpPr>
              <a:spLocks noChangeArrowheads="1"/>
            </p:cNvSpPr>
            <p:nvPr/>
          </p:nvSpPr>
          <p:spPr bwMode="auto">
            <a:xfrm>
              <a:off x="2706" y="3432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ID</a:t>
              </a:r>
              <a:endParaRPr lang="en-US" altLang="en-US" sz="2400"/>
            </a:p>
          </p:txBody>
        </p:sp>
        <p:sp>
          <p:nvSpPr>
            <p:cNvPr id="192" name="Rectangle 101"/>
            <p:cNvSpPr>
              <a:spLocks noChangeArrowheads="1"/>
            </p:cNvSpPr>
            <p:nvPr/>
          </p:nvSpPr>
          <p:spPr bwMode="auto">
            <a:xfrm>
              <a:off x="2586" y="3510"/>
              <a:ext cx="6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rlc</a:t>
              </a:r>
              <a:endParaRPr lang="en-US" altLang="en-US" sz="2400"/>
            </a:p>
          </p:txBody>
        </p:sp>
        <p:sp>
          <p:nvSpPr>
            <p:cNvPr id="193" name="Rectangle 102"/>
            <p:cNvSpPr>
              <a:spLocks noChangeArrowheads="1"/>
            </p:cNvSpPr>
            <p:nvPr/>
          </p:nvSpPr>
          <p:spPr bwMode="auto">
            <a:xfrm>
              <a:off x="2658" y="3510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94" name="Rectangle 103"/>
            <p:cNvSpPr>
              <a:spLocks noChangeArrowheads="1"/>
            </p:cNvSpPr>
            <p:nvPr/>
          </p:nvSpPr>
          <p:spPr bwMode="auto">
            <a:xfrm>
              <a:off x="2682" y="3510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195" name="Rectangle 104"/>
            <p:cNvSpPr>
              <a:spLocks noChangeArrowheads="1"/>
            </p:cNvSpPr>
            <p:nvPr/>
          </p:nvSpPr>
          <p:spPr bwMode="auto">
            <a:xfrm>
              <a:off x="2586" y="3582"/>
              <a:ext cx="1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mac</a:t>
              </a:r>
              <a:endParaRPr lang="en-US" altLang="en-US" sz="2400"/>
            </a:p>
          </p:txBody>
        </p:sp>
        <p:sp>
          <p:nvSpPr>
            <p:cNvPr id="196" name="Rectangle 105"/>
            <p:cNvSpPr>
              <a:spLocks noChangeArrowheads="1"/>
            </p:cNvSpPr>
            <p:nvPr/>
          </p:nvSpPr>
          <p:spPr bwMode="auto">
            <a:xfrm>
              <a:off x="2706" y="358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97" name="Rectangle 106"/>
            <p:cNvSpPr>
              <a:spLocks noChangeArrowheads="1"/>
            </p:cNvSpPr>
            <p:nvPr/>
          </p:nvSpPr>
          <p:spPr bwMode="auto">
            <a:xfrm>
              <a:off x="2730" y="3582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dirty="0">
                  <a:solidFill>
                    <a:srgbClr val="58585A"/>
                  </a:solidFill>
                </a:rPr>
                <a:t>LCH</a:t>
              </a:r>
              <a:endParaRPr lang="en-US" altLang="en-US" sz="2400" dirty="0"/>
            </a:p>
          </p:txBody>
        </p:sp>
        <p:sp>
          <p:nvSpPr>
            <p:cNvPr id="198" name="Rectangle 107"/>
            <p:cNvSpPr>
              <a:spLocks noChangeArrowheads="1"/>
            </p:cNvSpPr>
            <p:nvPr/>
          </p:nvSpPr>
          <p:spPr bwMode="auto">
            <a:xfrm>
              <a:off x="2850" y="3582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199" name="Rectangle 108"/>
            <p:cNvSpPr>
              <a:spLocks noChangeArrowheads="1"/>
            </p:cNvSpPr>
            <p:nvPr/>
          </p:nvSpPr>
          <p:spPr bwMode="auto">
            <a:xfrm>
              <a:off x="2874" y="3582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200" name="Rectangle 109"/>
            <p:cNvSpPr>
              <a:spLocks noChangeArrowheads="1"/>
            </p:cNvSpPr>
            <p:nvPr/>
          </p:nvSpPr>
          <p:spPr bwMode="auto">
            <a:xfrm>
              <a:off x="2498" y="3722"/>
              <a:ext cx="612" cy="251"/>
            </a:xfrm>
            <a:prstGeom prst="rect">
              <a:avLst/>
            </a:prstGeom>
            <a:solidFill>
              <a:srgbClr val="97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01" name="Rectangle 110"/>
            <p:cNvSpPr>
              <a:spLocks noChangeArrowheads="1"/>
            </p:cNvSpPr>
            <p:nvPr/>
          </p:nvSpPr>
          <p:spPr bwMode="auto">
            <a:xfrm>
              <a:off x="2498" y="3722"/>
              <a:ext cx="612" cy="251"/>
            </a:xfrm>
            <a:prstGeom prst="rect">
              <a:avLst/>
            </a:prstGeom>
            <a:noFill/>
            <a:ln w="9525" cap="flat">
              <a:solidFill>
                <a:srgbClr val="5858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02" name="Rectangle 111"/>
            <p:cNvSpPr>
              <a:spLocks noChangeArrowheads="1"/>
            </p:cNvSpPr>
            <p:nvPr/>
          </p:nvSpPr>
          <p:spPr bwMode="auto">
            <a:xfrm>
              <a:off x="2555" y="3751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mac</a:t>
              </a:r>
              <a:endParaRPr lang="en-US" altLang="en-US" sz="2400"/>
            </a:p>
          </p:txBody>
        </p:sp>
        <p:sp>
          <p:nvSpPr>
            <p:cNvPr id="203" name="Rectangle 112"/>
            <p:cNvSpPr>
              <a:spLocks noChangeArrowheads="1"/>
            </p:cNvSpPr>
            <p:nvPr/>
          </p:nvSpPr>
          <p:spPr bwMode="auto">
            <a:xfrm>
              <a:off x="2693" y="3751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204" name="Rectangle 113"/>
            <p:cNvSpPr>
              <a:spLocks noChangeArrowheads="1"/>
            </p:cNvSpPr>
            <p:nvPr/>
          </p:nvSpPr>
          <p:spPr bwMode="auto">
            <a:xfrm>
              <a:off x="2717" y="3751"/>
              <a:ext cx="35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MainConfig</a:t>
              </a:r>
              <a:endParaRPr lang="en-US" altLang="en-US" sz="2400"/>
            </a:p>
          </p:txBody>
        </p:sp>
        <p:sp>
          <p:nvSpPr>
            <p:cNvPr id="205" name="Rectangle 114"/>
            <p:cNvSpPr>
              <a:spLocks noChangeArrowheads="1"/>
            </p:cNvSpPr>
            <p:nvPr/>
          </p:nvSpPr>
          <p:spPr bwMode="auto">
            <a:xfrm>
              <a:off x="2555" y="3865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phy</a:t>
              </a:r>
              <a:endParaRPr lang="en-US" altLang="en-US" sz="2400"/>
            </a:p>
          </p:txBody>
        </p:sp>
        <p:sp>
          <p:nvSpPr>
            <p:cNvPr id="206" name="Rectangle 115"/>
            <p:cNvSpPr>
              <a:spLocks noChangeArrowheads="1"/>
            </p:cNvSpPr>
            <p:nvPr/>
          </p:nvSpPr>
          <p:spPr bwMode="auto">
            <a:xfrm>
              <a:off x="2675" y="3865"/>
              <a:ext cx="2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-</a:t>
              </a:r>
              <a:endParaRPr lang="en-US" altLang="en-US" sz="2400"/>
            </a:p>
          </p:txBody>
        </p:sp>
        <p:sp>
          <p:nvSpPr>
            <p:cNvPr id="207" name="Rectangle 116"/>
            <p:cNvSpPr>
              <a:spLocks noChangeArrowheads="1"/>
            </p:cNvSpPr>
            <p:nvPr/>
          </p:nvSpPr>
          <p:spPr bwMode="auto">
            <a:xfrm>
              <a:off x="2699" y="3865"/>
              <a:ext cx="20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1067" b="1">
                  <a:solidFill>
                    <a:srgbClr val="58585A"/>
                  </a:solidFill>
                </a:rPr>
                <a:t>Config</a:t>
              </a:r>
              <a:endParaRPr lang="en-US" altLang="en-US" sz="2400"/>
            </a:p>
          </p:txBody>
        </p:sp>
        <p:sp>
          <p:nvSpPr>
            <p:cNvPr id="208" name="Freeform 117"/>
            <p:cNvSpPr>
              <a:spLocks noEditPoints="1"/>
            </p:cNvSpPr>
            <p:nvPr/>
          </p:nvSpPr>
          <p:spPr bwMode="auto">
            <a:xfrm>
              <a:off x="2682" y="3080"/>
              <a:ext cx="115" cy="287"/>
            </a:xfrm>
            <a:custGeom>
              <a:avLst/>
              <a:gdLst>
                <a:gd name="T0" fmla="*/ 12 w 115"/>
                <a:gd name="T1" fmla="*/ 16 h 287"/>
                <a:gd name="T2" fmla="*/ 0 w 115"/>
                <a:gd name="T3" fmla="*/ 2 h 287"/>
                <a:gd name="T4" fmla="*/ 14 w 115"/>
                <a:gd name="T5" fmla="*/ 22 h 287"/>
                <a:gd name="T6" fmla="*/ 15 w 115"/>
                <a:gd name="T7" fmla="*/ 41 h 287"/>
                <a:gd name="T8" fmla="*/ 14 w 115"/>
                <a:gd name="T9" fmla="*/ 22 h 287"/>
                <a:gd name="T10" fmla="*/ 29 w 115"/>
                <a:gd name="T11" fmla="*/ 61 h 287"/>
                <a:gd name="T12" fmla="*/ 17 w 115"/>
                <a:gd name="T13" fmla="*/ 47 h 287"/>
                <a:gd name="T14" fmla="*/ 31 w 115"/>
                <a:gd name="T15" fmla="*/ 67 h 287"/>
                <a:gd name="T16" fmla="*/ 32 w 115"/>
                <a:gd name="T17" fmla="*/ 86 h 287"/>
                <a:gd name="T18" fmla="*/ 31 w 115"/>
                <a:gd name="T19" fmla="*/ 67 h 287"/>
                <a:gd name="T20" fmla="*/ 46 w 115"/>
                <a:gd name="T21" fmla="*/ 106 h 287"/>
                <a:gd name="T22" fmla="*/ 34 w 115"/>
                <a:gd name="T23" fmla="*/ 92 h 287"/>
                <a:gd name="T24" fmla="*/ 48 w 115"/>
                <a:gd name="T25" fmla="*/ 112 h 287"/>
                <a:gd name="T26" fmla="*/ 49 w 115"/>
                <a:gd name="T27" fmla="*/ 131 h 287"/>
                <a:gd name="T28" fmla="*/ 48 w 115"/>
                <a:gd name="T29" fmla="*/ 112 h 287"/>
                <a:gd name="T30" fmla="*/ 63 w 115"/>
                <a:gd name="T31" fmla="*/ 151 h 287"/>
                <a:gd name="T32" fmla="*/ 51 w 115"/>
                <a:gd name="T33" fmla="*/ 136 h 287"/>
                <a:gd name="T34" fmla="*/ 66 w 115"/>
                <a:gd name="T35" fmla="*/ 156 h 287"/>
                <a:gd name="T36" fmla="*/ 66 w 115"/>
                <a:gd name="T37" fmla="*/ 175 h 287"/>
                <a:gd name="T38" fmla="*/ 66 w 115"/>
                <a:gd name="T39" fmla="*/ 156 h 287"/>
                <a:gd name="T40" fmla="*/ 81 w 115"/>
                <a:gd name="T41" fmla="*/ 196 h 287"/>
                <a:gd name="T42" fmla="*/ 69 w 115"/>
                <a:gd name="T43" fmla="*/ 181 h 287"/>
                <a:gd name="T44" fmla="*/ 83 w 115"/>
                <a:gd name="T45" fmla="*/ 201 h 287"/>
                <a:gd name="T46" fmla="*/ 84 w 115"/>
                <a:gd name="T47" fmla="*/ 220 h 287"/>
                <a:gd name="T48" fmla="*/ 83 w 115"/>
                <a:gd name="T49" fmla="*/ 201 h 287"/>
                <a:gd name="T50" fmla="*/ 98 w 115"/>
                <a:gd name="T51" fmla="*/ 240 h 287"/>
                <a:gd name="T52" fmla="*/ 86 w 115"/>
                <a:gd name="T53" fmla="*/ 226 h 287"/>
                <a:gd name="T54" fmla="*/ 100 w 115"/>
                <a:gd name="T55" fmla="*/ 246 h 287"/>
                <a:gd name="T56" fmla="*/ 101 w 115"/>
                <a:gd name="T57" fmla="*/ 265 h 287"/>
                <a:gd name="T58" fmla="*/ 100 w 115"/>
                <a:gd name="T59" fmla="*/ 246 h 287"/>
                <a:gd name="T60" fmla="*/ 115 w 115"/>
                <a:gd name="T61" fmla="*/ 285 h 287"/>
                <a:gd name="T62" fmla="*/ 103 w 115"/>
                <a:gd name="T63" fmla="*/ 27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" h="287">
                  <a:moveTo>
                    <a:pt x="5" y="0"/>
                  </a:moveTo>
                  <a:lnTo>
                    <a:pt x="12" y="16"/>
                  </a:lnTo>
                  <a:lnTo>
                    <a:pt x="6" y="19"/>
                  </a:lnTo>
                  <a:lnTo>
                    <a:pt x="0" y="2"/>
                  </a:lnTo>
                  <a:lnTo>
                    <a:pt x="5" y="0"/>
                  </a:lnTo>
                  <a:close/>
                  <a:moveTo>
                    <a:pt x="14" y="22"/>
                  </a:moveTo>
                  <a:lnTo>
                    <a:pt x="20" y="39"/>
                  </a:lnTo>
                  <a:lnTo>
                    <a:pt x="15" y="41"/>
                  </a:lnTo>
                  <a:lnTo>
                    <a:pt x="8" y="24"/>
                  </a:lnTo>
                  <a:lnTo>
                    <a:pt x="14" y="22"/>
                  </a:lnTo>
                  <a:close/>
                  <a:moveTo>
                    <a:pt x="22" y="44"/>
                  </a:moveTo>
                  <a:lnTo>
                    <a:pt x="29" y="61"/>
                  </a:lnTo>
                  <a:lnTo>
                    <a:pt x="23" y="64"/>
                  </a:lnTo>
                  <a:lnTo>
                    <a:pt x="17" y="47"/>
                  </a:lnTo>
                  <a:lnTo>
                    <a:pt x="22" y="44"/>
                  </a:lnTo>
                  <a:close/>
                  <a:moveTo>
                    <a:pt x="31" y="67"/>
                  </a:moveTo>
                  <a:lnTo>
                    <a:pt x="37" y="84"/>
                  </a:lnTo>
                  <a:lnTo>
                    <a:pt x="32" y="86"/>
                  </a:lnTo>
                  <a:lnTo>
                    <a:pt x="25" y="69"/>
                  </a:lnTo>
                  <a:lnTo>
                    <a:pt x="31" y="67"/>
                  </a:lnTo>
                  <a:close/>
                  <a:moveTo>
                    <a:pt x="40" y="89"/>
                  </a:moveTo>
                  <a:lnTo>
                    <a:pt x="46" y="106"/>
                  </a:lnTo>
                  <a:lnTo>
                    <a:pt x="40" y="108"/>
                  </a:lnTo>
                  <a:lnTo>
                    <a:pt x="34" y="92"/>
                  </a:lnTo>
                  <a:lnTo>
                    <a:pt x="40" y="89"/>
                  </a:lnTo>
                  <a:close/>
                  <a:moveTo>
                    <a:pt x="48" y="112"/>
                  </a:moveTo>
                  <a:lnTo>
                    <a:pt x="55" y="128"/>
                  </a:lnTo>
                  <a:lnTo>
                    <a:pt x="49" y="131"/>
                  </a:lnTo>
                  <a:lnTo>
                    <a:pt x="43" y="114"/>
                  </a:lnTo>
                  <a:lnTo>
                    <a:pt x="48" y="112"/>
                  </a:lnTo>
                  <a:close/>
                  <a:moveTo>
                    <a:pt x="57" y="134"/>
                  </a:moveTo>
                  <a:lnTo>
                    <a:pt x="63" y="151"/>
                  </a:lnTo>
                  <a:lnTo>
                    <a:pt x="58" y="153"/>
                  </a:lnTo>
                  <a:lnTo>
                    <a:pt x="51" y="136"/>
                  </a:lnTo>
                  <a:lnTo>
                    <a:pt x="57" y="134"/>
                  </a:lnTo>
                  <a:close/>
                  <a:moveTo>
                    <a:pt x="66" y="156"/>
                  </a:moveTo>
                  <a:lnTo>
                    <a:pt x="72" y="173"/>
                  </a:lnTo>
                  <a:lnTo>
                    <a:pt x="66" y="175"/>
                  </a:lnTo>
                  <a:lnTo>
                    <a:pt x="60" y="159"/>
                  </a:lnTo>
                  <a:lnTo>
                    <a:pt x="66" y="156"/>
                  </a:lnTo>
                  <a:close/>
                  <a:moveTo>
                    <a:pt x="74" y="179"/>
                  </a:moveTo>
                  <a:lnTo>
                    <a:pt x="81" y="196"/>
                  </a:lnTo>
                  <a:lnTo>
                    <a:pt x="75" y="198"/>
                  </a:lnTo>
                  <a:lnTo>
                    <a:pt x="69" y="181"/>
                  </a:lnTo>
                  <a:lnTo>
                    <a:pt x="74" y="179"/>
                  </a:lnTo>
                  <a:close/>
                  <a:moveTo>
                    <a:pt x="83" y="201"/>
                  </a:moveTo>
                  <a:lnTo>
                    <a:pt x="89" y="218"/>
                  </a:lnTo>
                  <a:lnTo>
                    <a:pt x="84" y="220"/>
                  </a:lnTo>
                  <a:lnTo>
                    <a:pt x="77" y="203"/>
                  </a:lnTo>
                  <a:lnTo>
                    <a:pt x="83" y="201"/>
                  </a:lnTo>
                  <a:close/>
                  <a:moveTo>
                    <a:pt x="91" y="224"/>
                  </a:moveTo>
                  <a:lnTo>
                    <a:pt x="98" y="240"/>
                  </a:lnTo>
                  <a:lnTo>
                    <a:pt x="92" y="242"/>
                  </a:lnTo>
                  <a:lnTo>
                    <a:pt x="86" y="226"/>
                  </a:lnTo>
                  <a:lnTo>
                    <a:pt x="91" y="224"/>
                  </a:lnTo>
                  <a:close/>
                  <a:moveTo>
                    <a:pt x="100" y="246"/>
                  </a:moveTo>
                  <a:lnTo>
                    <a:pt x="106" y="263"/>
                  </a:lnTo>
                  <a:lnTo>
                    <a:pt x="101" y="265"/>
                  </a:lnTo>
                  <a:lnTo>
                    <a:pt x="94" y="248"/>
                  </a:lnTo>
                  <a:lnTo>
                    <a:pt x="100" y="246"/>
                  </a:lnTo>
                  <a:close/>
                  <a:moveTo>
                    <a:pt x="109" y="268"/>
                  </a:moveTo>
                  <a:lnTo>
                    <a:pt x="115" y="285"/>
                  </a:lnTo>
                  <a:lnTo>
                    <a:pt x="109" y="287"/>
                  </a:lnTo>
                  <a:lnTo>
                    <a:pt x="103" y="271"/>
                  </a:lnTo>
                  <a:lnTo>
                    <a:pt x="109" y="268"/>
                  </a:lnTo>
                  <a:close/>
                </a:path>
              </a:pathLst>
            </a:custGeom>
            <a:solidFill>
              <a:srgbClr val="58585A"/>
            </a:solidFill>
            <a:ln w="0" cap="flat">
              <a:solidFill>
                <a:srgbClr val="58585A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10" name="Freeform 119"/>
            <p:cNvSpPr>
              <a:spLocks noEditPoints="1"/>
            </p:cNvSpPr>
            <p:nvPr/>
          </p:nvSpPr>
          <p:spPr bwMode="auto">
            <a:xfrm>
              <a:off x="3217" y="3078"/>
              <a:ext cx="376" cy="290"/>
            </a:xfrm>
            <a:custGeom>
              <a:avLst/>
              <a:gdLst>
                <a:gd name="T0" fmla="*/ 18 w 376"/>
                <a:gd name="T1" fmla="*/ 11 h 290"/>
                <a:gd name="T2" fmla="*/ 0 w 376"/>
                <a:gd name="T3" fmla="*/ 5 h 290"/>
                <a:gd name="T4" fmla="*/ 23 w 376"/>
                <a:gd name="T5" fmla="*/ 15 h 290"/>
                <a:gd name="T6" fmla="*/ 33 w 376"/>
                <a:gd name="T7" fmla="*/ 31 h 290"/>
                <a:gd name="T8" fmla="*/ 23 w 376"/>
                <a:gd name="T9" fmla="*/ 15 h 290"/>
                <a:gd name="T10" fmla="*/ 56 w 376"/>
                <a:gd name="T11" fmla="*/ 40 h 290"/>
                <a:gd name="T12" fmla="*/ 38 w 376"/>
                <a:gd name="T13" fmla="*/ 34 h 290"/>
                <a:gd name="T14" fmla="*/ 61 w 376"/>
                <a:gd name="T15" fmla="*/ 44 h 290"/>
                <a:gd name="T16" fmla="*/ 71 w 376"/>
                <a:gd name="T17" fmla="*/ 60 h 290"/>
                <a:gd name="T18" fmla="*/ 61 w 376"/>
                <a:gd name="T19" fmla="*/ 44 h 290"/>
                <a:gd name="T20" fmla="*/ 94 w 376"/>
                <a:gd name="T21" fmla="*/ 70 h 290"/>
                <a:gd name="T22" fmla="*/ 76 w 376"/>
                <a:gd name="T23" fmla="*/ 64 h 290"/>
                <a:gd name="T24" fmla="*/ 99 w 376"/>
                <a:gd name="T25" fmla="*/ 73 h 290"/>
                <a:gd name="T26" fmla="*/ 110 w 376"/>
                <a:gd name="T27" fmla="*/ 89 h 290"/>
                <a:gd name="T28" fmla="*/ 99 w 376"/>
                <a:gd name="T29" fmla="*/ 73 h 290"/>
                <a:gd name="T30" fmla="*/ 132 w 376"/>
                <a:gd name="T31" fmla="*/ 99 h 290"/>
                <a:gd name="T32" fmla="*/ 114 w 376"/>
                <a:gd name="T33" fmla="*/ 93 h 290"/>
                <a:gd name="T34" fmla="*/ 137 w 376"/>
                <a:gd name="T35" fmla="*/ 103 h 290"/>
                <a:gd name="T36" fmla="*/ 147 w 376"/>
                <a:gd name="T37" fmla="*/ 118 h 290"/>
                <a:gd name="T38" fmla="*/ 137 w 376"/>
                <a:gd name="T39" fmla="*/ 103 h 290"/>
                <a:gd name="T40" fmla="*/ 170 w 376"/>
                <a:gd name="T41" fmla="*/ 128 h 290"/>
                <a:gd name="T42" fmla="*/ 152 w 376"/>
                <a:gd name="T43" fmla="*/ 122 h 290"/>
                <a:gd name="T44" fmla="*/ 175 w 376"/>
                <a:gd name="T45" fmla="*/ 132 h 290"/>
                <a:gd name="T46" fmla="*/ 186 w 376"/>
                <a:gd name="T47" fmla="*/ 148 h 290"/>
                <a:gd name="T48" fmla="*/ 175 w 376"/>
                <a:gd name="T49" fmla="*/ 132 h 290"/>
                <a:gd name="T50" fmla="*/ 209 w 376"/>
                <a:gd name="T51" fmla="*/ 157 h 290"/>
                <a:gd name="T52" fmla="*/ 191 w 376"/>
                <a:gd name="T53" fmla="*/ 151 h 290"/>
                <a:gd name="T54" fmla="*/ 213 w 376"/>
                <a:gd name="T55" fmla="*/ 161 h 290"/>
                <a:gd name="T56" fmla="*/ 224 w 376"/>
                <a:gd name="T57" fmla="*/ 177 h 290"/>
                <a:gd name="T58" fmla="*/ 213 w 376"/>
                <a:gd name="T59" fmla="*/ 161 h 290"/>
                <a:gd name="T60" fmla="*/ 247 w 376"/>
                <a:gd name="T61" fmla="*/ 186 h 290"/>
                <a:gd name="T62" fmla="*/ 229 w 376"/>
                <a:gd name="T63" fmla="*/ 180 h 290"/>
                <a:gd name="T64" fmla="*/ 251 w 376"/>
                <a:gd name="T65" fmla="*/ 190 h 290"/>
                <a:gd name="T66" fmla="*/ 262 w 376"/>
                <a:gd name="T67" fmla="*/ 206 h 290"/>
                <a:gd name="T68" fmla="*/ 251 w 376"/>
                <a:gd name="T69" fmla="*/ 190 h 290"/>
                <a:gd name="T70" fmla="*/ 285 w 376"/>
                <a:gd name="T71" fmla="*/ 216 h 290"/>
                <a:gd name="T72" fmla="*/ 267 w 376"/>
                <a:gd name="T73" fmla="*/ 210 h 290"/>
                <a:gd name="T74" fmla="*/ 290 w 376"/>
                <a:gd name="T75" fmla="*/ 219 h 290"/>
                <a:gd name="T76" fmla="*/ 300 w 376"/>
                <a:gd name="T77" fmla="*/ 235 h 290"/>
                <a:gd name="T78" fmla="*/ 290 w 376"/>
                <a:gd name="T79" fmla="*/ 219 h 290"/>
                <a:gd name="T80" fmla="*/ 323 w 376"/>
                <a:gd name="T81" fmla="*/ 245 h 290"/>
                <a:gd name="T82" fmla="*/ 305 w 376"/>
                <a:gd name="T83" fmla="*/ 239 h 290"/>
                <a:gd name="T84" fmla="*/ 328 w 376"/>
                <a:gd name="T85" fmla="*/ 249 h 290"/>
                <a:gd name="T86" fmla="*/ 338 w 376"/>
                <a:gd name="T87" fmla="*/ 264 h 290"/>
                <a:gd name="T88" fmla="*/ 328 w 376"/>
                <a:gd name="T89" fmla="*/ 249 h 290"/>
                <a:gd name="T90" fmla="*/ 361 w 376"/>
                <a:gd name="T91" fmla="*/ 274 h 290"/>
                <a:gd name="T92" fmla="*/ 343 w 376"/>
                <a:gd name="T93" fmla="*/ 268 h 290"/>
                <a:gd name="T94" fmla="*/ 366 w 376"/>
                <a:gd name="T95" fmla="*/ 278 h 290"/>
                <a:gd name="T96" fmla="*/ 372 w 376"/>
                <a:gd name="T97" fmla="*/ 290 h 290"/>
                <a:gd name="T98" fmla="*/ 366 w 376"/>
                <a:gd name="T99" fmla="*/ 27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290">
                  <a:moveTo>
                    <a:pt x="3" y="0"/>
                  </a:moveTo>
                  <a:lnTo>
                    <a:pt x="18" y="11"/>
                  </a:lnTo>
                  <a:lnTo>
                    <a:pt x="14" y="16"/>
                  </a:lnTo>
                  <a:lnTo>
                    <a:pt x="0" y="5"/>
                  </a:lnTo>
                  <a:lnTo>
                    <a:pt x="3" y="0"/>
                  </a:lnTo>
                  <a:close/>
                  <a:moveTo>
                    <a:pt x="23" y="15"/>
                  </a:moveTo>
                  <a:lnTo>
                    <a:pt x="37" y="26"/>
                  </a:lnTo>
                  <a:lnTo>
                    <a:pt x="33" y="31"/>
                  </a:lnTo>
                  <a:lnTo>
                    <a:pt x="19" y="20"/>
                  </a:lnTo>
                  <a:lnTo>
                    <a:pt x="23" y="15"/>
                  </a:lnTo>
                  <a:close/>
                  <a:moveTo>
                    <a:pt x="42" y="30"/>
                  </a:moveTo>
                  <a:lnTo>
                    <a:pt x="56" y="40"/>
                  </a:lnTo>
                  <a:lnTo>
                    <a:pt x="52" y="45"/>
                  </a:lnTo>
                  <a:lnTo>
                    <a:pt x="38" y="34"/>
                  </a:lnTo>
                  <a:lnTo>
                    <a:pt x="42" y="30"/>
                  </a:lnTo>
                  <a:close/>
                  <a:moveTo>
                    <a:pt x="61" y="44"/>
                  </a:moveTo>
                  <a:lnTo>
                    <a:pt x="75" y="55"/>
                  </a:lnTo>
                  <a:lnTo>
                    <a:pt x="71" y="60"/>
                  </a:lnTo>
                  <a:lnTo>
                    <a:pt x="57" y="49"/>
                  </a:lnTo>
                  <a:lnTo>
                    <a:pt x="61" y="44"/>
                  </a:lnTo>
                  <a:close/>
                  <a:moveTo>
                    <a:pt x="80" y="59"/>
                  </a:moveTo>
                  <a:lnTo>
                    <a:pt x="94" y="70"/>
                  </a:lnTo>
                  <a:lnTo>
                    <a:pt x="90" y="75"/>
                  </a:lnTo>
                  <a:lnTo>
                    <a:pt x="76" y="64"/>
                  </a:lnTo>
                  <a:lnTo>
                    <a:pt x="80" y="59"/>
                  </a:lnTo>
                  <a:close/>
                  <a:moveTo>
                    <a:pt x="99" y="73"/>
                  </a:moveTo>
                  <a:lnTo>
                    <a:pt x="113" y="84"/>
                  </a:lnTo>
                  <a:lnTo>
                    <a:pt x="110" y="89"/>
                  </a:lnTo>
                  <a:lnTo>
                    <a:pt x="95" y="78"/>
                  </a:lnTo>
                  <a:lnTo>
                    <a:pt x="99" y="73"/>
                  </a:lnTo>
                  <a:close/>
                  <a:moveTo>
                    <a:pt x="118" y="88"/>
                  </a:moveTo>
                  <a:lnTo>
                    <a:pt x="132" y="99"/>
                  </a:lnTo>
                  <a:lnTo>
                    <a:pt x="129" y="104"/>
                  </a:lnTo>
                  <a:lnTo>
                    <a:pt x="114" y="93"/>
                  </a:lnTo>
                  <a:lnTo>
                    <a:pt x="118" y="88"/>
                  </a:lnTo>
                  <a:close/>
                  <a:moveTo>
                    <a:pt x="137" y="103"/>
                  </a:moveTo>
                  <a:lnTo>
                    <a:pt x="151" y="113"/>
                  </a:lnTo>
                  <a:lnTo>
                    <a:pt x="147" y="118"/>
                  </a:lnTo>
                  <a:lnTo>
                    <a:pt x="133" y="107"/>
                  </a:lnTo>
                  <a:lnTo>
                    <a:pt x="137" y="103"/>
                  </a:lnTo>
                  <a:close/>
                  <a:moveTo>
                    <a:pt x="156" y="117"/>
                  </a:moveTo>
                  <a:lnTo>
                    <a:pt x="170" y="128"/>
                  </a:lnTo>
                  <a:lnTo>
                    <a:pt x="167" y="133"/>
                  </a:lnTo>
                  <a:lnTo>
                    <a:pt x="152" y="122"/>
                  </a:lnTo>
                  <a:lnTo>
                    <a:pt x="156" y="117"/>
                  </a:lnTo>
                  <a:close/>
                  <a:moveTo>
                    <a:pt x="175" y="132"/>
                  </a:moveTo>
                  <a:lnTo>
                    <a:pt x="190" y="143"/>
                  </a:lnTo>
                  <a:lnTo>
                    <a:pt x="186" y="148"/>
                  </a:lnTo>
                  <a:lnTo>
                    <a:pt x="171" y="137"/>
                  </a:lnTo>
                  <a:lnTo>
                    <a:pt x="175" y="132"/>
                  </a:lnTo>
                  <a:close/>
                  <a:moveTo>
                    <a:pt x="194" y="146"/>
                  </a:moveTo>
                  <a:lnTo>
                    <a:pt x="209" y="157"/>
                  </a:lnTo>
                  <a:lnTo>
                    <a:pt x="205" y="162"/>
                  </a:lnTo>
                  <a:lnTo>
                    <a:pt x="191" y="151"/>
                  </a:lnTo>
                  <a:lnTo>
                    <a:pt x="194" y="146"/>
                  </a:lnTo>
                  <a:close/>
                  <a:moveTo>
                    <a:pt x="213" y="161"/>
                  </a:moveTo>
                  <a:lnTo>
                    <a:pt x="227" y="172"/>
                  </a:lnTo>
                  <a:lnTo>
                    <a:pt x="224" y="177"/>
                  </a:lnTo>
                  <a:lnTo>
                    <a:pt x="210" y="166"/>
                  </a:lnTo>
                  <a:lnTo>
                    <a:pt x="213" y="161"/>
                  </a:lnTo>
                  <a:close/>
                  <a:moveTo>
                    <a:pt x="232" y="176"/>
                  </a:moveTo>
                  <a:lnTo>
                    <a:pt x="247" y="186"/>
                  </a:lnTo>
                  <a:lnTo>
                    <a:pt x="243" y="191"/>
                  </a:lnTo>
                  <a:lnTo>
                    <a:pt x="229" y="180"/>
                  </a:lnTo>
                  <a:lnTo>
                    <a:pt x="232" y="176"/>
                  </a:lnTo>
                  <a:close/>
                  <a:moveTo>
                    <a:pt x="251" y="190"/>
                  </a:moveTo>
                  <a:lnTo>
                    <a:pt x="266" y="201"/>
                  </a:lnTo>
                  <a:lnTo>
                    <a:pt x="262" y="206"/>
                  </a:lnTo>
                  <a:lnTo>
                    <a:pt x="248" y="195"/>
                  </a:lnTo>
                  <a:lnTo>
                    <a:pt x="251" y="190"/>
                  </a:lnTo>
                  <a:close/>
                  <a:moveTo>
                    <a:pt x="271" y="205"/>
                  </a:moveTo>
                  <a:lnTo>
                    <a:pt x="285" y="216"/>
                  </a:lnTo>
                  <a:lnTo>
                    <a:pt x="281" y="221"/>
                  </a:lnTo>
                  <a:lnTo>
                    <a:pt x="267" y="210"/>
                  </a:lnTo>
                  <a:lnTo>
                    <a:pt x="271" y="205"/>
                  </a:lnTo>
                  <a:close/>
                  <a:moveTo>
                    <a:pt x="290" y="219"/>
                  </a:moveTo>
                  <a:lnTo>
                    <a:pt x="304" y="230"/>
                  </a:lnTo>
                  <a:lnTo>
                    <a:pt x="300" y="235"/>
                  </a:lnTo>
                  <a:lnTo>
                    <a:pt x="286" y="224"/>
                  </a:lnTo>
                  <a:lnTo>
                    <a:pt x="290" y="219"/>
                  </a:lnTo>
                  <a:close/>
                  <a:moveTo>
                    <a:pt x="308" y="234"/>
                  </a:moveTo>
                  <a:lnTo>
                    <a:pt x="323" y="245"/>
                  </a:lnTo>
                  <a:lnTo>
                    <a:pt x="319" y="250"/>
                  </a:lnTo>
                  <a:lnTo>
                    <a:pt x="305" y="239"/>
                  </a:lnTo>
                  <a:lnTo>
                    <a:pt x="308" y="234"/>
                  </a:lnTo>
                  <a:close/>
                  <a:moveTo>
                    <a:pt x="328" y="249"/>
                  </a:moveTo>
                  <a:lnTo>
                    <a:pt x="342" y="259"/>
                  </a:lnTo>
                  <a:lnTo>
                    <a:pt x="338" y="264"/>
                  </a:lnTo>
                  <a:lnTo>
                    <a:pt x="324" y="253"/>
                  </a:lnTo>
                  <a:lnTo>
                    <a:pt x="328" y="249"/>
                  </a:lnTo>
                  <a:close/>
                  <a:moveTo>
                    <a:pt x="347" y="263"/>
                  </a:moveTo>
                  <a:lnTo>
                    <a:pt x="361" y="274"/>
                  </a:lnTo>
                  <a:lnTo>
                    <a:pt x="357" y="279"/>
                  </a:lnTo>
                  <a:lnTo>
                    <a:pt x="343" y="268"/>
                  </a:lnTo>
                  <a:lnTo>
                    <a:pt x="347" y="263"/>
                  </a:lnTo>
                  <a:close/>
                  <a:moveTo>
                    <a:pt x="366" y="278"/>
                  </a:moveTo>
                  <a:lnTo>
                    <a:pt x="376" y="285"/>
                  </a:lnTo>
                  <a:lnTo>
                    <a:pt x="372" y="290"/>
                  </a:lnTo>
                  <a:lnTo>
                    <a:pt x="362" y="283"/>
                  </a:lnTo>
                  <a:lnTo>
                    <a:pt x="366" y="278"/>
                  </a:lnTo>
                  <a:close/>
                </a:path>
              </a:pathLst>
            </a:custGeom>
            <a:solidFill>
              <a:srgbClr val="58585A"/>
            </a:solidFill>
            <a:ln w="0" cap="flat">
              <a:solidFill>
                <a:srgbClr val="58585A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11" name="Freeform 120"/>
            <p:cNvSpPr>
              <a:spLocks noEditPoints="1"/>
            </p:cNvSpPr>
            <p:nvPr/>
          </p:nvSpPr>
          <p:spPr bwMode="auto">
            <a:xfrm>
              <a:off x="3624" y="3080"/>
              <a:ext cx="132" cy="323"/>
            </a:xfrm>
            <a:custGeom>
              <a:avLst/>
              <a:gdLst>
                <a:gd name="T0" fmla="*/ 120 w 132"/>
                <a:gd name="T1" fmla="*/ 16 h 323"/>
                <a:gd name="T2" fmla="*/ 132 w 132"/>
                <a:gd name="T3" fmla="*/ 2 h 323"/>
                <a:gd name="T4" fmla="*/ 118 w 132"/>
                <a:gd name="T5" fmla="*/ 22 h 323"/>
                <a:gd name="T6" fmla="*/ 116 w 132"/>
                <a:gd name="T7" fmla="*/ 41 h 323"/>
                <a:gd name="T8" fmla="*/ 118 w 132"/>
                <a:gd name="T9" fmla="*/ 22 h 323"/>
                <a:gd name="T10" fmla="*/ 102 w 132"/>
                <a:gd name="T11" fmla="*/ 61 h 323"/>
                <a:gd name="T12" fmla="*/ 114 w 132"/>
                <a:gd name="T13" fmla="*/ 47 h 323"/>
                <a:gd name="T14" fmla="*/ 100 w 132"/>
                <a:gd name="T15" fmla="*/ 67 h 323"/>
                <a:gd name="T16" fmla="*/ 99 w 132"/>
                <a:gd name="T17" fmla="*/ 86 h 323"/>
                <a:gd name="T18" fmla="*/ 100 w 132"/>
                <a:gd name="T19" fmla="*/ 67 h 323"/>
                <a:gd name="T20" fmla="*/ 85 w 132"/>
                <a:gd name="T21" fmla="*/ 106 h 323"/>
                <a:gd name="T22" fmla="*/ 97 w 132"/>
                <a:gd name="T23" fmla="*/ 91 h 323"/>
                <a:gd name="T24" fmla="*/ 82 w 132"/>
                <a:gd name="T25" fmla="*/ 111 h 323"/>
                <a:gd name="T26" fmla="*/ 82 w 132"/>
                <a:gd name="T27" fmla="*/ 130 h 323"/>
                <a:gd name="T28" fmla="*/ 82 w 132"/>
                <a:gd name="T29" fmla="*/ 111 h 323"/>
                <a:gd name="T30" fmla="*/ 67 w 132"/>
                <a:gd name="T31" fmla="*/ 150 h 323"/>
                <a:gd name="T32" fmla="*/ 79 w 132"/>
                <a:gd name="T33" fmla="*/ 136 h 323"/>
                <a:gd name="T34" fmla="*/ 65 w 132"/>
                <a:gd name="T35" fmla="*/ 156 h 323"/>
                <a:gd name="T36" fmla="*/ 64 w 132"/>
                <a:gd name="T37" fmla="*/ 175 h 323"/>
                <a:gd name="T38" fmla="*/ 65 w 132"/>
                <a:gd name="T39" fmla="*/ 156 h 323"/>
                <a:gd name="T40" fmla="*/ 50 w 132"/>
                <a:gd name="T41" fmla="*/ 195 h 323"/>
                <a:gd name="T42" fmla="*/ 62 w 132"/>
                <a:gd name="T43" fmla="*/ 180 h 323"/>
                <a:gd name="T44" fmla="*/ 47 w 132"/>
                <a:gd name="T45" fmla="*/ 201 h 323"/>
                <a:gd name="T46" fmla="*/ 46 w 132"/>
                <a:gd name="T47" fmla="*/ 220 h 323"/>
                <a:gd name="T48" fmla="*/ 47 w 132"/>
                <a:gd name="T49" fmla="*/ 201 h 323"/>
                <a:gd name="T50" fmla="*/ 32 w 132"/>
                <a:gd name="T51" fmla="*/ 240 h 323"/>
                <a:gd name="T52" fmla="*/ 44 w 132"/>
                <a:gd name="T53" fmla="*/ 225 h 323"/>
                <a:gd name="T54" fmla="*/ 30 w 132"/>
                <a:gd name="T55" fmla="*/ 245 h 323"/>
                <a:gd name="T56" fmla="*/ 29 w 132"/>
                <a:gd name="T57" fmla="*/ 264 h 323"/>
                <a:gd name="T58" fmla="*/ 30 w 132"/>
                <a:gd name="T59" fmla="*/ 245 h 323"/>
                <a:gd name="T60" fmla="*/ 14 w 132"/>
                <a:gd name="T61" fmla="*/ 284 h 323"/>
                <a:gd name="T62" fmla="*/ 26 w 132"/>
                <a:gd name="T63" fmla="*/ 270 h 323"/>
                <a:gd name="T64" fmla="*/ 12 w 132"/>
                <a:gd name="T65" fmla="*/ 290 h 323"/>
                <a:gd name="T66" fmla="*/ 11 w 132"/>
                <a:gd name="T67" fmla="*/ 309 h 323"/>
                <a:gd name="T68" fmla="*/ 12 w 132"/>
                <a:gd name="T69" fmla="*/ 290 h 323"/>
                <a:gd name="T70" fmla="*/ 0 w 132"/>
                <a:gd name="T71" fmla="*/ 321 h 323"/>
                <a:gd name="T72" fmla="*/ 9 w 132"/>
                <a:gd name="T73" fmla="*/ 31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323">
                  <a:moveTo>
                    <a:pt x="126" y="0"/>
                  </a:moveTo>
                  <a:lnTo>
                    <a:pt x="120" y="16"/>
                  </a:lnTo>
                  <a:lnTo>
                    <a:pt x="125" y="19"/>
                  </a:lnTo>
                  <a:lnTo>
                    <a:pt x="132" y="2"/>
                  </a:lnTo>
                  <a:lnTo>
                    <a:pt x="126" y="0"/>
                  </a:lnTo>
                  <a:close/>
                  <a:moveTo>
                    <a:pt x="118" y="22"/>
                  </a:moveTo>
                  <a:lnTo>
                    <a:pt x="111" y="39"/>
                  </a:lnTo>
                  <a:lnTo>
                    <a:pt x="116" y="41"/>
                  </a:lnTo>
                  <a:lnTo>
                    <a:pt x="123" y="24"/>
                  </a:lnTo>
                  <a:lnTo>
                    <a:pt x="118" y="22"/>
                  </a:lnTo>
                  <a:close/>
                  <a:moveTo>
                    <a:pt x="109" y="44"/>
                  </a:moveTo>
                  <a:lnTo>
                    <a:pt x="102" y="61"/>
                  </a:lnTo>
                  <a:lnTo>
                    <a:pt x="108" y="63"/>
                  </a:lnTo>
                  <a:lnTo>
                    <a:pt x="114" y="47"/>
                  </a:lnTo>
                  <a:lnTo>
                    <a:pt x="109" y="44"/>
                  </a:lnTo>
                  <a:close/>
                  <a:moveTo>
                    <a:pt x="100" y="67"/>
                  </a:moveTo>
                  <a:lnTo>
                    <a:pt x="94" y="83"/>
                  </a:lnTo>
                  <a:lnTo>
                    <a:pt x="99" y="86"/>
                  </a:lnTo>
                  <a:lnTo>
                    <a:pt x="106" y="69"/>
                  </a:lnTo>
                  <a:lnTo>
                    <a:pt x="100" y="67"/>
                  </a:lnTo>
                  <a:close/>
                  <a:moveTo>
                    <a:pt x="91" y="89"/>
                  </a:moveTo>
                  <a:lnTo>
                    <a:pt x="85" y="106"/>
                  </a:lnTo>
                  <a:lnTo>
                    <a:pt x="90" y="108"/>
                  </a:lnTo>
                  <a:lnTo>
                    <a:pt x="97" y="91"/>
                  </a:lnTo>
                  <a:lnTo>
                    <a:pt x="91" y="89"/>
                  </a:lnTo>
                  <a:close/>
                  <a:moveTo>
                    <a:pt x="82" y="111"/>
                  </a:moveTo>
                  <a:lnTo>
                    <a:pt x="76" y="128"/>
                  </a:lnTo>
                  <a:lnTo>
                    <a:pt x="82" y="130"/>
                  </a:lnTo>
                  <a:lnTo>
                    <a:pt x="88" y="114"/>
                  </a:lnTo>
                  <a:lnTo>
                    <a:pt x="82" y="111"/>
                  </a:lnTo>
                  <a:close/>
                  <a:moveTo>
                    <a:pt x="74" y="134"/>
                  </a:moveTo>
                  <a:lnTo>
                    <a:pt x="67" y="150"/>
                  </a:lnTo>
                  <a:lnTo>
                    <a:pt x="73" y="153"/>
                  </a:lnTo>
                  <a:lnTo>
                    <a:pt x="79" y="136"/>
                  </a:lnTo>
                  <a:lnTo>
                    <a:pt x="74" y="134"/>
                  </a:lnTo>
                  <a:close/>
                  <a:moveTo>
                    <a:pt x="65" y="156"/>
                  </a:moveTo>
                  <a:lnTo>
                    <a:pt x="58" y="173"/>
                  </a:lnTo>
                  <a:lnTo>
                    <a:pt x="64" y="175"/>
                  </a:lnTo>
                  <a:lnTo>
                    <a:pt x="70" y="158"/>
                  </a:lnTo>
                  <a:lnTo>
                    <a:pt x="65" y="156"/>
                  </a:lnTo>
                  <a:close/>
                  <a:moveTo>
                    <a:pt x="56" y="178"/>
                  </a:moveTo>
                  <a:lnTo>
                    <a:pt x="50" y="195"/>
                  </a:lnTo>
                  <a:lnTo>
                    <a:pt x="55" y="197"/>
                  </a:lnTo>
                  <a:lnTo>
                    <a:pt x="62" y="180"/>
                  </a:lnTo>
                  <a:lnTo>
                    <a:pt x="56" y="178"/>
                  </a:lnTo>
                  <a:close/>
                  <a:moveTo>
                    <a:pt x="47" y="201"/>
                  </a:moveTo>
                  <a:lnTo>
                    <a:pt x="41" y="217"/>
                  </a:lnTo>
                  <a:lnTo>
                    <a:pt x="46" y="220"/>
                  </a:lnTo>
                  <a:lnTo>
                    <a:pt x="53" y="203"/>
                  </a:lnTo>
                  <a:lnTo>
                    <a:pt x="47" y="201"/>
                  </a:lnTo>
                  <a:close/>
                  <a:moveTo>
                    <a:pt x="38" y="223"/>
                  </a:moveTo>
                  <a:lnTo>
                    <a:pt x="32" y="240"/>
                  </a:lnTo>
                  <a:lnTo>
                    <a:pt x="38" y="242"/>
                  </a:lnTo>
                  <a:lnTo>
                    <a:pt x="44" y="225"/>
                  </a:lnTo>
                  <a:lnTo>
                    <a:pt x="38" y="223"/>
                  </a:lnTo>
                  <a:close/>
                  <a:moveTo>
                    <a:pt x="30" y="245"/>
                  </a:moveTo>
                  <a:lnTo>
                    <a:pt x="23" y="262"/>
                  </a:lnTo>
                  <a:lnTo>
                    <a:pt x="29" y="264"/>
                  </a:lnTo>
                  <a:lnTo>
                    <a:pt x="35" y="247"/>
                  </a:lnTo>
                  <a:lnTo>
                    <a:pt x="30" y="245"/>
                  </a:lnTo>
                  <a:close/>
                  <a:moveTo>
                    <a:pt x="21" y="268"/>
                  </a:moveTo>
                  <a:lnTo>
                    <a:pt x="14" y="284"/>
                  </a:lnTo>
                  <a:lnTo>
                    <a:pt x="20" y="287"/>
                  </a:lnTo>
                  <a:lnTo>
                    <a:pt x="26" y="270"/>
                  </a:lnTo>
                  <a:lnTo>
                    <a:pt x="21" y="268"/>
                  </a:lnTo>
                  <a:close/>
                  <a:moveTo>
                    <a:pt x="12" y="290"/>
                  </a:moveTo>
                  <a:lnTo>
                    <a:pt x="6" y="307"/>
                  </a:lnTo>
                  <a:lnTo>
                    <a:pt x="11" y="309"/>
                  </a:lnTo>
                  <a:lnTo>
                    <a:pt x="18" y="292"/>
                  </a:lnTo>
                  <a:lnTo>
                    <a:pt x="12" y="290"/>
                  </a:lnTo>
                  <a:close/>
                  <a:moveTo>
                    <a:pt x="4" y="312"/>
                  </a:moveTo>
                  <a:lnTo>
                    <a:pt x="0" y="321"/>
                  </a:lnTo>
                  <a:lnTo>
                    <a:pt x="6" y="323"/>
                  </a:lnTo>
                  <a:lnTo>
                    <a:pt x="9" y="314"/>
                  </a:lnTo>
                  <a:lnTo>
                    <a:pt x="4" y="312"/>
                  </a:lnTo>
                  <a:close/>
                </a:path>
              </a:pathLst>
            </a:custGeom>
            <a:solidFill>
              <a:srgbClr val="58585A"/>
            </a:solidFill>
            <a:ln w="0" cap="flat">
              <a:solidFill>
                <a:srgbClr val="58585A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6165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Deployment Options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971676" y="2407385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spcAft>
                <a:spcPts val="1200"/>
              </a:spcAft>
            </a:pPr>
            <a:r>
              <a:rPr lang="en-GB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Option 2 – NR Standalone</a:t>
            </a:r>
            <a:endParaRPr lang="zh-CN" altLang="zh-CN" sz="1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15641" y="2457433"/>
            <a:ext cx="3433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>
              <a:spcAft>
                <a:spcPts val="1200"/>
              </a:spcAft>
            </a:pPr>
            <a:r>
              <a:rPr lang="en-GB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Option 3 – Non Standalone (EN-DC)</a:t>
            </a:r>
            <a:endParaRPr lang="zh-CN" altLang="zh-CN" sz="1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8361" y="4177284"/>
            <a:ext cx="3507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spcAft>
                <a:spcPts val="1200"/>
              </a:spcAft>
            </a:pPr>
            <a:r>
              <a:rPr lang="en-GB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en-GB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– Evolved E-UTRA standalone</a:t>
            </a:r>
            <a:endParaRPr lang="zh-CN" altLang="zh-CN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5385" y="4208985"/>
            <a:ext cx="378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spcAft>
                <a:spcPts val="1200"/>
              </a:spcAft>
            </a:pPr>
            <a:r>
              <a:rPr lang="en-GB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Option 7 – NSA with NG Core (NG-EN-DC) </a:t>
            </a:r>
            <a:endParaRPr lang="zh-CN" altLang="zh-CN" sz="1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4975" y="6066749"/>
            <a:ext cx="1667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spcAft>
                <a:spcPts val="1200"/>
              </a:spcAft>
            </a:pPr>
            <a:r>
              <a:rPr lang="en-GB" altLang="zh-CN" sz="1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Option 4 – NE DC</a:t>
            </a:r>
            <a:endParaRPr lang="zh-CN" altLang="zh-CN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33" y="3096852"/>
            <a:ext cx="3140897" cy="8987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62" y="1022978"/>
            <a:ext cx="3000375" cy="12001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98" y="805982"/>
            <a:ext cx="4937945" cy="16341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210" y="2888352"/>
            <a:ext cx="4597717" cy="135177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496" y="4805780"/>
            <a:ext cx="4525203" cy="13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9356" y="6473314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+mn-lt"/>
              </a:rPr>
              <a:t>Next Generation and Standards (NGS) </a:t>
            </a:r>
          </a:p>
          <a:p>
            <a:pPr algn="ctr"/>
            <a:r>
              <a:rPr lang="en-US" sz="800" dirty="0" smtClean="0">
                <a:latin typeface="+mn-lt"/>
              </a:rPr>
              <a:t>Client and Internet of Things (IoT) Businesses and Systems 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17127033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Security establishment procedure will be the same as in </a:t>
            </a:r>
            <a:r>
              <a:rPr lang="en-GB" sz="2800" dirty="0" smtClean="0"/>
              <a:t>LTE</a:t>
            </a:r>
          </a:p>
          <a:p>
            <a:r>
              <a:rPr lang="en-GB" sz="2800" dirty="0" smtClean="0"/>
              <a:t>Key </a:t>
            </a:r>
            <a:r>
              <a:rPr lang="en-GB" sz="2800" dirty="0"/>
              <a:t>differences:</a:t>
            </a:r>
          </a:p>
          <a:p>
            <a:pPr lvl="1"/>
            <a:r>
              <a:rPr lang="en-GB" sz="2800" dirty="0" smtClean="0"/>
              <a:t>Integrity </a:t>
            </a:r>
            <a:r>
              <a:rPr lang="en-GB" sz="2800" dirty="0"/>
              <a:t>protection to be supported for DRB</a:t>
            </a:r>
          </a:p>
          <a:p>
            <a:pPr lvl="3"/>
            <a:r>
              <a:rPr lang="en-GB" dirty="0"/>
              <a:t>Data failing Integrity protection to be </a:t>
            </a:r>
            <a:r>
              <a:rPr lang="en-GB" dirty="0" smtClean="0"/>
              <a:t>discarded</a:t>
            </a:r>
          </a:p>
          <a:p>
            <a:pPr lvl="1"/>
            <a:r>
              <a:rPr lang="en-GB" sz="2800" dirty="0" smtClean="0"/>
              <a:t>Both ciphering and integrity protection is configurable per DRB</a:t>
            </a:r>
          </a:p>
          <a:p>
            <a:pPr lvl="2"/>
            <a:r>
              <a:rPr lang="en-GB" sz="2133" dirty="0"/>
              <a:t>Certain PDU sessions may not </a:t>
            </a:r>
            <a:r>
              <a:rPr lang="en-GB" sz="2133" dirty="0" err="1"/>
              <a:t>secuirty</a:t>
            </a:r>
            <a:endParaRPr lang="en-GB" sz="2133" dirty="0"/>
          </a:p>
          <a:p>
            <a:pPr lvl="1"/>
            <a:r>
              <a:rPr lang="en-GB" sz="2800" dirty="0" smtClean="0"/>
              <a:t>Every </a:t>
            </a:r>
            <a:r>
              <a:rPr lang="en-GB" sz="2800" dirty="0"/>
              <a:t>handover may not need a key change</a:t>
            </a:r>
          </a:p>
          <a:p>
            <a:pPr lvl="2"/>
            <a:r>
              <a:rPr lang="en-GB" sz="2133" dirty="0"/>
              <a:t>Change of keys expected only if there is change in Central Unit (CU) (i.e., PDCP location) for split CU/DU RAN</a:t>
            </a:r>
          </a:p>
          <a:p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9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Mobility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Mobility procedures also similar to LTE</a:t>
            </a:r>
          </a:p>
          <a:p>
            <a:pPr lvl="1"/>
            <a:r>
              <a:rPr lang="en-GB" sz="2000" dirty="0"/>
              <a:t>No procedural changes/optimisations for </a:t>
            </a:r>
            <a:r>
              <a:rPr lang="en-GB" sz="2000" dirty="0" smtClean="0"/>
              <a:t>Handover or </a:t>
            </a:r>
            <a:r>
              <a:rPr lang="en-GB" sz="2000" dirty="0"/>
              <a:t>inter-RAT mobility compared to </a:t>
            </a:r>
            <a:r>
              <a:rPr lang="en-GB" sz="2000" dirty="0" smtClean="0"/>
              <a:t>LTE in Rel-15</a:t>
            </a:r>
            <a:endParaRPr lang="en-GB" sz="2000" dirty="0"/>
          </a:p>
          <a:p>
            <a:pPr lvl="2"/>
            <a:r>
              <a:rPr lang="en-GB" sz="2000" dirty="0"/>
              <a:t>Main changes are to UE measurements based on NR PHY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Idle </a:t>
            </a:r>
            <a:r>
              <a:rPr lang="en-GB" sz="2000" dirty="0"/>
              <a:t>mode: Similar to LTE</a:t>
            </a:r>
          </a:p>
          <a:p>
            <a:pPr lvl="2"/>
            <a:r>
              <a:rPr lang="en-GB" sz="2000" dirty="0"/>
              <a:t>Priority based mechanisms of LTE re-used</a:t>
            </a:r>
          </a:p>
          <a:p>
            <a:pPr lvl="3"/>
            <a:r>
              <a:rPr lang="en-GB" sz="1800" dirty="0"/>
              <a:t>Applicable also for INACTIVE</a:t>
            </a:r>
          </a:p>
          <a:p>
            <a:pPr lvl="2"/>
            <a:r>
              <a:rPr lang="en-GB" sz="2000" dirty="0"/>
              <a:t>Changes required to support NR PHY for cell reselection measurements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RRM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Overall measurement framework is similar to LTE except beam related aspects. </a:t>
            </a:r>
          </a:p>
          <a:p>
            <a:pPr lvl="1"/>
            <a:r>
              <a:rPr lang="en-GB" dirty="0" smtClean="0"/>
              <a:t>Three measurement types:  intra-frequency, inter-frequency, inter-RAT measurements for E-UTRA</a:t>
            </a:r>
          </a:p>
          <a:p>
            <a:pPr lvl="1"/>
            <a:r>
              <a:rPr lang="en-GB" dirty="0" smtClean="0"/>
              <a:t>The association between a measurement  object and a reporting configuration is created by a measurement identity </a:t>
            </a:r>
          </a:p>
          <a:p>
            <a:pPr lvl="1"/>
            <a:r>
              <a:rPr lang="en-US" dirty="0"/>
              <a:t>Reference signal: SSB for idle mode; SSB and/or CSI-RS for Connected mode</a:t>
            </a:r>
          </a:p>
          <a:p>
            <a:pPr lvl="1"/>
            <a:r>
              <a:rPr lang="en-GB" dirty="0"/>
              <a:t>Beam level measurement and reporting</a:t>
            </a:r>
          </a:p>
          <a:p>
            <a:pPr lvl="2"/>
            <a:r>
              <a:rPr lang="en-GB" dirty="0" smtClean="0"/>
              <a:t>The UE measures multiple beams of a cell and derive the cell quality from the multiple beams </a:t>
            </a:r>
          </a:p>
          <a:p>
            <a:pPr lvl="2"/>
            <a:r>
              <a:rPr lang="en-GB" dirty="0" smtClean="0"/>
              <a:t>Measurement reports may contain beam results (beam identifier only, measurement result and beam identifier, or no beam reporting) in addition to cell quantities </a:t>
            </a:r>
          </a:p>
          <a:p>
            <a:pPr lvl="1"/>
            <a:r>
              <a:rPr lang="en-GB" dirty="0" smtClean="0"/>
              <a:t>Measurement gap</a:t>
            </a:r>
          </a:p>
          <a:p>
            <a:pPr lvl="2"/>
            <a:r>
              <a:rPr lang="en-GB" dirty="0" smtClean="0"/>
              <a:t>Non-gap-assisted or gap-assisted depends on the capability of the UE, </a:t>
            </a:r>
            <a:r>
              <a:rPr lang="en-US" dirty="0"/>
              <a:t>the active BWP of the UE and the current operating </a:t>
            </a:r>
            <a:r>
              <a:rPr lang="en-US" dirty="0" smtClean="0"/>
              <a:t>frequency </a:t>
            </a:r>
            <a:endParaRPr lang="en-GB" dirty="0" smtClean="0"/>
          </a:p>
          <a:p>
            <a:pPr lvl="2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867" dirty="0"/>
              <a:t>Network Slicing is a concept to allow Mobile Network Operators (MNO) to consider customers with different service requirements</a:t>
            </a:r>
          </a:p>
          <a:p>
            <a:pPr lvl="1"/>
            <a:r>
              <a:rPr lang="en-GB" sz="1867" dirty="0"/>
              <a:t>Slice selection is “similar” to PLMN sharing in terms of implementation</a:t>
            </a:r>
          </a:p>
          <a:p>
            <a:pPr lvl="2"/>
            <a:r>
              <a:rPr lang="en-GB" sz="1867" dirty="0"/>
              <a:t>Dedicated frequency priorities (as in LTE) can be used by network to </a:t>
            </a:r>
            <a:r>
              <a:rPr lang="en-GB" sz="1867" dirty="0" smtClean="0"/>
              <a:t>prioritise frequencies </a:t>
            </a:r>
            <a:r>
              <a:rPr lang="en-GB" sz="1867" dirty="0"/>
              <a:t>that support the slices </a:t>
            </a:r>
            <a:r>
              <a:rPr lang="en-GB" sz="1867" dirty="0" smtClean="0"/>
              <a:t>allowed</a:t>
            </a:r>
            <a:endParaRPr lang="en-GB" sz="1867" dirty="0"/>
          </a:p>
          <a:p>
            <a:pPr lvl="1"/>
            <a:r>
              <a:rPr lang="en-GB" sz="1867" dirty="0"/>
              <a:t>UE can support max 8 network slices simultaneously</a:t>
            </a:r>
          </a:p>
          <a:p>
            <a:pPr lvl="1"/>
            <a:endParaRPr lang="en-GB" sz="1867" dirty="0"/>
          </a:p>
          <a:p>
            <a:pPr lvl="1"/>
            <a:r>
              <a:rPr lang="en-GB" sz="1867" dirty="0"/>
              <a:t>Resource management between slices: Partitioning and isolation of resources</a:t>
            </a:r>
          </a:p>
          <a:p>
            <a:pPr lvl="2"/>
            <a:r>
              <a:rPr lang="en-GB" sz="1867" dirty="0"/>
              <a:t>Largely </a:t>
            </a:r>
            <a:r>
              <a:rPr lang="en-GB" sz="1867" dirty="0" smtClean="0"/>
              <a:t>handled </a:t>
            </a:r>
            <a:r>
              <a:rPr lang="en-GB" sz="1867" dirty="0"/>
              <a:t>via implementation with no RAN standards impact</a:t>
            </a:r>
          </a:p>
          <a:p>
            <a:pPr lvl="1"/>
            <a:endParaRPr lang="en-GB" sz="2133" dirty="0"/>
          </a:p>
          <a:p>
            <a:pPr lvl="1"/>
            <a:r>
              <a:rPr lang="en-GB" sz="2133" dirty="0"/>
              <a:t>No </a:t>
            </a:r>
            <a:r>
              <a:rPr lang="en-GB" sz="2133" dirty="0" smtClean="0"/>
              <a:t>direct </a:t>
            </a:r>
            <a:r>
              <a:rPr lang="en-GB" sz="2133" dirty="0"/>
              <a:t>relationship in specifications between slicing and other vertical services such as URLLC</a:t>
            </a:r>
            <a:endParaRPr lang="en-GB" sz="1867" dirty="0"/>
          </a:p>
          <a:p>
            <a:endParaRPr lang="en-GB" sz="2133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ntel 20150715">
  <a:themeElements>
    <a:clrScheme name="INTEL 201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Intel 20150715">
  <a:themeElements>
    <a:clrScheme name="INTEL 201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intel16x9">
  <a:themeElements>
    <a:clrScheme name="intel2015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F3D54E"/>
      </a:hlink>
      <a:folHlink>
        <a:srgbClr val="FFFFF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0">
              <a:schemeClr val="bg1"/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3200"/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intel16x9">
  <a:themeElements>
    <a:clrScheme name="intel2015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F3D54E"/>
      </a:hlink>
      <a:folHlink>
        <a:srgbClr val="FFFFF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0">
              <a:schemeClr val="bg1"/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3200"/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intel16x9">
  <a:themeElements>
    <a:clrScheme name="intel2015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F3D54E"/>
      </a:hlink>
      <a:folHlink>
        <a:srgbClr val="FFFFF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0">
              <a:schemeClr val="bg1"/>
            </a:gs>
            <a:gs pos="0">
              <a:schemeClr val="bg1"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ctr" anchorCtr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3200"/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63285</TotalTime>
  <Words>3253</Words>
  <Application>Microsoft Office PowerPoint</Application>
  <PresentationFormat>Widescreen</PresentationFormat>
  <Paragraphs>550</Paragraphs>
  <Slides>54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74" baseType="lpstr">
      <vt:lpstr>ＭＳ Ｐゴシック</vt:lpstr>
      <vt:lpstr>宋体</vt:lpstr>
      <vt:lpstr>Arial</vt:lpstr>
      <vt:lpstr>Calibri</vt:lpstr>
      <vt:lpstr>Intel Clear</vt:lpstr>
      <vt:lpstr>Intel Clear Light</vt:lpstr>
      <vt:lpstr>Intel Clear Pro</vt:lpstr>
      <vt:lpstr>Intel Clear Pro Bold</vt:lpstr>
      <vt:lpstr>Lucida Grande</vt:lpstr>
      <vt:lpstr>Neo Sans Intel</vt:lpstr>
      <vt:lpstr>Neo Sans Intel Medium</vt:lpstr>
      <vt:lpstr>Times New Roman</vt:lpstr>
      <vt:lpstr>Wingdings</vt:lpstr>
      <vt:lpstr>1_Intel 20150715</vt:lpstr>
      <vt:lpstr>2_Intel 20150715</vt:lpstr>
      <vt:lpstr>3_intel16x9</vt:lpstr>
      <vt:lpstr>4_intel16x9</vt:lpstr>
      <vt:lpstr>5_intel16x9</vt:lpstr>
      <vt:lpstr>Visio</vt:lpstr>
      <vt:lpstr>Picture</vt:lpstr>
      <vt:lpstr>NR Radio interface Protocols</vt:lpstr>
      <vt:lpstr>Topics</vt:lpstr>
      <vt:lpstr>RRC in NG-RAN</vt:lpstr>
      <vt:lpstr>RRC main functions: Connection control </vt:lpstr>
      <vt:lpstr>Connection establishment</vt:lpstr>
      <vt:lpstr>Security</vt:lpstr>
      <vt:lpstr>Mobility</vt:lpstr>
      <vt:lpstr>RRM</vt:lpstr>
      <vt:lpstr>Slicing</vt:lpstr>
      <vt:lpstr>Other RRC functions</vt:lpstr>
      <vt:lpstr>RRC INACTIVE (new state)</vt:lpstr>
      <vt:lpstr>Motivation of the new RRC_INACTIVE state</vt:lpstr>
      <vt:lpstr>State transitions</vt:lpstr>
      <vt:lpstr>RAN-initiated paging, RAN Notification Area (RNA) and RAN Notification Area Update (RNAU)</vt:lpstr>
      <vt:lpstr>UE triggered transition from RRC_INACTIVE to RRC_CONNECTED</vt:lpstr>
      <vt:lpstr>Network triggered transition from RRC_INACTIVE to RRC_CONNECTED</vt:lpstr>
      <vt:lpstr>Security handling: forward compatibility for Early data transmission</vt:lpstr>
      <vt:lpstr>“Fallback” to connection establishment </vt:lpstr>
      <vt:lpstr>User plane and 5G QoS</vt:lpstr>
      <vt:lpstr>User plane protocol stack - overview </vt:lpstr>
      <vt:lpstr>New QoS model for 5GC </vt:lpstr>
      <vt:lpstr>Service Data Adaptation Protocol (SDAP) </vt:lpstr>
      <vt:lpstr>SDAP - Reflective mapping of QFI to radio bearer</vt:lpstr>
      <vt:lpstr>Packet Data Convergence Protocol (PDCP)</vt:lpstr>
      <vt:lpstr>PDCP - Data duplication</vt:lpstr>
      <vt:lpstr>Radio Link Control Protocol (RLC)</vt:lpstr>
      <vt:lpstr>Medium Access Control (MAC)</vt:lpstr>
      <vt:lpstr>MAC - Support of beam based operation</vt:lpstr>
      <vt:lpstr>MAC - UL configured grants</vt:lpstr>
      <vt:lpstr>Control plane for EN-DC</vt:lpstr>
      <vt:lpstr>Non-Standalone: overall architecture</vt:lpstr>
      <vt:lpstr>Non-standalone: Control plane for EN-DC</vt:lpstr>
      <vt:lpstr>SRB3: SCG SRB</vt:lpstr>
      <vt:lpstr>Sub architecture options (3, 3a, 3x) and Bearer types</vt:lpstr>
      <vt:lpstr>MCG And SCG bearer</vt:lpstr>
      <vt:lpstr>MN terminated split bearer (option 3)</vt:lpstr>
      <vt:lpstr>SN terminated split bearer (option 3x)</vt:lpstr>
      <vt:lpstr>Unified bearer at UE</vt:lpstr>
      <vt:lpstr>Split MCG SRBs</vt:lpstr>
      <vt:lpstr>Other MR-DC architectures</vt:lpstr>
      <vt:lpstr>Release 16</vt:lpstr>
      <vt:lpstr>Release 16 work programme (1)</vt:lpstr>
      <vt:lpstr>Release 16 work programme (1)</vt:lpstr>
      <vt:lpstr>Release 16 work programme (2)</vt:lpstr>
      <vt:lpstr>Summary</vt:lpstr>
      <vt:lpstr>Summary</vt:lpstr>
      <vt:lpstr>Backup</vt:lpstr>
      <vt:lpstr>Terminology </vt:lpstr>
      <vt:lpstr>Characteristics of RRC states</vt:lpstr>
      <vt:lpstr>Signalling flow and use of reflective QoS in RAN and CN</vt:lpstr>
      <vt:lpstr>RRC message for unified bearer type</vt:lpstr>
      <vt:lpstr>RRC message for unified bearer type</vt:lpstr>
      <vt:lpstr>Deployment Options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Kissko, Edie</dc:creator>
  <cp:keywords>CTPClassification=CTP_IC:VisualMarkings=, CTPClassification=CTP_IC</cp:keywords>
  <cp:lastModifiedBy>Intel SP</cp:lastModifiedBy>
  <cp:revision>785</cp:revision>
  <cp:lastPrinted>2017-07-25T21:03:23Z</cp:lastPrinted>
  <dcterms:created xsi:type="dcterms:W3CDTF">2016-08-08T15:36:45Z</dcterms:created>
  <dcterms:modified xsi:type="dcterms:W3CDTF">2018-10-23T10:28:11Z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9add49dc-9916-4dcd-a27a-1ed29f738344</vt:lpwstr>
  </property>
  <property fmtid="{D5CDD505-2E9C-101B-9397-08002B2CF9AE}" pid="3" name="CTP_BU">
    <vt:lpwstr>NEXT GEN &amp; STANDARDS GROUP</vt:lpwstr>
  </property>
  <property fmtid="{D5CDD505-2E9C-101B-9397-08002B2CF9AE}" pid="4" name="CTP_TimeStamp">
    <vt:lpwstr>2018-10-23 10:28:10Z</vt:lpwstr>
  </property>
  <property fmtid="{D5CDD505-2E9C-101B-9397-08002B2CF9AE}" pid="5" name="CTPClassification">
    <vt:lpwstr>CTP_IC</vt:lpwstr>
  </property>
</Properties>
</file>