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3"/>
  </p:notesMasterIdLst>
  <p:handoutMasterIdLst>
    <p:handoutMasterId r:id="rId24"/>
  </p:handoutMasterIdLst>
  <p:sldIdLst>
    <p:sldId id="303" r:id="rId2"/>
    <p:sldId id="796" r:id="rId3"/>
    <p:sldId id="747" r:id="rId4"/>
    <p:sldId id="783" r:id="rId5"/>
    <p:sldId id="764" r:id="rId6"/>
    <p:sldId id="767" r:id="rId7"/>
    <p:sldId id="768" r:id="rId8"/>
    <p:sldId id="781" r:id="rId9"/>
    <p:sldId id="769" r:id="rId10"/>
    <p:sldId id="770" r:id="rId11"/>
    <p:sldId id="740" r:id="rId12"/>
    <p:sldId id="791" r:id="rId13"/>
    <p:sldId id="779" r:id="rId14"/>
    <p:sldId id="792" r:id="rId15"/>
    <p:sldId id="784" r:id="rId16"/>
    <p:sldId id="790" r:id="rId17"/>
    <p:sldId id="789" r:id="rId18"/>
    <p:sldId id="794" r:id="rId19"/>
    <p:sldId id="785" r:id="rId20"/>
    <p:sldId id="795" r:id="rId21"/>
    <p:sldId id="614" r:id="rId22"/>
  </p:sldIdLst>
  <p:sldSz cx="12192000" cy="6858000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AF2F"/>
    <a:srgbClr val="000000"/>
    <a:srgbClr val="5C88D0"/>
    <a:srgbClr val="2A6EA8"/>
    <a:srgbClr val="B1D254"/>
    <a:srgbClr val="72732F"/>
    <a:srgbClr val="C6D25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582" autoAdjust="0"/>
  </p:normalViewPr>
  <p:slideViewPr>
    <p:cSldViewPr snapToGrid="0">
      <p:cViewPr varScale="1">
        <p:scale>
          <a:sx n="117" d="100"/>
          <a:sy n="117" d="100"/>
        </p:scale>
        <p:origin x="-17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128B3D5-4934-4ECF-9726-3B0F2C0A89C0}" type="datetime1">
              <a:rPr lang="en-US" altLang="ko-KR"/>
              <a:pPr>
                <a:defRPr/>
              </a:pPr>
              <a:t>10/24/2018</a:t>
            </a:fld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fld id="{CDCF351B-E20D-4030-9C69-BC560001C1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867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3707AA-359F-430A-A40A-E8284AD8E7E2}" type="datetime1">
              <a:rPr lang="en-US" altLang="ko-KR"/>
              <a:pPr>
                <a:defRPr/>
              </a:pPr>
              <a:t>10/24/2018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9" tIns="46430" rIns="92859" bIns="4643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fld id="{77E0DA85-E85D-4728-B305-681EBBFAE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0792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080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176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8272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43681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0579ADC-B3D8-42CA-8BC6-1ACE232E7D00}" type="slidenum">
              <a:rPr lang="en-GB" altLang="en-US" sz="1200"/>
              <a:pPr>
                <a:spcBef>
                  <a:spcPct val="0"/>
                </a:spcBef>
              </a:pPr>
              <a:t>1</a:t>
            </a:fld>
            <a:endParaRPr lang="en-GB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21463" cy="3725863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8050"/>
            <a:ext cx="498792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DDECC-6012-42CB-A102-0F0EB5D9AFA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35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DDECC-6012-42CB-A102-0F0EB5D9AFA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96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DDECC-6012-42CB-A102-0F0EB5D9AFA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96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DDECC-6012-42CB-A102-0F0EB5D9AFA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96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ubbles_ppt_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0"/>
            <a:ext cx="5145087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043" y="3839308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2032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989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4"/>
          <p:cNvSpPr>
            <a:spLocks noChangeArrowheads="1"/>
          </p:cNvSpPr>
          <p:nvPr userDrawn="1"/>
        </p:nvSpPr>
        <p:spPr bwMode="auto">
          <a:xfrm>
            <a:off x="11113" y="6373813"/>
            <a:ext cx="8224837" cy="323850"/>
          </a:xfrm>
          <a:prstGeom prst="homePlate">
            <a:avLst>
              <a:gd name="adj" fmla="val 91600"/>
            </a:avLst>
          </a:prstGeom>
          <a:solidFill>
            <a:srgbClr val="72AF2F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52463" y="228600"/>
            <a:ext cx="9102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47700" y="1454150"/>
            <a:ext cx="1118393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58738" y="6394450"/>
            <a:ext cx="7950201" cy="31115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GB" sz="133" spc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Workshop on 3GPP submission towards IMT-2020 24</a:t>
            </a:r>
            <a:r>
              <a:rPr lang="en-GB" sz="1300" b="1" kern="1200" baseline="300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</a:t>
            </a:r>
            <a:r>
              <a:rPr lang="en-GB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– 25</a:t>
            </a:r>
            <a:r>
              <a:rPr lang="en-GB" sz="1300" b="1" kern="1200" baseline="300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</a:t>
            </a:r>
            <a:r>
              <a:rPr lang="en-GB" sz="13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Oct 2018</a:t>
            </a:r>
            <a:endParaRPr lang="en-GB" sz="1067" b="1" spc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Rectangle 15"/>
          <p:cNvSpPr>
            <a:spLocks noChangeArrowheads="1"/>
          </p:cNvSpPr>
          <p:nvPr userDrawn="1"/>
        </p:nvSpPr>
        <p:spPr bwMode="auto">
          <a:xfrm>
            <a:off x="5448300" y="3303588"/>
            <a:ext cx="12382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mtClean="0">
                <a:solidFill>
                  <a:schemeClr val="bg1"/>
                </a:solidFill>
              </a:rPr>
              <a:t>© 3GPP 2012</a:t>
            </a:r>
            <a:endParaRPr lang="en-GB" altLang="en-US" smtClean="0"/>
          </a:p>
        </p:txBody>
      </p:sp>
      <p:pic>
        <p:nvPicPr>
          <p:cNvPr id="1031" name="Picture 10" descr="3GPP_TM_RD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88" y="306388"/>
            <a:ext cx="15843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9918700" y="6462713"/>
            <a:ext cx="10271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067" dirty="0" smtClean="0"/>
              <a:t>© 3GPP 2018</a:t>
            </a:r>
          </a:p>
        </p:txBody>
      </p:sp>
      <p:sp>
        <p:nvSpPr>
          <p:cNvPr id="12" name="Oval 11"/>
          <p:cNvSpPr/>
          <p:nvPr userDrawn="1"/>
        </p:nvSpPr>
        <p:spPr bwMode="auto">
          <a:xfrm>
            <a:off x="11079163" y="6364288"/>
            <a:ext cx="812800" cy="4191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fld id="{32D183E4-DEEF-4F5B-8CE6-10ED330D6E50}" type="slidenum">
              <a:rPr lang="en-GB" altLang="en-US" b="1"/>
              <a:pPr algn="ctr"/>
              <a:t>‹#›</a:t>
            </a:fld>
            <a:endParaRPr lang="en-GB" altLang="en-US" b="1"/>
          </a:p>
          <a:p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2" r:id="rId2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FF0000"/>
          </a:solidFill>
          <a:latin typeface="Calibri" pitchFamily="34" charset="0"/>
        </a:defRPr>
      </a:lvl5pPr>
      <a:lvl6pPr marL="609585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6pPr>
      <a:lvl7pPr marL="1219170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7pPr>
      <a:lvl8pPr marL="1828754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8pPr>
      <a:lvl9pPr marL="2438339" algn="ctr" rtl="0" eaLnBrk="0" fontAlgn="base" hangingPunct="0">
        <a:spcBef>
          <a:spcPct val="0"/>
        </a:spcBef>
        <a:spcAft>
          <a:spcPct val="0"/>
        </a:spcAft>
        <a:defRPr sz="4267">
          <a:solidFill>
            <a:srgbClr val="FF0000"/>
          </a:solidFill>
          <a:latin typeface="Calibri" pitchFamily="34" charset="0"/>
        </a:defRPr>
      </a:lvl9pPr>
    </p:titleStyle>
    <p:bodyStyle>
      <a:lvl1pPr marL="608013" indent="-608013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Blip>
          <a:blip r:embed="rId6"/>
        </a:buBlip>
        <a:defRPr sz="3200">
          <a:solidFill>
            <a:schemeClr val="tx1"/>
          </a:solidFill>
          <a:latin typeface="+mn-lt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600">
          <a:solidFill>
            <a:schemeClr val="tx1"/>
          </a:solidFill>
          <a:latin typeface="+mn-lt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00">
          <a:solidFill>
            <a:schemeClr val="tx1"/>
          </a:solidFill>
          <a:latin typeface="+mn-lt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gpp.org/specifications/work-pla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hyperlink" Target="http://www.3gpp.org/ftp/Information/WORK_PL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microsoft.com/office/2007/relationships/hdphoto" Target="../media/hdphoto4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jpe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4348" y="2635250"/>
            <a:ext cx="10407651" cy="14684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altLang="ko-KR" sz="1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</a:t>
            </a:r>
            <a:r>
              <a:rPr lang="en-GB" altLang="ko-KR" sz="1800" dirty="0" smtClean="0">
                <a:ea typeface="굴림" panose="020B0600000101010101" pitchFamily="50" charset="-127"/>
              </a:rPr>
              <a:t/>
            </a:r>
            <a:br>
              <a:rPr lang="en-GB" altLang="ko-KR" sz="1800" dirty="0" smtClean="0">
                <a:ea typeface="굴림" panose="020B0600000101010101" pitchFamily="50" charset="-127"/>
              </a:rPr>
            </a:br>
            <a:r>
              <a:rPr lang="en-GB" sz="4000" b="1" dirty="0" smtClean="0"/>
              <a:t>NR Radio Frequency and co-existence</a:t>
            </a:r>
            <a:endParaRPr lang="en-GB" altLang="ko-KR" sz="4000" b="1" dirty="0"/>
          </a:p>
        </p:txBody>
      </p:sp>
      <p:sp>
        <p:nvSpPr>
          <p:cNvPr id="5123" name="Subtitle 6"/>
          <p:cNvSpPr>
            <a:spLocks noGrp="1"/>
          </p:cNvSpPr>
          <p:nvPr>
            <p:ph type="subTitle" idx="1"/>
          </p:nvPr>
        </p:nvSpPr>
        <p:spPr>
          <a:xfrm>
            <a:off x="1828800" y="3840163"/>
            <a:ext cx="8534400" cy="17526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800" dirty="0" smtClean="0">
                <a:latin typeface="Arial" charset="0"/>
              </a:rPr>
              <a:t>3GPP TSG RAN WG4 Chairman (Samsung)</a:t>
            </a:r>
            <a:endParaRPr lang="en-GB" altLang="en-US" sz="1800" dirty="0" smtClean="0">
              <a:latin typeface="Arial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506857" y="1526433"/>
            <a:ext cx="944540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8013" lvl="3" indent="-6080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NR 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System Parameters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608013" lvl="3" indent="-6080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ko-KR" sz="3200" dirty="0" smtClean="0">
                <a:latin typeface="+mn-lt"/>
                <a:cs typeface="+mn-cs"/>
              </a:rPr>
              <a:t>NR RF Parameters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Transmitter Power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Unwanted </a:t>
            </a:r>
            <a:r>
              <a:rPr lang="en-US" altLang="ko-KR" sz="3200" dirty="0">
                <a:latin typeface="+mn-lt"/>
              </a:rPr>
              <a:t>E</a:t>
            </a:r>
            <a:r>
              <a:rPr lang="en-US" altLang="ko-KR" sz="3200" dirty="0" smtClean="0">
                <a:latin typeface="+mn-lt"/>
              </a:rPr>
              <a:t>mission</a:t>
            </a:r>
            <a:endParaRPr lang="en-US" altLang="ko-KR" sz="3200" dirty="0">
              <a:latin typeface="+mn-lt"/>
            </a:endParaRP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REFSENS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ACS</a:t>
            </a:r>
            <a:endParaRPr lang="en-US" altLang="ko-KR" sz="3200" dirty="0">
              <a:latin typeface="+mn-lt"/>
            </a:endParaRPr>
          </a:p>
          <a:p>
            <a:pPr marL="608013" lvl="3" indent="-6080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2"/>
              </a:buBlip>
              <a:defRPr/>
            </a:pPr>
            <a:endParaRPr lang="en-US" altLang="ko-KR" sz="3200" dirty="0">
              <a:latin typeface="+mn-lt"/>
              <a:cs typeface="+mn-cs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44714" y="283482"/>
            <a:ext cx="10515600" cy="768731"/>
          </a:xfrm>
        </p:spPr>
        <p:txBody>
          <a:bodyPr>
            <a:noAutofit/>
          </a:bodyPr>
          <a:lstStyle/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Content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736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342221" y="0"/>
            <a:ext cx="9102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Transmitter Power|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UE FR1(38.101-1)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342221" y="938892"/>
            <a:ext cx="6409643" cy="3967843"/>
          </a:xfrm>
        </p:spPr>
        <p:txBody>
          <a:bodyPr/>
          <a:lstStyle/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GB" altLang="zh-CN" sz="2100" b="1" u="sng" dirty="0">
                <a:ea typeface="+mn-ea"/>
                <a:cs typeface="+mn-cs"/>
              </a:rPr>
              <a:t>Power </a:t>
            </a:r>
            <a:r>
              <a:rPr lang="en-GB" altLang="zh-CN" sz="2100" b="1" u="sng" dirty="0" smtClean="0">
                <a:ea typeface="+mn-ea"/>
                <a:cs typeface="+mn-cs"/>
              </a:rPr>
              <a:t>class </a:t>
            </a:r>
            <a:r>
              <a:rPr lang="en-GB" altLang="zh-CN" sz="2100" dirty="0" smtClean="0">
                <a:ea typeface="+mn-ea"/>
                <a:cs typeface="+mn-cs"/>
              </a:rPr>
              <a:t>(PC)</a:t>
            </a:r>
            <a:endParaRPr lang="en-GB" altLang="zh-CN" sz="21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altLang="zh-CN" sz="1600" kern="1200" dirty="0">
                <a:ea typeface="+mn-ea"/>
                <a:cs typeface="Arial" charset="0"/>
              </a:rPr>
              <a:t>Power class 3: 23dBm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zh-CN" sz="1600" kern="1200" dirty="0">
                <a:ea typeface="+mn-ea"/>
                <a:cs typeface="Arial" charset="0"/>
              </a:rPr>
              <a:t>Power class 2: </a:t>
            </a:r>
            <a:r>
              <a:rPr lang="en-GB" altLang="zh-CN" sz="1600" kern="1200" dirty="0" smtClean="0">
                <a:ea typeface="+mn-ea"/>
                <a:cs typeface="Arial" charset="0"/>
              </a:rPr>
              <a:t>26dBm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zh-CN" sz="1600" kern="1200" dirty="0" smtClean="0">
                <a:ea typeface="+mn-ea"/>
                <a:cs typeface="Arial" charset="0"/>
              </a:rPr>
              <a:t>Power class 3 is default power class </a:t>
            </a:r>
            <a:endParaRPr lang="en-GB" altLang="zh-CN" sz="1600" kern="1200" dirty="0">
              <a:ea typeface="+mn-ea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2000" b="1" u="sng" dirty="0" smtClean="0"/>
              <a:t>Maximum Power Reduction </a:t>
            </a:r>
            <a:r>
              <a:rPr lang="en-GB" sz="2000" dirty="0" smtClean="0"/>
              <a:t>(MPR)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600" kern="1200" dirty="0">
                <a:ea typeface="+mn-ea"/>
                <a:cs typeface="Arial" charset="0"/>
              </a:rPr>
              <a:t>UE is allowed to reduce the maximum output power due to higher order modulations and transmit bandwidth </a:t>
            </a:r>
            <a:r>
              <a:rPr lang="en-GB" sz="1600" kern="1200" dirty="0" smtClean="0">
                <a:ea typeface="+mn-ea"/>
                <a:cs typeface="Arial" charset="0"/>
              </a:rPr>
              <a:t>configurations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zh-CN" sz="1600" kern="1200" dirty="0" smtClean="0">
                <a:ea typeface="+mn-ea"/>
                <a:cs typeface="Arial" charset="0"/>
              </a:rPr>
              <a:t>For certain waveform and modulation scheme combination, MPR is defined according to RB allocation range, i.e., outer RB allocation and inner RB allocation </a:t>
            </a:r>
          </a:p>
          <a:p>
            <a:pPr>
              <a:lnSpc>
                <a:spcPct val="90000"/>
              </a:lnSpc>
              <a:defRPr/>
            </a:pPr>
            <a:r>
              <a:rPr lang="en-GB" altLang="zh-CN" sz="2100" b="1" u="sng" kern="1200" dirty="0" smtClean="0">
                <a:cs typeface="Arial" charset="0"/>
              </a:rPr>
              <a:t>Additional Maximum Power Reduction </a:t>
            </a:r>
            <a:r>
              <a:rPr lang="en-GB" altLang="zh-CN" sz="2100" kern="1200" dirty="0" smtClean="0">
                <a:cs typeface="Arial" charset="0"/>
              </a:rPr>
              <a:t>(A-MPR)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600" dirty="0"/>
              <a:t>A</a:t>
            </a:r>
            <a:r>
              <a:rPr lang="en-GB" sz="1600" dirty="0" smtClean="0"/>
              <a:t>dditional </a:t>
            </a:r>
            <a:r>
              <a:rPr lang="en-GB" sz="1600" dirty="0"/>
              <a:t>maximum power reduction (A-MPR) is allowed </a:t>
            </a:r>
            <a:r>
              <a:rPr lang="en-GB" sz="1600" dirty="0" smtClean="0"/>
              <a:t>to meet additional </a:t>
            </a:r>
            <a:r>
              <a:rPr lang="en-GB" sz="1600" dirty="0"/>
              <a:t>emission </a:t>
            </a:r>
            <a:r>
              <a:rPr lang="en-GB" sz="1600" dirty="0" smtClean="0"/>
              <a:t>requirements which can </a:t>
            </a:r>
            <a:r>
              <a:rPr lang="en-GB" sz="1600" dirty="0"/>
              <a:t>be signalled by the </a:t>
            </a:r>
            <a:r>
              <a:rPr lang="en-GB" sz="1600" dirty="0" smtClean="0"/>
              <a:t>network (NS value) </a:t>
            </a:r>
          </a:p>
          <a:p>
            <a:pPr>
              <a:lnSpc>
                <a:spcPct val="90000"/>
              </a:lnSpc>
              <a:defRPr/>
            </a:pPr>
            <a:r>
              <a:rPr lang="en-GB" altLang="zh-CN" sz="2100" b="1" u="sng" kern="1200" dirty="0" smtClean="0">
                <a:ea typeface="+mn-ea"/>
                <a:cs typeface="Arial" charset="0"/>
              </a:rPr>
              <a:t>Configured transmitted power </a:t>
            </a:r>
            <a:r>
              <a:rPr lang="en-GB" altLang="zh-CN" sz="2100" kern="1200" dirty="0" smtClean="0">
                <a:ea typeface="+mn-ea"/>
                <a:cs typeface="Arial" charset="0"/>
              </a:rPr>
              <a:t>(</a:t>
            </a:r>
            <a:r>
              <a:rPr lang="en-GB" altLang="zh-CN" sz="2100" kern="1200" dirty="0" err="1" smtClean="0">
                <a:ea typeface="+mn-ea"/>
                <a:cs typeface="Arial" charset="0"/>
              </a:rPr>
              <a:t>Pcmax</a:t>
            </a:r>
            <a:r>
              <a:rPr lang="en-GB" altLang="zh-CN" sz="2100" kern="1200" dirty="0" smtClean="0">
                <a:ea typeface="+mn-ea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600" dirty="0"/>
              <a:t>The UE is allowed to set its configured maximum output power </a:t>
            </a:r>
            <a:r>
              <a:rPr lang="en-GB" sz="1600" dirty="0" smtClean="0"/>
              <a:t>within </a:t>
            </a:r>
            <a:r>
              <a:rPr lang="en-GB" sz="1600" dirty="0"/>
              <a:t>the </a:t>
            </a:r>
            <a:r>
              <a:rPr lang="en-GB" sz="1600" dirty="0" smtClean="0"/>
              <a:t>bounds, i.e., range of </a:t>
            </a:r>
            <a:r>
              <a:rPr lang="en-GB" sz="1600" dirty="0" err="1" smtClean="0"/>
              <a:t>Pcmax</a:t>
            </a:r>
            <a:endParaRPr lang="en-GB" sz="1600" dirty="0" smtClean="0"/>
          </a:p>
          <a:p>
            <a:pPr>
              <a:lnSpc>
                <a:spcPct val="90000"/>
              </a:lnSpc>
              <a:defRPr/>
            </a:pPr>
            <a:r>
              <a:rPr lang="en-GB" altLang="zh-CN" sz="2100" kern="1200" dirty="0">
                <a:cs typeface="Arial" charset="0"/>
              </a:rPr>
              <a:t>MPR, A-MPR and </a:t>
            </a:r>
            <a:r>
              <a:rPr lang="en-GB" altLang="zh-CN" sz="2100" kern="1200" dirty="0" err="1">
                <a:cs typeface="Arial" charset="0"/>
              </a:rPr>
              <a:t>Pcmax</a:t>
            </a:r>
            <a:r>
              <a:rPr lang="en-GB" altLang="zh-CN" sz="2100" kern="1200" dirty="0">
                <a:cs typeface="Arial" charset="0"/>
              </a:rPr>
              <a:t> are also </a:t>
            </a:r>
            <a:r>
              <a:rPr lang="en-GB" altLang="zh-CN" sz="2100" kern="1200" dirty="0" smtClean="0">
                <a:cs typeface="Arial" charset="0"/>
              </a:rPr>
              <a:t>specified for CA, DC, SUL </a:t>
            </a:r>
            <a:r>
              <a:rPr lang="en-GB" altLang="zh-CN" sz="2100" kern="1200" dirty="0">
                <a:cs typeface="Arial" charset="0"/>
              </a:rPr>
              <a:t>and UL-MIMO</a:t>
            </a:r>
          </a:p>
          <a:p>
            <a:pPr>
              <a:lnSpc>
                <a:spcPct val="90000"/>
              </a:lnSpc>
              <a:defRPr/>
            </a:pPr>
            <a:endParaRPr lang="en-GB" sz="2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73114"/>
              </p:ext>
            </p:extLst>
          </p:nvPr>
        </p:nvGraphicFramePr>
        <p:xfrm>
          <a:off x="7013120" y="996042"/>
          <a:ext cx="5004708" cy="390144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37239"/>
                <a:gridCol w="695923"/>
                <a:gridCol w="736657"/>
                <a:gridCol w="695923"/>
                <a:gridCol w="736657"/>
                <a:gridCol w="634477"/>
                <a:gridCol w="867832"/>
              </a:tblGrid>
              <a:tr h="223497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NR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band</a:t>
                      </a:r>
                      <a:endParaRPr lang="en-US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Class 1 (dBm)</a:t>
                      </a:r>
                      <a:endParaRPr lang="en-US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Tolerance (dB)</a:t>
                      </a:r>
                      <a:endParaRPr lang="en-US" sz="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Class 2 (dBm)</a:t>
                      </a:r>
                      <a:endParaRPr lang="en-US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Tolerance (dB)</a:t>
                      </a:r>
                      <a:endParaRPr lang="en-US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Class 3 (dBm)</a:t>
                      </a:r>
                      <a:endParaRPr lang="en-US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Tolerance (dB)</a:t>
                      </a:r>
                      <a:endParaRPr lang="en-US" sz="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n1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n5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n7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n8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n12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n20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n25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n28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 / - 2.5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n34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n38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n39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n40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n41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26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+2/-3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r>
                        <a:rPr lang="en-GB" sz="800" baseline="30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n50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n51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n66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n70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n71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 / - 2.5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n74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n77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26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+2/-3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+2/-3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n78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26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+2/-3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+2/-3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n79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26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+2/-3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+2/-3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n80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n81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n82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n83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± 2/-2.5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n84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± 2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  <a:tr h="111749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n86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± 2</a:t>
                      </a:r>
                      <a:endParaRPr lang="en-US" sz="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3563" marR="63563" marT="0" marB="0"/>
                </a:tc>
              </a:tr>
            </a:tbl>
          </a:graphicData>
        </a:graphic>
      </p:graphicFrame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57" y="4892680"/>
            <a:ext cx="5282293" cy="146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42221" y="0"/>
            <a:ext cx="9642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Transmitter Power| </a:t>
            </a:r>
            <a:r>
              <a:rPr lang="en-US" altLang="ko-KR" sz="2000" kern="0" dirty="0">
                <a:cs typeface="Arial" panose="020B0604020202020204" pitchFamily="34" charset="0"/>
              </a:rPr>
              <a:t>FR2</a:t>
            </a:r>
            <a:r>
              <a:rPr lang="en-US" altLang="ko-KR" sz="3200" kern="0" dirty="0" smtClean="0">
                <a:cs typeface="Arial" panose="020B0604020202020204" pitchFamily="34" charset="0"/>
              </a:rPr>
              <a:t> </a:t>
            </a:r>
            <a:r>
              <a:rPr lang="en-US" altLang="ko-KR" sz="2000" kern="0" dirty="0" smtClean="0">
                <a:cs typeface="Arial" panose="020B0604020202020204" pitchFamily="34" charset="0"/>
              </a:rPr>
              <a:t>UE and EN-DC (38.101-2 and 38.101-3)</a:t>
            </a:r>
            <a:endParaRPr lang="en-US" sz="2000" kern="0" dirty="0">
              <a:cs typeface="Arial" panose="020B0604020202020204" pitchFamily="34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42221" y="1028700"/>
            <a:ext cx="11634786" cy="2661558"/>
          </a:xfrm>
        </p:spPr>
        <p:txBody>
          <a:bodyPr/>
          <a:lstStyle/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GB" altLang="zh-CN" sz="2100" kern="1200" dirty="0" smtClean="0">
                <a:ea typeface="+mn-ea"/>
                <a:cs typeface="Arial" charset="0"/>
              </a:rPr>
              <a:t>Power </a:t>
            </a:r>
            <a:r>
              <a:rPr lang="en-GB" altLang="zh-CN" sz="2100" kern="1200" dirty="0">
                <a:ea typeface="+mn-ea"/>
                <a:cs typeface="Arial" charset="0"/>
              </a:rPr>
              <a:t>class definition package for FR2 UE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GB" altLang="zh-CN" sz="1600" kern="1200" dirty="0">
                <a:ea typeface="+mn-ea"/>
                <a:cs typeface="Arial" charset="0"/>
              </a:rPr>
              <a:t>M</a:t>
            </a:r>
            <a:r>
              <a:rPr lang="en-GB" altLang="zh-CN" sz="1600" kern="1200" dirty="0" smtClean="0">
                <a:ea typeface="+mn-ea"/>
                <a:cs typeface="Arial" charset="0"/>
              </a:rPr>
              <a:t>inimum </a:t>
            </a:r>
            <a:r>
              <a:rPr lang="en-GB" altLang="zh-CN" sz="1600" kern="1200" dirty="0">
                <a:ea typeface="+mn-ea"/>
                <a:cs typeface="Arial" charset="0"/>
              </a:rPr>
              <a:t>peak EIRP-&gt; UL coverage for network link budget </a:t>
            </a:r>
            <a:endParaRPr lang="zh-CN" altLang="zh-CN" sz="1600" kern="1200" dirty="0">
              <a:ea typeface="+mn-ea"/>
              <a:cs typeface="Arial" charset="0"/>
            </a:endParaRPr>
          </a:p>
          <a:p>
            <a:pPr lvl="1" latinLnBrk="0">
              <a:lnSpc>
                <a:spcPct val="90000"/>
              </a:lnSpc>
              <a:defRPr/>
            </a:pPr>
            <a:r>
              <a:rPr lang="en-GB" altLang="zh-CN" sz="1600" kern="1200" dirty="0">
                <a:ea typeface="+mn-ea"/>
                <a:cs typeface="Arial" charset="0"/>
              </a:rPr>
              <a:t>M</a:t>
            </a:r>
            <a:r>
              <a:rPr lang="en-GB" altLang="zh-CN" sz="1600" kern="1200" dirty="0" smtClean="0">
                <a:ea typeface="+mn-ea"/>
                <a:cs typeface="Arial" charset="0"/>
              </a:rPr>
              <a:t>aximum </a:t>
            </a:r>
            <a:r>
              <a:rPr lang="en-GB" altLang="zh-CN" sz="1600" kern="1200" dirty="0">
                <a:ea typeface="+mn-ea"/>
                <a:cs typeface="Arial" charset="0"/>
              </a:rPr>
              <a:t>TRP</a:t>
            </a:r>
            <a:r>
              <a:rPr lang="en-US" altLang="zh-CN" sz="1600" kern="1200" dirty="0">
                <a:ea typeface="+mn-ea"/>
                <a:cs typeface="Arial" charset="0"/>
              </a:rPr>
              <a:t>-&gt;</a:t>
            </a:r>
            <a:r>
              <a:rPr lang="en-GB" altLang="zh-CN" sz="1600" kern="1200" dirty="0">
                <a:ea typeface="+mn-ea"/>
                <a:cs typeface="Arial" charset="0"/>
              </a:rPr>
              <a:t> UL interference restriction</a:t>
            </a:r>
          </a:p>
          <a:p>
            <a:pPr lvl="1" latinLnBrk="0">
              <a:lnSpc>
                <a:spcPct val="90000"/>
              </a:lnSpc>
              <a:defRPr/>
            </a:pPr>
            <a:r>
              <a:rPr lang="en-GB" altLang="zh-CN" sz="1600" kern="1200" dirty="0" smtClean="0">
                <a:ea typeface="+mn-ea"/>
                <a:cs typeface="Arial" charset="0"/>
              </a:rPr>
              <a:t>Maximum </a:t>
            </a:r>
            <a:r>
              <a:rPr lang="en-GB" altLang="zh-CN" sz="1600" kern="1200" dirty="0">
                <a:ea typeface="+mn-ea"/>
                <a:cs typeface="Arial" charset="0"/>
              </a:rPr>
              <a:t>EIRP-&gt; Regulatory requirement </a:t>
            </a:r>
            <a:endParaRPr lang="zh-CN" altLang="zh-CN" sz="1600" kern="1200" dirty="0">
              <a:ea typeface="+mn-ea"/>
              <a:cs typeface="Arial" charset="0"/>
            </a:endParaRPr>
          </a:p>
          <a:p>
            <a:pPr lvl="1" latinLnBrk="0">
              <a:lnSpc>
                <a:spcPct val="90000"/>
              </a:lnSpc>
              <a:defRPr/>
            </a:pPr>
            <a:r>
              <a:rPr lang="en-GB" altLang="zh-CN" sz="1600" kern="1200" dirty="0">
                <a:ea typeface="+mn-ea"/>
                <a:cs typeface="Arial" charset="0"/>
              </a:rPr>
              <a:t>EIRP at certain % of CDF-&gt; Spatial coverage </a:t>
            </a:r>
          </a:p>
          <a:p>
            <a:pPr>
              <a:lnSpc>
                <a:spcPct val="90000"/>
              </a:lnSpc>
              <a:defRPr/>
            </a:pPr>
            <a:r>
              <a:rPr lang="en-GB" altLang="zh-CN" sz="2100" kern="1200" dirty="0" smtClean="0">
                <a:ea typeface="+mn-ea"/>
                <a:cs typeface="Arial" charset="0"/>
              </a:rPr>
              <a:t>MPR, A-MPR and </a:t>
            </a:r>
            <a:r>
              <a:rPr lang="en-GB" altLang="zh-CN" sz="2100" kern="1200" dirty="0" err="1" smtClean="0">
                <a:ea typeface="+mn-ea"/>
                <a:cs typeface="Arial" charset="0"/>
              </a:rPr>
              <a:t>Pcmax</a:t>
            </a:r>
            <a:r>
              <a:rPr lang="en-GB" altLang="zh-CN" sz="2100" kern="1200" dirty="0" smtClean="0">
                <a:ea typeface="+mn-ea"/>
                <a:cs typeface="Arial" charset="0"/>
              </a:rPr>
              <a:t> are specified for each power class for FR2 UE</a:t>
            </a:r>
          </a:p>
          <a:p>
            <a:pPr>
              <a:lnSpc>
                <a:spcPct val="90000"/>
              </a:lnSpc>
              <a:defRPr/>
            </a:pPr>
            <a:r>
              <a:rPr lang="en-GB" altLang="zh-CN" sz="2100" kern="1200" dirty="0" smtClean="0">
                <a:cs typeface="Arial" charset="0"/>
              </a:rPr>
              <a:t>MPR, A-MPR and </a:t>
            </a:r>
            <a:r>
              <a:rPr lang="en-GB" altLang="zh-CN" sz="2100" kern="1200" dirty="0" err="1" smtClean="0">
                <a:cs typeface="Arial" charset="0"/>
              </a:rPr>
              <a:t>Pcmax</a:t>
            </a:r>
            <a:r>
              <a:rPr lang="en-GB" altLang="zh-CN" sz="2100" kern="1200" dirty="0" smtClean="0">
                <a:cs typeface="Arial" charset="0"/>
              </a:rPr>
              <a:t> are also specified for CA and UL-MIMO</a:t>
            </a:r>
            <a:endParaRPr lang="en-GB" altLang="zh-CN" sz="2100" kern="1200" dirty="0" smtClean="0">
              <a:ea typeface="+mn-ea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altLang="zh-CN" sz="2100" kern="1200" dirty="0" smtClean="0">
                <a:ea typeface="+mn-ea"/>
                <a:cs typeface="Arial" charset="0"/>
              </a:rPr>
              <a:t>Transmitter power including Power class, MPR, A-MPR and </a:t>
            </a:r>
            <a:r>
              <a:rPr lang="en-GB" altLang="zh-CN" sz="2100" kern="1200" dirty="0" err="1" smtClean="0">
                <a:ea typeface="+mn-ea"/>
                <a:cs typeface="Arial" charset="0"/>
              </a:rPr>
              <a:t>Pcmax</a:t>
            </a:r>
            <a:r>
              <a:rPr lang="en-GB" altLang="zh-CN" sz="2100" kern="1200" dirty="0" smtClean="0">
                <a:ea typeface="+mn-ea"/>
                <a:cs typeface="Arial" charset="0"/>
              </a:rPr>
              <a:t> are also defined for EN-DC UE</a:t>
            </a:r>
          </a:p>
        </p:txBody>
      </p:sp>
      <p:graphicFrame>
        <p:nvGraphicFramePr>
          <p:cNvPr id="9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40664"/>
              </p:ext>
            </p:extLst>
          </p:nvPr>
        </p:nvGraphicFramePr>
        <p:xfrm>
          <a:off x="342221" y="3719349"/>
          <a:ext cx="11602129" cy="2499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635"/>
                <a:gridCol w="848385"/>
                <a:gridCol w="943161"/>
                <a:gridCol w="1424173"/>
                <a:gridCol w="1414742"/>
                <a:gridCol w="738705"/>
                <a:gridCol w="676036"/>
                <a:gridCol w="641349"/>
                <a:gridCol w="763960"/>
                <a:gridCol w="3652983"/>
              </a:tblGrid>
              <a:tr h="3571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PC#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Min Peak EIRP (</a:t>
                      </a:r>
                      <a:r>
                        <a:rPr lang="en-US" sz="1400" kern="1200" dirty="0" err="1">
                          <a:effectLst/>
                        </a:rPr>
                        <a:t>dBm</a:t>
                      </a:r>
                      <a:r>
                        <a:rPr lang="en-US" sz="1400" kern="1200" dirty="0">
                          <a:effectLst/>
                        </a:rPr>
                        <a:t>)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Spherical coverage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effectLst/>
                        </a:rPr>
                        <a:t>Max. EIRP </a:t>
                      </a:r>
                      <a:r>
                        <a:rPr lang="en-GB" sz="1400" kern="1200" dirty="0">
                          <a:effectLst/>
                        </a:rPr>
                        <a:t>(</a:t>
                      </a:r>
                      <a:r>
                        <a:rPr lang="en-GB" sz="1400" kern="1200" dirty="0" err="1">
                          <a:effectLst/>
                        </a:rPr>
                        <a:t>dBm</a:t>
                      </a:r>
                      <a:r>
                        <a:rPr lang="en-GB" sz="1400" kern="1200" dirty="0">
                          <a:effectLst/>
                        </a:rPr>
                        <a:t>)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effectLst/>
                        </a:rPr>
                        <a:t>Max. TRP </a:t>
                      </a:r>
                      <a:r>
                        <a:rPr lang="en-GB" sz="1400" kern="1200" dirty="0">
                          <a:effectLst/>
                        </a:rPr>
                        <a:t>(</a:t>
                      </a:r>
                      <a:r>
                        <a:rPr lang="en-GB" sz="1400" kern="1200" dirty="0" err="1">
                          <a:effectLst/>
                        </a:rPr>
                        <a:t>dBm</a:t>
                      </a:r>
                      <a:r>
                        <a:rPr lang="en-GB" sz="1400" kern="1200" dirty="0">
                          <a:effectLst/>
                        </a:rPr>
                        <a:t>)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UE type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71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28GHz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39GHz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28GHz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39GHz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28GHz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39GHz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28GHz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39GHz</a:t>
                      </a:r>
                      <a:endParaRPr lang="zh-CN" sz="1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71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1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40.0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38.0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32.0dBm@85%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30.0dBm@85%</a:t>
                      </a:r>
                      <a:endParaRPr lang="zh-CN" altLang="zh-CN" sz="14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effectLst/>
                        </a:rPr>
                        <a:t>55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55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effectLst/>
                        </a:rPr>
                        <a:t>35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35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Fixed Wireless</a:t>
                      </a:r>
                      <a:r>
                        <a:rPr lang="en-US" altLang="zh-CN" sz="1400" kern="1200" baseline="0" dirty="0" smtClean="0">
                          <a:effectLst/>
                        </a:rPr>
                        <a:t> Access (FWA)</a:t>
                      </a:r>
                      <a:r>
                        <a:rPr lang="en-US" altLang="zh-CN" sz="1400" kern="1200" dirty="0" smtClean="0">
                          <a:effectLst/>
                        </a:rPr>
                        <a:t> on fixed platform</a:t>
                      </a:r>
                      <a:endParaRPr lang="zh-CN" alt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71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</a:t>
                      </a:r>
                      <a:endParaRPr lang="zh-CN" sz="14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29.0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N/A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18.0dBm@60%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N/A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43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N/A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23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N/A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Vehicle mounted UE (fixed on moving platform)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71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</a:t>
                      </a:r>
                      <a:endParaRPr lang="zh-CN" sz="14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22.4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20.6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11.5dBm@50%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8.0dBm@50%</a:t>
                      </a:r>
                      <a:endParaRPr lang="zh-CN" altLang="zh-CN" sz="14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43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43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23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baseline="0" dirty="0" smtClean="0">
                          <a:effectLst/>
                        </a:rPr>
                        <a:t>Handheld UE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571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</a:t>
                      </a:r>
                      <a:endParaRPr lang="zh-CN" sz="1400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34.0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31.0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25.0dBm@20%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19.0dBm@20%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effectLst/>
                        </a:rPr>
                        <a:t>43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43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effectLst/>
                        </a:rPr>
                        <a:t>23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effectLst/>
                        </a:rPr>
                        <a:t>23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Higher power mobile UE</a:t>
                      </a:r>
                      <a:endParaRPr lang="zh-CN" altLang="zh-CN" sz="14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57101">
                <a:tc gridSpan="10"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r>
                        <a:rPr lang="en-US" altLang="zh-CN" sz="14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spherical coverage requirements in this table are only applicable for UE which supports single band in FR2</a:t>
                      </a: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zh-CN" sz="14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46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42221" y="170161"/>
            <a:ext cx="10515600" cy="768731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cs typeface="Arial" panose="020B0604020202020204" pitchFamily="34" charset="0"/>
              </a:rPr>
              <a:t>Output Power</a:t>
            </a:r>
            <a:r>
              <a:rPr lang="en-US" altLang="ko-KR" kern="0" dirty="0" smtClean="0">
                <a:cs typeface="Arial" panose="020B0604020202020204" pitchFamily="34" charset="0"/>
              </a:rPr>
              <a:t>| </a:t>
            </a:r>
            <a:r>
              <a:rPr lang="en-US" altLang="ko-KR" sz="3000" dirty="0">
                <a:cs typeface="Arial" panose="020B0604020202020204" pitchFamily="34" charset="0"/>
              </a:rPr>
              <a:t>BS</a:t>
            </a:r>
            <a:endParaRPr lang="en-US" sz="3000" dirty="0"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37493"/>
              </p:ext>
            </p:extLst>
          </p:nvPr>
        </p:nvGraphicFramePr>
        <p:xfrm>
          <a:off x="267610" y="3621066"/>
          <a:ext cx="11258549" cy="22735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3535"/>
                <a:gridCol w="1436914"/>
                <a:gridCol w="3845380"/>
                <a:gridCol w="1967593"/>
                <a:gridCol w="1845127"/>
              </a:tblGrid>
              <a:tr h="57336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17780" marR="68580" marT="9525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effectLst/>
                        </a:rPr>
                        <a:t>BS 1-C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/>
                </a:tc>
                <a:tc grid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effectLst/>
                        </a:rPr>
                        <a:t>BS 1-H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effectLst/>
                        </a:rPr>
                        <a:t>BS 1-O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9525" marB="0"/>
                </a:tc>
              </a:tr>
              <a:tr h="691898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177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rated carrier output power per antenna connector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sum of rated carrier output power for all TAB connectors for a single carrier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rated carrier output power per TAB connector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Rated carrier TRP output power declared per RIB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9525" marB="0"/>
                </a:tc>
              </a:tr>
              <a:tr h="3102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Wide Area BS</a:t>
                      </a:r>
                      <a:endParaRPr lang="en-US" sz="2000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17780" marR="68580" marT="9525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upper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for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 Area Base Station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9525" marB="0"/>
                </a:tc>
              </a:tr>
              <a:tr h="3796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Medium Range BS</a:t>
                      </a:r>
                      <a:endParaRPr lang="en-US" sz="2000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177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38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38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r>
                        <a:rPr lang="en-GB" sz="1200" kern="1200" dirty="0">
                          <a:effectLst/>
                        </a:rPr>
                        <a:t> +10log(</a:t>
                      </a:r>
                      <a:r>
                        <a:rPr lang="en-GB" sz="1200" kern="1200" dirty="0" err="1">
                          <a:effectLst/>
                        </a:rPr>
                        <a:t>N</a:t>
                      </a:r>
                      <a:r>
                        <a:rPr lang="en-GB" sz="600" kern="1200" dirty="0" err="1">
                          <a:effectLst/>
                        </a:rPr>
                        <a:t>TXU,counted</a:t>
                      </a:r>
                      <a:r>
                        <a:rPr lang="en-GB" sz="1200" kern="1200" dirty="0">
                          <a:effectLst/>
                        </a:rPr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38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+ 47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9525" marB="0"/>
                </a:tc>
              </a:tr>
              <a:tr h="2775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Local Area BS</a:t>
                      </a:r>
                      <a:endParaRPr lang="en-US" sz="2000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177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24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24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r>
                        <a:rPr lang="en-GB" sz="1200" kern="1200" dirty="0">
                          <a:effectLst/>
                        </a:rPr>
                        <a:t> +10log(</a:t>
                      </a:r>
                      <a:r>
                        <a:rPr lang="en-GB" sz="1200" kern="1200" dirty="0" err="1">
                          <a:effectLst/>
                        </a:rPr>
                        <a:t>N</a:t>
                      </a:r>
                      <a:r>
                        <a:rPr lang="en-GB" sz="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TXU,counted</a:t>
                      </a:r>
                      <a:r>
                        <a:rPr lang="en-GB" sz="1200" kern="1200" dirty="0">
                          <a:effectLst/>
                        </a:rPr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24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effectLst/>
                        </a:rPr>
                        <a:t>≤ + 33 </a:t>
                      </a:r>
                      <a:r>
                        <a:rPr lang="en-GB" sz="1200" kern="1200" dirty="0" err="1">
                          <a:effectLst/>
                        </a:rPr>
                        <a:t>dBm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68580" marT="9525" marB="0"/>
                </a:tc>
              </a:tr>
            </a:tbl>
          </a:graphicData>
        </a:graphic>
      </p:graphicFrame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42221" y="1224642"/>
            <a:ext cx="11183938" cy="171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585" indent="-609585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0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</a:defRPr>
            </a:lvl2pPr>
            <a:lvl3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</a:defRPr>
            </a:lvl3pPr>
            <a:lvl4pPr marL="21320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4pPr>
            <a:lvl5pPr marL="27416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pPr marL="609585" lvl="3" indent="-609585">
              <a:lnSpc>
                <a:spcPct val="90000"/>
              </a:lnSpc>
              <a:buClr>
                <a:srgbClr val="C00000"/>
              </a:buClr>
              <a:buFont typeface="Arial" charset="0"/>
              <a:buBlip>
                <a:blip r:embed="rId2"/>
              </a:buBlip>
              <a:defRPr/>
            </a:pPr>
            <a:r>
              <a:rPr lang="en-US" altLang="zh-CN" sz="2100" kern="1200" dirty="0" smtClean="0">
                <a:ea typeface="+mn-ea"/>
                <a:cs typeface="Arial" charset="0"/>
              </a:rPr>
              <a:t>Output power is specified per BS class (Wide area, Medium Range, Local area) and per BS type (BS 1-C, BS 1-H and BS 1-O) 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Font typeface="Arial" charset="0"/>
              <a:buBlip>
                <a:blip r:embed="rId2"/>
              </a:buBlip>
              <a:defRPr/>
            </a:pPr>
            <a:r>
              <a:rPr lang="en-US" altLang="zh-CN" sz="2100" kern="1200" dirty="0" smtClean="0">
                <a:ea typeface="+mn-ea"/>
                <a:cs typeface="Arial" charset="0"/>
              </a:rPr>
              <a:t>No upper limit is defined for </a:t>
            </a:r>
            <a:r>
              <a:rPr lang="en-US" altLang="zh-CN" sz="2100" dirty="0" smtClean="0"/>
              <a:t>Wide Area BS output power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GB" sz="2100" dirty="0" smtClean="0"/>
              <a:t>10log(</a:t>
            </a:r>
            <a:r>
              <a:rPr lang="en-GB" sz="2100" dirty="0" err="1" smtClean="0"/>
              <a:t>N</a:t>
            </a:r>
            <a:r>
              <a:rPr lang="en-GB" sz="1100" dirty="0" err="1" smtClean="0"/>
              <a:t>TXU,counted</a:t>
            </a:r>
            <a:r>
              <a:rPr lang="en-GB" sz="2100" dirty="0"/>
              <a:t>) </a:t>
            </a:r>
            <a:r>
              <a:rPr lang="en-US" altLang="zh-CN" sz="2100" dirty="0"/>
              <a:t>is used to </a:t>
            </a:r>
            <a:r>
              <a:rPr lang="en-US" altLang="zh-CN" sz="2100" kern="1200" dirty="0" smtClean="0">
                <a:ea typeface="+mn-ea"/>
                <a:cs typeface="Arial" charset="0"/>
              </a:rPr>
              <a:t>derive rated carrier </a:t>
            </a:r>
            <a:r>
              <a:rPr lang="en-US" altLang="zh-CN" sz="2100" dirty="0" smtClean="0"/>
              <a:t>output power </a:t>
            </a:r>
            <a:r>
              <a:rPr lang="en-US" altLang="zh-CN" sz="2100" kern="1200" dirty="0" smtClean="0">
                <a:ea typeface="+mn-ea"/>
                <a:cs typeface="Arial" charset="0"/>
              </a:rPr>
              <a:t>from output power per TAB connector for BS 1-H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zh-CN" sz="2100" dirty="0" smtClean="0"/>
              <a:t>No upper limits for output power is specified for BS type 2-O in Rel-15</a:t>
            </a:r>
            <a:endParaRPr lang="en-US" altLang="zh-CN" sz="2100" kern="1200" dirty="0" smtClean="0"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74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42221" y="0"/>
            <a:ext cx="100754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Unwanted emission|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UE output RF spectrum emission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42220" y="1020536"/>
            <a:ext cx="11626623" cy="1992085"/>
          </a:xfrm>
        </p:spPr>
        <p:txBody>
          <a:bodyPr/>
          <a:lstStyle/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GB" altLang="zh-CN" sz="2000" kern="1200" dirty="0" smtClean="0">
                <a:ea typeface="+mn-ea"/>
                <a:cs typeface="Arial" charset="0"/>
              </a:rPr>
              <a:t>UE output RF spectrum emission consists of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zh-CN" sz="1600" b="1" u="sng" kern="1200" dirty="0">
                <a:ea typeface="+mn-ea"/>
                <a:cs typeface="Arial" charset="0"/>
              </a:rPr>
              <a:t>Out-of-band (OOB) emission</a:t>
            </a:r>
            <a:r>
              <a:rPr lang="en-GB" altLang="zh-CN" sz="1600" kern="1200" dirty="0">
                <a:ea typeface="+mn-ea"/>
                <a:cs typeface="Arial" charset="0"/>
              </a:rPr>
              <a:t>: </a:t>
            </a:r>
            <a:r>
              <a:rPr lang="en-GB" sz="1600" kern="1200" dirty="0">
                <a:ea typeface="+mn-ea"/>
                <a:cs typeface="Arial" charset="0"/>
              </a:rPr>
              <a:t>unwanted emissions immediately outside the assigned channel </a:t>
            </a:r>
            <a:r>
              <a:rPr lang="en-GB" sz="1600" kern="1200" dirty="0" smtClean="0">
                <a:ea typeface="+mn-ea"/>
                <a:cs typeface="Arial" charset="0"/>
              </a:rPr>
              <a:t>bandwidth </a:t>
            </a:r>
            <a:r>
              <a:rPr lang="en-GB" sz="1600" dirty="0"/>
              <a:t>resulting from the modulation process and non-linearity in the </a:t>
            </a:r>
            <a:r>
              <a:rPr lang="en-GB" sz="1600" dirty="0" smtClean="0"/>
              <a:t>transmitter. OOB emission is specified in terms of </a:t>
            </a:r>
            <a:r>
              <a:rPr lang="en-GB" sz="1600" kern="1200" dirty="0" smtClean="0">
                <a:ea typeface="+mn-ea"/>
                <a:cs typeface="Arial" charset="0"/>
              </a:rPr>
              <a:t> </a:t>
            </a:r>
            <a:r>
              <a:rPr lang="en-GB" altLang="zh-CN" sz="1600" kern="1200" dirty="0" smtClean="0">
                <a:ea typeface="+mn-ea"/>
                <a:cs typeface="Arial" charset="0"/>
              </a:rPr>
              <a:t> </a:t>
            </a:r>
            <a:endParaRPr lang="en-GB" altLang="zh-CN" sz="1600" kern="1200" dirty="0">
              <a:ea typeface="+mn-ea"/>
              <a:cs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GB" altLang="zh-CN" sz="1400" b="1" u="sng" kern="1200" dirty="0" smtClean="0">
                <a:ea typeface="+mn-ea"/>
                <a:cs typeface="Arial" charset="0"/>
              </a:rPr>
              <a:t>Spectrum Emission Mask </a:t>
            </a:r>
            <a:r>
              <a:rPr lang="en-GB" altLang="zh-CN" sz="1400" kern="1200" dirty="0" smtClean="0">
                <a:ea typeface="+mn-ea"/>
                <a:cs typeface="Arial" charset="0"/>
              </a:rPr>
              <a:t>(SEM)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zh-CN" sz="1600" dirty="0"/>
              <a:t>S</a:t>
            </a:r>
            <a:r>
              <a:rPr lang="en-GB" altLang="zh-CN" sz="1600" dirty="0" smtClean="0"/>
              <a:t>tarting </a:t>
            </a:r>
            <a:r>
              <a:rPr lang="en-GB" altLang="zh-CN" sz="1600" dirty="0"/>
              <a:t>from each edge of the assigned NR channel bandwidth to </a:t>
            </a:r>
            <a:r>
              <a:rPr lang="en-GB" altLang="zh-CN" sz="1600" dirty="0">
                <a:sym typeface="Symbol"/>
              </a:rPr>
              <a:t></a:t>
            </a:r>
            <a:r>
              <a:rPr lang="en-GB" altLang="zh-CN" sz="1600" dirty="0"/>
              <a:t>(</a:t>
            </a:r>
            <a:r>
              <a:rPr lang="en-GB" altLang="zh-CN" sz="1600" dirty="0" err="1"/>
              <a:t>BWchannel</a:t>
            </a:r>
            <a:r>
              <a:rPr lang="en-GB" altLang="zh-CN" sz="1600" dirty="0"/>
              <a:t> +5MHz</a:t>
            </a:r>
            <a:r>
              <a:rPr lang="en-GB" altLang="zh-CN" sz="1600" dirty="0" smtClean="0"/>
              <a:t>) for FR1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zh-CN" sz="1600" dirty="0"/>
              <a:t>Starting from each edge of the assigned NR channel bandwidth to </a:t>
            </a:r>
            <a:r>
              <a:rPr lang="en-GB" altLang="zh-CN" sz="1600" dirty="0" smtClean="0">
                <a:sym typeface="Symbol"/>
              </a:rPr>
              <a:t>2* </a:t>
            </a:r>
            <a:r>
              <a:rPr lang="en-GB" altLang="zh-CN" sz="1600" dirty="0" err="1" smtClean="0"/>
              <a:t>BWchannel</a:t>
            </a:r>
            <a:r>
              <a:rPr lang="en-GB" altLang="zh-CN" sz="1600" dirty="0" smtClean="0"/>
              <a:t> for FR2</a:t>
            </a:r>
            <a:endParaRPr lang="en-GB" altLang="zh-CN" sz="1600" dirty="0"/>
          </a:p>
          <a:p>
            <a:pPr lvl="2">
              <a:lnSpc>
                <a:spcPct val="90000"/>
              </a:lnSpc>
              <a:defRPr/>
            </a:pPr>
            <a:r>
              <a:rPr lang="en-GB" altLang="zh-CN" sz="1400" b="1" u="sng" kern="1200" dirty="0" smtClean="0">
                <a:ea typeface="+mn-ea"/>
                <a:cs typeface="Arial" charset="0"/>
              </a:rPr>
              <a:t>Adjacent Channel Leakage Ratio </a:t>
            </a:r>
            <a:r>
              <a:rPr lang="en-GB" altLang="zh-CN" sz="1400" kern="1200" dirty="0" smtClean="0">
                <a:ea typeface="+mn-ea"/>
                <a:cs typeface="Arial" charset="0"/>
              </a:rPr>
              <a:t>(ACLR)</a:t>
            </a:r>
          </a:p>
          <a:p>
            <a:pPr lvl="3">
              <a:lnSpc>
                <a:spcPct val="90000"/>
              </a:lnSpc>
              <a:defRPr/>
            </a:pPr>
            <a:r>
              <a:rPr lang="en-GB" sz="1400" dirty="0" smtClean="0"/>
              <a:t>NR ACLR and UTRA ACLR for FR1 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zh-CN" sz="1400" kern="1200" dirty="0" smtClean="0">
                <a:ea typeface="+mn-ea"/>
                <a:cs typeface="Arial" charset="0"/>
              </a:rPr>
              <a:t>NR ACLR for FR2</a:t>
            </a:r>
            <a:endParaRPr lang="en-GB" altLang="zh-CN" sz="1400" kern="1200" dirty="0">
              <a:ea typeface="+mn-ea"/>
              <a:cs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altLang="zh-CN" sz="1600" b="1" u="sng" kern="1200" dirty="0">
                <a:ea typeface="+mn-ea"/>
                <a:cs typeface="Arial" charset="0"/>
              </a:rPr>
              <a:t>Spurious emission </a:t>
            </a:r>
            <a:r>
              <a:rPr lang="en-GB" sz="1600" dirty="0" smtClean="0"/>
              <a:t>:caused </a:t>
            </a:r>
            <a:r>
              <a:rPr lang="en-GB" sz="1600" dirty="0"/>
              <a:t>by unwanted transmitter effects such as harmonics emission, parasitic emissions, intermodulation products and frequency conversion </a:t>
            </a:r>
            <a:r>
              <a:rPr lang="en-GB" sz="1600" dirty="0" smtClean="0"/>
              <a:t>products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zh-CN" sz="1400" kern="1200" dirty="0">
                <a:ea typeface="+mn-ea"/>
                <a:cs typeface="Arial" charset="0"/>
              </a:rPr>
              <a:t>Frequency range up to 5</a:t>
            </a:r>
            <a:r>
              <a:rPr lang="en-GB" altLang="zh-CN" sz="1050" kern="1200" dirty="0">
                <a:ea typeface="+mn-ea"/>
                <a:cs typeface="Arial" charset="0"/>
              </a:rPr>
              <a:t>th</a:t>
            </a:r>
            <a:r>
              <a:rPr lang="en-GB" altLang="zh-CN" sz="1400" kern="1200" dirty="0">
                <a:ea typeface="+mn-ea"/>
                <a:cs typeface="Arial" charset="0"/>
              </a:rPr>
              <a:t> harmonic or </a:t>
            </a:r>
            <a:r>
              <a:rPr lang="en-GB" altLang="zh-CN" sz="1400" kern="1200" dirty="0" smtClean="0">
                <a:ea typeface="+mn-ea"/>
                <a:cs typeface="Arial" charset="0"/>
              </a:rPr>
              <a:t>26GHz for FR1 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zh-CN" sz="1400" kern="1200" dirty="0">
                <a:ea typeface="+mn-ea"/>
                <a:cs typeface="Arial" charset="0"/>
              </a:rPr>
              <a:t>Frequency </a:t>
            </a:r>
            <a:r>
              <a:rPr lang="en-GB" altLang="zh-CN" sz="1400" kern="1200" dirty="0" smtClean="0">
                <a:ea typeface="+mn-ea"/>
                <a:cs typeface="Arial" charset="0"/>
              </a:rPr>
              <a:t>range </a:t>
            </a:r>
            <a:r>
              <a:rPr lang="en-GB" altLang="zh-CN" sz="1400" kern="1200" dirty="0">
                <a:ea typeface="+mn-ea"/>
                <a:cs typeface="Arial" charset="0"/>
              </a:rPr>
              <a:t>up to </a:t>
            </a:r>
            <a:r>
              <a:rPr lang="en-GB" altLang="zh-CN" sz="1400" kern="1200" dirty="0" smtClean="0">
                <a:ea typeface="+mn-ea"/>
                <a:cs typeface="Arial" charset="0"/>
              </a:rPr>
              <a:t>2</a:t>
            </a:r>
            <a:r>
              <a:rPr lang="en-GB" altLang="zh-CN" sz="1100" kern="1200" dirty="0" smtClean="0">
                <a:ea typeface="+mn-ea"/>
                <a:cs typeface="Arial" charset="0"/>
              </a:rPr>
              <a:t>nd</a:t>
            </a:r>
            <a:r>
              <a:rPr lang="en-GB" altLang="zh-CN" sz="1400" kern="1200" dirty="0" smtClean="0">
                <a:ea typeface="+mn-ea"/>
                <a:cs typeface="Arial" charset="0"/>
              </a:rPr>
              <a:t> </a:t>
            </a:r>
            <a:r>
              <a:rPr lang="en-GB" altLang="zh-CN" sz="1400" kern="1200" dirty="0">
                <a:ea typeface="+mn-ea"/>
                <a:cs typeface="Arial" charset="0"/>
              </a:rPr>
              <a:t>harmonic range of UL operating </a:t>
            </a:r>
            <a:r>
              <a:rPr lang="en-GB" altLang="zh-CN" sz="1400" kern="1200" dirty="0" smtClean="0">
                <a:ea typeface="+mn-ea"/>
                <a:cs typeface="Arial" charset="0"/>
              </a:rPr>
              <a:t>band for FR2</a:t>
            </a:r>
            <a:endParaRPr lang="en-GB" altLang="zh-CN" sz="1400" kern="1200" dirty="0">
              <a:ea typeface="+mn-ea"/>
              <a:cs typeface="Arial" charset="0"/>
            </a:endParaRPr>
          </a:p>
          <a:p>
            <a:pPr lvl="2">
              <a:lnSpc>
                <a:spcPct val="90000"/>
              </a:lnSpc>
              <a:defRPr/>
            </a:pPr>
            <a:endParaRPr lang="en-GB" altLang="zh-CN" sz="1400" kern="1200" dirty="0">
              <a:ea typeface="+mn-ea"/>
              <a:cs typeface="Arial" charset="0"/>
            </a:endParaRPr>
          </a:p>
          <a:p>
            <a:pPr lvl="2">
              <a:lnSpc>
                <a:spcPct val="90000"/>
              </a:lnSpc>
              <a:defRPr/>
            </a:pPr>
            <a:endParaRPr lang="en-GB" altLang="zh-CN" sz="1100" kern="1200" dirty="0">
              <a:ea typeface="+mn-ea"/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8" y="4637317"/>
            <a:ext cx="5575531" cy="121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436" y="4637317"/>
            <a:ext cx="6166303" cy="131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451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244927" y="106135"/>
            <a:ext cx="1162662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Unwanted emission| </a:t>
            </a:r>
            <a:r>
              <a:rPr lang="en-US" altLang="ko-KR" sz="3000" kern="0" dirty="0">
                <a:cs typeface="Arial" panose="020B0604020202020204" pitchFamily="34" charset="0"/>
              </a:rPr>
              <a:t>UE OOB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emission 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37" name="모서리가 둥근 직사각형 58"/>
          <p:cNvSpPr/>
          <p:nvPr/>
        </p:nvSpPr>
        <p:spPr>
          <a:xfrm>
            <a:off x="277585" y="1504095"/>
            <a:ext cx="5510893" cy="4708926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58"/>
          <p:cNvSpPr/>
          <p:nvPr/>
        </p:nvSpPr>
        <p:spPr>
          <a:xfrm>
            <a:off x="6024903" y="1504095"/>
            <a:ext cx="5510893" cy="4708926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41753"/>
            <a:ext cx="4457700" cy="188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15" y="3930609"/>
            <a:ext cx="3438998" cy="228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95" y="2334605"/>
            <a:ext cx="4585308" cy="189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44" y="4471363"/>
            <a:ext cx="4190972" cy="174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065562" y="1583491"/>
            <a:ext cx="213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FR1 OOB Emission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26983" y="1775382"/>
            <a:ext cx="210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FR2 </a:t>
            </a:r>
            <a:r>
              <a:rPr lang="en-US" sz="2000" dirty="0">
                <a:latin typeface="+mn-lt"/>
              </a:rPr>
              <a:t>OOB Emission  </a:t>
            </a:r>
          </a:p>
        </p:txBody>
      </p:sp>
    </p:spTree>
    <p:extLst>
      <p:ext uri="{BB962C8B-B14F-4D97-AF65-F5344CB8AC3E}">
        <p14:creationId xmlns:p14="http://schemas.microsoft.com/office/powerpoint/2010/main" val="3847076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244927" y="106135"/>
            <a:ext cx="1162662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Unwanted emission|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BS unwanted emissions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342221" y="1143000"/>
            <a:ext cx="11561308" cy="3744912"/>
          </a:xfrm>
        </p:spPr>
        <p:txBody>
          <a:bodyPr/>
          <a:lstStyle/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GB" altLang="zh-CN" sz="2300" kern="1200" dirty="0">
                <a:ea typeface="+mn-ea"/>
                <a:cs typeface="Arial" charset="0"/>
              </a:rPr>
              <a:t>Basic limit and scaling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400" kern="1200" dirty="0">
                <a:cs typeface="Arial" charset="0"/>
              </a:rPr>
              <a:t>Basic limit is applied for each antenna connector as  emission requirements for BS 1-C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400" kern="1200" dirty="0" smtClean="0">
                <a:cs typeface="Arial" charset="0"/>
              </a:rPr>
              <a:t>Emission </a:t>
            </a:r>
            <a:r>
              <a:rPr lang="en-GB" sz="1400" kern="1200" dirty="0">
                <a:cs typeface="Arial" charset="0"/>
              </a:rPr>
              <a:t>requirements </a:t>
            </a:r>
            <a:r>
              <a:rPr lang="en-GB" sz="1400" kern="1200" dirty="0" smtClean="0">
                <a:cs typeface="Arial" charset="0"/>
              </a:rPr>
              <a:t>are </a:t>
            </a:r>
            <a:r>
              <a:rPr lang="en-GB" sz="1400" kern="1200" dirty="0">
                <a:cs typeface="Arial" charset="0"/>
              </a:rPr>
              <a:t>scaled by 10log10(</a:t>
            </a:r>
            <a:r>
              <a:rPr lang="en-GB" sz="1400" kern="1200" dirty="0" err="1">
                <a:cs typeface="Arial" charset="0"/>
              </a:rPr>
              <a:t>N</a:t>
            </a:r>
            <a:r>
              <a:rPr lang="en-GB" sz="900" kern="1200" dirty="0" err="1">
                <a:cs typeface="Arial" charset="0"/>
              </a:rPr>
              <a:t>TXU,countedpercell</a:t>
            </a:r>
            <a:r>
              <a:rPr lang="en-GB" sz="1400" kern="1200" dirty="0">
                <a:cs typeface="Arial" charset="0"/>
              </a:rPr>
              <a:t>) for 1-H and 9dB for </a:t>
            </a:r>
            <a:r>
              <a:rPr lang="en-GB" sz="1400" kern="1200" dirty="0" smtClean="0">
                <a:cs typeface="Arial" charset="0"/>
              </a:rPr>
              <a:t>1-O except co-location requirements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400" kern="1200" dirty="0" smtClean="0">
                <a:cs typeface="Arial" charset="0"/>
              </a:rPr>
              <a:t>No scaling is applied for FR2</a:t>
            </a:r>
          </a:p>
          <a:p>
            <a:pPr>
              <a:lnSpc>
                <a:spcPct val="90000"/>
              </a:lnSpc>
              <a:defRPr/>
            </a:pPr>
            <a:r>
              <a:rPr lang="en-GB" altLang="zh-CN" sz="2300" kern="1200" dirty="0" smtClean="0">
                <a:cs typeface="Arial" charset="0"/>
              </a:rPr>
              <a:t>BS unwanted emission consists </a:t>
            </a:r>
            <a:r>
              <a:rPr lang="en-GB" altLang="zh-CN" sz="2300" kern="1200" dirty="0">
                <a:cs typeface="Arial" charset="0"/>
              </a:rPr>
              <a:t>of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zh-CN" sz="1400" b="1" u="sng" kern="1200" dirty="0" smtClean="0">
                <a:cs typeface="Arial" charset="0"/>
              </a:rPr>
              <a:t>Out-of-band </a:t>
            </a:r>
            <a:r>
              <a:rPr lang="en-GB" altLang="zh-CN" sz="1400" b="1" u="sng" kern="1200" dirty="0">
                <a:cs typeface="Arial" charset="0"/>
              </a:rPr>
              <a:t>(OOB) emission</a:t>
            </a:r>
            <a:r>
              <a:rPr lang="en-GB" altLang="zh-CN" sz="1400" kern="1200" dirty="0">
                <a:cs typeface="Arial" charset="0"/>
              </a:rPr>
              <a:t>: </a:t>
            </a:r>
            <a:endParaRPr lang="en-GB" altLang="zh-CN" sz="1400" kern="1200" dirty="0" smtClean="0">
              <a:cs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GB" sz="1200" b="1" u="sng" kern="1200" dirty="0">
                <a:cs typeface="Arial" charset="0"/>
              </a:rPr>
              <a:t>O</a:t>
            </a:r>
            <a:r>
              <a:rPr lang="en-GB" sz="1200" b="1" u="sng" kern="1200" dirty="0" smtClean="0">
                <a:cs typeface="Arial" charset="0"/>
              </a:rPr>
              <a:t>perating </a:t>
            </a:r>
            <a:r>
              <a:rPr lang="en-GB" sz="1200" b="1" u="sng" kern="1200" dirty="0">
                <a:cs typeface="Arial" charset="0"/>
              </a:rPr>
              <a:t>band unwanted emissions </a:t>
            </a:r>
            <a:r>
              <a:rPr lang="en-GB" sz="1200" kern="1200" dirty="0">
                <a:cs typeface="Arial" charset="0"/>
              </a:rPr>
              <a:t>(OBUE) </a:t>
            </a:r>
            <a:endParaRPr lang="en-GB" sz="1200" kern="1200" dirty="0" smtClean="0">
              <a:cs typeface="Arial" charset="0"/>
            </a:endParaRPr>
          </a:p>
          <a:p>
            <a:pPr lvl="3">
              <a:lnSpc>
                <a:spcPct val="90000"/>
              </a:lnSpc>
              <a:defRPr/>
            </a:pPr>
            <a:r>
              <a:rPr lang="en-GB" sz="1200" kern="1200" dirty="0" smtClean="0">
                <a:cs typeface="Arial" charset="0"/>
              </a:rPr>
              <a:t>OBUE is specified as band centric manner with offset </a:t>
            </a:r>
            <a:r>
              <a:rPr lang="en-GB" sz="1200" dirty="0" err="1" smtClean="0"/>
              <a:t>Δf</a:t>
            </a:r>
            <a:r>
              <a:rPr lang="en-GB" sz="1200" baseline="-25000" dirty="0" err="1" smtClean="0"/>
              <a:t>OBUE</a:t>
            </a:r>
            <a:r>
              <a:rPr lang="en-GB" sz="1200" baseline="-25000" dirty="0" smtClean="0"/>
              <a:t> </a:t>
            </a:r>
          </a:p>
          <a:p>
            <a:pPr lvl="3">
              <a:lnSpc>
                <a:spcPct val="90000"/>
              </a:lnSpc>
              <a:defRPr/>
            </a:pPr>
            <a:r>
              <a:rPr lang="en-GB" sz="1200" kern="1200" dirty="0" smtClean="0">
                <a:cs typeface="Arial" charset="0"/>
              </a:rPr>
              <a:t>Both Category A and Category B limits are specified for FR1</a:t>
            </a:r>
            <a:endParaRPr lang="en-GB" sz="1200" baseline="-25000" dirty="0" smtClean="0"/>
          </a:p>
          <a:p>
            <a:pPr lvl="2">
              <a:lnSpc>
                <a:spcPct val="90000"/>
              </a:lnSpc>
              <a:defRPr/>
            </a:pPr>
            <a:r>
              <a:rPr lang="en-GB" altLang="zh-CN" sz="1200" b="1" u="sng" kern="1200" dirty="0" smtClean="0">
                <a:cs typeface="Arial" charset="0"/>
              </a:rPr>
              <a:t>Adjacent </a:t>
            </a:r>
            <a:r>
              <a:rPr lang="en-GB" altLang="zh-CN" sz="1200" b="1" u="sng" kern="1200" dirty="0">
                <a:cs typeface="Arial" charset="0"/>
              </a:rPr>
              <a:t>Channel Leakage Ratio </a:t>
            </a:r>
            <a:r>
              <a:rPr lang="en-GB" altLang="zh-CN" sz="1200" kern="1200" dirty="0">
                <a:cs typeface="Arial" charset="0"/>
              </a:rPr>
              <a:t>(ACLR</a:t>
            </a:r>
            <a:r>
              <a:rPr lang="en-GB" altLang="zh-CN" sz="1200" kern="1200" dirty="0" smtClean="0">
                <a:cs typeface="Arial" charset="0"/>
              </a:rPr>
              <a:t>)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zh-CN" sz="1200" kern="1200" dirty="0" smtClean="0">
                <a:cs typeface="Arial" charset="0"/>
              </a:rPr>
              <a:t>NR ACLR1/ACLR2 are specified for FR1. LTE ACLR1/ACLR2 are specified for FR1 band also operating as E-UTRA or UTRA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zh-CN" sz="1200" kern="1200" dirty="0" smtClean="0">
                <a:cs typeface="Arial" charset="0"/>
              </a:rPr>
              <a:t>Only NR ACLR1 is specified for FR2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zh-CN" sz="1200" kern="1200" dirty="0" smtClean="0">
                <a:cs typeface="Arial" charset="0"/>
              </a:rPr>
              <a:t>Absolute ACLR limit or relative ACLR is applied, which is less stringent.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zh-CN" sz="1400" b="1" u="sng" kern="1200" dirty="0" smtClean="0">
                <a:cs typeface="Arial" charset="0"/>
              </a:rPr>
              <a:t>Spurious emission</a:t>
            </a:r>
          </a:p>
          <a:p>
            <a:pPr lvl="2">
              <a:lnSpc>
                <a:spcPct val="90000"/>
              </a:lnSpc>
              <a:defRPr/>
            </a:pPr>
            <a:r>
              <a:rPr lang="en-GB" sz="1200" kern="1200" dirty="0">
                <a:cs typeface="Arial" charset="0"/>
              </a:rPr>
              <a:t>F</a:t>
            </a:r>
            <a:r>
              <a:rPr lang="en-GB" sz="1200" kern="1200" dirty="0" smtClean="0">
                <a:cs typeface="Arial" charset="0"/>
              </a:rPr>
              <a:t>rom </a:t>
            </a:r>
            <a:r>
              <a:rPr lang="en-GB" sz="1200" kern="1200" dirty="0">
                <a:cs typeface="Arial" charset="0"/>
              </a:rPr>
              <a:t>9 kHz to </a:t>
            </a:r>
            <a:r>
              <a:rPr lang="en-GB" sz="1200" kern="1200" dirty="0" smtClean="0">
                <a:cs typeface="Arial" charset="0"/>
              </a:rPr>
              <a:t>12.75GHz (up to 5th </a:t>
            </a:r>
            <a:r>
              <a:rPr lang="en-GB" sz="1200" kern="1200" dirty="0">
                <a:cs typeface="Arial" charset="0"/>
              </a:rPr>
              <a:t>harmonic limit of the downlink operating </a:t>
            </a:r>
            <a:r>
              <a:rPr lang="en-GB" sz="1200" kern="1200" dirty="0" smtClean="0">
                <a:cs typeface="Arial" charset="0"/>
              </a:rPr>
              <a:t>band for certain bands)  for FR1 (excluding OBUE region) </a:t>
            </a:r>
          </a:p>
          <a:p>
            <a:pPr lvl="2">
              <a:lnSpc>
                <a:spcPct val="90000"/>
              </a:lnSpc>
              <a:defRPr/>
            </a:pPr>
            <a:r>
              <a:rPr lang="en-GB" sz="1200" kern="1200" dirty="0">
                <a:cs typeface="Arial" charset="0"/>
              </a:rPr>
              <a:t>From 30MHz to 2nd harmonic of the upper frequency edge of the DL operating band for </a:t>
            </a:r>
            <a:r>
              <a:rPr lang="en-GB" sz="1200" kern="1200" dirty="0" smtClean="0">
                <a:cs typeface="Arial" charset="0"/>
              </a:rPr>
              <a:t>FR2 (excluding OBUE region) </a:t>
            </a:r>
            <a:endParaRPr lang="en-GB" sz="1200" kern="1200" dirty="0">
              <a:cs typeface="Arial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GB" sz="1200" kern="1200" dirty="0" smtClean="0">
                <a:cs typeface="Arial" charset="0"/>
              </a:rPr>
              <a:t>Both Category A and Category B limits are specified for NR BS spurious emission for FR1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26" y="5124676"/>
            <a:ext cx="7507287" cy="122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94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42221" y="0"/>
            <a:ext cx="9102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REFSENS|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UE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42221" y="1077686"/>
            <a:ext cx="111839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585" indent="-609585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0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</a:defRPr>
            </a:lvl2pPr>
            <a:lvl3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</a:defRPr>
            </a:lvl3pPr>
            <a:lvl4pPr marL="21320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4pPr>
            <a:lvl5pPr marL="27416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pPr marL="609585" lvl="3" indent="-609585">
              <a:lnSpc>
                <a:spcPct val="90000"/>
              </a:lnSpc>
              <a:buClr>
                <a:srgbClr val="C00000"/>
              </a:buClr>
              <a:buFont typeface="Arial" charset="0"/>
              <a:buBlip>
                <a:blip r:embed="rId2"/>
              </a:buBlip>
              <a:defRPr/>
            </a:pPr>
            <a:r>
              <a:rPr lang="en-US" sz="2300" kern="1200" dirty="0" smtClean="0">
                <a:ea typeface="+mn-ea"/>
                <a:cs typeface="Arial" charset="0"/>
              </a:rPr>
              <a:t>For FR1, REFSENS power level is defined as </a:t>
            </a:r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None/>
              <a:defRPr/>
            </a:pPr>
            <a:r>
              <a:rPr lang="en-US" sz="2400" i="1" kern="1200" dirty="0" smtClean="0">
                <a:cs typeface="Arial" charset="0"/>
              </a:rPr>
              <a:t>                         </a:t>
            </a:r>
            <a:r>
              <a:rPr lang="en-US" sz="1800" i="1" dirty="0"/>
              <a:t>Sensitivity = -174dBm(</a:t>
            </a:r>
            <a:r>
              <a:rPr lang="en-US" sz="1800" i="1" dirty="0" err="1"/>
              <a:t>kT</a:t>
            </a:r>
            <a:r>
              <a:rPr lang="en-US" sz="1800" i="1" dirty="0"/>
              <a:t>) + 10*log(R</a:t>
            </a:r>
            <a:r>
              <a:rPr lang="en-US" sz="1800" i="1" baseline="-25000" dirty="0"/>
              <a:t>X</a:t>
            </a:r>
            <a:r>
              <a:rPr lang="en-US" sz="1800" i="1" dirty="0"/>
              <a:t> BW) + NF + SNR +IM – diversity gain</a:t>
            </a:r>
            <a:endParaRPr lang="en-US" sz="1800" i="1" kern="1200" dirty="0" smtClean="0"/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Font typeface="Arial" charset="0"/>
              <a:buNone/>
              <a:defRPr/>
            </a:pPr>
            <a:r>
              <a:rPr lang="en-US" sz="1800" i="1" kern="1200" dirty="0" smtClean="0">
                <a:cs typeface="Arial" charset="0"/>
              </a:rPr>
              <a:t>              </a:t>
            </a:r>
            <a:r>
              <a:rPr lang="en-US" sz="1400" kern="1200" dirty="0" smtClean="0">
                <a:cs typeface="Arial" charset="0"/>
              </a:rPr>
              <a:t>Where RAN4 assume</a:t>
            </a:r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Font typeface="Arial" charset="0"/>
              <a:buNone/>
              <a:defRPr/>
            </a:pPr>
            <a:r>
              <a:rPr lang="en-US" sz="1400" kern="1200" dirty="0" smtClean="0">
                <a:cs typeface="Arial" charset="0"/>
              </a:rPr>
              <a:t>	- SNR = -1dB, IM (Implementation Margin) = 2.5dB, Diversity Gain = 3dB for 2Rx</a:t>
            </a:r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Font typeface="Arial" charset="0"/>
              <a:buNone/>
              <a:defRPr/>
            </a:pPr>
            <a:r>
              <a:rPr lang="en-US" sz="1400" kern="1200" dirty="0" smtClean="0">
                <a:cs typeface="Arial" charset="0"/>
              </a:rPr>
              <a:t>	- Noise Figure: 9dB for LTE </a:t>
            </a:r>
            <a:r>
              <a:rPr lang="en-US" sz="1400" kern="1200" dirty="0" err="1" smtClean="0">
                <a:cs typeface="Arial" charset="0"/>
              </a:rPr>
              <a:t>refarming</a:t>
            </a:r>
            <a:r>
              <a:rPr lang="en-US" sz="1400" kern="1200" dirty="0" smtClean="0">
                <a:cs typeface="Arial" charset="0"/>
              </a:rPr>
              <a:t> band; 10dB for n77 (3.3GHz – 3.8GHz), n78, n79; 10.5dB for n77 (3.8GHz- 4.2GHz)  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sz="2300" dirty="0" smtClean="0"/>
              <a:t>For </a:t>
            </a:r>
            <a:r>
              <a:rPr lang="en-US" sz="2300" dirty="0"/>
              <a:t>FR1, both 2Rx REFSENS (for all bands) and 4Rx REFSENS (for </a:t>
            </a:r>
            <a:r>
              <a:rPr lang="en-GB" sz="2300" dirty="0"/>
              <a:t>n7, n38, n41, n77, n78, n79) are defined. 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sz="2300" dirty="0" smtClean="0"/>
              <a:t>For </a:t>
            </a:r>
            <a:r>
              <a:rPr lang="en-US" sz="2300" dirty="0"/>
              <a:t>FR2, </a:t>
            </a:r>
            <a:r>
              <a:rPr lang="en-GB" sz="2300" dirty="0"/>
              <a:t>REFSENS power level is the EIS level </a:t>
            </a:r>
            <a:r>
              <a:rPr lang="en-GB" sz="2300" dirty="0" smtClean="0"/>
              <a:t>in </a:t>
            </a:r>
            <a:r>
              <a:rPr lang="en-GB" sz="2300" dirty="0"/>
              <a:t>the RX beam peak </a:t>
            </a:r>
            <a:r>
              <a:rPr lang="en-GB" sz="2300" dirty="0" smtClean="0"/>
              <a:t>direction.  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GB" sz="2300" dirty="0" smtClean="0"/>
              <a:t>For CA and EN-DC, </a:t>
            </a:r>
            <a:r>
              <a:rPr lang="en-GB" sz="2300" dirty="0"/>
              <a:t>additional relaxation are </a:t>
            </a:r>
            <a:r>
              <a:rPr lang="en-GB" sz="2300" dirty="0" smtClean="0"/>
              <a:t>defined for below cases.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zh-CN" sz="1800" dirty="0"/>
              <a:t>Band combination specific ΔRIB</a:t>
            </a:r>
            <a:r>
              <a:rPr lang="en-US" sz="1800" dirty="0"/>
              <a:t>  for FR1 inter-band CA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800" dirty="0"/>
              <a:t>Aggregated Channel BW specific </a:t>
            </a:r>
            <a:r>
              <a:rPr lang="en-GB" altLang="zh-CN" sz="1800" dirty="0"/>
              <a:t>ΔRIB for FR2 intra-band continuous CA, i.e., 0.5dB for aggregated CHBW &gt;800MHz </a:t>
            </a:r>
            <a:endParaRPr lang="en-US" sz="1800" dirty="0"/>
          </a:p>
          <a:p>
            <a:pPr lvl="1">
              <a:lnSpc>
                <a:spcPct val="90000"/>
              </a:lnSpc>
              <a:defRPr/>
            </a:pPr>
            <a:r>
              <a:rPr lang="en-US" sz="1800" dirty="0"/>
              <a:t>Band combination specific MSD for the band impacted by harmonic interference and intermodulation interference for CA and EN-DC. 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endParaRPr lang="en-GB" sz="2300" dirty="0" smtClean="0"/>
          </a:p>
        </p:txBody>
      </p:sp>
    </p:spTree>
    <p:extLst>
      <p:ext uri="{BB962C8B-B14F-4D97-AF65-F5344CB8AC3E}">
        <p14:creationId xmlns:p14="http://schemas.microsoft.com/office/powerpoint/2010/main" val="9212498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42221" y="0"/>
            <a:ext cx="9102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REFSENS|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BS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42221" y="1077686"/>
            <a:ext cx="111839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585" indent="-609585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0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</a:defRPr>
            </a:lvl2pPr>
            <a:lvl3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</a:defRPr>
            </a:lvl3pPr>
            <a:lvl4pPr marL="21320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4pPr>
            <a:lvl5pPr marL="27416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33">
                <a:solidFill>
                  <a:schemeClr val="tx1"/>
                </a:solidFill>
                <a:latin typeface="+mn-lt"/>
              </a:defRPr>
            </a:lvl9pPr>
          </a:lstStyle>
          <a:p>
            <a:pPr marL="609585" lvl="3" indent="-609585">
              <a:lnSpc>
                <a:spcPct val="90000"/>
              </a:lnSpc>
              <a:buClr>
                <a:srgbClr val="C00000"/>
              </a:buClr>
              <a:buFont typeface="Arial" charset="0"/>
              <a:buBlip>
                <a:blip r:embed="rId2"/>
              </a:buBlip>
              <a:defRPr/>
            </a:pPr>
            <a:r>
              <a:rPr lang="en-US" sz="2300" kern="1200" dirty="0" smtClean="0">
                <a:ea typeface="+mn-ea"/>
                <a:cs typeface="Arial" charset="0"/>
              </a:rPr>
              <a:t>For BS 1-C and BS 1-H, REFSENS power level is defined as </a:t>
            </a:r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None/>
              <a:defRPr/>
            </a:pPr>
            <a:r>
              <a:rPr lang="en-US" sz="2400" i="1" kern="1200" dirty="0" smtClean="0">
                <a:cs typeface="Arial" charset="0"/>
              </a:rPr>
              <a:t>                         </a:t>
            </a:r>
            <a:r>
              <a:rPr lang="en-US" sz="1800" i="1" dirty="0"/>
              <a:t>Sensitivity = -174dBm(</a:t>
            </a:r>
            <a:r>
              <a:rPr lang="en-US" sz="1800" i="1" dirty="0" err="1"/>
              <a:t>kT</a:t>
            </a:r>
            <a:r>
              <a:rPr lang="en-US" sz="1800" i="1" dirty="0"/>
              <a:t>) + 10*log(R</a:t>
            </a:r>
            <a:r>
              <a:rPr lang="en-US" sz="1800" i="1" baseline="-25000" dirty="0"/>
              <a:t>X</a:t>
            </a:r>
            <a:r>
              <a:rPr lang="en-US" sz="1800" i="1" dirty="0"/>
              <a:t> BW) + NF + SNR +</a:t>
            </a:r>
            <a:r>
              <a:rPr lang="en-US" sz="1800" i="1" dirty="0" smtClean="0"/>
              <a:t>IM</a:t>
            </a:r>
            <a:endParaRPr lang="en-US" sz="1800" i="1" kern="1200" dirty="0" smtClean="0"/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Font typeface="Arial" charset="0"/>
              <a:buNone/>
              <a:defRPr/>
            </a:pPr>
            <a:r>
              <a:rPr lang="en-US" sz="1800" i="1" kern="1200" dirty="0" smtClean="0">
                <a:cs typeface="Arial" charset="0"/>
              </a:rPr>
              <a:t>              </a:t>
            </a:r>
            <a:r>
              <a:rPr lang="en-US" sz="1400" kern="1200" dirty="0" smtClean="0">
                <a:cs typeface="Arial" charset="0"/>
              </a:rPr>
              <a:t>Where RAN4 assume</a:t>
            </a:r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Font typeface="Arial" charset="0"/>
              <a:buNone/>
              <a:defRPr/>
            </a:pPr>
            <a:r>
              <a:rPr lang="en-US" sz="1400" kern="1200" dirty="0" smtClean="0">
                <a:cs typeface="Arial" charset="0"/>
              </a:rPr>
              <a:t>	- SNR = BW specific value, IM (Implementation Margin) = 2dB</a:t>
            </a:r>
          </a:p>
          <a:p>
            <a:pPr marL="0" lvl="3" indent="0">
              <a:lnSpc>
                <a:spcPct val="90000"/>
              </a:lnSpc>
              <a:buClr>
                <a:srgbClr val="C00000"/>
              </a:buClr>
              <a:buFont typeface="Arial" charset="0"/>
              <a:buNone/>
              <a:defRPr/>
            </a:pPr>
            <a:r>
              <a:rPr lang="en-US" sz="1400" kern="1200" dirty="0" smtClean="0">
                <a:cs typeface="Arial" charset="0"/>
              </a:rPr>
              <a:t>	- Noise Figure: </a:t>
            </a:r>
            <a:r>
              <a:rPr lang="en-GB" sz="1400" dirty="0"/>
              <a:t>5 dB for Wide Area BS, 10 dB for Medium Range BS and 13 dB for Local Area BS</a:t>
            </a:r>
            <a:endParaRPr lang="en-US" sz="1400" kern="1200" dirty="0" smtClean="0">
              <a:cs typeface="Arial" charset="0"/>
            </a:endParaRP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sz="2300" dirty="0" smtClean="0"/>
              <a:t>For BS type 1-O, </a:t>
            </a:r>
            <a:r>
              <a:rPr lang="en-GB" sz="2300" dirty="0" smtClean="0"/>
              <a:t>OTA Reference sensitivity level is a directional requirement specified as an EIS level over declared OTA REFSENS </a:t>
            </a:r>
            <a:r>
              <a:rPr lang="en-GB" sz="2300" dirty="0" err="1" smtClean="0"/>
              <a:t>RoAoA</a:t>
            </a:r>
            <a:r>
              <a:rPr lang="en-GB" sz="2300" dirty="0" smtClean="0"/>
              <a:t>.  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GB" sz="2300" dirty="0" smtClean="0"/>
              <a:t>For BS type 2-O, a range of OTA reference sensitivity is defined for vendor to declare specific value for each BS class.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The declared reference sensitivity value is per polarization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2dB antenna gain difference between 28GHz and 39GHz assumed to maintain the UL same coverage</a:t>
            </a:r>
          </a:p>
          <a:p>
            <a:pPr marL="609600" lvl="4" indent="0">
              <a:lnSpc>
                <a:spcPct val="90000"/>
              </a:lnSpc>
              <a:buClr>
                <a:srgbClr val="C00000"/>
              </a:buClr>
              <a:buNone/>
              <a:defRPr/>
            </a:pPr>
            <a:r>
              <a:rPr lang="en-GB" sz="1800" dirty="0" smtClean="0"/>
              <a:t> </a:t>
            </a:r>
          </a:p>
          <a:p>
            <a:pPr marL="609585" lvl="3" indent="-609585">
              <a:lnSpc>
                <a:spcPct val="90000"/>
              </a:lnSpc>
              <a:buClr>
                <a:srgbClr val="C00000"/>
              </a:buClr>
              <a:buBlip>
                <a:blip r:embed="rId2"/>
              </a:buBlip>
              <a:defRPr/>
            </a:pPr>
            <a:endParaRPr lang="en-GB" sz="23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75079"/>
              </p:ext>
            </p:extLst>
          </p:nvPr>
        </p:nvGraphicFramePr>
        <p:xfrm>
          <a:off x="102178" y="5081110"/>
          <a:ext cx="5187175" cy="105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3885"/>
                <a:gridCol w="1262368"/>
                <a:gridCol w="205092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900" kern="1200" dirty="0" smtClean="0">
                          <a:effectLst/>
                        </a:rPr>
                        <a:t>BS channel bandwidth [MHz] </a:t>
                      </a:r>
                      <a:endParaRPr lang="zh-CN" altLang="zh-CN" sz="9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Subcarrier spacing [kHz]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it-IT" sz="900" kern="1200" dirty="0" smtClean="0">
                          <a:effectLst/>
                        </a:rPr>
                        <a:t>FRC for REFSENS as example  </a:t>
                      </a:r>
                      <a:endParaRPr lang="it-IT" sz="9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5, 10, 15 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15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G-FR1-A1-1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10, 15 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30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G- FR1-A1-2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10, 15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60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G- FR1-A1-3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20, 25, 30, 40, 50 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15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G- FR1-A1-4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20, 25, 30, 40, 50, 60, 70, 80, 90, 100 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30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G- FR1-A1-5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20, 25, 30, 40, 50, 60, 70, 80, 90, 100 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60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G- FR1-A1-6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51705"/>
              </p:ext>
            </p:extLst>
          </p:nvPr>
        </p:nvGraphicFramePr>
        <p:xfrm>
          <a:off x="5419393" y="5093598"/>
          <a:ext cx="34569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1188720"/>
                <a:gridCol w="1079500"/>
              </a:tblGrid>
              <a:tr h="0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BS class</a:t>
                      </a:r>
                      <a:endParaRPr lang="zh-CN" sz="9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G</a:t>
                      </a:r>
                      <a:endParaRPr lang="zh-CN" sz="9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30 GHz 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(24.25 – 33.4 GHz)</a:t>
                      </a:r>
                      <a:endParaRPr lang="zh-CN" sz="9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45GHz </a:t>
                      </a:r>
                      <a:br>
                        <a:rPr lang="en-GB" sz="900">
                          <a:effectLst/>
                        </a:rPr>
                      </a:br>
                      <a:r>
                        <a:rPr lang="en-GB" sz="900">
                          <a:effectLst/>
                        </a:rPr>
                        <a:t>(37 – 52.6 GHz)</a:t>
                      </a:r>
                      <a:endParaRPr lang="zh-CN" sz="9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WA</a:t>
                      </a:r>
                      <a:endParaRPr lang="zh-CN" sz="9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to 33 </a:t>
                      </a:r>
                      <a:r>
                        <a:rPr lang="en-GB" sz="900" dirty="0" err="1">
                          <a:effectLst/>
                        </a:rPr>
                        <a:t>dBi</a:t>
                      </a:r>
                      <a:endParaRPr lang="zh-CN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 to 35 dBi</a:t>
                      </a:r>
                      <a:endParaRPr lang="zh-CN" sz="9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MR</a:t>
                      </a:r>
                      <a:endParaRPr lang="zh-CN" sz="9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5 </a:t>
                      </a:r>
                      <a:r>
                        <a:rPr lang="en-GB" sz="900" dirty="0">
                          <a:effectLst/>
                        </a:rPr>
                        <a:t>to </a:t>
                      </a:r>
                      <a:r>
                        <a:rPr lang="en-GB" sz="900" dirty="0" smtClean="0">
                          <a:effectLst/>
                        </a:rPr>
                        <a:t>28 </a:t>
                      </a:r>
                      <a:r>
                        <a:rPr lang="en-GB" sz="900" dirty="0" err="1">
                          <a:effectLst/>
                        </a:rPr>
                        <a:t>dBi</a:t>
                      </a:r>
                      <a:endParaRPr lang="zh-CN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7 </a:t>
                      </a:r>
                      <a:r>
                        <a:rPr lang="en-GB" sz="900" dirty="0">
                          <a:effectLst/>
                        </a:rPr>
                        <a:t>to </a:t>
                      </a:r>
                      <a:r>
                        <a:rPr lang="en-GB" sz="900" dirty="0" smtClean="0">
                          <a:effectLst/>
                        </a:rPr>
                        <a:t>30 </a:t>
                      </a:r>
                      <a:r>
                        <a:rPr lang="en-GB" sz="900" dirty="0" err="1">
                          <a:effectLst/>
                        </a:rPr>
                        <a:t>dBi</a:t>
                      </a:r>
                      <a:endParaRPr lang="zh-CN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LA</a:t>
                      </a:r>
                      <a:endParaRPr lang="zh-CN" sz="9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0 to 23 </a:t>
                      </a:r>
                      <a:r>
                        <a:rPr lang="en-GB" sz="900" dirty="0" err="1">
                          <a:effectLst/>
                        </a:rPr>
                        <a:t>dBi</a:t>
                      </a:r>
                      <a:endParaRPr lang="zh-CN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 to 25 </a:t>
                      </a:r>
                      <a:r>
                        <a:rPr lang="en-GB" sz="900" dirty="0" err="1">
                          <a:effectLst/>
                        </a:rPr>
                        <a:t>dBi</a:t>
                      </a:r>
                      <a:endParaRPr lang="zh-CN" sz="9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50724"/>
              </p:ext>
            </p:extLst>
          </p:nvPr>
        </p:nvGraphicFramePr>
        <p:xfrm>
          <a:off x="9039586" y="5096148"/>
          <a:ext cx="2817629" cy="512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240"/>
                <a:gridCol w="999499"/>
                <a:gridCol w="968890"/>
              </a:tblGrid>
              <a:tr h="3752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Frequency range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30 GHz </a:t>
                      </a:r>
                      <a:br>
                        <a:rPr lang="en-GB" sz="900" kern="1200" dirty="0">
                          <a:effectLst/>
                        </a:rPr>
                      </a:br>
                      <a:r>
                        <a:rPr lang="en-GB" sz="900" kern="1200" dirty="0">
                          <a:effectLst/>
                        </a:rPr>
                        <a:t>(24.25 – 33.4 GHz)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>
                          <a:effectLst/>
                        </a:rPr>
                        <a:t>45GHz </a:t>
                      </a:r>
                      <a:br>
                        <a:rPr lang="en-GB" sz="900" kern="1200">
                          <a:effectLst/>
                        </a:rPr>
                      </a:br>
                      <a:r>
                        <a:rPr lang="en-GB" sz="900" kern="1200">
                          <a:effectLst/>
                        </a:rPr>
                        <a:t>(37 – 52.6 GHz)</a:t>
                      </a:r>
                      <a:endParaRPr lang="zh-CN" sz="900" kern="12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BS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10 dB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>
                          <a:effectLst/>
                        </a:rPr>
                        <a:t>12 dB</a:t>
                      </a:r>
                      <a:endParaRPr lang="zh-CN" sz="9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014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244927" y="106135"/>
            <a:ext cx="1162662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ACS |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UE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342221" y="1143000"/>
            <a:ext cx="11183938" cy="306977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500" kern="1200" dirty="0" smtClean="0">
                <a:ea typeface="+mn-ea"/>
                <a:cs typeface="Arial" charset="0"/>
              </a:rPr>
              <a:t>For </a:t>
            </a:r>
            <a:r>
              <a:rPr lang="en-US" sz="2500" kern="1200" dirty="0">
                <a:ea typeface="+mn-ea"/>
                <a:cs typeface="Arial" charset="0"/>
              </a:rPr>
              <a:t>FR1, different ACS minimum requirement are specified for bands below 2.7GHz and bands above 3.3GHz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kern="1200" dirty="0">
                <a:ea typeface="+mn-ea"/>
                <a:cs typeface="Arial" charset="0"/>
              </a:rPr>
              <a:t>For bands below 2.7GHz, ACS is scaled for channel BW larger than 10MHz to keep the same 33dB ACS as LTE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kern="1200" dirty="0">
                <a:ea typeface="+mn-ea"/>
                <a:cs typeface="Arial" charset="0"/>
              </a:rPr>
              <a:t>For bands above 3.3GHz, 33dB ACS is specified for all channel bandwidth </a:t>
            </a:r>
            <a:endParaRPr lang="en-US" sz="1800" kern="1200" dirty="0" smtClean="0">
              <a:ea typeface="+mn-ea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300" kern="1200" dirty="0" smtClean="0">
                <a:ea typeface="+mn-ea"/>
                <a:cs typeface="Arial" charset="0"/>
              </a:rPr>
              <a:t>For FR2, the ACS </a:t>
            </a:r>
            <a:r>
              <a:rPr lang="en-GB" sz="2300" dirty="0" smtClean="0"/>
              <a:t>requirement </a:t>
            </a:r>
            <a:r>
              <a:rPr lang="en-GB" sz="2300" dirty="0"/>
              <a:t>is verified with the test metric of </a:t>
            </a:r>
            <a:r>
              <a:rPr lang="en-GB" sz="2300" dirty="0" smtClean="0"/>
              <a:t>EIS.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650" dirty="0" smtClean="0"/>
              <a:t>28GHz band: 23dB ACS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1650" dirty="0" smtClean="0"/>
              <a:t>39GHz band: 22 dB ACS  </a:t>
            </a:r>
          </a:p>
          <a:p>
            <a:pPr>
              <a:lnSpc>
                <a:spcPct val="90000"/>
              </a:lnSpc>
              <a:defRPr/>
            </a:pPr>
            <a:r>
              <a:rPr lang="en-GB" sz="2300" kern="1200" dirty="0" smtClean="0">
                <a:ea typeface="+mn-ea"/>
                <a:cs typeface="Arial" charset="0"/>
              </a:rPr>
              <a:t>It is not possible to directly measure ACS, </a:t>
            </a:r>
            <a:r>
              <a:rPr lang="en-GB" sz="2300" dirty="0"/>
              <a:t>instead the lower and upper range of test </a:t>
            </a:r>
            <a:r>
              <a:rPr lang="en-GB" sz="2300" dirty="0" smtClean="0"/>
              <a:t>parameters are chosen to verify ACS</a:t>
            </a:r>
            <a:endParaRPr lang="en-US" sz="2300" kern="1200" dirty="0">
              <a:ea typeface="+mn-ea"/>
              <a:cs typeface="Arial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85" y="4405993"/>
            <a:ext cx="31908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108" y="4423682"/>
            <a:ext cx="4752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28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02592" y="4373447"/>
            <a:ext cx="10692001" cy="165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1669866" y="6616945"/>
            <a:ext cx="489076" cy="20574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defTabSz="905883">
              <a:defRPr sz="900" b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defRPr>
            </a:lvl1pPr>
            <a:lvl2pPr marL="452937" defTabSz="905883"/>
            <a:lvl3pPr marL="905883" defTabSz="905883"/>
            <a:lvl4pPr marL="1358820" defTabSz="905883"/>
            <a:lvl5pPr marL="1811766" defTabSz="905883"/>
            <a:lvl6pPr marL="2264707" defTabSz="905883"/>
            <a:lvl7pPr marL="2717643" defTabSz="905883"/>
            <a:lvl8pPr marL="3170585" defTabSz="905883"/>
            <a:lvl9pPr marL="3623526" defTabSz="905883"/>
          </a:lstStyle>
          <a:p>
            <a:pPr lvl="0"/>
            <a:fld id="{7CAFED97-D5A9-4DE4-AA70-765A7FFCBC2B}" type="slidenum">
              <a:rPr lang="en-CA" sz="800" smtClean="0">
                <a:solidFill>
                  <a:schemeClr val="tx1"/>
                </a:solidFill>
              </a:rPr>
              <a:pPr lvl="0"/>
              <a:t>2</a:t>
            </a:fld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68" y="1205078"/>
            <a:ext cx="3332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RF Requirements</a:t>
            </a:r>
            <a:endParaRPr lang="zh-CN" altLang="en-US" sz="1800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4871" y="1205078"/>
            <a:ext cx="366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Baseband Requirements</a:t>
            </a:r>
            <a:endParaRPr lang="zh-CN" altLang="en-US" sz="1800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536" y="4384978"/>
            <a:ext cx="2535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/>
              <a:t>3GPP TS 38.101-1</a:t>
            </a:r>
            <a:r>
              <a:rPr lang="en-US" altLang="zh-CN" sz="1050" b="1" dirty="0" smtClean="0"/>
              <a:t> </a:t>
            </a:r>
            <a:r>
              <a:rPr lang="en-US" altLang="zh-CN" sz="1000" dirty="0" smtClean="0"/>
              <a:t>V0.2.0 2017.10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78612" y="4670316"/>
            <a:ext cx="2481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/>
              <a:t>3</a:t>
            </a:r>
            <a:r>
              <a:rPr lang="en-US" altLang="zh-CN" sz="1050" baseline="30000" dirty="0" smtClean="0"/>
              <a:t>rd</a:t>
            </a:r>
            <a:r>
              <a:rPr lang="en-US" altLang="zh-CN" sz="1050" dirty="0" smtClean="0"/>
              <a:t> Generation Partnership Project;</a:t>
            </a:r>
          </a:p>
          <a:p>
            <a:pPr algn="r"/>
            <a:r>
              <a:rPr lang="en-US" altLang="zh-CN" sz="1050" dirty="0" smtClean="0"/>
              <a:t>Technical Specification Group Radio Access Network;</a:t>
            </a:r>
          </a:p>
          <a:p>
            <a:pPr algn="r"/>
            <a:r>
              <a:rPr lang="en-US" altLang="zh-CN" sz="1050" dirty="0" smtClean="0"/>
              <a:t>NR;</a:t>
            </a:r>
          </a:p>
          <a:p>
            <a:pPr algn="r" latinLnBrk="0"/>
            <a:r>
              <a:rPr lang="en-US" altLang="zh-CN" sz="1050" dirty="0" smtClean="0"/>
              <a:t>User Equipment (UE) radio transmission and reception Part 1: Rang 1 standalone </a:t>
            </a:r>
          </a:p>
          <a:p>
            <a:pPr algn="r" latinLnBrk="0"/>
            <a:r>
              <a:rPr lang="en-US" altLang="zh-CN" sz="1050" dirty="0" smtClean="0"/>
              <a:t>(Release 15)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11098" y="4384978"/>
            <a:ext cx="0" cy="14345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925527" y="4384978"/>
            <a:ext cx="0" cy="14345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581473" y="4384978"/>
            <a:ext cx="0" cy="14345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8495" y="4392353"/>
            <a:ext cx="2535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/>
              <a:t>3GPP TS 38.104</a:t>
            </a:r>
            <a:r>
              <a:rPr lang="en-US" altLang="zh-CN" sz="1050" b="1" dirty="0" smtClean="0"/>
              <a:t> </a:t>
            </a:r>
            <a:r>
              <a:rPr lang="en-US" altLang="zh-CN" sz="1000" dirty="0" smtClean="0"/>
              <a:t>V0.3.0 2017.10</a:t>
            </a:r>
            <a:endParaRPr lang="zh-CN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412570" y="4677870"/>
            <a:ext cx="248178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/>
              <a:t>3</a:t>
            </a:r>
            <a:r>
              <a:rPr lang="en-US" altLang="zh-CN" sz="1050" baseline="30000" dirty="0" smtClean="0"/>
              <a:t>rd</a:t>
            </a:r>
            <a:r>
              <a:rPr lang="en-US" altLang="zh-CN" sz="1050" dirty="0" smtClean="0"/>
              <a:t> Generation Partnership Project;</a:t>
            </a:r>
          </a:p>
          <a:p>
            <a:pPr algn="r"/>
            <a:r>
              <a:rPr lang="en-US" altLang="zh-CN" sz="1050" dirty="0"/>
              <a:t>Technical Specification Group Radio Access </a:t>
            </a:r>
            <a:r>
              <a:rPr lang="en-US" altLang="zh-CN" sz="1050" dirty="0" smtClean="0"/>
              <a:t>Network;</a:t>
            </a:r>
          </a:p>
          <a:p>
            <a:pPr algn="r"/>
            <a:r>
              <a:rPr lang="en-US" altLang="zh-CN" sz="1050" dirty="0" smtClean="0"/>
              <a:t>NR;</a:t>
            </a:r>
          </a:p>
          <a:p>
            <a:pPr algn="r" latinLnBrk="0"/>
            <a:r>
              <a:rPr lang="en-US" altLang="zh-CN" sz="1050" dirty="0" smtClean="0"/>
              <a:t>Base Station (BS) radio </a:t>
            </a:r>
          </a:p>
          <a:p>
            <a:pPr algn="r" latinLnBrk="0"/>
            <a:r>
              <a:rPr lang="en-US" altLang="zh-CN" sz="1050" dirty="0" smtClean="0"/>
              <a:t>transmission and reception </a:t>
            </a:r>
          </a:p>
          <a:p>
            <a:pPr algn="r" latinLnBrk="0"/>
            <a:r>
              <a:rPr lang="en-US" altLang="zh-CN" sz="1050" dirty="0" smtClean="0"/>
              <a:t>(Release 15)</a:t>
            </a:r>
            <a:endParaRPr lang="en-US" altLang="zh-CN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5958820" y="4392353"/>
            <a:ext cx="2535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3GPP TS </a:t>
            </a:r>
            <a:r>
              <a:rPr lang="en-US" altLang="zh-CN" sz="1100" b="1" dirty="0" smtClean="0"/>
              <a:t>38.133 </a:t>
            </a:r>
            <a:r>
              <a:rPr lang="en-US" altLang="zh-CN" sz="1000" dirty="0" smtClean="0"/>
              <a:t>V0.3.0 2017.10</a:t>
            </a:r>
            <a:endParaRPr lang="zh-CN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20344" y="4670316"/>
            <a:ext cx="248178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/>
              <a:t>3</a:t>
            </a:r>
            <a:r>
              <a:rPr lang="en-US" altLang="zh-CN" sz="1050" baseline="30000" dirty="0" smtClean="0"/>
              <a:t>rd</a:t>
            </a:r>
            <a:r>
              <a:rPr lang="en-US" altLang="zh-CN" sz="1050" dirty="0" smtClean="0"/>
              <a:t> Generation Partnership Project;</a:t>
            </a:r>
          </a:p>
          <a:p>
            <a:pPr algn="r"/>
            <a:r>
              <a:rPr lang="en-US" altLang="zh-CN" sz="1050" dirty="0"/>
              <a:t>Technical Specification Group Radio Access Network;</a:t>
            </a:r>
            <a:endParaRPr lang="en-US" altLang="zh-CN" sz="1050" dirty="0" smtClean="0"/>
          </a:p>
          <a:p>
            <a:pPr algn="r"/>
            <a:r>
              <a:rPr lang="en-US" altLang="zh-CN" sz="1050" dirty="0" smtClean="0"/>
              <a:t>NR;</a:t>
            </a:r>
          </a:p>
          <a:p>
            <a:pPr algn="r" latinLnBrk="0"/>
            <a:r>
              <a:rPr lang="en-GB" sz="1050" dirty="0"/>
              <a:t>Requirements for support of radio resource management</a:t>
            </a:r>
          </a:p>
          <a:p>
            <a:pPr algn="r"/>
            <a:r>
              <a:rPr lang="en-US" altLang="zh-CN" sz="1050" dirty="0" smtClean="0"/>
              <a:t>(Release 15)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12056" y="4387561"/>
            <a:ext cx="2535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/>
              <a:t>3GPP TS 38.141-1</a:t>
            </a:r>
            <a:r>
              <a:rPr lang="en-US" altLang="zh-CN" sz="1050" b="1" dirty="0" smtClean="0"/>
              <a:t> </a:t>
            </a:r>
            <a:r>
              <a:rPr lang="en-US" altLang="zh-CN" sz="1000" dirty="0" smtClean="0"/>
              <a:t>V0.3.0 2017.10</a:t>
            </a:r>
            <a:endParaRPr lang="zh-CN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562974" y="4663374"/>
            <a:ext cx="2857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/>
              <a:t>3</a:t>
            </a:r>
            <a:r>
              <a:rPr lang="en-US" altLang="zh-CN" sz="1000" baseline="30000" dirty="0" smtClean="0"/>
              <a:t>rd</a:t>
            </a:r>
            <a:r>
              <a:rPr lang="en-US" altLang="zh-CN" sz="1000" dirty="0" smtClean="0"/>
              <a:t> Generation Partnership Project;</a:t>
            </a:r>
          </a:p>
          <a:p>
            <a:pPr algn="r"/>
            <a:r>
              <a:rPr lang="en-US" altLang="zh-CN" sz="1000" dirty="0" smtClean="0"/>
              <a:t>Technical Specification Group Radio Access Network;</a:t>
            </a:r>
          </a:p>
          <a:p>
            <a:pPr algn="r"/>
            <a:r>
              <a:rPr lang="en-US" altLang="zh-CN" sz="1000" dirty="0" smtClean="0"/>
              <a:t>NR;</a:t>
            </a:r>
          </a:p>
          <a:p>
            <a:pPr algn="r"/>
            <a:r>
              <a:rPr lang="en-US" altLang="zh-CN" sz="1000" dirty="0" smtClean="0"/>
              <a:t>Base Station (BS) conformance testing;</a:t>
            </a:r>
          </a:p>
          <a:p>
            <a:pPr algn="r"/>
            <a:r>
              <a:rPr lang="en-US" altLang="zh-CN" sz="1000" dirty="0" smtClean="0"/>
              <a:t>Part1: Conducted conformance testing</a:t>
            </a:r>
          </a:p>
          <a:p>
            <a:pPr algn="r"/>
            <a:r>
              <a:rPr lang="en-US" altLang="zh-CN" sz="1000" dirty="0" smtClean="0"/>
              <a:t>(Release-15)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3377773" y="4677870"/>
            <a:ext cx="248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67923" y="4677870"/>
            <a:ext cx="248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06673" y="4677870"/>
            <a:ext cx="248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673673" y="4677870"/>
            <a:ext cx="266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592363" y="365125"/>
            <a:ext cx="11325153" cy="76873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cs typeface="Arial" panose="020B0604020202020204" pitchFamily="34" charset="0"/>
              </a:rPr>
              <a:t>Introduction |</a:t>
            </a:r>
            <a:r>
              <a:rPr lang="en-US" altLang="ko-KR" sz="3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3000" dirty="0">
                <a:cs typeface="Arial" panose="020B0604020202020204" pitchFamily="34" charset="0"/>
              </a:rPr>
              <a:t>3GPP </a:t>
            </a:r>
            <a:r>
              <a:rPr lang="en-US" altLang="ko-KR" sz="3000" dirty="0">
                <a:cs typeface="Arial" panose="020B0604020202020204" pitchFamily="34" charset="0"/>
              </a:rPr>
              <a:t>RAN4 5G specifications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  <p:sp>
        <p:nvSpPr>
          <p:cNvPr id="52" name="矩形 6"/>
          <p:cNvSpPr/>
          <p:nvPr/>
        </p:nvSpPr>
        <p:spPr>
          <a:xfrm>
            <a:off x="8099477" y="1205078"/>
            <a:ext cx="3450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Test</a:t>
            </a:r>
            <a:endParaRPr lang="zh-CN" altLang="en-US" sz="1800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모서리가 둥근 직사각형 58"/>
          <p:cNvSpPr/>
          <p:nvPr/>
        </p:nvSpPr>
        <p:spPr>
          <a:xfrm>
            <a:off x="466725" y="1092878"/>
            <a:ext cx="3943350" cy="3212422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8"/>
          <p:cNvSpPr/>
          <p:nvPr/>
        </p:nvSpPr>
        <p:spPr>
          <a:xfrm>
            <a:off x="4528630" y="1092878"/>
            <a:ext cx="4145044" cy="3212422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8"/>
          <p:cNvSpPr/>
          <p:nvPr/>
        </p:nvSpPr>
        <p:spPr>
          <a:xfrm>
            <a:off x="8812056" y="1100662"/>
            <a:ext cx="2857809" cy="3204638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8"/>
          <p:cNvSpPr/>
          <p:nvPr/>
        </p:nvSpPr>
        <p:spPr>
          <a:xfrm>
            <a:off x="466724" y="4373447"/>
            <a:ext cx="11203141" cy="1659960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矩形 7"/>
          <p:cNvSpPr/>
          <p:nvPr/>
        </p:nvSpPr>
        <p:spPr>
          <a:xfrm>
            <a:off x="392629" y="1605188"/>
            <a:ext cx="4136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|</a:t>
            </a:r>
            <a:r>
              <a:rPr lang="en-US" altLang="ko-KR" sz="1200" dirty="0" smtClean="0"/>
              <a:t>  RF specification for UE (</a:t>
            </a:r>
            <a:r>
              <a:rPr lang="en-US" altLang="ko-KR" sz="1100" dirty="0" smtClean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38.101-1/2/3</a:t>
            </a:r>
            <a:r>
              <a:rPr lang="en-US" altLang="ko-KR" sz="1200" dirty="0" smtClean="0"/>
              <a:t>) </a:t>
            </a:r>
            <a:r>
              <a:rPr lang="en-US" altLang="ko-KR" sz="1200" dirty="0" smtClean="0"/>
              <a:t>and BS (</a:t>
            </a:r>
            <a:r>
              <a:rPr lang="en-US" altLang="ko-KR" sz="11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38.104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 smtClean="0"/>
              <a:t>   Operating bands and Channel arrangement</a:t>
            </a:r>
          </a:p>
          <a:p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•   </a:t>
            </a:r>
            <a:r>
              <a:rPr lang="en-US" altLang="ko-KR" sz="1200" dirty="0" smtClean="0"/>
              <a:t>Transmitter </a:t>
            </a:r>
            <a:r>
              <a:rPr lang="en-US" altLang="ko-KR" sz="1200" dirty="0"/>
              <a:t>RF requirements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/>
              <a:t>   Receiver RF requirements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|</a:t>
            </a:r>
            <a:r>
              <a:rPr lang="en-US" altLang="ko-KR" sz="1200" dirty="0"/>
              <a:t>  EMC specification for UE (</a:t>
            </a:r>
            <a:r>
              <a:rPr lang="en-US" altLang="ko-KR" sz="1100" dirty="0">
                <a:latin typeface="Arial Black" panose="020B0A04020102020204" pitchFamily="34" charset="0"/>
                <a:cs typeface="Arial" panose="020B0604020202020204" pitchFamily="34" charset="0"/>
              </a:rPr>
              <a:t>38.124</a:t>
            </a:r>
            <a:r>
              <a:rPr lang="en-US" altLang="ko-KR" sz="1200" dirty="0"/>
              <a:t>) and BS (</a:t>
            </a:r>
            <a:r>
              <a:rPr lang="en-US" altLang="ko-KR" sz="1100" dirty="0">
                <a:latin typeface="Arial Black" panose="020B0A04020102020204" pitchFamily="34" charset="0"/>
                <a:cs typeface="Arial" panose="020B0604020202020204" pitchFamily="34" charset="0"/>
              </a:rPr>
              <a:t>38.113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/>
              <a:t>   EMC emission 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•  </a:t>
            </a:r>
            <a:r>
              <a:rPr lang="en-US" altLang="ko-KR" sz="1200" dirty="0"/>
              <a:t>EMC Immunity 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|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MSR BS RF requirements (</a:t>
            </a:r>
            <a:r>
              <a:rPr lang="en-US" altLang="ko-KR" sz="1100" dirty="0">
                <a:latin typeface="Arial Black" panose="020B0A04020102020204" pitchFamily="34" charset="0"/>
                <a:cs typeface="Arial" panose="020B0604020202020204" pitchFamily="34" charset="0"/>
              </a:rPr>
              <a:t>37.104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 smtClean="0"/>
              <a:t>   RF requirements for Multi-Standard Radio BS</a:t>
            </a:r>
          </a:p>
          <a:p>
            <a:r>
              <a:rPr lang="en-US" altLang="ko-KR" sz="1200" dirty="0" smtClean="0"/>
              <a:t>	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61" name="矩形 7"/>
          <p:cNvSpPr/>
          <p:nvPr/>
        </p:nvSpPr>
        <p:spPr>
          <a:xfrm>
            <a:off x="4556010" y="1612205"/>
            <a:ext cx="3444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|</a:t>
            </a:r>
            <a:r>
              <a:rPr lang="en-US" altLang="ko-KR" sz="1200" dirty="0" smtClean="0"/>
              <a:t>  Radio Resource Management (</a:t>
            </a:r>
            <a:r>
              <a:rPr lang="en-US" altLang="ko-KR" sz="11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38.133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•  </a:t>
            </a:r>
            <a:r>
              <a:rPr lang="en-US" altLang="ko-KR" sz="1200" dirty="0" smtClean="0"/>
              <a:t>Mobility </a:t>
            </a:r>
          </a:p>
          <a:p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•  </a:t>
            </a:r>
            <a:r>
              <a:rPr lang="en-US" altLang="ko-KR" sz="1200" dirty="0" smtClean="0"/>
              <a:t>Timing</a:t>
            </a:r>
          </a:p>
          <a:p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•  </a:t>
            </a:r>
            <a:r>
              <a:rPr lang="en-US" altLang="ko-KR" sz="1200" dirty="0" smtClean="0"/>
              <a:t>Measurement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2" name="矩形 7"/>
          <p:cNvSpPr/>
          <p:nvPr/>
        </p:nvSpPr>
        <p:spPr>
          <a:xfrm>
            <a:off x="4528629" y="2483581"/>
            <a:ext cx="41310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|</a:t>
            </a:r>
            <a:r>
              <a:rPr lang="en-US" altLang="ko-KR" sz="1200" dirty="0" smtClean="0"/>
              <a:t>  UE (</a:t>
            </a:r>
            <a:r>
              <a:rPr lang="en-US" altLang="ko-KR" sz="11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38.101-4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Demod</a:t>
            </a:r>
            <a:r>
              <a:rPr lang="en-US" altLang="ko-KR" sz="1200" dirty="0" smtClean="0"/>
              <a:t>/CSI and BS (</a:t>
            </a:r>
            <a:r>
              <a:rPr lang="en-US" altLang="ko-KR" sz="11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38.104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Demod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 •  </a:t>
            </a:r>
            <a:r>
              <a:rPr lang="en-US" altLang="ko-KR" sz="1200" dirty="0" smtClean="0"/>
              <a:t>PDSCH/PDCCH/SDR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•  </a:t>
            </a:r>
            <a:r>
              <a:rPr lang="en-US" altLang="ko-KR" sz="1200" dirty="0" smtClean="0"/>
              <a:t>PUSCH/PUCCH/PRACH</a:t>
            </a:r>
            <a:endParaRPr lang="en-US" altLang="ko-KR" sz="1200" dirty="0" smtClean="0"/>
          </a:p>
          <a:p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•  </a:t>
            </a:r>
            <a:r>
              <a:rPr lang="en-US" altLang="ko-KR" sz="1200" dirty="0" smtClean="0"/>
              <a:t>CSI/PMI/RI</a:t>
            </a:r>
            <a:endParaRPr lang="en-US" altLang="ko-KR" sz="1200" dirty="0"/>
          </a:p>
          <a:p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      •  </a:t>
            </a:r>
            <a:r>
              <a:rPr lang="en-US" altLang="ko-KR" sz="1200" dirty="0" smtClean="0"/>
              <a:t>CRI</a:t>
            </a:r>
            <a:endParaRPr lang="en-US" altLang="ko-KR" sz="1200" dirty="0"/>
          </a:p>
          <a:p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      •  </a:t>
            </a:r>
            <a:r>
              <a:rPr lang="en-US" altLang="ko-KR" sz="1200" dirty="0" smtClean="0"/>
              <a:t>Other PHY channel </a:t>
            </a:r>
          </a:p>
          <a:p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  •  </a:t>
            </a:r>
            <a:r>
              <a:rPr lang="en-US" altLang="ko-KR" sz="1200" dirty="0"/>
              <a:t>Other channel state information</a:t>
            </a:r>
            <a:endParaRPr lang="zh-CN" altLang="en-US" sz="1200" dirty="0"/>
          </a:p>
        </p:txBody>
      </p:sp>
      <p:sp>
        <p:nvSpPr>
          <p:cNvPr id="66" name="矩形 7"/>
          <p:cNvSpPr/>
          <p:nvPr/>
        </p:nvSpPr>
        <p:spPr>
          <a:xfrm>
            <a:off x="8812056" y="1614685"/>
            <a:ext cx="30883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|</a:t>
            </a:r>
            <a:r>
              <a:rPr lang="en-US" altLang="ko-KR" sz="1200" dirty="0" smtClean="0"/>
              <a:t>  BS conformance Test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 smtClean="0"/>
              <a:t>    Conducted Test (</a:t>
            </a:r>
            <a:r>
              <a:rPr lang="en-US" altLang="ko-KR" sz="11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38.141-1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   •</a:t>
            </a:r>
            <a:r>
              <a:rPr lang="en-US" altLang="ko-KR" sz="1200" dirty="0" smtClean="0"/>
              <a:t>    Radiated Test (</a:t>
            </a:r>
            <a:r>
              <a:rPr lang="en-US" altLang="ko-KR" sz="11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38.141-2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|</a:t>
            </a:r>
            <a:r>
              <a:rPr lang="en-US" altLang="ko-KR" sz="1200" dirty="0" smtClean="0"/>
              <a:t>   NR test method (</a:t>
            </a:r>
            <a:r>
              <a:rPr lang="en-US" altLang="ko-KR" sz="1100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38.810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 smtClean="0"/>
              <a:t>     RF testing method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 smtClean="0"/>
              <a:t>     RRM testing method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    </a:t>
            </a:r>
            <a:r>
              <a:rPr lang="en-US" altLang="ko-KR" sz="1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•   </a:t>
            </a:r>
            <a:r>
              <a:rPr lang="en-US" altLang="ko-KR" sz="1200" dirty="0"/>
              <a:t>Demodulation Testing </a:t>
            </a:r>
            <a:r>
              <a:rPr lang="en-US" altLang="ko-KR" sz="1200" dirty="0" smtClean="0"/>
              <a:t>method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915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244927" y="106135"/>
            <a:ext cx="1162662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0000"/>
                </a:solidFill>
                <a:latin typeface="Calibri" pitchFamily="34" charset="0"/>
              </a:defRPr>
            </a:lvl5pPr>
            <a:lvl6pPr marL="609585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6pPr>
            <a:lvl7pPr marL="1219170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7pPr>
            <a:lvl8pPr marL="1828754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8pPr>
            <a:lvl9pPr marL="2438339" algn="ctr" rtl="0" eaLnBrk="0" fontAlgn="base" hangingPunct="0">
              <a:spcBef>
                <a:spcPct val="0"/>
              </a:spcBef>
              <a:spcAft>
                <a:spcPct val="0"/>
              </a:spcAft>
              <a:defRPr sz="4267">
                <a:solidFill>
                  <a:srgbClr val="FF0000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altLang="ko-KR" kern="0" dirty="0" smtClean="0">
                <a:cs typeface="Arial" panose="020B0604020202020204" pitchFamily="34" charset="0"/>
              </a:rPr>
              <a:t>ACS | </a:t>
            </a:r>
            <a:r>
              <a:rPr lang="en-US" altLang="ko-KR" sz="3000" kern="0" dirty="0" smtClean="0">
                <a:cs typeface="Arial" panose="020B0604020202020204" pitchFamily="34" charset="0"/>
              </a:rPr>
              <a:t>BS</a:t>
            </a:r>
            <a:endParaRPr lang="en-US" sz="3000" kern="0" dirty="0">
              <a:cs typeface="Arial" panose="020B0604020202020204" pitchFamily="34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342221" y="1143000"/>
            <a:ext cx="11183938" cy="306977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kern="1200" dirty="0" smtClean="0">
                <a:ea typeface="+mn-ea"/>
                <a:cs typeface="Arial" charset="0"/>
              </a:rPr>
              <a:t>For BS 1-C and BS 1-H, same conductive ACS requirements as LTE is specified for all NR BS classes</a:t>
            </a:r>
            <a:endParaRPr lang="en-US" sz="1800" kern="1200" dirty="0" smtClean="0">
              <a:ea typeface="+mn-ea"/>
              <a:cs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kern="1200" dirty="0">
                <a:cs typeface="Arial" charset="0"/>
              </a:rPr>
              <a:t>For BS 1-O, ACS is applied when </a:t>
            </a:r>
            <a:r>
              <a:rPr lang="en-US" sz="2800" kern="1200" dirty="0" err="1">
                <a:cs typeface="Arial" charset="0"/>
              </a:rPr>
              <a:t>AoA</a:t>
            </a:r>
            <a:r>
              <a:rPr lang="en-US" sz="2800" kern="1200" dirty="0">
                <a:cs typeface="Arial" charset="0"/>
              </a:rPr>
              <a:t> of wanted signal and interference signal are within the </a:t>
            </a:r>
            <a:r>
              <a:rPr lang="en-US" sz="2800" kern="1200" dirty="0" err="1">
                <a:cs typeface="Arial" charset="0"/>
              </a:rPr>
              <a:t>minSENS</a:t>
            </a:r>
            <a:r>
              <a:rPr lang="en-US" sz="2800" kern="1200" dirty="0">
                <a:cs typeface="Arial" charset="0"/>
              </a:rPr>
              <a:t> </a:t>
            </a:r>
            <a:r>
              <a:rPr lang="en-US" sz="2800" kern="1200" dirty="0" err="1">
                <a:cs typeface="Arial" charset="0"/>
              </a:rPr>
              <a:t>RoAoA</a:t>
            </a:r>
            <a:r>
              <a:rPr lang="en-US" sz="2800" kern="1200" dirty="0">
                <a:cs typeface="Arial" charset="0"/>
              </a:rPr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1200" dirty="0">
                <a:cs typeface="Arial" charset="0"/>
              </a:rPr>
              <a:t>For BS 2-O ACS is applied when </a:t>
            </a:r>
            <a:r>
              <a:rPr lang="en-US" sz="2800" kern="1200" dirty="0" err="1">
                <a:cs typeface="Arial" charset="0"/>
              </a:rPr>
              <a:t>AoA</a:t>
            </a:r>
            <a:r>
              <a:rPr lang="en-US" sz="2800" kern="1200" dirty="0">
                <a:cs typeface="Arial" charset="0"/>
              </a:rPr>
              <a:t> of wanted </a:t>
            </a:r>
            <a:r>
              <a:rPr lang="en-US" sz="2800" kern="1200" dirty="0" err="1">
                <a:cs typeface="Arial" charset="0"/>
              </a:rPr>
              <a:t>siganl</a:t>
            </a:r>
            <a:r>
              <a:rPr lang="en-US" sz="2800" kern="1200" dirty="0">
                <a:cs typeface="Arial" charset="0"/>
              </a:rPr>
              <a:t> and interference signal are within FR2 OTA REFSENS </a:t>
            </a:r>
            <a:r>
              <a:rPr lang="en-US" sz="2800" kern="1200" dirty="0" err="1">
                <a:cs typeface="Arial" charset="0"/>
              </a:rPr>
              <a:t>RoAoA</a:t>
            </a:r>
            <a:r>
              <a:rPr lang="en-US" sz="2800" kern="1200" dirty="0">
                <a:cs typeface="Arial" charset="0"/>
              </a:rPr>
              <a:t>. Requirements are derived based on co-existence study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/>
              <a:t>24dBc for 24.24 – 33.4 GHz frequency range.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/>
              <a:t>23dBc for 37 – 52.6 GHz frequency range.</a:t>
            </a:r>
          </a:p>
          <a:p>
            <a:pPr lvl="1">
              <a:lnSpc>
                <a:spcPct val="90000"/>
              </a:lnSpc>
              <a:defRPr/>
            </a:pPr>
            <a:endParaRPr lang="en-US" sz="2000" i="1" kern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602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03888" y="4476750"/>
            <a:ext cx="3378200" cy="50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667" dirty="0">
                <a:solidFill>
                  <a:srgbClr val="FF0000"/>
                </a:solidFill>
                <a:latin typeface="+mn-lt"/>
                <a:cs typeface="+mn-cs"/>
              </a:rPr>
              <a:t>www.3gpp.org</a:t>
            </a:r>
          </a:p>
        </p:txBody>
      </p:sp>
      <p:sp>
        <p:nvSpPr>
          <p:cNvPr id="29699" name="Rectangle 11"/>
          <p:cNvSpPr>
            <a:spLocks noChangeArrowheads="1"/>
          </p:cNvSpPr>
          <p:nvPr/>
        </p:nvSpPr>
        <p:spPr bwMode="auto">
          <a:xfrm>
            <a:off x="2197100" y="1905000"/>
            <a:ext cx="66532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fi-FI" altLang="ko-KR" sz="3700" b="1">
                <a:latin typeface="Calibri" pitchFamily="34" charset="0"/>
              </a:rPr>
              <a:t>For more Information:</a:t>
            </a:r>
            <a:endParaRPr lang="fi-FI" altLang="ko-KR" sz="1800">
              <a:latin typeface="Calibri" pitchFamily="34" charset="0"/>
            </a:endParaRPr>
          </a:p>
        </p:txBody>
      </p:sp>
      <p:sp>
        <p:nvSpPr>
          <p:cNvPr id="6149" name="Title 1"/>
          <p:cNvSpPr>
            <a:spLocks/>
          </p:cNvSpPr>
          <p:nvPr/>
        </p:nvSpPr>
        <p:spPr bwMode="auto">
          <a:xfrm>
            <a:off x="2336800" y="4189413"/>
            <a:ext cx="3041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sz="2667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info@3gpp.org</a:t>
            </a:r>
          </a:p>
        </p:txBody>
      </p:sp>
      <p:pic>
        <p:nvPicPr>
          <p:cNvPr id="29701" name="Picture 8" descr="http://paranormalehradio.files.wordpress.com/2011/10/100091-green-metallic-orb-icon-social-media-logos-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665538"/>
            <a:ext cx="8223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5838" y="5345113"/>
            <a:ext cx="90757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1200" dirty="0">
                <a:latin typeface="+mn-lt"/>
                <a:cs typeface="Arial" panose="020B0604020202020204" pitchFamily="34" charset="0"/>
              </a:rPr>
              <a:t>Search for WIDs at </a:t>
            </a:r>
            <a:r>
              <a:rPr lang="en-GB" sz="1200" dirty="0">
                <a:latin typeface="+mn-lt"/>
                <a:cs typeface="Arial" panose="020B0604020202020204" pitchFamily="34" charset="0"/>
                <a:hlinkClick r:id="rId3"/>
              </a:rPr>
              <a:t>http://www.3gpp.org/specifications/work-plan</a:t>
            </a:r>
            <a:r>
              <a:rPr lang="en-GB" sz="1200" dirty="0">
                <a:latin typeface="+mn-lt"/>
                <a:cs typeface="Arial" panose="020B0604020202020204" pitchFamily="34" charset="0"/>
              </a:rPr>
              <a:t>  and </a:t>
            </a:r>
            <a:r>
              <a:rPr lang="en-GB" sz="1200" dirty="0">
                <a:latin typeface="+mn-lt"/>
                <a:cs typeface="Arial" panose="020B0604020202020204" pitchFamily="34" charset="0"/>
                <a:hlinkClick r:id="rId4"/>
              </a:rPr>
              <a:t>http://www.3gpp.org/ftp/Information/WORK_PLAN/</a:t>
            </a:r>
            <a:r>
              <a:rPr lang="en-GB" sz="1200" dirty="0">
                <a:latin typeface="+mn-lt"/>
                <a:cs typeface="Arial" panose="020B0604020202020204" pitchFamily="34" charset="0"/>
              </a:rPr>
              <a:t>  (See excel sheet)</a:t>
            </a:r>
          </a:p>
        </p:txBody>
      </p:sp>
      <p:pic>
        <p:nvPicPr>
          <p:cNvPr id="29703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713163"/>
            <a:ext cx="310991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506858" y="1526434"/>
            <a:ext cx="8130955" cy="399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585" lvl="3" indent="-609585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ko-KR" sz="3700" dirty="0" smtClean="0">
                <a:latin typeface="+mn-lt"/>
                <a:cs typeface="+mn-cs"/>
              </a:rPr>
              <a:t>NR System Parameters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 Spectrum/NR </a:t>
            </a:r>
            <a:r>
              <a:rPr lang="en-US" altLang="ko-KR" sz="3200" dirty="0">
                <a:latin typeface="+mn-lt"/>
              </a:rPr>
              <a:t>bands 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 Channel </a:t>
            </a:r>
            <a:r>
              <a:rPr lang="en-US" altLang="ko-KR" sz="3200" dirty="0">
                <a:latin typeface="+mn-lt"/>
              </a:rPr>
              <a:t>Bandwidth 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 Spectrum </a:t>
            </a:r>
            <a:r>
              <a:rPr lang="en-US" altLang="ko-KR" sz="3200" dirty="0">
                <a:latin typeface="+mn-lt"/>
              </a:rPr>
              <a:t>Utilization 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 Guardband </a:t>
            </a:r>
            <a:r>
              <a:rPr lang="en-US" altLang="ko-KR" sz="3200" dirty="0">
                <a:latin typeface="+mn-lt"/>
              </a:rPr>
              <a:t>and Channel spacing</a:t>
            </a:r>
          </a:p>
          <a:p>
            <a:pPr marL="989013" lvl="1" indent="-379413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3"/>
              </a:buBlip>
              <a:defRPr/>
            </a:pPr>
            <a:r>
              <a:rPr lang="en-US" altLang="ko-KR" sz="3200" dirty="0" smtClean="0">
                <a:latin typeface="+mn-lt"/>
              </a:rPr>
              <a:t> Channel </a:t>
            </a:r>
            <a:r>
              <a:rPr lang="en-US" altLang="ko-KR" sz="3200" dirty="0">
                <a:latin typeface="+mn-lt"/>
              </a:rPr>
              <a:t>Raster</a:t>
            </a:r>
          </a:p>
          <a:p>
            <a:pPr marL="609585" lvl="3" indent="-609585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Blip>
                <a:blip r:embed="rId2"/>
              </a:buBlip>
              <a:defRPr/>
            </a:pPr>
            <a:r>
              <a:rPr lang="en-US" altLang="ko-KR" sz="37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NR Radio Frequency Parameters</a:t>
            </a:r>
            <a:endParaRPr lang="en-US" altLang="ko-KR" sz="37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44714" y="283482"/>
            <a:ext cx="10515600" cy="768731"/>
          </a:xfrm>
        </p:spPr>
        <p:txBody>
          <a:bodyPr>
            <a:noAutofit/>
          </a:bodyPr>
          <a:lstStyle/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Content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58" y="1069525"/>
            <a:ext cx="11416363" cy="5322243"/>
          </a:xfrm>
        </p:spPr>
        <p:txBody>
          <a:bodyPr/>
          <a:lstStyle/>
          <a:p>
            <a:pPr marL="608013" lvl="3" indent="-608013" latinLnBrk="0">
              <a:buBlip>
                <a:blip r:embed="rId2"/>
              </a:buBlip>
            </a:pPr>
            <a:r>
              <a:rPr lang="en-US" sz="2400" dirty="0">
                <a:ea typeface="+mn-ea"/>
                <a:cs typeface="+mn-cs"/>
              </a:rPr>
              <a:t>5G Candidate frequency bands for ITU-R WRC-19 (Nov. 2019)</a:t>
            </a:r>
          </a:p>
          <a:p>
            <a:pPr marL="138113" lvl="3" indent="-138113" latinLnBrk="0">
              <a:spcBef>
                <a:spcPts val="1000"/>
              </a:spcBef>
              <a:buBlip>
                <a:blip r:embed="rId3"/>
              </a:buBlip>
            </a:pPr>
            <a:endParaRPr lang="en-US" altLang="zh-CN" sz="14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138113" lvl="3" indent="-138113" latinLnBrk="0">
              <a:spcBef>
                <a:spcPts val="1000"/>
              </a:spcBef>
              <a:buBlip>
                <a:blip r:embed="rId3"/>
              </a:buBlip>
            </a:pPr>
            <a:endParaRPr lang="en-US" altLang="zh-CN" sz="14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138113" lvl="3" indent="-138113" latinLnBrk="0">
              <a:spcBef>
                <a:spcPts val="1000"/>
              </a:spcBef>
              <a:buBlip>
                <a:blip r:embed="rId3"/>
              </a:buBlip>
            </a:pPr>
            <a:endParaRPr lang="en-US" altLang="zh-CN" sz="14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138113" lvl="3" indent="-138113" latinLnBrk="0">
              <a:spcBef>
                <a:spcPts val="1000"/>
              </a:spcBef>
              <a:buBlip>
                <a:blip r:embed="rId3"/>
              </a:buBlip>
            </a:pPr>
            <a:endParaRPr lang="en-US" altLang="zh-CN" sz="14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138113" lvl="3" indent="-138113" latinLnBrk="0">
              <a:spcBef>
                <a:spcPts val="1000"/>
              </a:spcBef>
              <a:buBlip>
                <a:blip r:embed="rId3"/>
              </a:buBlip>
            </a:pPr>
            <a:endParaRPr lang="en-US" altLang="zh-CN" sz="14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138113" lvl="3" indent="-138113" latinLnBrk="0">
              <a:spcBef>
                <a:spcPts val="1000"/>
              </a:spcBef>
              <a:buBlip>
                <a:blip r:embed="rId3"/>
              </a:buBlip>
            </a:pPr>
            <a:endParaRPr lang="en-US" altLang="zh-CN" sz="14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 marL="608013" lvl="3" indent="-608013">
              <a:buBlip>
                <a:blip r:embed="rId2"/>
              </a:buBlip>
            </a:pPr>
            <a:r>
              <a:rPr lang="en-US" altLang="zh-CN" sz="2400" dirty="0" smtClean="0">
                <a:ea typeface="+mn-ea"/>
                <a:cs typeface="+mn-cs"/>
              </a:rPr>
              <a:t>New </a:t>
            </a:r>
            <a:r>
              <a:rPr lang="en-US" altLang="zh-CN" sz="2400" dirty="0">
                <a:ea typeface="+mn-ea"/>
                <a:cs typeface="+mn-cs"/>
              </a:rPr>
              <a:t>5G frequency allocation status</a:t>
            </a:r>
          </a:p>
        </p:txBody>
      </p:sp>
      <p:pic>
        <p:nvPicPr>
          <p:cNvPr id="428" name="Picture 2" descr="D:\Assistant\会议\2017.6 5G Summit\世界地图.png"/>
          <p:cNvPicPr>
            <a:picLocks noChangeArrowheads="1"/>
          </p:cNvPicPr>
          <p:nvPr/>
        </p:nvPicPr>
        <p:blipFill>
          <a:blip r:embed="rId4">
            <a:duotone>
              <a:srgbClr val="DEDEDE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4" y="3950328"/>
            <a:ext cx="8685646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714" y="283482"/>
            <a:ext cx="10515600" cy="768731"/>
          </a:xfrm>
        </p:spPr>
        <p:txBody>
          <a:bodyPr>
            <a:noAutofit/>
          </a:bodyPr>
          <a:lstStyle/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System Parameters| </a:t>
            </a:r>
            <a:r>
              <a:rPr lang="en-US" altLang="ko-KR" sz="3000" dirty="0" smtClean="0">
                <a:cs typeface="Arial" panose="020B0604020202020204" pitchFamily="34" charset="0"/>
              </a:rPr>
              <a:t>Spectrum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  <p:sp>
        <p:nvSpPr>
          <p:cNvPr id="345" name="모서리가 둥근 직사각형 110"/>
          <p:cNvSpPr/>
          <p:nvPr/>
        </p:nvSpPr>
        <p:spPr>
          <a:xfrm>
            <a:off x="695325" y="1577487"/>
            <a:ext cx="10687050" cy="1908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346" name="직선 연결선 345"/>
          <p:cNvCxnSpPr/>
          <p:nvPr/>
        </p:nvCxnSpPr>
        <p:spPr>
          <a:xfrm>
            <a:off x="3254892" y="1604426"/>
            <a:ext cx="0" cy="1836000"/>
          </a:xfrm>
          <a:prstGeom prst="line">
            <a:avLst/>
          </a:prstGeom>
          <a:noFill/>
          <a:ln w="19050" cap="rnd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</p:cxnSp>
      <p:sp>
        <p:nvSpPr>
          <p:cNvPr id="347" name="TextBox 346"/>
          <p:cNvSpPr txBox="1"/>
          <p:nvPr/>
        </p:nvSpPr>
        <p:spPr>
          <a:xfrm>
            <a:off x="695325" y="1605327"/>
            <a:ext cx="2546285" cy="3970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lvl="0">
              <a:lnSpc>
                <a:spcPct val="110000"/>
              </a:lnSpc>
              <a:defRPr sz="2000" b="1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schemeClr val="tx1"/>
                </a:solidFill>
                <a:latin typeface="+mn-lt"/>
                <a:cs typeface="+mn-cs"/>
              </a:rPr>
              <a:t>FR1 (450MHz – 6GHz)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3238820" y="1624289"/>
            <a:ext cx="8127483" cy="381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lvl="0">
              <a:lnSpc>
                <a:spcPct val="110000"/>
              </a:lnSpc>
              <a:defRPr sz="120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  <a:cs typeface="+mn-cs"/>
              </a:rPr>
              <a:t>FR2 (24.25GHz – 52.6GHz)</a:t>
            </a:r>
          </a:p>
        </p:txBody>
      </p:sp>
      <p:sp>
        <p:nvSpPr>
          <p:cNvPr id="349" name="직사각형 348"/>
          <p:cNvSpPr/>
          <p:nvPr/>
        </p:nvSpPr>
        <p:spPr>
          <a:xfrm>
            <a:off x="695325" y="3204597"/>
            <a:ext cx="2546285" cy="229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latinLnBrk="0" hangingPunct="0">
              <a:buClr>
                <a:srgbClr val="0000FF"/>
              </a:buClr>
              <a:defRPr/>
            </a:pPr>
            <a:r>
              <a:rPr lang="en-US" altLang="ko-KR" sz="894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[IMT Spectrum] (1.427-1.518), (3.4-3.6)</a:t>
            </a:r>
            <a:endParaRPr lang="ko-KR" altLang="en-US" sz="894" kern="0" dirty="0" err="1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C2D2F"/>
              </a:solidFill>
              <a:cs typeface="Calibri" pitchFamily="34" charset="0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3254892" y="3195658"/>
            <a:ext cx="8127483" cy="2299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eaLnBrk="0" latinLnBrk="0" hangingPunct="0">
              <a:buClr>
                <a:srgbClr val="0000FF"/>
              </a:buClr>
              <a:defRPr/>
            </a:pPr>
            <a:r>
              <a:rPr lang="en-US" altLang="ko-KR" sz="894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[WRC-19 Candidates]</a:t>
            </a:r>
            <a:r>
              <a:rPr lang="de-DE" altLang="ko-KR" sz="894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 (24.25-27.5), (31.8-33.4), (37-40.5), (40.5-42.5), (42.5-43.5), (45.5-47), (47-47.2),  (47.2-50.2), (50.4-52.6), (66-76), (81-86)GHz</a:t>
            </a:r>
            <a:endParaRPr lang="ko-KR" altLang="en-US" sz="894" kern="0" dirty="0" err="1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C2D2F"/>
              </a:solidFill>
              <a:cs typeface="Calibri" pitchFamily="34" charset="0"/>
            </a:endParaRPr>
          </a:p>
        </p:txBody>
      </p:sp>
      <p:grpSp>
        <p:nvGrpSpPr>
          <p:cNvPr id="351" name="그룹 350"/>
          <p:cNvGrpSpPr/>
          <p:nvPr/>
        </p:nvGrpSpPr>
        <p:grpSpPr>
          <a:xfrm>
            <a:off x="841725" y="2071592"/>
            <a:ext cx="10474556" cy="1116000"/>
            <a:chOff x="1503375" y="2338682"/>
            <a:chExt cx="9047560" cy="826395"/>
          </a:xfrm>
        </p:grpSpPr>
        <p:sp>
          <p:nvSpPr>
            <p:cNvPr id="352" name="직사각형 351"/>
            <p:cNvSpPr/>
            <p:nvPr/>
          </p:nvSpPr>
          <p:spPr>
            <a:xfrm>
              <a:off x="4545192" y="2507277"/>
              <a:ext cx="250923" cy="348364"/>
            </a:xfrm>
            <a:prstGeom prst="rect">
              <a:avLst/>
            </a:prstGeom>
            <a:solidFill>
              <a:srgbClr val="044EA2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10020175" y="2524171"/>
              <a:ext cx="468398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0" i="1" u="none" strike="noStrike" kern="0" cap="none" spc="0" normalizeH="0" baseline="0" noProof="0" dirty="0" smtClean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(GHz)</a:t>
              </a:r>
              <a:endParaRPr kumimoji="0" lang="ko-KR" altLang="en-US" sz="975" b="0" i="1" u="none" strike="noStrike" kern="0" cap="none" spc="0" normalizeH="0" baseline="0" noProof="0" dirty="0" smtClean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242670" y="2507277"/>
              <a:ext cx="300242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dirty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857418" y="2507277"/>
              <a:ext cx="147057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5399471" y="2507277"/>
              <a:ext cx="321688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720551" y="2507277"/>
              <a:ext cx="183821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5901329" y="2507277"/>
              <a:ext cx="91911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201992" y="2507277"/>
              <a:ext cx="137867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6354269" y="2507277"/>
              <a:ext cx="275732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8024137" y="2507277"/>
              <a:ext cx="919107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6650310" y="2507277"/>
              <a:ext cx="202204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38" b="0" i="0" u="none" strike="noStrike" kern="0" cap="none" spc="0" normalizeH="0" baseline="0" noProof="0" dirty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9479520" y="2507277"/>
              <a:ext cx="459554" cy="348364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044EA2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576313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20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5427906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40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6353704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50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7279501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60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8205297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70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9131093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80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10056889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90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1883169" y="2513051"/>
              <a:ext cx="27573" cy="348364"/>
            </a:xfrm>
            <a:prstGeom prst="rect">
              <a:avLst/>
            </a:prstGeom>
            <a:solidFill>
              <a:srgbClr val="DEDEDE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2315502" y="2503624"/>
              <a:ext cx="61274" cy="348364"/>
            </a:xfrm>
            <a:prstGeom prst="rect">
              <a:avLst/>
            </a:prstGeom>
            <a:solidFill>
              <a:srgbClr val="FFC60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503375" y="2586166"/>
              <a:ext cx="410124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0.091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9603589" y="2586166"/>
              <a:ext cx="214893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5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8348552" y="2586168"/>
              <a:ext cx="270277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10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4216937" y="2586166"/>
              <a:ext cx="354739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3.25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408839" y="2586166"/>
              <a:ext cx="299355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3.5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388349" y="2586166"/>
              <a:ext cx="214893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3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5829081" y="2552771"/>
              <a:ext cx="248787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5702567" y="2586166"/>
              <a:ext cx="214893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2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4780706" y="2586166"/>
              <a:ext cx="299355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1.6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6600550" y="2586166"/>
              <a:ext cx="299355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2.2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6111146" y="2586166"/>
              <a:ext cx="299355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1.5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2453970" y="2586165"/>
              <a:ext cx="299354" cy="19058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 algn="ctr">
                <a:lnSpc>
                  <a:spcPct val="110000"/>
                </a:lnSpc>
                <a:defRPr sz="1200"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</a:schemeClr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2C2D2F">
                      <a:lumMod val="75000"/>
                      <a:lumOff val="25000"/>
                    </a:srgbClr>
                  </a:solidFill>
                  <a:effectLst/>
                  <a:uLnTx/>
                  <a:uFillTx/>
                </a:rPr>
                <a:t>0.2</a:t>
              </a:r>
              <a:endParaRPr kumimoji="0" lang="ko-KR" altLang="en-US" sz="975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srgbClr val="2C2D2F">
                    <a:lumMod val="75000"/>
                    <a:lumOff val="2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2115595" y="2907699"/>
              <a:ext cx="527709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3.5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640340" y="2907699"/>
              <a:ext cx="527709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1.4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grpSp>
          <p:nvGrpSpPr>
            <p:cNvPr id="387" name="그룹 386"/>
            <p:cNvGrpSpPr/>
            <p:nvPr/>
          </p:nvGrpSpPr>
          <p:grpSpPr>
            <a:xfrm>
              <a:off x="1650042" y="2863278"/>
              <a:ext cx="8792286" cy="45756"/>
              <a:chOff x="760263" y="2644066"/>
              <a:chExt cx="10689546" cy="46793"/>
            </a:xfrm>
          </p:grpSpPr>
          <p:cxnSp>
            <p:nvCxnSpPr>
              <p:cNvPr id="419" name="직선 연결선 418"/>
              <p:cNvCxnSpPr/>
              <p:nvPr/>
            </p:nvCxnSpPr>
            <p:spPr>
              <a:xfrm>
                <a:off x="3402523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>
              <a:xfrm>
                <a:off x="4528095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>
              <a:xfrm>
                <a:off x="6779239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>
              <a:xfrm>
                <a:off x="7904811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>
              <a:xfrm>
                <a:off x="9030383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>
              <a:xfrm>
                <a:off x="10155955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>
              <a:xfrm>
                <a:off x="11281526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>
              <a:xfrm>
                <a:off x="5653667" y="2645154"/>
                <a:ext cx="0" cy="45705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427" name="직선 연결선 426"/>
              <p:cNvCxnSpPr/>
              <p:nvPr/>
            </p:nvCxnSpPr>
            <p:spPr>
              <a:xfrm>
                <a:off x="760263" y="2644066"/>
                <a:ext cx="10689546" cy="0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388" name="직사각형 387"/>
            <p:cNvSpPr/>
            <p:nvPr/>
          </p:nvSpPr>
          <p:spPr>
            <a:xfrm>
              <a:off x="7898952" y="2339143"/>
              <a:ext cx="26802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66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8783394" y="2339143"/>
              <a:ext cx="26802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76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9338737" y="2339143"/>
              <a:ext cx="26802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81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9774302" y="2339143"/>
              <a:ext cx="26802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86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6753483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52.6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6562033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50.4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6386661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50.2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6216479" y="2339143"/>
              <a:ext cx="26802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47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6016757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  <a:cs typeface="Calibri" pitchFamily="34" charset="0"/>
                </a:rPr>
                <a:t>45.5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3997860" y="2339143"/>
              <a:ext cx="372218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24.25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4387716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27.5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4657785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31.8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4879403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33.4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5239825" y="2339143"/>
              <a:ext cx="26802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37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5503616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40.5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5688289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42.5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5844729" y="2339143"/>
              <a:ext cx="330540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43.5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1608780" y="2339143"/>
              <a:ext cx="372218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1.427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1832527" y="2339143"/>
              <a:ext cx="372218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1.518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2144830" y="2339143"/>
              <a:ext cx="28886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3.4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2272758" y="2339143"/>
              <a:ext cx="288862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3.6</a:t>
              </a:r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2254617" y="2499225"/>
              <a:ext cx="53457" cy="3483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2374412" y="2499225"/>
              <a:ext cx="53457" cy="3483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2430441" y="2499225"/>
              <a:ext cx="77405" cy="3483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2641266" y="2338682"/>
              <a:ext cx="308558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4.495  </a:t>
              </a:r>
              <a:endParaRPr kumimoji="0" lang="ko-KR" altLang="en-US" sz="97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2818879" y="2339143"/>
              <a:ext cx="238729" cy="1923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650" b="0" i="0" u="none" strike="noStrike" kern="0" cap="none" spc="0" normalizeH="0" baseline="0" noProof="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3565A">
                      <a:lumMod val="50000"/>
                    </a:srgbClr>
                  </a:solidFill>
                  <a:effectLst/>
                  <a:uLnTx/>
                  <a:uFillTx/>
                </a:rPr>
                <a:t>4.8</a:t>
              </a: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2799014" y="2499225"/>
              <a:ext cx="138437" cy="3483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2936889" y="2499394"/>
              <a:ext cx="53457" cy="3483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2999021" y="2499394"/>
              <a:ext cx="53457" cy="34836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429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2667205" y="2907699"/>
              <a:ext cx="527710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 smtClean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4.5</a:t>
              </a:r>
              <a:r>
                <a:rPr kumimoji="0" lang="en-US" altLang="ko-KR" sz="853" b="1" i="0" u="none" strike="noStrike" kern="0" cap="none" spc="0" normalizeH="0" baseline="0" noProof="0" dirty="0" smtClean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4502109" y="2907699"/>
              <a:ext cx="494046" cy="2573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lvl="0">
                <a:lnSpc>
                  <a:spcPct val="110000"/>
                </a:lnSpc>
                <a:defRPr b="1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srgbClr val="000000"/>
                  </a:solidFill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75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30</a:t>
              </a:r>
              <a:r>
                <a:rPr kumimoji="0" lang="en-US" altLang="ko-KR" sz="853" b="1" i="0" u="none" strike="noStrike" kern="0" cap="none" spc="0" normalizeH="0" baseline="0" noProof="0" dirty="0">
                  <a:ln>
                    <a:solidFill>
                      <a:srgbClr val="53565A">
                        <a:lumMod val="40000"/>
                        <a:lumOff val="6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</a:rPr>
                <a:t>GHz</a:t>
              </a:r>
              <a:endParaRPr kumimoji="0" lang="ko-KR" altLang="en-US" sz="853" b="1" i="0" u="none" strike="noStrike" kern="0" cap="none" spc="0" normalizeH="0" baseline="0" noProof="0" dirty="0">
                <a:ln>
                  <a:solidFill>
                    <a:srgbClr val="53565A">
                      <a:lumMod val="40000"/>
                      <a:lumOff val="60000"/>
                      <a:alpha val="0"/>
                    </a:srgbClr>
                  </a:solidFill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9" name="모서리가 둥근 직사각형 244">
            <a:hlinkClick r:id="" action="ppaction://noaction"/>
          </p:cNvPr>
          <p:cNvSpPr/>
          <p:nvPr/>
        </p:nvSpPr>
        <p:spPr>
          <a:xfrm>
            <a:off x="6618453" y="4287742"/>
            <a:ext cx="490520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0" latinLnBrk="0" hangingPunct="0">
              <a:buClr>
                <a:prstClr val="black"/>
              </a:buClr>
              <a:defRPr/>
            </a:pPr>
            <a:r>
              <a:rPr lang="en-US" altLang="ko-KR" sz="1600" b="1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Japan</a:t>
            </a:r>
          </a:p>
        </p:txBody>
      </p:sp>
      <p:pic>
        <p:nvPicPr>
          <p:cNvPr id="430" name="그림 27" descr="Apartment Cluster.png"/>
          <p:cNvPicPr>
            <a:picLocks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7924" y="4281252"/>
            <a:ext cx="388800" cy="259200"/>
          </a:xfrm>
          <a:prstGeom prst="rect">
            <a:avLst/>
          </a:prstGeom>
          <a:solidFill>
            <a:srgbClr val="DEDEDE">
              <a:lumMod val="90000"/>
            </a:srgbClr>
          </a:solidFill>
          <a:ln w="3175">
            <a:solidFill>
              <a:sysClr val="window" lastClr="FFFFFF"/>
            </a:solidFill>
            <a:miter lim="800000"/>
          </a:ln>
          <a:effectLst/>
        </p:spPr>
      </p:pic>
      <p:sp>
        <p:nvSpPr>
          <p:cNvPr id="431" name="모서리가 둥근 직사각형 244">
            <a:hlinkClick r:id="" action="ppaction://noaction"/>
          </p:cNvPr>
          <p:cNvSpPr/>
          <p:nvPr/>
        </p:nvSpPr>
        <p:spPr>
          <a:xfrm>
            <a:off x="8353836" y="4287742"/>
            <a:ext cx="500137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0" latinLnBrk="0" hangingPunct="0">
              <a:buClr>
                <a:prstClr val="black"/>
              </a:buClr>
              <a:defRPr/>
            </a:pPr>
            <a:r>
              <a:rPr lang="en-US" altLang="ko-KR" sz="1600" b="1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Korea</a:t>
            </a:r>
          </a:p>
        </p:txBody>
      </p:sp>
      <p:pic>
        <p:nvPicPr>
          <p:cNvPr id="432" name="Picture 4"/>
          <p:cNvPicPr>
            <a:picLocks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61" y="4281252"/>
            <a:ext cx="388800" cy="259200"/>
          </a:xfrm>
          <a:prstGeom prst="rect">
            <a:avLst/>
          </a:prstGeom>
          <a:solidFill>
            <a:srgbClr val="DEDEDE">
              <a:lumMod val="9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3" name="모서리가 둥근 직사각형 244">
            <a:hlinkClick r:id="" action="ppaction://noaction"/>
          </p:cNvPr>
          <p:cNvSpPr/>
          <p:nvPr/>
        </p:nvSpPr>
        <p:spPr>
          <a:xfrm>
            <a:off x="1366995" y="4274645"/>
            <a:ext cx="381670" cy="272415"/>
          </a:xfrm>
          <a:prstGeom prst="round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0" latinLnBrk="0" hangingPunct="0">
              <a:buClr>
                <a:prstClr val="black"/>
              </a:buClr>
              <a:defRPr/>
            </a:pPr>
            <a:r>
              <a:rPr lang="en-US" altLang="ko-KR" sz="1600" b="1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USA</a:t>
            </a:r>
          </a:p>
        </p:txBody>
      </p:sp>
      <p:pic>
        <p:nvPicPr>
          <p:cNvPr id="434" name="그림 519" descr="Apartment Cluster.png"/>
          <p:cNvPicPr>
            <a:picLocks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510" y="4281252"/>
            <a:ext cx="388800" cy="259200"/>
          </a:xfrm>
          <a:prstGeom prst="rect">
            <a:avLst/>
          </a:prstGeom>
          <a:solidFill>
            <a:srgbClr val="53565A"/>
          </a:solidFill>
          <a:ln w="3175">
            <a:noFill/>
            <a:miter lim="800000"/>
          </a:ln>
          <a:effectLst/>
        </p:spPr>
      </p:pic>
      <p:sp>
        <p:nvSpPr>
          <p:cNvPr id="435" name="직사각형 520"/>
          <p:cNvSpPr/>
          <p:nvPr/>
        </p:nvSpPr>
        <p:spPr>
          <a:xfrm>
            <a:off x="707424" y="4599136"/>
            <a:ext cx="1630273" cy="1368957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defTabSz="1221181"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27.5 - 28.35GHz </a:t>
            </a:r>
          </a:p>
          <a:p>
            <a:pPr defTabSz="1221181"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37 - 38.6GHz </a:t>
            </a:r>
          </a:p>
          <a:p>
            <a:pPr defTabSz="1221181"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38.6 - 40GHz</a:t>
            </a:r>
          </a:p>
          <a:p>
            <a:pPr defTabSz="1221181"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37 – 43.5 GHz</a:t>
            </a:r>
          </a:p>
        </p:txBody>
      </p:sp>
      <p:sp>
        <p:nvSpPr>
          <p:cNvPr id="436" name="모서리가 둥근 직사각형 244">
            <a:hlinkClick r:id="" action="ppaction://noaction"/>
          </p:cNvPr>
          <p:cNvSpPr/>
          <p:nvPr/>
        </p:nvSpPr>
        <p:spPr>
          <a:xfrm>
            <a:off x="3136142" y="4274645"/>
            <a:ext cx="631041" cy="272415"/>
          </a:xfrm>
          <a:prstGeom prst="round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0" latinLnBrk="0" hangingPunct="0">
              <a:buClr>
                <a:prstClr val="black"/>
              </a:buClr>
              <a:defRPr/>
            </a:pPr>
            <a:r>
              <a:rPr lang="en-US" altLang="ko-KR" sz="1600" b="1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Europe</a:t>
            </a:r>
          </a:p>
        </p:txBody>
      </p:sp>
      <p:pic>
        <p:nvPicPr>
          <p:cNvPr id="437" name="그림 436"/>
          <p:cNvPicPr>
            <a:picLocks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5648" y="4281252"/>
            <a:ext cx="388800" cy="259200"/>
          </a:xfrm>
          <a:prstGeom prst="rect">
            <a:avLst/>
          </a:prstGeom>
        </p:spPr>
      </p:pic>
      <p:sp>
        <p:nvSpPr>
          <p:cNvPr id="438" name="모서리가 둥근 직사각형 244">
            <a:hlinkClick r:id="" action="ppaction://noaction"/>
          </p:cNvPr>
          <p:cNvSpPr/>
          <p:nvPr/>
        </p:nvSpPr>
        <p:spPr>
          <a:xfrm>
            <a:off x="4869434" y="4274645"/>
            <a:ext cx="504155" cy="272415"/>
          </a:xfrm>
          <a:prstGeom prst="round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0" latinLnBrk="0" hangingPunct="0">
              <a:buClr>
                <a:prstClr val="black"/>
              </a:buClr>
              <a:defRPr/>
            </a:pPr>
            <a:r>
              <a:rPr lang="en-US" altLang="ko-KR" sz="1600" b="1" kern="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C2D2F"/>
                </a:solidFill>
                <a:cs typeface="Calibri" pitchFamily="34" charset="0"/>
              </a:rPr>
              <a:t>China</a:t>
            </a:r>
          </a:p>
        </p:txBody>
      </p:sp>
      <p:pic>
        <p:nvPicPr>
          <p:cNvPr id="439" name="그림 438"/>
          <p:cNvPicPr>
            <a:picLocks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86" y="4281252"/>
            <a:ext cx="388800" cy="259200"/>
          </a:xfrm>
          <a:prstGeom prst="rect">
            <a:avLst/>
          </a:prstGeom>
          <a:noFill/>
          <a:ln w="12700">
            <a:noFill/>
          </a:ln>
        </p:spPr>
      </p:pic>
      <p:graphicFrame>
        <p:nvGraphicFramePr>
          <p:cNvPr id="44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24936"/>
              </p:ext>
            </p:extLst>
          </p:nvPr>
        </p:nvGraphicFramePr>
        <p:xfrm>
          <a:off x="9515116" y="4298044"/>
          <a:ext cx="20781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989"/>
                <a:gridCol w="1488181"/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n77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3.3 – 4.2 GHz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n78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3.3 – 3.8 GHz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n79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4.4 – 5.0 GHz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70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n257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26.5 – 29.5 GHz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n258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24.25 – 27.5 GHz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n260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37 – 40 GHz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n261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 smtClean="0"/>
                        <a:t>27.5 – 28.35 GHz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3" name="직사각형 520"/>
          <p:cNvSpPr/>
          <p:nvPr/>
        </p:nvSpPr>
        <p:spPr>
          <a:xfrm>
            <a:off x="2509891" y="4599136"/>
            <a:ext cx="1327608" cy="120032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3.4 – 3.8GHz</a:t>
            </a:r>
          </a:p>
          <a:p>
            <a:pPr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24.25 – 27.5GHz</a:t>
            </a:r>
          </a:p>
        </p:txBody>
      </p:sp>
      <p:sp>
        <p:nvSpPr>
          <p:cNvPr id="444" name="직사각형 520"/>
          <p:cNvSpPr/>
          <p:nvPr/>
        </p:nvSpPr>
        <p:spPr>
          <a:xfrm>
            <a:off x="4260790" y="4599136"/>
            <a:ext cx="1778059" cy="120032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</a:t>
            </a: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3.3 – 3.6GHz</a:t>
            </a:r>
          </a:p>
          <a:p>
            <a:pPr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4.8 – 5.0GHz</a:t>
            </a:r>
          </a:p>
          <a:p>
            <a:pPr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24.25 – 27.5GHz</a:t>
            </a:r>
          </a:p>
          <a:p>
            <a:pPr eaLnBrk="0" latinLnBrk="0" hangingPunct="0"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37 – 42.5GHz</a:t>
            </a:r>
          </a:p>
        </p:txBody>
      </p:sp>
      <p:sp>
        <p:nvSpPr>
          <p:cNvPr id="445" name="직사각형 520"/>
          <p:cNvSpPr/>
          <p:nvPr/>
        </p:nvSpPr>
        <p:spPr>
          <a:xfrm>
            <a:off x="6134151" y="4599136"/>
            <a:ext cx="1327608" cy="120032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atinLnBrk="0">
              <a:lnSpc>
                <a:spcPct val="150000"/>
              </a:lnSpc>
              <a:buClr>
                <a:prstClr val="black"/>
              </a:buClr>
            </a:pPr>
            <a:r>
              <a:rPr lang="de-DE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3.6 - 4.2GHz </a:t>
            </a:r>
          </a:p>
          <a:p>
            <a:pPr latinLnBrk="0">
              <a:lnSpc>
                <a:spcPct val="150000"/>
              </a:lnSpc>
              <a:buClr>
                <a:prstClr val="black"/>
              </a:buClr>
            </a:pPr>
            <a:r>
              <a:rPr lang="de-DE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4.4 - 4.9GHz </a:t>
            </a:r>
          </a:p>
          <a:p>
            <a:pPr latinLnBrk="0">
              <a:lnSpc>
                <a:spcPct val="150000"/>
              </a:lnSpc>
              <a:buClr>
                <a:prstClr val="black"/>
              </a:buClr>
            </a:pPr>
            <a:r>
              <a:rPr lang="de-DE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27.5 - 29.5GHz</a:t>
            </a:r>
            <a:endParaRPr lang="en-US" altLang="ko-KR" sz="140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53565A">
                  <a:lumMod val="50000"/>
                </a:srgbClr>
              </a:solidFill>
              <a:cs typeface="Calibri" pitchFamily="34" charset="0"/>
            </a:endParaRPr>
          </a:p>
        </p:txBody>
      </p:sp>
      <p:sp>
        <p:nvSpPr>
          <p:cNvPr id="446" name="직사각형 520"/>
          <p:cNvSpPr/>
          <p:nvPr/>
        </p:nvSpPr>
        <p:spPr>
          <a:xfrm>
            <a:off x="7732628" y="4599136"/>
            <a:ext cx="1327608" cy="120032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3.4 – 3.7GHz</a:t>
            </a:r>
          </a:p>
          <a:p>
            <a:pPr>
              <a:lnSpc>
                <a:spcPct val="150000"/>
              </a:lnSpc>
              <a:buClr>
                <a:prstClr val="black"/>
              </a:buClr>
            </a:pPr>
            <a:r>
              <a: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3565A">
                    <a:lumMod val="50000"/>
                  </a:srgbClr>
                </a:solidFill>
                <a:cs typeface="Calibri" pitchFamily="34" charset="0"/>
              </a:rPr>
              <a:t>· 26.5 – 29.5GHz</a:t>
            </a:r>
          </a:p>
        </p:txBody>
      </p:sp>
    </p:spTree>
    <p:extLst>
      <p:ext uri="{BB962C8B-B14F-4D97-AF65-F5344CB8AC3E}">
        <p14:creationId xmlns:p14="http://schemas.microsoft.com/office/powerpoint/2010/main" val="26697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65" y="1257302"/>
            <a:ext cx="11416363" cy="1812468"/>
          </a:xfrm>
        </p:spPr>
        <p:txBody>
          <a:bodyPr/>
          <a:lstStyle/>
          <a:p>
            <a:pPr marL="609585" lvl="3" indent="-609585" algn="just">
              <a:lnSpc>
                <a:spcPct val="90000"/>
              </a:lnSpc>
              <a:buBlip>
                <a:blip r:embed="rId2"/>
              </a:buBlip>
            </a:pPr>
            <a:r>
              <a:rPr lang="en-US" altLang="zh-CN" sz="2400" kern="1200" dirty="0">
                <a:ea typeface="+mn-ea"/>
                <a:cs typeface="+mn-cs"/>
              </a:rPr>
              <a:t>Use prefix “n” to differentiate from </a:t>
            </a:r>
            <a:r>
              <a:rPr lang="en-US" altLang="zh-CN" sz="2400" kern="1200" dirty="0" smtClean="0">
                <a:ea typeface="+mn-ea"/>
                <a:cs typeface="+mn-cs"/>
              </a:rPr>
              <a:t>E-UTRA </a:t>
            </a:r>
            <a:r>
              <a:rPr lang="en-US" altLang="zh-CN" sz="2400" kern="1200" dirty="0">
                <a:ea typeface="+mn-ea"/>
                <a:cs typeface="+mn-cs"/>
              </a:rPr>
              <a:t>bands and </a:t>
            </a:r>
            <a:r>
              <a:rPr lang="en-US" altLang="zh-CN" sz="2400" kern="1200" dirty="0" smtClean="0">
                <a:ea typeface="+mn-ea"/>
                <a:cs typeface="+mn-cs"/>
              </a:rPr>
              <a:t>UTRA </a:t>
            </a:r>
            <a:r>
              <a:rPr lang="en-US" altLang="zh-CN" sz="2400" kern="1200" dirty="0">
                <a:ea typeface="+mn-ea"/>
                <a:cs typeface="+mn-cs"/>
              </a:rPr>
              <a:t>bands</a:t>
            </a:r>
          </a:p>
          <a:p>
            <a:pPr marL="609585" lvl="3" indent="-609585" algn="just">
              <a:lnSpc>
                <a:spcPct val="90000"/>
              </a:lnSpc>
              <a:buBlip>
                <a:blip r:embed="rId2"/>
              </a:buBlip>
            </a:pPr>
            <a:r>
              <a:rPr lang="en-US" altLang="zh-CN" sz="2400" kern="1200" dirty="0">
                <a:ea typeface="+mn-ea"/>
                <a:cs typeface="+mn-cs"/>
              </a:rPr>
              <a:t>New bands for NR are assigned band numbers on a “first come first served” basis in reserved </a:t>
            </a:r>
            <a:r>
              <a:rPr lang="en-US" altLang="zh-CN" sz="2400" kern="1200" dirty="0" smtClean="0">
                <a:ea typeface="+mn-ea"/>
                <a:cs typeface="+mn-cs"/>
              </a:rPr>
              <a:t>ranges regardless </a:t>
            </a:r>
            <a:r>
              <a:rPr lang="en-US" altLang="zh-CN" sz="2400" kern="1200" dirty="0">
                <a:ea typeface="+mn-ea"/>
                <a:cs typeface="+mn-cs"/>
              </a:rPr>
              <a:t>of duplex </a:t>
            </a:r>
            <a:r>
              <a:rPr lang="en-US" altLang="zh-CN" sz="2400" kern="1200" dirty="0" smtClean="0">
                <a:ea typeface="+mn-ea"/>
                <a:cs typeface="+mn-cs"/>
              </a:rPr>
              <a:t>mode</a:t>
            </a:r>
            <a:endParaRPr lang="en-US" altLang="zh-CN" sz="2400" kern="1200" dirty="0">
              <a:ea typeface="+mn-ea"/>
              <a:cs typeface="+mn-cs"/>
            </a:endParaRPr>
          </a:p>
          <a:p>
            <a:pPr marL="609585" lvl="3" indent="-609585" algn="just">
              <a:lnSpc>
                <a:spcPct val="90000"/>
              </a:lnSpc>
              <a:buBlip>
                <a:blip r:embed="rId2"/>
              </a:buBlip>
            </a:pPr>
            <a:r>
              <a:rPr lang="en-US" altLang="zh-CN" sz="2400" kern="1200" dirty="0">
                <a:ea typeface="+mn-ea"/>
                <a:cs typeface="+mn-cs"/>
              </a:rPr>
              <a:t>Reserved range is 65-256 for </a:t>
            </a:r>
            <a:r>
              <a:rPr lang="en-US" altLang="zh-CN" sz="2400" kern="1200" dirty="0" smtClean="0">
                <a:ea typeface="+mn-ea"/>
                <a:cs typeface="+mn-cs"/>
              </a:rPr>
              <a:t>NR </a:t>
            </a:r>
            <a:r>
              <a:rPr lang="en-US" altLang="zh-CN" sz="2400" kern="1200" dirty="0">
                <a:ea typeface="+mn-ea"/>
                <a:cs typeface="+mn-cs"/>
              </a:rPr>
              <a:t>FR1 bands, 257-512 for NR FR2  bands 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63071" y="291647"/>
            <a:ext cx="10515600" cy="768731"/>
          </a:xfrm>
        </p:spPr>
        <p:txBody>
          <a:bodyPr>
            <a:noAutofit/>
          </a:bodyPr>
          <a:lstStyle/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System Parameters| </a:t>
            </a:r>
            <a:r>
              <a:rPr lang="en-US" altLang="ko-KR" sz="3000" dirty="0">
                <a:cs typeface="Arial" panose="020B0604020202020204" pitchFamily="34" charset="0"/>
              </a:rPr>
              <a:t>NR </a:t>
            </a:r>
            <a:r>
              <a:rPr lang="en-US" altLang="ko-KR" sz="3000" dirty="0" smtClean="0">
                <a:cs typeface="Arial" panose="020B0604020202020204" pitchFamily="34" charset="0"/>
              </a:rPr>
              <a:t>Band </a:t>
            </a:r>
            <a:r>
              <a:rPr lang="en-US" altLang="ko-KR" sz="3000" dirty="0">
                <a:cs typeface="Arial" panose="020B0604020202020204" pitchFamily="34" charset="0"/>
              </a:rPr>
              <a:t>Numbering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  <p:sp>
        <p:nvSpPr>
          <p:cNvPr id="107" name="Right Bracket 14"/>
          <p:cNvSpPr/>
          <p:nvPr/>
        </p:nvSpPr>
        <p:spPr>
          <a:xfrm>
            <a:off x="8633725" y="3885274"/>
            <a:ext cx="72000" cy="3600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Bracket 19"/>
          <p:cNvSpPr/>
          <p:nvPr/>
        </p:nvSpPr>
        <p:spPr>
          <a:xfrm>
            <a:off x="8633725" y="4625744"/>
            <a:ext cx="72000" cy="3675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Bracket 20"/>
          <p:cNvSpPr/>
          <p:nvPr/>
        </p:nvSpPr>
        <p:spPr>
          <a:xfrm>
            <a:off x="8633725" y="5375093"/>
            <a:ext cx="72000" cy="75163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6"/>
          <p:cNvSpPr/>
          <p:nvPr/>
        </p:nvSpPr>
        <p:spPr>
          <a:xfrm>
            <a:off x="8763787" y="3863255"/>
            <a:ext cx="325810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latin typeface="+mn-lt"/>
                <a:cs typeface="+mn-cs"/>
              </a:rPr>
              <a:t>LTE </a:t>
            </a:r>
            <a:r>
              <a:rPr lang="en-US" altLang="zh-CN" sz="2000" dirty="0" err="1" smtClean="0">
                <a:latin typeface="+mn-lt"/>
                <a:cs typeface="+mn-cs"/>
              </a:rPr>
              <a:t>Refarming</a:t>
            </a:r>
            <a:r>
              <a:rPr lang="en-US" altLang="zh-CN" sz="2000" dirty="0" smtClean="0">
                <a:latin typeface="+mn-lt"/>
                <a:cs typeface="+mn-cs"/>
              </a:rPr>
              <a:t> </a:t>
            </a:r>
            <a:r>
              <a:rPr lang="en-US" altLang="zh-CN" sz="2000" dirty="0">
                <a:latin typeface="+mn-lt"/>
                <a:cs typeface="+mn-cs"/>
              </a:rPr>
              <a:t>Bands</a:t>
            </a:r>
            <a:endParaRPr lang="zh-CN" altLang="en-US" sz="2000" dirty="0">
              <a:latin typeface="+mn-lt"/>
              <a:cs typeface="+mn-cs"/>
            </a:endParaRPr>
          </a:p>
        </p:txBody>
      </p:sp>
      <p:sp>
        <p:nvSpPr>
          <p:cNvPr id="111" name="矩形 6"/>
          <p:cNvSpPr/>
          <p:nvPr/>
        </p:nvSpPr>
        <p:spPr>
          <a:xfrm>
            <a:off x="8763787" y="4601556"/>
            <a:ext cx="309887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latin typeface="+mn-lt"/>
                <a:cs typeface="+mn-cs"/>
              </a:rPr>
              <a:t>NR FR1 </a:t>
            </a:r>
            <a:r>
              <a:rPr lang="en-US" altLang="zh-CN" sz="2000" dirty="0" smtClean="0">
                <a:latin typeface="+mn-lt"/>
                <a:cs typeface="+mn-cs"/>
              </a:rPr>
              <a:t>new bands</a:t>
            </a:r>
            <a:endParaRPr lang="zh-CN" altLang="en-US" sz="2000" dirty="0">
              <a:latin typeface="+mn-lt"/>
              <a:cs typeface="+mn-cs"/>
            </a:endParaRPr>
          </a:p>
        </p:txBody>
      </p:sp>
      <p:sp>
        <p:nvSpPr>
          <p:cNvPr id="112" name="矩形 6"/>
          <p:cNvSpPr/>
          <p:nvPr/>
        </p:nvSpPr>
        <p:spPr>
          <a:xfrm>
            <a:off x="8763787" y="5519321"/>
            <a:ext cx="309887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latin typeface="+mn-lt"/>
                <a:cs typeface="+mn-cs"/>
              </a:rPr>
              <a:t>NR FR2 </a:t>
            </a:r>
            <a:r>
              <a:rPr lang="en-US" altLang="zh-CN" sz="2000" dirty="0" smtClean="0">
                <a:latin typeface="+mn-lt"/>
                <a:cs typeface="+mn-cs"/>
              </a:rPr>
              <a:t>new bands</a:t>
            </a:r>
            <a:endParaRPr lang="zh-CN" altLang="en-US" sz="2000" dirty="0">
              <a:latin typeface="+mn-lt"/>
              <a:cs typeface="+mn-cs"/>
            </a:endParaRPr>
          </a:p>
        </p:txBody>
      </p:sp>
      <p:graphicFrame>
        <p:nvGraphicFramePr>
          <p:cNvPr id="1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0837"/>
              </p:ext>
            </p:extLst>
          </p:nvPr>
        </p:nvGraphicFramePr>
        <p:xfrm>
          <a:off x="441221" y="3109191"/>
          <a:ext cx="812800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249010"/>
                <a:gridCol w="181499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NR operating Band</a:t>
                      </a:r>
                      <a:endParaRPr lang="en-US" sz="1600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GB" sz="1600" kern="1200" dirty="0" smtClean="0"/>
                        <a:t>Uplink (UL) operating band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GB" sz="1600" kern="1200" dirty="0" smtClean="0"/>
                        <a:t>Downlink (DL) operating band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GB" sz="1600" kern="1200" dirty="0" smtClean="0"/>
                        <a:t>Duplex Mode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n1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1920MHz – 1980MHz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2110MHz-2170MHz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FDD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dirty="0" smtClean="0"/>
                        <a:t>: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dirty="0" smtClean="0"/>
                        <a:t>: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dirty="0" smtClean="0"/>
                        <a:t>: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n77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/>
                        <a:t>3300MHz-4200MHz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/>
                        <a:t>3300MHz-4200MHz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kern="1200" dirty="0" smtClean="0"/>
                        <a:t>TDD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n257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26.5GHz – 29.5GHz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26.5GHz – 29.5GHz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TDD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n512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en-US" sz="1600" kern="1200" dirty="0" smtClean="0"/>
                        <a:t>:</a:t>
                      </a:r>
                      <a:endParaRPr lang="en-US" sz="16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9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714" y="212725"/>
            <a:ext cx="10515600" cy="76873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System Parameters | </a:t>
            </a:r>
            <a:r>
              <a:rPr lang="en-US" altLang="ko-KR" sz="3000" dirty="0" smtClean="0">
                <a:cs typeface="Arial" panose="020B0604020202020204" pitchFamily="34" charset="0"/>
              </a:rPr>
              <a:t>Channel Bandwidth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901" y="1378298"/>
            <a:ext cx="5807374" cy="4330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8113" indent="-13811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amsungOne 300" panose="020B0303030303020204" pitchFamily="34" charset="0"/>
              <a:buChar char="‑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4"/>
              </a:buBlip>
            </a:pPr>
            <a:r>
              <a:rPr lang="en-US" altLang="zh-CN" sz="2000" dirty="0" smtClean="0"/>
              <a:t>Fixed 15KHz SCS in LTE </a:t>
            </a:r>
            <a:r>
              <a:rPr lang="en-US" altLang="ko-KR" sz="2000" b="1" dirty="0">
                <a:sym typeface="Wingdings" pitchFamily="2" charset="2"/>
              </a:rPr>
              <a:t></a:t>
            </a:r>
            <a:r>
              <a:rPr lang="en-US" altLang="zh-CN" sz="2000" dirty="0" smtClean="0"/>
              <a:t> Flexible SCS in NR 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800" dirty="0"/>
              <a:t>Channel bandwidths depends on data subcarrier spacing (SCS) and frequency ranges 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800" dirty="0"/>
              <a:t>Maximum Channel BW is specified assuming not over 3300 SC carriers and 4K FFT 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800" dirty="0"/>
              <a:t>All channel bandwidth specified are mandatory except 90MHz in FR1 and 400MHz in FR2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800" dirty="0"/>
              <a:t>UE capability of supporting channel bandwidth is per band per SCS 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800" dirty="0"/>
              <a:t>Separated capability for DL and UL. UE can operate with asymmetric UL and DL bandwidths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ja-JP" sz="1800" dirty="0"/>
              <a:t>New channel bandwidth can be added in the future release  </a:t>
            </a:r>
            <a:endParaRPr lang="en-US" altLang="ja-JP" sz="1800" dirty="0" smtClean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endParaRPr lang="en-US" altLang="zh-CN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30560" y="1326700"/>
            <a:ext cx="6161440" cy="4363804"/>
            <a:chOff x="6030560" y="1261388"/>
            <a:chExt cx="6161440" cy="4363804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274" y="1261388"/>
              <a:ext cx="6012273" cy="1024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275" y="2565704"/>
              <a:ext cx="6010468" cy="1608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0560" y="4458880"/>
              <a:ext cx="6161440" cy="1166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2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864" y="90453"/>
            <a:ext cx="10515600" cy="768731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cs typeface="Arial" panose="020B0604020202020204" pitchFamily="34" charset="0"/>
              </a:rPr>
              <a:t>System Parameters | </a:t>
            </a:r>
            <a:r>
              <a:rPr lang="en-US" altLang="ko-KR" sz="3000" dirty="0" smtClean="0">
                <a:cs typeface="Arial" panose="020B0604020202020204" pitchFamily="34" charset="0"/>
              </a:rPr>
              <a:t>Spectrum Utilization</a:t>
            </a:r>
            <a:r>
              <a:rPr lang="en-US" altLang="ko-KR" dirty="0" smtClean="0">
                <a:cs typeface="Arial" panose="020B0604020202020204" pitchFamily="34" charset="0"/>
              </a:rPr>
              <a:t> 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4864" y="1046176"/>
            <a:ext cx="11642272" cy="2546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8113" indent="-13811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amsungOne 300" panose="020B0303030303020204" pitchFamily="34" charset="0"/>
              <a:buChar char="‑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lvl="3" indent="-609585" algn="just" eaLnBrk="0" latinLnBrk="0" hangingPunct="0">
              <a:spcBef>
                <a:spcPct val="20000"/>
              </a:spcBef>
              <a:buBlip>
                <a:blip r:embed="rId4"/>
              </a:buBlip>
            </a:pPr>
            <a:r>
              <a:rPr lang="en-US" altLang="zh-CN" sz="1800" dirty="0"/>
              <a:t>Spectrum </a:t>
            </a:r>
            <a:r>
              <a:rPr lang="en-US" altLang="zh-CN" sz="1800" dirty="0" smtClean="0"/>
              <a:t>Utilization (SU) is specified as Transmission Resource Block (RB) configuration in RAN4 specifications</a:t>
            </a:r>
            <a:endParaRPr lang="en-US" altLang="zh-CN" sz="1800" dirty="0"/>
          </a:p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4"/>
              </a:buBlip>
            </a:pPr>
            <a:r>
              <a:rPr lang="en-US" altLang="zh-CN" sz="1800" dirty="0"/>
              <a:t>Spectrum utilization  is specified as per combination of {CHBW, SCS} </a:t>
            </a:r>
          </a:p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4"/>
              </a:buBlip>
            </a:pPr>
            <a:r>
              <a:rPr lang="en-US" altLang="zh-CN" sz="1800" dirty="0"/>
              <a:t>No specific waveform confinement technologies assumed (filtering, windowing, hybrid of </a:t>
            </a:r>
            <a:r>
              <a:rPr lang="en-US" altLang="zh-CN" sz="1800" dirty="0" smtClean="0"/>
              <a:t>them) </a:t>
            </a:r>
            <a:r>
              <a:rPr lang="en-US" altLang="zh-CN" sz="1800" dirty="0"/>
              <a:t>for evaluating feasible SU </a:t>
            </a:r>
          </a:p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4"/>
              </a:buBlip>
            </a:pPr>
            <a:r>
              <a:rPr lang="en-US" altLang="zh-CN" sz="1800" dirty="0"/>
              <a:t>Overall  &gt;90%  SU achieved, maximum achieved SU </a:t>
            </a:r>
            <a:r>
              <a:rPr lang="en-US" altLang="zh-CN" sz="1800" dirty="0" smtClean="0"/>
              <a:t>are </a:t>
            </a:r>
            <a:r>
              <a:rPr lang="en-US" altLang="zh-CN" sz="1800" b="1" u="sng" dirty="0" smtClean="0"/>
              <a:t>98.3</a:t>
            </a:r>
            <a:r>
              <a:rPr lang="en-US" altLang="zh-CN" sz="1800" b="1" u="sng" dirty="0"/>
              <a:t>%</a:t>
            </a:r>
            <a:r>
              <a:rPr lang="en-US" altLang="zh-CN" sz="1800" dirty="0"/>
              <a:t> for FR1 and </a:t>
            </a:r>
            <a:r>
              <a:rPr lang="en-US" altLang="zh-CN" sz="1800" b="1" u="sng" dirty="0"/>
              <a:t>95%</a:t>
            </a:r>
            <a:r>
              <a:rPr lang="en-US" altLang="zh-CN" sz="1800" dirty="0"/>
              <a:t> for FR2 </a:t>
            </a:r>
            <a:endParaRPr lang="en-US" altLang="zh-CN" sz="1800" dirty="0" smtClean="0"/>
          </a:p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4"/>
              </a:buBlip>
            </a:pPr>
            <a:r>
              <a:rPr lang="en-US" altLang="zh-CN" sz="1800" dirty="0" smtClean="0"/>
              <a:t>Spectrum Utilization is specified considering the forward compatibility </a:t>
            </a:r>
            <a:endParaRPr lang="en-US" altLang="zh-CN" sz="1800" dirty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600" dirty="0" smtClean="0"/>
              <a:t>RAN4 </a:t>
            </a:r>
            <a:r>
              <a:rPr lang="en-US" altLang="zh-CN" sz="1600" dirty="0"/>
              <a:t>defines a single set spectrum utilization </a:t>
            </a:r>
            <a:r>
              <a:rPr lang="en-US" altLang="zh-CN" sz="1600" dirty="0" smtClean="0"/>
              <a:t>(SU) values </a:t>
            </a:r>
            <a:r>
              <a:rPr lang="en-US" altLang="zh-CN" sz="1600" dirty="0"/>
              <a:t>in Rel-15 for DL and UL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600" dirty="0"/>
              <a:t>All the requirements defined in RAN4 based on Rel-15 SU</a:t>
            </a:r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1600" dirty="0"/>
              <a:t>Meanwhile allow flexibility with higher values  than RAN4 in RAN1/RAN2 protocol design</a:t>
            </a:r>
          </a:p>
          <a:p>
            <a:pPr marL="131400" lvl="1" indent="0" algn="just" latinLnBrk="0">
              <a:buNone/>
            </a:pP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1400" lvl="1" indent="0" algn="just" latinLnBrk="0">
              <a:buNone/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zh-CN" sz="18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9861" y="3405296"/>
            <a:ext cx="5517616" cy="1281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8113" indent="-13811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amsungOne 300" panose="020B0303030303020204" pitchFamily="34" charset="0"/>
              <a:buChar char="‑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00" lvl="1" indent="0" latinLnBrk="0">
              <a:buNone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sz="12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latinLnBrk="0"/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latinLnBrk="0"/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latinLnBrk="0"/>
            <a:endParaRPr lang="en-US" altLang="zh-CN" sz="16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8722" y="4590963"/>
            <a:ext cx="5517616" cy="1281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8113" indent="-13811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amsungOne 300" panose="020B0303030303020204" pitchFamily="34" charset="0"/>
              <a:buChar char="‑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12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12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latinLnBrk="0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latinLnBrk="0"/>
            <a:endParaRPr lang="en-US" altLang="zh-CN" sz="16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674"/>
              </p:ext>
            </p:extLst>
          </p:nvPr>
        </p:nvGraphicFramePr>
        <p:xfrm>
          <a:off x="505150" y="3895153"/>
          <a:ext cx="11181700" cy="1266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2846"/>
                <a:gridCol w="802846"/>
                <a:gridCol w="802846"/>
                <a:gridCol w="802846"/>
                <a:gridCol w="802846"/>
                <a:gridCol w="802846"/>
                <a:gridCol w="800610"/>
                <a:gridCol w="802846"/>
                <a:gridCol w="802846"/>
                <a:gridCol w="800610"/>
                <a:gridCol w="802846"/>
                <a:gridCol w="802846"/>
                <a:gridCol w="901245"/>
                <a:gridCol w="650775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SCS (kHz)</a:t>
                      </a:r>
                      <a:endParaRPr lang="en-US" sz="1400" b="1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MHz</a:t>
                      </a:r>
                      <a:endParaRPr lang="en-US" sz="1400" b="1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 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25 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30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 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 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60 MHz</a:t>
                      </a:r>
                      <a:endParaRPr lang="en-US" sz="1400" b="1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70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80 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90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100 MHz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r>
                        <a:rPr lang="en-GB" sz="1400" baseline="-25000">
                          <a:effectLst/>
                        </a:rPr>
                        <a:t>RB</a:t>
                      </a:r>
                      <a:endParaRPr lang="en-US" sz="1400" b="1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52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79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106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133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160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216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270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N.A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N.A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N.A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38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51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65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78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106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133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162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189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217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60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N.A</a:t>
                      </a:r>
                      <a:endParaRPr lang="en-US" sz="1400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24</a:t>
                      </a:r>
                      <a:endParaRPr lang="en-US" sz="1400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31</a:t>
                      </a:r>
                      <a:endParaRPr lang="en-US" sz="1400" dirty="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38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51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65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79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93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107</a:t>
                      </a:r>
                      <a:endParaRPr lang="en-US" sz="1400">
                        <a:effectLst/>
                        <a:latin typeface="Arial"/>
                        <a:ea typeface="Malgun Gothic"/>
                        <a:cs typeface="Times New Roman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78458"/>
              </p:ext>
            </p:extLst>
          </p:nvPr>
        </p:nvGraphicFramePr>
        <p:xfrm>
          <a:off x="512098" y="5430407"/>
          <a:ext cx="4041888" cy="8974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8830"/>
                <a:gridCol w="800100"/>
                <a:gridCol w="816429"/>
                <a:gridCol w="783772"/>
                <a:gridCol w="832757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SCS (kHz)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 MHz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 MHz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 MHz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MHz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</a:tr>
              <a:tr h="17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NRB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NRB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NRB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NRB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</a:tr>
              <a:tr h="228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864" y="90453"/>
            <a:ext cx="10515600" cy="76873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System Parameters | </a:t>
            </a:r>
            <a:r>
              <a:rPr lang="en-US" altLang="ko-KR" sz="3000" dirty="0" smtClean="0">
                <a:cs typeface="Arial" panose="020B0604020202020204" pitchFamily="34" charset="0"/>
              </a:rPr>
              <a:t>Guardband and Channel Spacing</a:t>
            </a:r>
            <a:endParaRPr lang="ko-KR" altLang="en-US" sz="3000" dirty="0"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4864" y="1241567"/>
            <a:ext cx="11642272" cy="1950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8113" indent="-13811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amsungOne 300" panose="020B0303030303020204" pitchFamily="34" charset="0"/>
              <a:buChar char="‑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US" altLang="zh-CN" sz="2400" dirty="0" smtClean="0"/>
              <a:t>Minimum </a:t>
            </a:r>
            <a:r>
              <a:rPr lang="en-US" altLang="zh-CN" sz="2400" dirty="0"/>
              <a:t>guardband is specified based on channel bandwidth and transmission bandwidth configuration </a:t>
            </a:r>
          </a:p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GB" altLang="zh-CN" sz="2400" dirty="0"/>
              <a:t>Minimum guardband for mixed numerologies is also </a:t>
            </a:r>
            <a:r>
              <a:rPr lang="en-GB" altLang="zh-CN" sz="2400" dirty="0" smtClean="0"/>
              <a:t>specified</a:t>
            </a:r>
            <a:endParaRPr lang="en-GB" altLang="zh-CN" sz="2400" dirty="0"/>
          </a:p>
          <a:p>
            <a:pPr marL="609585" lvl="3" indent="-609585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5"/>
              </a:buBlip>
            </a:pPr>
            <a:r>
              <a:rPr lang="en-GB" altLang="zh-CN" sz="2400" dirty="0"/>
              <a:t>Nominal Channel spacing for CA </a:t>
            </a:r>
            <a:r>
              <a:rPr lang="en-GB" altLang="zh-CN" sz="2400" dirty="0" smtClean="0"/>
              <a:t>are </a:t>
            </a:r>
            <a:r>
              <a:rPr lang="en-GB" altLang="zh-CN" sz="2400" dirty="0"/>
              <a:t>also specified for different channel raster (100KHz, 15KHz, 60KHz) </a:t>
            </a:r>
          </a:p>
          <a:p>
            <a:pPr marL="609600" lvl="1" indent="0" algn="just" eaLnBrk="0" latinLnBrk="0" hangingPunct="0">
              <a:spcBef>
                <a:spcPct val="20000"/>
              </a:spcBef>
              <a:buClr>
                <a:srgbClr val="C00000"/>
              </a:buClr>
              <a:buNone/>
            </a:pPr>
            <a:endParaRPr lang="en-US" altLang="zh-CN" dirty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6"/>
              </a:buBlip>
            </a:pPr>
            <a:endParaRPr lang="en-US" altLang="zh-CN" dirty="0" smtClean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6"/>
              </a:buBlip>
            </a:pPr>
            <a:endParaRPr lang="en-US" altLang="zh-CN" dirty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6"/>
              </a:buBlip>
            </a:pPr>
            <a:endParaRPr lang="en-US" altLang="zh-CN" dirty="0" smtClean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6"/>
              </a:buBlip>
            </a:pPr>
            <a:endParaRPr lang="en-US" altLang="zh-CN" dirty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6"/>
              </a:buBlip>
            </a:pPr>
            <a:endParaRPr lang="en-US" altLang="zh-CN" dirty="0" smtClean="0"/>
          </a:p>
          <a:p>
            <a:pPr marL="989013" lvl="1" indent="-379413" algn="just" eaLnBrk="0" latinLnBrk="0" hangingPunct="0">
              <a:spcBef>
                <a:spcPct val="20000"/>
              </a:spcBef>
              <a:buClr>
                <a:srgbClr val="C00000"/>
              </a:buClr>
              <a:buBlip>
                <a:blip r:embed="rId6"/>
              </a:buBlip>
            </a:pPr>
            <a:endParaRPr lang="en-US" altLang="zh-CN" dirty="0"/>
          </a:p>
          <a:p>
            <a:pPr marL="609585" lvl="3" indent="-609585" algn="just" eaLnBrk="0" latinLnBrk="0" hangingPunct="0">
              <a:spcBef>
                <a:spcPct val="20000"/>
              </a:spcBef>
              <a:buBlip>
                <a:blip r:embed="rId5"/>
              </a:buBlip>
            </a:pPr>
            <a:endParaRPr lang="en-US" altLang="zh-CN" sz="2400" dirty="0" smtClean="0"/>
          </a:p>
          <a:p>
            <a:pPr marL="609585" lvl="3" indent="-609585" algn="just" eaLnBrk="0" latinLnBrk="0" hangingPunct="0">
              <a:spcBef>
                <a:spcPct val="20000"/>
              </a:spcBef>
              <a:buBlip>
                <a:blip r:embed="rId5"/>
              </a:buBlip>
            </a:pPr>
            <a:endParaRPr lang="en-US" altLang="zh-CN" sz="2400" dirty="0"/>
          </a:p>
          <a:p>
            <a:pPr marL="131400" lvl="1" indent="0" algn="just" latinLnBrk="0">
              <a:buNone/>
            </a:pP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1400" lvl="1" indent="0" algn="just" latinLnBrk="0">
              <a:buNone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zh-CN" sz="24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9861" y="3405296"/>
            <a:ext cx="5517616" cy="1281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8113" indent="-13811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amsungOne 300" panose="020B0303030303020204" pitchFamily="34" charset="0"/>
              <a:buChar char="‑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400" lvl="1" indent="0" latinLnBrk="0">
              <a:buNone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sz="12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latinLnBrk="0"/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latinLnBrk="0"/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latinLnBrk="0"/>
            <a:endParaRPr lang="en-US" altLang="zh-CN" sz="16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8722" y="4590963"/>
            <a:ext cx="5517616" cy="1281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8113" indent="-13811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amsungOne 300" panose="020B0303030303020204" pitchFamily="34" charset="0"/>
              <a:buChar char="‑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12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6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sz="12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 latinLnBrk="0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latinLnBrk="0"/>
            <a:endParaRPr lang="en-US" altLang="zh-CN" sz="1600" dirty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54671"/>
              </p:ext>
            </p:extLst>
          </p:nvPr>
        </p:nvGraphicFramePr>
        <p:xfrm>
          <a:off x="0" y="3570099"/>
          <a:ext cx="4465669" cy="223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수식" r:id="rId7" imgW="5542980" imgH="2733268" progId="Equation.3">
                  <p:embed/>
                </p:oleObj>
              </mc:Choice>
              <mc:Fallback>
                <p:oleObj name="수식" r:id="rId7" imgW="5542980" imgH="273326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70099"/>
                        <a:ext cx="4465669" cy="2232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50" y="3575521"/>
            <a:ext cx="3234245" cy="155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모서리가 둥근 직사각형 58"/>
          <p:cNvSpPr/>
          <p:nvPr/>
        </p:nvSpPr>
        <p:spPr>
          <a:xfrm>
            <a:off x="0" y="3192087"/>
            <a:ext cx="4438996" cy="3067397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58"/>
          <p:cNvSpPr/>
          <p:nvPr/>
        </p:nvSpPr>
        <p:spPr>
          <a:xfrm>
            <a:off x="4538750" y="3192086"/>
            <a:ext cx="3341715" cy="3067397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19403" y="4984269"/>
            <a:ext cx="3072938" cy="12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58"/>
          <p:cNvSpPr/>
          <p:nvPr/>
        </p:nvSpPr>
        <p:spPr>
          <a:xfrm>
            <a:off x="7980219" y="3192085"/>
            <a:ext cx="4161908" cy="3067397"/>
          </a:xfrm>
          <a:prstGeom prst="roundRect">
            <a:avLst>
              <a:gd name="adj" fmla="val 3509"/>
            </a:avLst>
          </a:prstGeom>
          <a:noFill/>
          <a:ln w="1905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657" y="3259101"/>
            <a:ext cx="2571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Minimum Guardband 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5030561" y="3259101"/>
            <a:ext cx="2571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GB for mixed numerologies 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8676937" y="3283133"/>
            <a:ext cx="2571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 Spacing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864" y="5872184"/>
            <a:ext cx="39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/>
            <a:r>
              <a:rPr lang="en-US" altLang="zh-CN" sz="1100" i="1" dirty="0" smtClean="0"/>
              <a:t>Minimum </a:t>
            </a:r>
            <a:r>
              <a:rPr lang="en-GB" altLang="zh-CN" sz="1100" i="1" dirty="0" smtClean="0"/>
              <a:t>guard-band =  (CHBW – SCS*12*NRB)/2- SCS/2</a:t>
            </a:r>
          </a:p>
          <a:p>
            <a:endParaRPr lang="en-US" sz="700" dirty="0"/>
          </a:p>
        </p:txBody>
      </p:sp>
      <p:pic>
        <p:nvPicPr>
          <p:cNvPr id="217" name="Picture 7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57" y="3759413"/>
            <a:ext cx="3932432" cy="80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959" y="4787252"/>
            <a:ext cx="3909430" cy="39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06" y="5396406"/>
            <a:ext cx="3909083" cy="36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567" y="5889925"/>
            <a:ext cx="3624489" cy="34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0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21" y="0"/>
            <a:ext cx="9102725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System Parameters | </a:t>
            </a:r>
            <a:r>
              <a:rPr lang="en-US" altLang="ko-KR" sz="3000" dirty="0">
                <a:cs typeface="Arial" panose="020B0604020202020204" pitchFamily="34" charset="0"/>
              </a:rPr>
              <a:t>Channel R</a:t>
            </a:r>
            <a:r>
              <a:rPr lang="en-US" altLang="ko-KR" sz="3000" dirty="0" smtClean="0">
                <a:cs typeface="Arial" panose="020B0604020202020204" pitchFamily="34" charset="0"/>
              </a:rPr>
              <a:t>aster</a:t>
            </a:r>
            <a:endParaRPr lang="en-US" sz="3000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07" y="1163423"/>
            <a:ext cx="11315700" cy="2820752"/>
          </a:xfrm>
        </p:spPr>
        <p:txBody>
          <a:bodyPr/>
          <a:lstStyle/>
          <a:p>
            <a:pPr marL="609585" lvl="3" indent="-609585">
              <a:lnSpc>
                <a:spcPct val="90000"/>
              </a:lnSpc>
              <a:buBlip>
                <a:blip r:embed="rId2"/>
              </a:buBlip>
            </a:pPr>
            <a:r>
              <a:rPr lang="en-GB" altLang="zh-CN" sz="2000" dirty="0">
                <a:ea typeface="+mn-ea"/>
                <a:cs typeface="+mn-cs"/>
              </a:rPr>
              <a:t>The channel raster defines RF reference frequencies to identify channel position for both DL and UL</a:t>
            </a:r>
          </a:p>
          <a:p>
            <a:pPr marL="609585" lvl="3" indent="-609585">
              <a:lnSpc>
                <a:spcPct val="90000"/>
              </a:lnSpc>
              <a:buBlip>
                <a:blip r:embed="rId2"/>
              </a:buBlip>
            </a:pPr>
            <a:r>
              <a:rPr lang="en-GB" altLang="zh-CN" sz="2000" dirty="0">
                <a:ea typeface="+mn-ea"/>
                <a:cs typeface="+mn-cs"/>
              </a:rPr>
              <a:t>A global frequency raster is defined between 0 -100GHz as NR-ARFCN</a:t>
            </a:r>
          </a:p>
          <a:p>
            <a:pPr marL="609585" lvl="3" indent="-609585">
              <a:lnSpc>
                <a:spcPct val="90000"/>
              </a:lnSpc>
              <a:buBlip>
                <a:blip r:embed="rId2"/>
              </a:buBlip>
            </a:pPr>
            <a:r>
              <a:rPr lang="en-GB" altLang="zh-CN" sz="2000" dirty="0">
                <a:ea typeface="+mn-ea"/>
                <a:cs typeface="+mn-cs"/>
              </a:rPr>
              <a:t>The granularity of the global frequency raster is </a:t>
            </a:r>
            <a:r>
              <a:rPr lang="en-GB" altLang="zh-CN" sz="2000" dirty="0" err="1">
                <a:ea typeface="+mn-ea"/>
                <a:cs typeface="+mn-cs"/>
              </a:rPr>
              <a:t>ΔF</a:t>
            </a:r>
            <a:r>
              <a:rPr lang="en-GB" altLang="zh-CN" sz="1400" dirty="0" err="1">
                <a:ea typeface="+mn-ea"/>
                <a:cs typeface="+mn-cs"/>
              </a:rPr>
              <a:t>Global</a:t>
            </a:r>
            <a:r>
              <a:rPr lang="en-GB" altLang="zh-CN" sz="2000" dirty="0">
                <a:ea typeface="+mn-ea"/>
                <a:cs typeface="+mn-cs"/>
              </a:rPr>
              <a:t> </a:t>
            </a:r>
            <a:r>
              <a:rPr lang="en-US" altLang="zh-CN" sz="2000" dirty="0">
                <a:ea typeface="+mn-ea"/>
                <a:cs typeface="+mn-cs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For FR1 below 3GHz: 5kHz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For FR1 above 3GHz: 15kHz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For FR2: 60kHz</a:t>
            </a:r>
          </a:p>
          <a:p>
            <a:pPr marL="609585" lvl="3" indent="-609585">
              <a:lnSpc>
                <a:spcPct val="90000"/>
              </a:lnSpc>
              <a:buBlip>
                <a:blip r:embed="rId2"/>
              </a:buBlip>
            </a:pPr>
            <a:r>
              <a:rPr lang="en-GB" sz="2000" dirty="0">
                <a:ea typeface="+mn-ea"/>
                <a:cs typeface="+mn-cs"/>
              </a:rPr>
              <a:t>The RF channel positions on the channel raster in each NR operating band are given through the applicable NR-ARFCN</a:t>
            </a:r>
          </a:p>
          <a:p>
            <a:pPr marL="609585" lvl="3" indent="-609585">
              <a:lnSpc>
                <a:spcPct val="90000"/>
              </a:lnSpc>
              <a:buBlip>
                <a:blip r:embed="rId2"/>
              </a:buBlip>
            </a:pPr>
            <a:r>
              <a:rPr lang="en-GB" altLang="zh-CN" sz="2000" dirty="0">
                <a:ea typeface="+mn-ea"/>
                <a:cs typeface="+mn-cs"/>
              </a:rPr>
              <a:t>Band specific raster granularity </a:t>
            </a:r>
            <a:r>
              <a:rPr lang="en-GB" altLang="zh-CN" sz="2000" dirty="0" err="1">
                <a:ea typeface="+mn-ea"/>
                <a:cs typeface="+mn-cs"/>
              </a:rPr>
              <a:t>ΔF</a:t>
            </a:r>
            <a:r>
              <a:rPr lang="en-GB" altLang="zh-CN" sz="1400" dirty="0" err="1">
                <a:ea typeface="+mn-ea"/>
                <a:cs typeface="+mn-cs"/>
              </a:rPr>
              <a:t>Raster</a:t>
            </a:r>
            <a:r>
              <a:rPr lang="en-GB" altLang="zh-CN" sz="2000" dirty="0">
                <a:ea typeface="+mn-ea"/>
                <a:cs typeface="+mn-cs"/>
              </a:rPr>
              <a:t>, which may be equal to or larger than </a:t>
            </a:r>
            <a:r>
              <a:rPr lang="en-GB" altLang="zh-CN" sz="2000" dirty="0" err="1">
                <a:ea typeface="+mn-ea"/>
                <a:cs typeface="+mn-cs"/>
              </a:rPr>
              <a:t>ΔF</a:t>
            </a:r>
            <a:r>
              <a:rPr lang="en-GB" altLang="zh-CN" sz="1400" dirty="0" err="1">
                <a:ea typeface="+mn-ea"/>
                <a:cs typeface="+mn-cs"/>
              </a:rPr>
              <a:t>Global</a:t>
            </a:r>
            <a:r>
              <a:rPr lang="en-GB" altLang="zh-CN" sz="2000" dirty="0">
                <a:ea typeface="+mn-ea"/>
                <a:cs typeface="+mn-cs"/>
              </a:rPr>
              <a:t> :</a:t>
            </a:r>
          </a:p>
          <a:p>
            <a:pPr lvl="1">
              <a:lnSpc>
                <a:spcPct val="90000"/>
              </a:lnSpc>
            </a:pPr>
            <a:r>
              <a:rPr lang="en-GB" altLang="zh-CN" sz="1800" dirty="0"/>
              <a:t>FR1: LTE reframing bands except band 41, 100kHz aligned with LTE</a:t>
            </a:r>
          </a:p>
          <a:p>
            <a:pPr lvl="1">
              <a:lnSpc>
                <a:spcPct val="90000"/>
              </a:lnSpc>
            </a:pPr>
            <a:r>
              <a:rPr lang="en-GB" altLang="zh-CN" sz="1800" dirty="0"/>
              <a:t>FR1: New frequency ranges above 3GHz and band 41: SC based 15kHz, 30kHz</a:t>
            </a:r>
          </a:p>
          <a:p>
            <a:pPr lvl="1">
              <a:lnSpc>
                <a:spcPct val="90000"/>
              </a:lnSpc>
            </a:pPr>
            <a:r>
              <a:rPr lang="en-GB" altLang="zh-CN" sz="1800" dirty="0"/>
              <a:t>FR2: SC based 60kHz, </a:t>
            </a:r>
            <a:r>
              <a:rPr lang="en-GB" altLang="zh-CN" sz="1800" dirty="0" smtClean="0"/>
              <a:t>120kHz</a:t>
            </a:r>
          </a:p>
          <a:p>
            <a:pPr marL="609585" lvl="3" indent="-609585">
              <a:lnSpc>
                <a:spcPct val="90000"/>
              </a:lnSpc>
              <a:buBlip>
                <a:blip r:embed="rId2"/>
              </a:buBlip>
            </a:pPr>
            <a:r>
              <a:rPr lang="en-GB" altLang="zh-CN" sz="2000" dirty="0" smtClean="0">
                <a:ea typeface="+mn-ea"/>
                <a:cs typeface="+mn-cs"/>
              </a:rPr>
              <a:t>Similar global </a:t>
            </a:r>
            <a:r>
              <a:rPr lang="en-GB" altLang="zh-CN" sz="2000" dirty="0">
                <a:ea typeface="+mn-ea"/>
                <a:cs typeface="+mn-cs"/>
              </a:rPr>
              <a:t>raster and band specific raster concept is also used to define Sync Raster </a:t>
            </a:r>
          </a:p>
          <a:p>
            <a:pPr marL="0" lvl="1" indent="-221887">
              <a:spcBef>
                <a:spcPts val="1000"/>
              </a:spcBef>
              <a:buBlip>
                <a:blip r:embed="rId3"/>
              </a:buBlip>
            </a:pPr>
            <a:endParaRPr lang="en-US" altLang="zh-CN" sz="1100" dirty="0" smtClean="0">
              <a:gradFill flip="none" rotWithShape="1">
                <a:gsLst>
                  <a:gs pos="0">
                    <a:srgbClr val="1428A0"/>
                  </a:gs>
                  <a:gs pos="100000">
                    <a:srgbClr val="007AC2"/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30762</TotalTime>
  <Words>2678</Words>
  <Application>Microsoft Office PowerPoint</Application>
  <PresentationFormat>Custom</PresentationFormat>
  <Paragraphs>807</Paragraphs>
  <Slides>21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수식</vt:lpstr>
      <vt:lpstr>   NR Radio Frequency and co-existence</vt:lpstr>
      <vt:lpstr>Introduction | 3GPP RAN4 5G specifications</vt:lpstr>
      <vt:lpstr>Content</vt:lpstr>
      <vt:lpstr>System Parameters| Spectrum</vt:lpstr>
      <vt:lpstr>System Parameters| NR Band Numbering</vt:lpstr>
      <vt:lpstr>System Parameters | Channel Bandwidth</vt:lpstr>
      <vt:lpstr>System Parameters | Spectrum Utilization </vt:lpstr>
      <vt:lpstr>System Parameters | Guardband and Channel Spacing</vt:lpstr>
      <vt:lpstr>System Parameters | Channel Raster</vt:lpstr>
      <vt:lpstr>Content</vt:lpstr>
      <vt:lpstr>PowerPoint Presentation</vt:lpstr>
      <vt:lpstr>PowerPoint Presentation</vt:lpstr>
      <vt:lpstr>Output Power| 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3GPP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Scrase</dc:creator>
  <dc:description>© 2009  All rights reserved</dc:description>
  <cp:lastModifiedBy>xutao zhou</cp:lastModifiedBy>
  <cp:revision>953</cp:revision>
  <dcterms:created xsi:type="dcterms:W3CDTF">2008-08-30T09:32:10Z</dcterms:created>
  <dcterms:modified xsi:type="dcterms:W3CDTF">2018-10-24T14:31:26Z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blob>PE5TQ1BIPgAAAEIANwAyAEMARgAzAEQARQA4AEYAMQBGADUAOQA4ADMAMAA1ADAANAA5ADYAMwA2
ADQAQgA0ADkAOABGADUANQBCADEAQgA4AEQAMQBFADQAQQA1ADAANQAwADUANAAxADEANgBGADcA
RABDAEUAQgA0ADUANQA2ADQAMQAxAEUAAAA=</vt:blob>
  </property>
  <property fmtid="{D5CDD505-2E9C-101B-9397-08002B2CF9AE}" pid="2" name="NSCPROP">
    <vt:lpwstr>NSCCustomProperty</vt:lpwstr>
  </property>
  <property fmtid="{D5CDD505-2E9C-101B-9397-08002B2CF9AE}" pid="3" name="NSCPROP_SA">
    <vt:lpwstr>http://www.3gpp.org/ftp/Information/presentations/3GPP_PowerPoint_template/2018_01_3gpp_template_v1_external.ppt</vt:lpwstr>
  </property>
</Properties>
</file>