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97" r:id="rId1"/>
    <p:sldMasterId id="2147483650" r:id="rId2"/>
    <p:sldMasterId id="2147483699" r:id="rId3"/>
  </p:sldMasterIdLst>
  <p:notesMasterIdLst>
    <p:notesMasterId r:id="rId15"/>
  </p:notesMasterIdLst>
  <p:handoutMasterIdLst>
    <p:handoutMasterId r:id="rId16"/>
  </p:handoutMasterIdLst>
  <p:sldIdLst>
    <p:sldId id="664" r:id="rId4"/>
    <p:sldId id="729" r:id="rId5"/>
    <p:sldId id="737" r:id="rId6"/>
    <p:sldId id="723" r:id="rId7"/>
    <p:sldId id="735" r:id="rId8"/>
    <p:sldId id="736" r:id="rId9"/>
    <p:sldId id="725" r:id="rId10"/>
    <p:sldId id="720" r:id="rId11"/>
    <p:sldId id="721" r:id="rId12"/>
    <p:sldId id="731" r:id="rId13"/>
    <p:sldId id="738" r:id="rId14"/>
  </p:sldIdLst>
  <p:sldSz cx="12195175" cy="6858000"/>
  <p:notesSz cx="7099300" cy="10234613"/>
  <p:defaultTex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518">
          <p15:clr>
            <a:srgbClr val="A4A3A4"/>
          </p15:clr>
        </p15:guide>
        <p15:guide id="2" orient="horz" pos="752">
          <p15:clr>
            <a:srgbClr val="A4A3A4"/>
          </p15:clr>
        </p15:guide>
        <p15:guide id="3" pos="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 zhu"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66"/>
    <a:srgbClr val="3333CC"/>
    <a:srgbClr val="005A9E"/>
    <a:srgbClr val="C86138"/>
    <a:srgbClr val="CC0099"/>
    <a:srgbClr val="CC3300"/>
    <a:srgbClr val="A50021"/>
    <a:srgbClr val="000000"/>
    <a:srgbClr val="FCF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88889" autoAdjust="0"/>
  </p:normalViewPr>
  <p:slideViewPr>
    <p:cSldViewPr snapToGrid="0">
      <p:cViewPr varScale="1">
        <p:scale>
          <a:sx n="126" d="100"/>
          <a:sy n="126" d="100"/>
        </p:scale>
        <p:origin x="144" y="186"/>
      </p:cViewPr>
      <p:guideLst>
        <p:guide orient="horz" pos="518"/>
        <p:guide orient="horz" pos="752"/>
        <p:guide pos="462"/>
      </p:guideLst>
    </p:cSldViewPr>
  </p:slideViewPr>
  <p:notesTextViewPr>
    <p:cViewPr>
      <p:scale>
        <a:sx n="1" d="1"/>
        <a:sy n="1" d="1"/>
      </p:scale>
      <p:origin x="0" y="0"/>
    </p:cViewPr>
  </p:notesTextViewPr>
  <p:sorterViewPr>
    <p:cViewPr>
      <p:scale>
        <a:sx n="110" d="100"/>
        <a:sy n="110" d="100"/>
      </p:scale>
      <p:origin x="0" y="-5634"/>
    </p:cViewPr>
  </p:sorterViewPr>
  <p:notesViewPr>
    <p:cSldViewPr snapToGrid="0">
      <p:cViewPr varScale="1">
        <p:scale>
          <a:sx n="66" d="100"/>
          <a:sy n="66" d="100"/>
        </p:scale>
        <p:origin x="0" y="0"/>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2370" name="矩形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buClrTx/>
              <a:buFontTx/>
              <a:buNone/>
              <a:defRPr sz="1300" b="0"/>
            </a:lvl1pPr>
          </a:lstStyle>
          <a:p>
            <a:endParaRPr lang="en-US" altLang="zh-CN"/>
          </a:p>
        </p:txBody>
      </p:sp>
      <p:sp>
        <p:nvSpPr>
          <p:cNvPr id="1082371" name="矩形 3"/>
          <p:cNvSpPr>
            <a:spLocks noGrp="1" noChangeArrowheads="1"/>
          </p:cNvSpPr>
          <p:nvPr>
            <p:ph type="dt" sz="quarter" idx="1"/>
          </p:nvPr>
        </p:nvSpPr>
        <p:spPr bwMode="auto">
          <a:xfrm>
            <a:off x="4021294"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buClrTx/>
              <a:buFontTx/>
              <a:buNone/>
              <a:defRPr sz="1300" b="0"/>
            </a:lvl1pPr>
          </a:lstStyle>
          <a:p>
            <a:endParaRPr lang="en-US" altLang="zh-CN"/>
          </a:p>
        </p:txBody>
      </p:sp>
      <p:sp>
        <p:nvSpPr>
          <p:cNvPr id="1082372" name="矩形 4"/>
          <p:cNvSpPr>
            <a:spLocks noGrp="1" noChangeArrowheads="1"/>
          </p:cNvSpPr>
          <p:nvPr>
            <p:ph type="ftr" sz="quarter" idx="2"/>
          </p:nvPr>
        </p:nvSpPr>
        <p:spPr bwMode="auto">
          <a:xfrm>
            <a:off x="0"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buClrTx/>
              <a:buFontTx/>
              <a:buNone/>
              <a:defRPr sz="1300" b="0"/>
            </a:lvl1pPr>
          </a:lstStyle>
          <a:p>
            <a:endParaRPr lang="en-US" altLang="zh-CN"/>
          </a:p>
        </p:txBody>
      </p:sp>
      <p:sp>
        <p:nvSpPr>
          <p:cNvPr id="1082373" name="矩形 5"/>
          <p:cNvSpPr>
            <a:spLocks noGrp="1" noChangeArrowheads="1"/>
          </p:cNvSpPr>
          <p:nvPr>
            <p:ph type="sldNum" sz="quarter" idx="3"/>
          </p:nvPr>
        </p:nvSpPr>
        <p:spPr bwMode="auto">
          <a:xfrm>
            <a:off x="4021294"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buClrTx/>
              <a:buFontTx/>
              <a:buNone/>
              <a:defRPr sz="1300" b="0"/>
            </a:lvl1pPr>
          </a:lstStyle>
          <a:p>
            <a:fld id="{D1302BA7-A8F8-4C6D-AFCA-35A633BB4BD9}" type="slidenum">
              <a:rPr lang="en-US" altLang="zh-CN"/>
              <a:pPr/>
              <a:t>‹#›</a:t>
            </a:fld>
            <a:endParaRPr lang="en-US" altLang="zh-CN"/>
          </a:p>
        </p:txBody>
      </p:sp>
    </p:spTree>
    <p:extLst>
      <p:ext uri="{BB962C8B-B14F-4D97-AF65-F5344CB8AC3E}">
        <p14:creationId xmlns:p14="http://schemas.microsoft.com/office/powerpoint/2010/main" val="119005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矩形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buClrTx/>
              <a:buFontTx/>
              <a:buNone/>
              <a:defRPr sz="1300" b="0"/>
            </a:lvl1pPr>
          </a:lstStyle>
          <a:p>
            <a:endParaRPr lang="en-US" altLang="zh-CN"/>
          </a:p>
        </p:txBody>
      </p:sp>
      <p:sp>
        <p:nvSpPr>
          <p:cNvPr id="10243" name="矩形 3"/>
          <p:cNvSpPr>
            <a:spLocks noGrp="1" noChangeArrowheads="1"/>
          </p:cNvSpPr>
          <p:nvPr>
            <p:ph type="dt" idx="1"/>
          </p:nvPr>
        </p:nvSpPr>
        <p:spPr bwMode="auto">
          <a:xfrm>
            <a:off x="4021294"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buClrTx/>
              <a:buFontTx/>
              <a:buNone/>
              <a:defRPr sz="1300" b="0"/>
            </a:lvl1pPr>
          </a:lstStyle>
          <a:p>
            <a:endParaRPr lang="en-US" altLang="zh-CN"/>
          </a:p>
        </p:txBody>
      </p:sp>
      <p:sp>
        <p:nvSpPr>
          <p:cNvPr id="10244" name="矩形 4"/>
          <p:cNvSpPr>
            <a:spLocks noGrp="1" noRot="1" noChangeAspect="1" noChangeArrowheads="1" noTextEdit="1"/>
          </p:cNvSpPr>
          <p:nvPr>
            <p:ph type="sldImg" idx="2"/>
          </p:nvPr>
        </p:nvSpPr>
        <p:spPr bwMode="auto">
          <a:xfrm>
            <a:off x="138113" y="768350"/>
            <a:ext cx="682307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矩形 5"/>
          <p:cNvSpPr>
            <a:spLocks noGrp="1" noChangeArrowheads="1"/>
          </p:cNvSpPr>
          <p:nvPr>
            <p:ph type="body" sz="quarter" idx="3"/>
          </p:nvPr>
        </p:nvSpPr>
        <p:spPr bwMode="auto">
          <a:xfrm>
            <a:off x="709930" y="4861441"/>
            <a:ext cx="567944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6" name="矩形 6"/>
          <p:cNvSpPr>
            <a:spLocks noGrp="1" noChangeArrowheads="1"/>
          </p:cNvSpPr>
          <p:nvPr>
            <p:ph type="ftr" sz="quarter" idx="4"/>
          </p:nvPr>
        </p:nvSpPr>
        <p:spPr bwMode="auto">
          <a:xfrm>
            <a:off x="0"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buClrTx/>
              <a:buFontTx/>
              <a:buNone/>
              <a:defRPr sz="1300" b="0"/>
            </a:lvl1pPr>
          </a:lstStyle>
          <a:p>
            <a:endParaRPr lang="en-US" altLang="zh-CN"/>
          </a:p>
        </p:txBody>
      </p:sp>
      <p:sp>
        <p:nvSpPr>
          <p:cNvPr id="10247" name="矩形 7"/>
          <p:cNvSpPr>
            <a:spLocks noGrp="1" noChangeArrowheads="1"/>
          </p:cNvSpPr>
          <p:nvPr>
            <p:ph type="sldNum" sz="quarter" idx="5"/>
          </p:nvPr>
        </p:nvSpPr>
        <p:spPr bwMode="auto">
          <a:xfrm>
            <a:off x="4021294"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buClrTx/>
              <a:buFontTx/>
              <a:buNone/>
              <a:defRPr sz="1300" b="0"/>
            </a:lvl1pPr>
          </a:lstStyle>
          <a:p>
            <a:fld id="{05E0B524-39D1-4AA2-8F56-B570DCCF57FB}" type="slidenum">
              <a:rPr lang="en-US" altLang="zh-CN"/>
              <a:pPr/>
              <a:t>‹#›</a:t>
            </a:fld>
            <a:endParaRPr lang="en-US" altLang="zh-CN"/>
          </a:p>
        </p:txBody>
      </p:sp>
    </p:spTree>
    <p:extLst>
      <p:ext uri="{BB962C8B-B14F-4D97-AF65-F5344CB8AC3E}">
        <p14:creationId xmlns:p14="http://schemas.microsoft.com/office/powerpoint/2010/main" val="15179003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mailto:Matthew.webb@huawei.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868556" y="4196522"/>
            <a:ext cx="7456488" cy="1419225"/>
          </a:xfrm>
          <a:prstGeom prst="rect">
            <a:avLst/>
          </a:prstGeom>
        </p:spPr>
        <p:txBody>
          <a:bodyPr/>
          <a:lstStyle>
            <a:lvl1pPr>
              <a:defRPr sz="4000">
                <a:solidFill>
                  <a:srgbClr val="C00000"/>
                </a:solidFill>
                <a:latin typeface="Arial" pitchFamily="34" charset="0"/>
                <a:cs typeface="Arial" pitchFamily="34" charset="0"/>
              </a:defRPr>
            </a:lvl1pPr>
          </a:lstStyle>
          <a:p>
            <a:r>
              <a:rPr lang="en-US" altLang="zh-CN" smtClean="0"/>
              <a:t>Click to edit Master title style</a:t>
            </a:r>
            <a:endParaRPr lang="zh-CN" altLang="en-US" dirty="0"/>
          </a:p>
        </p:txBody>
      </p:sp>
    </p:spTree>
    <p:extLst>
      <p:ext uri="{BB962C8B-B14F-4D97-AF65-F5344CB8AC3E}">
        <p14:creationId xmlns:p14="http://schemas.microsoft.com/office/powerpoint/2010/main" val="22784747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itchFamily="34" charset="0"/>
                <a:cs typeface="Arial"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9600" y="1066800"/>
            <a:ext cx="10975975" cy="4525963"/>
          </a:xfrm>
          <a:prstGeom prst="rect">
            <a:avLst/>
          </a:prstGeom>
        </p:spPr>
        <p:txBody>
          <a:bodyPr/>
          <a:lstStyle>
            <a:lvl1pPr>
              <a:buClr>
                <a:schemeClr val="bg1">
                  <a:lumMod val="50000"/>
                </a:schemeClr>
              </a:buClr>
              <a:defRPr>
                <a:latin typeface="Arial" pitchFamily="34" charset="0"/>
                <a:cs typeface="Arial" pitchFamily="34" charset="0"/>
              </a:defRPr>
            </a:lvl1pPr>
            <a:lvl2pPr>
              <a:buClr>
                <a:schemeClr val="bg1">
                  <a:lumMod val="50000"/>
                </a:schemeClr>
              </a:buClr>
              <a:defRPr>
                <a:latin typeface="Arial" pitchFamily="34" charset="0"/>
                <a:cs typeface="Arial" pitchFamily="34" charset="0"/>
              </a:defRPr>
            </a:lvl2pPr>
            <a:lvl3pPr>
              <a:buClr>
                <a:schemeClr val="bg1">
                  <a:lumMod val="50000"/>
                </a:schemeClr>
              </a:buClr>
              <a:defRPr>
                <a:latin typeface="Arial" pitchFamily="34" charset="0"/>
                <a:cs typeface="Arial" pitchFamily="34" charset="0"/>
              </a:defRPr>
            </a:lvl3pPr>
            <a:lvl4pPr>
              <a:buClr>
                <a:schemeClr val="bg1">
                  <a:lumMod val="50000"/>
                </a:schemeClr>
              </a:buClr>
              <a:defRPr>
                <a:latin typeface="Arial" pitchFamily="34" charset="0"/>
                <a:cs typeface="Arial" pitchFamily="34" charset="0"/>
              </a:defRPr>
            </a:lvl4pPr>
            <a:lvl5pPr>
              <a:buClr>
                <a:schemeClr val="bg1">
                  <a:lumMod val="50000"/>
                </a:schemeClr>
              </a:buClr>
              <a:defRPr>
                <a:latin typeface="Arial" pitchFamily="34" charset="0"/>
                <a:cs typeface="Arial"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95633483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itchFamily="34" charset="0"/>
                <a:cs typeface="Arial"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9600" y="1066800"/>
            <a:ext cx="5220000" cy="4525963"/>
          </a:xfrm>
          <a:prstGeom prst="rect">
            <a:avLst/>
          </a:prstGeom>
        </p:spPr>
        <p:txBody>
          <a:bodyPr/>
          <a:lstStyle>
            <a:lvl1pPr>
              <a:buClr>
                <a:schemeClr val="bg1">
                  <a:lumMod val="50000"/>
                </a:schemeClr>
              </a:buClr>
              <a:defRPr>
                <a:latin typeface="Arial" pitchFamily="34" charset="0"/>
                <a:cs typeface="Arial" pitchFamily="34" charset="0"/>
              </a:defRPr>
            </a:lvl1pPr>
            <a:lvl2pPr>
              <a:buClr>
                <a:schemeClr val="bg1">
                  <a:lumMod val="50000"/>
                </a:schemeClr>
              </a:buClr>
              <a:defRPr>
                <a:latin typeface="Arial" pitchFamily="34" charset="0"/>
                <a:cs typeface="Arial" pitchFamily="34" charset="0"/>
              </a:defRPr>
            </a:lvl2pPr>
            <a:lvl3pPr>
              <a:buClr>
                <a:schemeClr val="bg1">
                  <a:lumMod val="50000"/>
                </a:schemeClr>
              </a:buClr>
              <a:defRPr>
                <a:latin typeface="Arial" pitchFamily="34" charset="0"/>
                <a:cs typeface="Arial" pitchFamily="34" charset="0"/>
              </a:defRPr>
            </a:lvl3pPr>
            <a:lvl4pPr>
              <a:buClr>
                <a:schemeClr val="bg1">
                  <a:lumMod val="50000"/>
                </a:schemeClr>
              </a:buClr>
              <a:defRPr>
                <a:latin typeface="Arial" pitchFamily="34" charset="0"/>
                <a:cs typeface="Arial" pitchFamily="34" charset="0"/>
              </a:defRPr>
            </a:lvl4pPr>
            <a:lvl5pPr>
              <a:buClr>
                <a:schemeClr val="bg1">
                  <a:lumMod val="50000"/>
                </a:schemeClr>
              </a:buClr>
              <a:defRPr>
                <a:latin typeface="Arial" pitchFamily="34" charset="0"/>
                <a:cs typeface="Arial"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2"/>
          <p:cNvSpPr>
            <a:spLocks noGrp="1"/>
          </p:cNvSpPr>
          <p:nvPr>
            <p:ph idx="10"/>
          </p:nvPr>
        </p:nvSpPr>
        <p:spPr>
          <a:xfrm>
            <a:off x="6309946" y="1066800"/>
            <a:ext cx="5220000" cy="4525963"/>
          </a:xfrm>
          <a:prstGeom prst="rect">
            <a:avLst/>
          </a:prstGeom>
        </p:spPr>
        <p:txBody>
          <a:bodyPr/>
          <a:lstStyle>
            <a:lvl1pPr>
              <a:buClr>
                <a:schemeClr val="bg1">
                  <a:lumMod val="50000"/>
                </a:schemeClr>
              </a:buClr>
              <a:defRPr>
                <a:latin typeface="Arial" pitchFamily="34" charset="0"/>
                <a:cs typeface="Arial" pitchFamily="34" charset="0"/>
              </a:defRPr>
            </a:lvl1pPr>
            <a:lvl2pPr>
              <a:buClr>
                <a:schemeClr val="bg1">
                  <a:lumMod val="50000"/>
                </a:schemeClr>
              </a:buClr>
              <a:defRPr>
                <a:latin typeface="Arial" pitchFamily="34" charset="0"/>
                <a:cs typeface="Arial" pitchFamily="34" charset="0"/>
              </a:defRPr>
            </a:lvl2pPr>
            <a:lvl3pPr>
              <a:buClr>
                <a:schemeClr val="bg1">
                  <a:lumMod val="50000"/>
                </a:schemeClr>
              </a:buClr>
              <a:defRPr>
                <a:latin typeface="Arial" pitchFamily="34" charset="0"/>
                <a:cs typeface="Arial" pitchFamily="34" charset="0"/>
              </a:defRPr>
            </a:lvl3pPr>
            <a:lvl4pPr>
              <a:buClr>
                <a:schemeClr val="bg1">
                  <a:lumMod val="50000"/>
                </a:schemeClr>
              </a:buClr>
              <a:defRPr>
                <a:latin typeface="Arial" pitchFamily="34" charset="0"/>
                <a:cs typeface="Arial" pitchFamily="34" charset="0"/>
              </a:defRPr>
            </a:lvl4pPr>
            <a:lvl5pPr>
              <a:buClr>
                <a:schemeClr val="bg1">
                  <a:lumMod val="50000"/>
                </a:schemeClr>
              </a:buClr>
              <a:defRPr>
                <a:latin typeface="Arial" pitchFamily="34" charset="0"/>
                <a:cs typeface="Arial"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145657860"/>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917" y="275167"/>
            <a:ext cx="10977343" cy="1143000"/>
          </a:xfrm>
          <a:prstGeom prst="rect">
            <a:avLst/>
          </a:prstGeo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extBox 1"/>
          <p:cNvSpPr txBox="1"/>
          <p:nvPr userDrawn="1"/>
        </p:nvSpPr>
        <p:spPr>
          <a:xfrm>
            <a:off x="3171526" y="423929"/>
            <a:ext cx="5515273" cy="1384995"/>
          </a:xfrm>
          <a:prstGeom prst="rect">
            <a:avLst/>
          </a:prstGeom>
          <a:noFill/>
        </p:spPr>
        <p:txBody>
          <a:bodyPr wrap="square" rtlCol="0">
            <a:spAutoFit/>
          </a:bodyPr>
          <a:lstStyle/>
          <a:p>
            <a:pPr algn="ctr">
              <a:buNone/>
            </a:pPr>
            <a:r>
              <a:rPr lang="en-GB" sz="2800" dirty="0" smtClean="0"/>
              <a:t>CONTACT</a:t>
            </a:r>
          </a:p>
          <a:p>
            <a:pPr algn="ctr">
              <a:buNone/>
            </a:pPr>
            <a:r>
              <a:rPr lang="en-GB" sz="2800" dirty="0" smtClean="0"/>
              <a:t>Matthew Webb</a:t>
            </a:r>
          </a:p>
          <a:p>
            <a:pPr algn="ctr">
              <a:buNone/>
            </a:pPr>
            <a:r>
              <a:rPr lang="en-GB" sz="2800" dirty="0" smtClean="0">
                <a:hlinkClick r:id="rId2"/>
              </a:rPr>
              <a:t>matthew.webb@huawei.com</a:t>
            </a:r>
            <a:r>
              <a:rPr lang="en-GB" sz="2800" baseline="0" dirty="0" smtClean="0"/>
              <a:t> </a:t>
            </a:r>
            <a:endParaRPr lang="en-GB" sz="2800" dirty="0"/>
          </a:p>
        </p:txBody>
      </p:sp>
    </p:spTree>
    <p:extLst>
      <p:ext uri="{BB962C8B-B14F-4D97-AF65-F5344CB8AC3E}">
        <p14:creationId xmlns:p14="http://schemas.microsoft.com/office/powerpoint/2010/main" val="12038062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副标题 2"/>
          <p:cNvSpPr txBox="1">
            <a:spLocks/>
          </p:cNvSpPr>
          <p:nvPr/>
        </p:nvSpPr>
        <p:spPr bwMode="auto">
          <a:xfrm>
            <a:off x="3676082" y="6421894"/>
            <a:ext cx="3649662" cy="293687"/>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800" b="0" dirty="0" smtClean="0">
                <a:solidFill>
                  <a:schemeClr val="bg1">
                    <a:lumMod val="50000"/>
                  </a:schemeClr>
                </a:solidFill>
              </a:rPr>
              <a:t>www.huawei.com</a:t>
            </a:r>
            <a:endParaRPr lang="zh-CN" altLang="en-US" sz="1800" b="0" dirty="0">
              <a:solidFill>
                <a:schemeClr val="bg1">
                  <a:lumMod val="50000"/>
                </a:schemeClr>
              </a:solidFill>
            </a:endParaRP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169" y="6342743"/>
            <a:ext cx="2776352" cy="515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2" name="Group 1"/>
          <p:cNvGrpSpPr/>
          <p:nvPr userDrawn="1"/>
        </p:nvGrpSpPr>
        <p:grpSpPr>
          <a:xfrm>
            <a:off x="-1" y="0"/>
            <a:ext cx="12195176" cy="4775200"/>
            <a:chOff x="0" y="0"/>
            <a:chExt cx="9144000" cy="3281653"/>
          </a:xfrm>
        </p:grpSpPr>
        <p:pic>
          <p:nvPicPr>
            <p:cNvPr id="5" name="图片 7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462" y="0"/>
              <a:ext cx="9141076" cy="2388867"/>
            </a:xfrm>
            <a:prstGeom prst="rect">
              <a:avLst/>
            </a:prstGeom>
          </p:spPr>
        </p:pic>
        <p:pic>
          <p:nvPicPr>
            <p:cNvPr id="9" name="图片 153"/>
            <p:cNvPicPr>
              <a:picLocks noChangeAspect="1"/>
            </p:cNvPicPr>
            <p:nvPr userDrawn="1"/>
          </p:nvPicPr>
          <p:blipFill>
            <a:blip r:embed="rId5" cstate="print"/>
            <a:stretch>
              <a:fillRect/>
            </a:stretch>
          </p:blipFill>
          <p:spPr>
            <a:xfrm>
              <a:off x="0" y="1059582"/>
              <a:ext cx="9144000" cy="2222071"/>
            </a:xfrm>
            <a:prstGeom prst="rect">
              <a:avLst/>
            </a:prstGeom>
          </p:spPr>
        </p:pic>
      </p:grpSp>
      <p:pic>
        <p:nvPicPr>
          <p:cNvPr id="10" name="Picture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407140" y="6216794"/>
            <a:ext cx="2289436" cy="498787"/>
          </a:xfrm>
          <a:prstGeom prst="rect">
            <a:avLst/>
          </a:prstGeom>
        </p:spPr>
      </p:pic>
    </p:spTree>
    <p:extLst>
      <p:ext uri="{BB962C8B-B14F-4D97-AF65-F5344CB8AC3E}">
        <p14:creationId xmlns:p14="http://schemas.microsoft.com/office/powerpoint/2010/main" val="3528606467"/>
      </p:ext>
    </p:extLst>
  </p:cSld>
  <p:clrMap bg1="lt1" tx1="dk1" bg2="lt2" tx2="dk2" accent1="accent1" accent2="accent2" accent3="accent3" accent4="accent4" accent5="accent5" accent6="accent6" hlink="hlink" folHlink="folHlink"/>
  <p:sldLayoutIdLst>
    <p:sldLayoutId id="2147483698" r:id="rId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txStyles>
    <p:titleStyle>
      <a:lvl1pPr algn="ctr" rtl="0" eaLnBrk="1" fontAlgn="base" hangingPunct="1">
        <a:spcBef>
          <a:spcPct val="0"/>
        </a:spcBef>
        <a:spcAft>
          <a:spcPct val="0"/>
        </a:spcAft>
        <a:defRPr sz="4400" b="1">
          <a:solidFill>
            <a:schemeClr val="bg1"/>
          </a:solidFill>
          <a:latin typeface="+mj-lt"/>
          <a:ea typeface="+mj-ea"/>
          <a:cs typeface="+mj-cs"/>
        </a:defRPr>
      </a:lvl1pPr>
      <a:lvl2pPr algn="ctr" rtl="0" eaLnBrk="1" fontAlgn="base" hangingPunct="1">
        <a:spcBef>
          <a:spcPct val="0"/>
        </a:spcBef>
        <a:spcAft>
          <a:spcPct val="0"/>
        </a:spcAft>
        <a:defRPr sz="4400" b="1">
          <a:solidFill>
            <a:schemeClr val="bg1"/>
          </a:solidFill>
          <a:latin typeface="Arial" charset="0"/>
          <a:ea typeface="黑体" pitchFamily="2" charset="-122"/>
        </a:defRPr>
      </a:lvl2pPr>
      <a:lvl3pPr algn="ctr" rtl="0" eaLnBrk="1" fontAlgn="base" hangingPunct="1">
        <a:spcBef>
          <a:spcPct val="0"/>
        </a:spcBef>
        <a:spcAft>
          <a:spcPct val="0"/>
        </a:spcAft>
        <a:defRPr sz="4400" b="1">
          <a:solidFill>
            <a:schemeClr val="bg1"/>
          </a:solidFill>
          <a:latin typeface="Arial" charset="0"/>
          <a:ea typeface="黑体" pitchFamily="2" charset="-122"/>
        </a:defRPr>
      </a:lvl3pPr>
      <a:lvl4pPr algn="ctr" rtl="0" eaLnBrk="1" fontAlgn="base" hangingPunct="1">
        <a:spcBef>
          <a:spcPct val="0"/>
        </a:spcBef>
        <a:spcAft>
          <a:spcPct val="0"/>
        </a:spcAft>
        <a:defRPr sz="4400" b="1">
          <a:solidFill>
            <a:schemeClr val="bg1"/>
          </a:solidFill>
          <a:latin typeface="Arial" charset="0"/>
          <a:ea typeface="黑体" pitchFamily="2" charset="-122"/>
        </a:defRPr>
      </a:lvl4pPr>
      <a:lvl5pPr algn="ctr" rtl="0" eaLnBrk="1" fontAlgn="base" hangingPunct="1">
        <a:spcBef>
          <a:spcPct val="0"/>
        </a:spcBef>
        <a:spcAft>
          <a:spcPct val="0"/>
        </a:spcAft>
        <a:defRPr sz="4400" b="1">
          <a:solidFill>
            <a:schemeClr val="bg1"/>
          </a:solidFill>
          <a:latin typeface="Arial" charset="0"/>
          <a:ea typeface="黑体" pitchFamily="2" charset="-122"/>
        </a:defRPr>
      </a:lvl5pPr>
      <a:lvl6pPr marL="457200" algn="ctr" rtl="0" eaLnBrk="1" fontAlgn="base" hangingPunct="1">
        <a:spcBef>
          <a:spcPct val="0"/>
        </a:spcBef>
        <a:spcAft>
          <a:spcPct val="0"/>
        </a:spcAft>
        <a:defRPr sz="4400" b="1">
          <a:solidFill>
            <a:schemeClr val="bg1"/>
          </a:solidFill>
          <a:latin typeface="Arial" charset="0"/>
          <a:ea typeface="黑体" pitchFamily="2" charset="-122"/>
        </a:defRPr>
      </a:lvl6pPr>
      <a:lvl7pPr marL="914400" algn="ctr" rtl="0" eaLnBrk="1" fontAlgn="base" hangingPunct="1">
        <a:spcBef>
          <a:spcPct val="0"/>
        </a:spcBef>
        <a:spcAft>
          <a:spcPct val="0"/>
        </a:spcAft>
        <a:defRPr sz="4400" b="1">
          <a:solidFill>
            <a:schemeClr val="bg1"/>
          </a:solidFill>
          <a:latin typeface="Arial" charset="0"/>
          <a:ea typeface="黑体" pitchFamily="2" charset="-122"/>
        </a:defRPr>
      </a:lvl7pPr>
      <a:lvl8pPr marL="1371600" algn="ctr" rtl="0" eaLnBrk="1" fontAlgn="base" hangingPunct="1">
        <a:spcBef>
          <a:spcPct val="0"/>
        </a:spcBef>
        <a:spcAft>
          <a:spcPct val="0"/>
        </a:spcAft>
        <a:defRPr sz="4400" b="1">
          <a:solidFill>
            <a:schemeClr val="bg1"/>
          </a:solidFill>
          <a:latin typeface="Arial" charset="0"/>
          <a:ea typeface="黑体" pitchFamily="2" charset="-122"/>
        </a:defRPr>
      </a:lvl8pPr>
      <a:lvl9pPr marL="1828800" algn="ctr" rtl="0" eaLnBrk="1" fontAlgn="base" hangingPunct="1">
        <a:spcBef>
          <a:spcPct val="0"/>
        </a:spcBef>
        <a:spcAft>
          <a:spcPct val="0"/>
        </a:spcAft>
        <a:defRPr sz="4400" b="1">
          <a:solidFill>
            <a:schemeClr val="bg1"/>
          </a:solidFill>
          <a:latin typeface="Arial" charset="0"/>
          <a:ea typeface="黑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86"/>
          <p:cNvSpPr>
            <a:spLocks noChangeArrowheads="1"/>
          </p:cNvSpPr>
          <p:nvPr/>
        </p:nvSpPr>
        <p:spPr bwMode="auto">
          <a:xfrm>
            <a:off x="11414125" y="6376989"/>
            <a:ext cx="685800" cy="461962"/>
          </a:xfrm>
          <a:prstGeom prst="rect">
            <a:avLst/>
          </a:prstGeom>
          <a:noFill/>
          <a:ln w="9525">
            <a:noFill/>
            <a:miter lim="800000"/>
            <a:headEnd/>
            <a:tailEnd/>
          </a:ln>
          <a:effectLst/>
        </p:spPr>
        <p:txBody>
          <a:bodyPr lIns="0" tIns="0" rIns="0" bIns="0"/>
          <a:lstStyle/>
          <a:p>
            <a:pPr defTabSz="784225" eaLnBrk="0" hangingPunct="0">
              <a:lnSpc>
                <a:spcPct val="85000"/>
              </a:lnSpc>
              <a:buClrTx/>
              <a:buFontTx/>
              <a:buNone/>
            </a:pPr>
            <a:endParaRPr lang="de-DE" sz="1400" b="0" dirty="0">
              <a:latin typeface="FrutigerNext LT Light" pitchFamily="34" charset="0"/>
              <a:ea typeface="MS PGothic" pitchFamily="34" charset="-128"/>
            </a:endParaRPr>
          </a:p>
          <a:p>
            <a:pPr defTabSz="784225" eaLnBrk="0" hangingPunct="0">
              <a:lnSpc>
                <a:spcPct val="85000"/>
              </a:lnSpc>
              <a:buClrTx/>
              <a:buFontTx/>
              <a:buNone/>
            </a:pPr>
            <a:r>
              <a:rPr lang="de-DE" sz="1400" b="0" dirty="0">
                <a:latin typeface="FrutigerNext LT Light" pitchFamily="34" charset="0"/>
                <a:ea typeface="MS PGothic" pitchFamily="34" charset="-128"/>
              </a:rPr>
              <a:t>Page </a:t>
            </a:r>
            <a:fld id="{E68EC476-442B-4BB7-9603-F1440C241F3D}" type="slidenum">
              <a:rPr lang="de-DE" sz="1400" b="0">
                <a:latin typeface="FrutigerNext LT Light" pitchFamily="34" charset="0"/>
                <a:ea typeface="MS PGothic" pitchFamily="34" charset="-128"/>
              </a:rPr>
              <a:pPr defTabSz="784225" eaLnBrk="0" hangingPunct="0">
                <a:lnSpc>
                  <a:spcPct val="85000"/>
                </a:lnSpc>
                <a:buClrTx/>
                <a:buFontTx/>
                <a:buNone/>
              </a:pPr>
              <a:t>‹#›</a:t>
            </a:fld>
            <a:endParaRPr lang="en-GB" sz="1400" b="0" dirty="0">
              <a:latin typeface="FrutigerNext LT Light" pitchFamily="34" charset="0"/>
              <a:ea typeface="MS PGothic" pitchFamily="34" charset="-128"/>
            </a:endParaRPr>
          </a:p>
        </p:txBody>
      </p:sp>
      <p:sp>
        <p:nvSpPr>
          <p:cNvPr id="14" name="Text Box 5"/>
          <p:cNvSpPr txBox="1">
            <a:spLocks noChangeArrowheads="1"/>
          </p:cNvSpPr>
          <p:nvPr/>
        </p:nvSpPr>
        <p:spPr bwMode="auto">
          <a:xfrm>
            <a:off x="856498" y="6467468"/>
            <a:ext cx="352346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ClrTx/>
              <a:buFontTx/>
              <a:buNone/>
              <a:defRPr/>
            </a:pPr>
            <a:r>
              <a:rPr lang="en-US" altLang="zh-CN" sz="1400" b="0" dirty="0" smtClean="0">
                <a:solidFill>
                  <a:schemeClr val="tx1">
                    <a:lumMod val="65000"/>
                    <a:lumOff val="35000"/>
                  </a:schemeClr>
                </a:solidFill>
                <a:latin typeface="FrutigerNext LT Light" pitchFamily="34" charset="0"/>
                <a:ea typeface="MS PGothic" pitchFamily="34" charset="-128"/>
              </a:rPr>
              <a:t>HUAWEI TECHNOLOGIES CO., LTD., Proprietary</a:t>
            </a:r>
          </a:p>
        </p:txBody>
      </p:sp>
      <p:sp>
        <p:nvSpPr>
          <p:cNvPr id="1084444" name="矩形 28"/>
          <p:cNvSpPr>
            <a:spLocks noGrp="1" noChangeArrowheads="1"/>
          </p:cNvSpPr>
          <p:nvPr>
            <p:ph type="title"/>
          </p:nvPr>
        </p:nvSpPr>
        <p:spPr bwMode="auto">
          <a:xfrm>
            <a:off x="609600" y="392231"/>
            <a:ext cx="45127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lvl="0"/>
            <a:r>
              <a:rPr lang="zh-CN" altLang="en-US" dirty="0" smtClean="0"/>
              <a:t>单击此处编辑母版标题样式</a:t>
            </a:r>
          </a:p>
        </p:txBody>
      </p:sp>
    </p:spTree>
  </p:cSld>
  <p:clrMap bg1="lt1" tx1="dk1" bg2="lt2" tx2="dk2" accent1="accent1" accent2="accent2" accent3="accent3" accent4="accent4" accent5="accent5" accent6="accent6" hlink="hlink" folHlink="folHlink"/>
  <p:sldLayoutIdLst>
    <p:sldLayoutId id="2147483665" r:id="rId1"/>
    <p:sldLayoutId id="2147483702" r:id="rId2"/>
    <p:sldLayoutId id="2147483701" r:id="rId3"/>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hf sldNum="0" hdr="0" ftr="0"/>
  <p:txStyles>
    <p:titleStyle>
      <a:lvl1pPr algn="l" rtl="0" fontAlgn="base">
        <a:spcBef>
          <a:spcPct val="0"/>
        </a:spcBef>
        <a:spcAft>
          <a:spcPct val="0"/>
        </a:spcAft>
        <a:defRPr sz="2800" b="1">
          <a:solidFill>
            <a:srgbClr val="990000"/>
          </a:solidFill>
          <a:latin typeface="Arial" pitchFamily="34" charset="0"/>
          <a:ea typeface="+mj-ea"/>
          <a:cs typeface="Arial" pitchFamily="34" charset="0"/>
        </a:defRPr>
      </a:lvl1pPr>
      <a:lvl2pPr algn="l" rtl="0" fontAlgn="base">
        <a:spcBef>
          <a:spcPct val="0"/>
        </a:spcBef>
        <a:spcAft>
          <a:spcPct val="0"/>
        </a:spcAft>
        <a:defRPr sz="3000" b="1">
          <a:solidFill>
            <a:srgbClr val="990000"/>
          </a:solidFill>
          <a:latin typeface="Arial" charset="0"/>
          <a:ea typeface="黑体" pitchFamily="2" charset="-122"/>
        </a:defRPr>
      </a:lvl2pPr>
      <a:lvl3pPr algn="l" rtl="0" fontAlgn="base">
        <a:spcBef>
          <a:spcPct val="0"/>
        </a:spcBef>
        <a:spcAft>
          <a:spcPct val="0"/>
        </a:spcAft>
        <a:defRPr sz="3000" b="1">
          <a:solidFill>
            <a:srgbClr val="990000"/>
          </a:solidFill>
          <a:latin typeface="Arial" charset="0"/>
          <a:ea typeface="黑体" pitchFamily="2" charset="-122"/>
        </a:defRPr>
      </a:lvl3pPr>
      <a:lvl4pPr algn="l" rtl="0" fontAlgn="base">
        <a:spcBef>
          <a:spcPct val="0"/>
        </a:spcBef>
        <a:spcAft>
          <a:spcPct val="0"/>
        </a:spcAft>
        <a:defRPr sz="3000" b="1">
          <a:solidFill>
            <a:srgbClr val="990000"/>
          </a:solidFill>
          <a:latin typeface="Arial" charset="0"/>
          <a:ea typeface="黑体" pitchFamily="2" charset="-122"/>
        </a:defRPr>
      </a:lvl4pPr>
      <a:lvl5pPr algn="l" rtl="0" fontAlgn="base">
        <a:spcBef>
          <a:spcPct val="0"/>
        </a:spcBef>
        <a:spcAft>
          <a:spcPct val="0"/>
        </a:spcAft>
        <a:defRPr sz="3000" b="1">
          <a:solidFill>
            <a:srgbClr val="990000"/>
          </a:solidFill>
          <a:latin typeface="Arial" charset="0"/>
          <a:ea typeface="黑体" pitchFamily="2" charset="-122"/>
        </a:defRPr>
      </a:lvl5pPr>
      <a:lvl6pPr marL="457200" algn="l" rtl="0" fontAlgn="base">
        <a:spcBef>
          <a:spcPct val="0"/>
        </a:spcBef>
        <a:spcAft>
          <a:spcPct val="0"/>
        </a:spcAft>
        <a:defRPr sz="3000" b="1">
          <a:solidFill>
            <a:srgbClr val="990000"/>
          </a:solidFill>
          <a:latin typeface="Arial" charset="0"/>
          <a:ea typeface="黑体" pitchFamily="2" charset="-122"/>
        </a:defRPr>
      </a:lvl6pPr>
      <a:lvl7pPr marL="914400" algn="l" rtl="0" fontAlgn="base">
        <a:spcBef>
          <a:spcPct val="0"/>
        </a:spcBef>
        <a:spcAft>
          <a:spcPct val="0"/>
        </a:spcAft>
        <a:defRPr sz="3000" b="1">
          <a:solidFill>
            <a:srgbClr val="990000"/>
          </a:solidFill>
          <a:latin typeface="Arial" charset="0"/>
          <a:ea typeface="黑体" pitchFamily="2" charset="-122"/>
        </a:defRPr>
      </a:lvl7pPr>
      <a:lvl8pPr marL="1371600" algn="l" rtl="0" fontAlgn="base">
        <a:spcBef>
          <a:spcPct val="0"/>
        </a:spcBef>
        <a:spcAft>
          <a:spcPct val="0"/>
        </a:spcAft>
        <a:defRPr sz="3000" b="1">
          <a:solidFill>
            <a:srgbClr val="990000"/>
          </a:solidFill>
          <a:latin typeface="Arial" charset="0"/>
          <a:ea typeface="黑体" pitchFamily="2" charset="-122"/>
        </a:defRPr>
      </a:lvl8pPr>
      <a:lvl9pPr marL="1828800" algn="l" rtl="0" fontAlgn="base">
        <a:spcBef>
          <a:spcPct val="0"/>
        </a:spcBef>
        <a:spcAft>
          <a:spcPct val="0"/>
        </a:spcAft>
        <a:defRPr sz="3000" b="1">
          <a:solidFill>
            <a:srgbClr val="990000"/>
          </a:solidFill>
          <a:latin typeface="Arial" charset="0"/>
          <a:ea typeface="黑体" pitchFamily="2" charset="-122"/>
        </a:defRPr>
      </a:lvl9pPr>
    </p:titleStyle>
    <p:bodyStyle>
      <a:lvl1pPr marL="342900" indent="-342900" algn="l" rtl="0" fontAlgn="base">
        <a:spcBef>
          <a:spcPct val="20000"/>
        </a:spcBef>
        <a:spcAft>
          <a:spcPct val="0"/>
        </a:spcAft>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20000"/>
            <a:lumOff val="80000"/>
          </a:schemeClr>
        </a:solidFill>
        <a:effectLst/>
      </p:bgPr>
    </p:bg>
    <p:spTree>
      <p:nvGrpSpPr>
        <p:cNvPr id="1" name=""/>
        <p:cNvGrpSpPr/>
        <p:nvPr/>
      </p:nvGrpSpPr>
      <p:grpSpPr>
        <a:xfrm>
          <a:off x="0" y="0"/>
          <a:ext cx="0" cy="0"/>
          <a:chOff x="0" y="0"/>
          <a:chExt cx="0" cy="0"/>
        </a:xfrm>
      </p:grpSpPr>
      <p:pic>
        <p:nvPicPr>
          <p:cNvPr id="17" name="Picture 3"/>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tretch>
            <a:fillRect/>
          </a:stretch>
        </p:blipFill>
        <p:spPr bwMode="auto">
          <a:xfrm>
            <a:off x="3999390" y="1954856"/>
            <a:ext cx="3730090" cy="1457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 Box 17"/>
          <p:cNvSpPr txBox="1">
            <a:spLocks noChangeArrowheads="1"/>
          </p:cNvSpPr>
          <p:nvPr/>
        </p:nvSpPr>
        <p:spPr bwMode="auto">
          <a:xfrm>
            <a:off x="5102624" y="3412722"/>
            <a:ext cx="1523622" cy="307777"/>
          </a:xfrm>
          <a:prstGeom prst="rect">
            <a:avLst/>
          </a:prstGeom>
          <a:noFill/>
          <a:ln w="9525">
            <a:noFill/>
            <a:miter lim="800000"/>
            <a:headEnd/>
            <a:tailEnd/>
          </a:ln>
        </p:spPr>
        <p:txBody>
          <a:bodyPr wrap="none">
            <a:spAutoFit/>
          </a:bodyPr>
          <a:lstStyle/>
          <a:p>
            <a:pPr eaLnBrk="0" hangingPunct="0">
              <a:buClrTx/>
              <a:buFontTx/>
              <a:buNone/>
            </a:pPr>
            <a:r>
              <a:rPr lang="en-US" altLang="zh-CN" sz="1400" b="0" dirty="0" smtClean="0">
                <a:solidFill>
                  <a:schemeClr val="tx1">
                    <a:lumMod val="75000"/>
                    <a:lumOff val="25000"/>
                  </a:schemeClr>
                </a:solidFill>
                <a:latin typeface="FrutigerNext LT Light" pitchFamily="34" charset="0"/>
                <a:ea typeface="MS PGothic" pitchFamily="34" charset="-128"/>
              </a:rPr>
              <a:t>www.huawei.com</a:t>
            </a:r>
            <a:endParaRPr lang="en-US" altLang="zh-CN" sz="1400" b="0" dirty="0">
              <a:solidFill>
                <a:schemeClr val="tx1">
                  <a:lumMod val="75000"/>
                  <a:lumOff val="25000"/>
                </a:schemeClr>
              </a:solidFill>
              <a:latin typeface="FrutigerNext LT Light" pitchFamily="34" charset="0"/>
              <a:ea typeface="MS PGothic" pitchFamily="34" charset="-128"/>
            </a:endParaRPr>
          </a:p>
        </p:txBody>
      </p:sp>
      <p:sp>
        <p:nvSpPr>
          <p:cNvPr id="7" name="TextBox 6"/>
          <p:cNvSpPr txBox="1"/>
          <p:nvPr/>
        </p:nvSpPr>
        <p:spPr>
          <a:xfrm>
            <a:off x="1482685" y="4508390"/>
            <a:ext cx="9182099" cy="1384995"/>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600"/>
              </a:spcAft>
              <a:buClrTx/>
              <a:buSzTx/>
              <a:buFontTx/>
              <a:buNone/>
              <a:tabLst/>
              <a:defRPr/>
            </a:pPr>
            <a:r>
              <a:rPr kumimoji="0" lang="en-US" altLang="zh-CN" sz="1400" b="0" i="0" u="none" strike="noStrike" kern="1200" cap="none" spc="0" normalizeH="0" baseline="0" noProof="0" dirty="0" smtClean="0">
                <a:ln>
                  <a:noFill/>
                </a:ln>
                <a:solidFill>
                  <a:schemeClr val="tx1">
                    <a:lumMod val="75000"/>
                    <a:lumOff val="25000"/>
                  </a:schemeClr>
                </a:solidFill>
                <a:effectLst/>
                <a:uLnTx/>
                <a:uFillTx/>
                <a:latin typeface="+mj-lt"/>
                <a:ea typeface="宋体" charset="-122"/>
                <a:cs typeface="+mn-cs"/>
              </a:rPr>
              <a:t>Copyright©2018 Huawei Technologies Co., Ltd. All Rights Reserved.</a:t>
            </a:r>
            <a:endParaRPr kumimoji="0" lang="zh-CN" altLang="zh-CN" sz="1400" b="0" i="0" u="none" strike="noStrike" kern="1200" cap="none" spc="0" normalizeH="0" baseline="0" noProof="0" dirty="0" smtClean="0">
              <a:ln>
                <a:noFill/>
              </a:ln>
              <a:solidFill>
                <a:schemeClr val="tx1">
                  <a:lumMod val="75000"/>
                  <a:lumOff val="25000"/>
                </a:schemeClr>
              </a:solidFill>
              <a:effectLst/>
              <a:uLnTx/>
              <a:uFillTx/>
              <a:latin typeface="+mj-lt"/>
              <a:ea typeface="宋体" charset="-122"/>
              <a:cs typeface="+mn-cs"/>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1200" cap="none" spc="0" normalizeH="0" baseline="0" noProof="0" dirty="0" smtClean="0">
                <a:ln>
                  <a:noFill/>
                </a:ln>
                <a:solidFill>
                  <a:schemeClr val="tx1">
                    <a:lumMod val="75000"/>
                    <a:lumOff val="25000"/>
                  </a:schemeClr>
                </a:solidFill>
                <a:effectLst/>
                <a:uLnTx/>
                <a:uFillTx/>
                <a:latin typeface="+mn-lt"/>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300" b="0" i="0" u="none" strike="noStrike" kern="1200" cap="none" spc="0" normalizeH="0" baseline="0" noProof="0" dirty="0">
              <a:ln>
                <a:noFill/>
              </a:ln>
              <a:solidFill>
                <a:schemeClr val="tx1">
                  <a:lumMod val="75000"/>
                  <a:lumOff val="25000"/>
                </a:schemeClr>
              </a:solidFill>
              <a:effectLst/>
              <a:uLnTx/>
              <a:uFillTx/>
              <a:latin typeface="+mn-lt"/>
              <a:ea typeface="宋体" charset="-122"/>
              <a:cs typeface="+mn-cs"/>
            </a:endParaRP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593539" y="6068615"/>
            <a:ext cx="1908630" cy="417636"/>
          </a:xfrm>
          <a:prstGeom prst="rect">
            <a:avLst/>
          </a:prstGeom>
        </p:spPr>
      </p:pic>
    </p:spTree>
    <p:extLst>
      <p:ext uri="{BB962C8B-B14F-4D97-AF65-F5344CB8AC3E}">
        <p14:creationId xmlns:p14="http://schemas.microsoft.com/office/powerpoint/2010/main" val="2526117466"/>
      </p:ext>
    </p:extLst>
  </p:cSld>
  <p:clrMap bg1="lt1" tx1="dk1" bg2="lt2" tx2="dk2" accent1="accent1" accent2="accent2" accent3="accent3" accent4="accent4" accent5="accent5" accent6="accent6" hlink="hlink" folHlink="folHlink"/>
  <p:sldLayoutIdLst>
    <p:sldLayoutId id="2147483700" r:id="rId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txStyles>
    <p:title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9pPr>
    </p:titleStyle>
    <p:body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542" y="4562857"/>
            <a:ext cx="11700609" cy="1353312"/>
          </a:xfrm>
        </p:spPr>
        <p:txBody>
          <a:bodyPr/>
          <a:lstStyle/>
          <a:p>
            <a:r>
              <a:rPr lang="en-US" altLang="zh-CN" dirty="0" smtClean="0">
                <a:solidFill>
                  <a:srgbClr val="990000"/>
                </a:solidFill>
              </a:rPr>
              <a:t>3GPP’s Low-Power Wide-Area IoT Solutions:</a:t>
            </a:r>
            <a:r>
              <a:rPr lang="en-US" altLang="zh-CN" sz="4400" dirty="0" smtClean="0">
                <a:solidFill>
                  <a:srgbClr val="990000"/>
                </a:solidFill>
              </a:rPr>
              <a:t/>
            </a:r>
            <a:br>
              <a:rPr lang="en-US" altLang="zh-CN" sz="4400" dirty="0" smtClean="0">
                <a:solidFill>
                  <a:srgbClr val="990000"/>
                </a:solidFill>
              </a:rPr>
            </a:br>
            <a:r>
              <a:rPr lang="en-US" altLang="zh-CN" sz="4400" dirty="0" smtClean="0">
                <a:solidFill>
                  <a:srgbClr val="990000"/>
                </a:solidFill>
              </a:rPr>
              <a:t>NB-IoT and eMTC</a:t>
            </a:r>
            <a:endParaRPr lang="zh-CN" altLang="en-US" sz="2800" dirty="0">
              <a:solidFill>
                <a:schemeClr val="tx1"/>
              </a:solidFill>
            </a:endParaRPr>
          </a:p>
        </p:txBody>
      </p:sp>
      <p:sp>
        <p:nvSpPr>
          <p:cNvPr id="3" name="Content Placeholder 2"/>
          <p:cNvSpPr txBox="1">
            <a:spLocks/>
          </p:cNvSpPr>
          <p:nvPr/>
        </p:nvSpPr>
        <p:spPr>
          <a:xfrm>
            <a:off x="354542" y="200026"/>
            <a:ext cx="5250730" cy="1244725"/>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ClrTx/>
              <a:buFontTx/>
              <a:buNone/>
            </a:pPr>
            <a:r>
              <a:rPr lang="en-GB" sz="1600" b="1" kern="0" dirty="0" smtClean="0"/>
              <a:t>RWS-180012</a:t>
            </a:r>
          </a:p>
          <a:p>
            <a:pPr marL="0" indent="0">
              <a:buClrTx/>
              <a:buFontTx/>
              <a:buNone/>
            </a:pPr>
            <a:r>
              <a:rPr lang="en-GB" sz="1600" kern="0" dirty="0" smtClean="0"/>
              <a:t>Workshop on 3GPP Submission Towards IMT-2020</a:t>
            </a:r>
          </a:p>
          <a:p>
            <a:pPr marL="0" indent="0">
              <a:buClrTx/>
              <a:buFontTx/>
              <a:buNone/>
            </a:pPr>
            <a:r>
              <a:rPr lang="en-GB" sz="1600" b="1" kern="0" dirty="0" smtClean="0"/>
              <a:t>24-25 October 2018</a:t>
            </a:r>
          </a:p>
          <a:p>
            <a:pPr marL="0" indent="0">
              <a:buClrTx/>
              <a:buFontTx/>
              <a:buNone/>
            </a:pPr>
            <a:r>
              <a:rPr lang="en-GB" sz="1600" b="1" kern="0" dirty="0" smtClean="0"/>
              <a:t>Brussels, Belgium</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2231"/>
            <a:ext cx="7510389" cy="430887"/>
          </a:xfrm>
        </p:spPr>
        <p:txBody>
          <a:bodyPr/>
          <a:lstStyle/>
          <a:p>
            <a:r>
              <a:rPr lang="en-GB" dirty="0" smtClean="0">
                <a:solidFill>
                  <a:schemeClr val="tx1"/>
                </a:solidFill>
              </a:rPr>
              <a:t>Hallmarks of 3GPP LPWA IoT technologies</a:t>
            </a:r>
            <a:endParaRPr lang="en-GB" dirty="0">
              <a:solidFill>
                <a:schemeClr val="tx1"/>
              </a:solidFill>
            </a:endParaRPr>
          </a:p>
        </p:txBody>
      </p:sp>
      <p:sp>
        <p:nvSpPr>
          <p:cNvPr id="3" name="Content Placeholder 2"/>
          <p:cNvSpPr>
            <a:spLocks noGrp="1"/>
          </p:cNvSpPr>
          <p:nvPr>
            <p:ph idx="1"/>
          </p:nvPr>
        </p:nvSpPr>
        <p:spPr>
          <a:xfrm>
            <a:off x="665349" y="977163"/>
            <a:ext cx="10119766" cy="1453561"/>
          </a:xfrm>
        </p:spPr>
        <p:txBody>
          <a:bodyPr/>
          <a:lstStyle/>
          <a:p>
            <a:pPr marL="57150" indent="0" algn="r">
              <a:buNone/>
            </a:pPr>
            <a:r>
              <a:rPr lang="en-GB" sz="2000" b="1" dirty="0" smtClean="0">
                <a:solidFill>
                  <a:srgbClr val="990000"/>
                </a:solidFill>
              </a:rPr>
              <a:t>Battery life of 15 years or more on 2AA cells (5 </a:t>
            </a:r>
            <a:r>
              <a:rPr lang="en-GB" sz="2000" b="1" dirty="0" err="1" smtClean="0">
                <a:solidFill>
                  <a:srgbClr val="990000"/>
                </a:solidFill>
              </a:rPr>
              <a:t>Wh</a:t>
            </a:r>
            <a:r>
              <a:rPr lang="en-GB" sz="2000" b="1" dirty="0" smtClean="0">
                <a:solidFill>
                  <a:srgbClr val="990000"/>
                </a:solidFill>
              </a:rPr>
              <a:t>)</a:t>
            </a:r>
          </a:p>
          <a:p>
            <a:pPr marL="400050" algn="r"/>
            <a:r>
              <a:rPr lang="en-GB" sz="2000" dirty="0" smtClean="0"/>
              <a:t>Optimised for small infrequent packet transmissions e.g. 50-200 bytes few times/day </a:t>
            </a:r>
          </a:p>
          <a:p>
            <a:pPr marL="400050" algn="r"/>
            <a:r>
              <a:rPr lang="en-GB" sz="2000" dirty="0" smtClean="0"/>
              <a:t>Transfer data earlier with fewer transmissions, and less battery consumption</a:t>
            </a:r>
          </a:p>
          <a:p>
            <a:pPr marL="400050"/>
            <a:r>
              <a:rPr lang="en-GB" sz="2000" dirty="0"/>
              <a:t>Maximise time UE can spend in low-power states and eliminate avoidable UE </a:t>
            </a:r>
            <a:r>
              <a:rPr lang="en-GB" sz="2000" dirty="0" smtClean="0"/>
              <a:t>RX/TX</a:t>
            </a:r>
            <a:endParaRPr lang="en-GB" sz="2000" dirty="0"/>
          </a:p>
        </p:txBody>
      </p:sp>
      <p:grpSp>
        <p:nvGrpSpPr>
          <p:cNvPr id="4" name="Group 3"/>
          <p:cNvGrpSpPr>
            <a:grpSpLocks noChangeAspect="1"/>
          </p:cNvGrpSpPr>
          <p:nvPr/>
        </p:nvGrpSpPr>
        <p:grpSpPr>
          <a:xfrm>
            <a:off x="11056283" y="1141742"/>
            <a:ext cx="702225" cy="1229480"/>
            <a:chOff x="7474998" y="2207204"/>
            <a:chExt cx="1340528" cy="2347041"/>
          </a:xfrm>
        </p:grpSpPr>
        <p:sp>
          <p:nvSpPr>
            <p:cNvPr id="5" name="Rectangle 4"/>
            <p:cNvSpPr/>
            <p:nvPr/>
          </p:nvSpPr>
          <p:spPr bwMode="auto">
            <a:xfrm>
              <a:off x="7474998" y="2509949"/>
              <a:ext cx="1340528" cy="2044296"/>
            </a:xfrm>
            <a:prstGeom prst="rect">
              <a:avLst/>
            </a:prstGeom>
            <a:solidFill>
              <a:srgbClr val="990000"/>
            </a:solidFill>
            <a:ln>
              <a:solidFill>
                <a:schemeClr val="tx1"/>
              </a:solidFill>
            </a:ln>
            <a:effectLst/>
            <a:extLst/>
          </p:spPr>
          <p:txBody>
            <a:bodyPr rtlCol="0" anchor="ctr"/>
            <a:lstStyle/>
            <a:p>
              <a:pPr algn="ctr"/>
              <a:endParaRPr lang="en-GB"/>
            </a:p>
          </p:txBody>
        </p:sp>
        <p:sp>
          <p:nvSpPr>
            <p:cNvPr id="6" name="Rectangle 5"/>
            <p:cNvSpPr/>
            <p:nvPr/>
          </p:nvSpPr>
          <p:spPr bwMode="auto">
            <a:xfrm>
              <a:off x="7901512" y="2207204"/>
              <a:ext cx="487886" cy="302745"/>
            </a:xfrm>
            <a:prstGeom prst="rect">
              <a:avLst/>
            </a:prstGeom>
            <a:solidFill>
              <a:srgbClr val="990000"/>
            </a:solidFill>
            <a:ln>
              <a:solidFill>
                <a:schemeClr val="tx1"/>
              </a:solidFill>
            </a:ln>
            <a:effectLst/>
            <a:extLst/>
          </p:spPr>
          <p:txBody>
            <a:bodyPr rtlCol="0" anchor="ctr"/>
            <a:lstStyle/>
            <a:p>
              <a:pPr algn="ctr"/>
              <a:endParaRPr lang="en-GB"/>
            </a:p>
          </p:txBody>
        </p:sp>
        <p:sp>
          <p:nvSpPr>
            <p:cNvPr id="7" name="Rectangle 6"/>
            <p:cNvSpPr/>
            <p:nvPr/>
          </p:nvSpPr>
          <p:spPr bwMode="auto">
            <a:xfrm>
              <a:off x="7550458" y="2629753"/>
              <a:ext cx="1189608" cy="209157"/>
            </a:xfrm>
            <a:prstGeom prst="rect">
              <a:avLst/>
            </a:prstGeom>
            <a:solidFill>
              <a:schemeClr val="accent4">
                <a:lumMod val="50000"/>
              </a:schemeClr>
            </a:solidFill>
            <a:ln>
              <a:solidFill>
                <a:schemeClr val="tx1"/>
              </a:solidFill>
            </a:ln>
            <a:effectLst/>
            <a:extLst/>
          </p:spPr>
          <p:txBody>
            <a:bodyPr rtlCol="0" anchor="ctr"/>
            <a:lstStyle/>
            <a:p>
              <a:pPr algn="ctr"/>
              <a:endParaRPr lang="en-GB"/>
            </a:p>
          </p:txBody>
        </p:sp>
        <p:sp>
          <p:nvSpPr>
            <p:cNvPr id="8" name="Rectangle 7"/>
            <p:cNvSpPr/>
            <p:nvPr/>
          </p:nvSpPr>
          <p:spPr bwMode="auto">
            <a:xfrm>
              <a:off x="7550458" y="2958714"/>
              <a:ext cx="1189608" cy="209157"/>
            </a:xfrm>
            <a:prstGeom prst="rect">
              <a:avLst/>
            </a:prstGeom>
            <a:solidFill>
              <a:schemeClr val="accent4">
                <a:lumMod val="75000"/>
              </a:schemeClr>
            </a:solidFill>
            <a:ln>
              <a:solidFill>
                <a:schemeClr val="tx1"/>
              </a:solidFill>
            </a:ln>
            <a:effectLst/>
            <a:extLst/>
          </p:spPr>
          <p:txBody>
            <a:bodyPr rtlCol="0" anchor="ctr"/>
            <a:lstStyle/>
            <a:p>
              <a:pPr algn="ctr"/>
              <a:endParaRPr lang="en-GB"/>
            </a:p>
          </p:txBody>
        </p:sp>
        <p:sp>
          <p:nvSpPr>
            <p:cNvPr id="9" name="Rectangle 8"/>
            <p:cNvSpPr/>
            <p:nvPr/>
          </p:nvSpPr>
          <p:spPr bwMode="auto">
            <a:xfrm>
              <a:off x="7550458" y="3287675"/>
              <a:ext cx="1189608" cy="209157"/>
            </a:xfrm>
            <a:prstGeom prst="rect">
              <a:avLst/>
            </a:prstGeom>
            <a:solidFill>
              <a:schemeClr val="accent4">
                <a:lumMod val="60000"/>
                <a:lumOff val="40000"/>
              </a:schemeClr>
            </a:solidFill>
            <a:ln>
              <a:solidFill>
                <a:schemeClr val="tx1"/>
              </a:solidFill>
            </a:ln>
            <a:effectLst/>
            <a:extLst/>
          </p:spPr>
          <p:txBody>
            <a:bodyPr rtlCol="0" anchor="ctr"/>
            <a:lstStyle/>
            <a:p>
              <a:pPr algn="ctr"/>
              <a:endParaRPr lang="en-GB"/>
            </a:p>
          </p:txBody>
        </p:sp>
        <p:sp>
          <p:nvSpPr>
            <p:cNvPr id="10" name="Rectangle 9"/>
            <p:cNvSpPr/>
            <p:nvPr/>
          </p:nvSpPr>
          <p:spPr bwMode="auto">
            <a:xfrm>
              <a:off x="7550458" y="3616636"/>
              <a:ext cx="1189608" cy="209157"/>
            </a:xfrm>
            <a:prstGeom prst="rect">
              <a:avLst/>
            </a:prstGeom>
            <a:solidFill>
              <a:schemeClr val="accent4">
                <a:lumMod val="40000"/>
                <a:lumOff val="60000"/>
              </a:schemeClr>
            </a:solidFill>
            <a:ln>
              <a:solidFill>
                <a:schemeClr val="tx1"/>
              </a:solidFill>
            </a:ln>
            <a:effectLst/>
            <a:extLst/>
          </p:spPr>
          <p:txBody>
            <a:bodyPr rtlCol="0" anchor="ctr"/>
            <a:lstStyle/>
            <a:p>
              <a:pPr algn="ctr"/>
              <a:endParaRPr lang="en-GB"/>
            </a:p>
          </p:txBody>
        </p:sp>
        <p:sp>
          <p:nvSpPr>
            <p:cNvPr id="11" name="Rectangle 10"/>
            <p:cNvSpPr/>
            <p:nvPr/>
          </p:nvSpPr>
          <p:spPr bwMode="auto">
            <a:xfrm>
              <a:off x="7550458" y="3945597"/>
              <a:ext cx="1189608" cy="209157"/>
            </a:xfrm>
            <a:prstGeom prst="rect">
              <a:avLst/>
            </a:prstGeom>
            <a:solidFill>
              <a:schemeClr val="accent4">
                <a:lumMod val="40000"/>
                <a:lumOff val="60000"/>
              </a:schemeClr>
            </a:solidFill>
            <a:ln>
              <a:solidFill>
                <a:schemeClr val="tx1"/>
              </a:solidFill>
            </a:ln>
            <a:effectLst/>
            <a:extLst/>
          </p:spPr>
          <p:txBody>
            <a:bodyPr rtlCol="0" anchor="ctr"/>
            <a:lstStyle/>
            <a:p>
              <a:pPr algn="ctr"/>
              <a:endParaRPr lang="en-GB"/>
            </a:p>
          </p:txBody>
        </p:sp>
        <p:sp>
          <p:nvSpPr>
            <p:cNvPr id="12" name="Rectangle 11"/>
            <p:cNvSpPr/>
            <p:nvPr/>
          </p:nvSpPr>
          <p:spPr bwMode="auto">
            <a:xfrm>
              <a:off x="7550458" y="4274558"/>
              <a:ext cx="1189608" cy="209157"/>
            </a:xfrm>
            <a:prstGeom prst="rect">
              <a:avLst/>
            </a:prstGeom>
            <a:solidFill>
              <a:schemeClr val="accent4">
                <a:lumMod val="40000"/>
                <a:lumOff val="60000"/>
              </a:schemeClr>
            </a:solidFill>
            <a:ln>
              <a:solidFill>
                <a:schemeClr val="tx1"/>
              </a:solidFill>
            </a:ln>
            <a:effectLst/>
            <a:extLst/>
          </p:spPr>
          <p:txBody>
            <a:bodyPr rtlCol="0" anchor="ctr"/>
            <a:lstStyle/>
            <a:p>
              <a:pPr algn="ctr"/>
              <a:endParaRPr lang="en-GB"/>
            </a:p>
          </p:txBody>
        </p:sp>
      </p:grpSp>
      <p:grpSp>
        <p:nvGrpSpPr>
          <p:cNvPr id="64" name="Group 63"/>
          <p:cNvGrpSpPr>
            <a:grpSpLocks noChangeAspect="1"/>
          </p:cNvGrpSpPr>
          <p:nvPr/>
        </p:nvGrpSpPr>
        <p:grpSpPr>
          <a:xfrm>
            <a:off x="10823002" y="3992440"/>
            <a:ext cx="1155482" cy="1000184"/>
            <a:chOff x="2979939" y="1278385"/>
            <a:chExt cx="1654206" cy="1431878"/>
          </a:xfrm>
        </p:grpSpPr>
        <p:grpSp>
          <p:nvGrpSpPr>
            <p:cNvPr id="65" name="Group 64"/>
            <p:cNvGrpSpPr>
              <a:grpSpLocks noChangeAspect="1"/>
            </p:cNvGrpSpPr>
            <p:nvPr/>
          </p:nvGrpSpPr>
          <p:grpSpPr>
            <a:xfrm>
              <a:off x="2979939" y="1278385"/>
              <a:ext cx="1654206" cy="1431878"/>
              <a:chOff x="4273105" y="1537980"/>
              <a:chExt cx="2766672" cy="2394827"/>
            </a:xfrm>
          </p:grpSpPr>
          <p:sp useBgFill="1">
            <p:nvSpPr>
              <p:cNvPr id="67" name="Hexagon 66"/>
              <p:cNvSpPr/>
              <p:nvPr/>
            </p:nvSpPr>
            <p:spPr bwMode="auto">
              <a:xfrm>
                <a:off x="4273105" y="1537980"/>
                <a:ext cx="2766672" cy="2394827"/>
              </a:xfrm>
              <a:prstGeom prst="hexagon">
                <a:avLst/>
              </a:prstGeom>
              <a:ln w="60325">
                <a:solidFill>
                  <a:srgbClr val="99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a:p>
            </p:txBody>
          </p:sp>
          <p:grpSp>
            <p:nvGrpSpPr>
              <p:cNvPr id="68" name="Group 67"/>
              <p:cNvGrpSpPr/>
              <p:nvPr/>
            </p:nvGrpSpPr>
            <p:grpSpPr>
              <a:xfrm>
                <a:off x="4882573" y="1752030"/>
                <a:ext cx="1506512" cy="1933731"/>
                <a:chOff x="5246557" y="1926236"/>
                <a:chExt cx="1506512" cy="1933731"/>
              </a:xfrm>
            </p:grpSpPr>
            <p:sp>
              <p:nvSpPr>
                <p:cNvPr id="69" name="Rectangle 68"/>
                <p:cNvSpPr/>
                <p:nvPr/>
              </p:nvSpPr>
              <p:spPr bwMode="auto">
                <a:xfrm>
                  <a:off x="5246557" y="1926236"/>
                  <a:ext cx="1506512" cy="1933731"/>
                </a:xfrm>
                <a:prstGeom prst="rect">
                  <a:avLst/>
                </a:prstGeom>
                <a:solidFill>
                  <a:schemeClr val="bg1"/>
                </a:solidFill>
                <a:ln>
                  <a:solidFill>
                    <a:schemeClr val="tx1"/>
                  </a:solidFill>
                </a:ln>
                <a:effectLst/>
                <a:extLst/>
              </p:spPr>
              <p:txBody>
                <a:bodyPr rtlCol="0" anchor="ctr"/>
                <a:lstStyle/>
                <a:p>
                  <a:pPr algn="ctr"/>
                  <a:endParaRPr lang="en-GB" sz="1100"/>
                </a:p>
              </p:txBody>
            </p:sp>
            <p:sp>
              <p:nvSpPr>
                <p:cNvPr id="70" name="Rectangle 69"/>
                <p:cNvSpPr/>
                <p:nvPr/>
              </p:nvSpPr>
              <p:spPr bwMode="auto">
                <a:xfrm>
                  <a:off x="5340352" y="2051484"/>
                  <a:ext cx="1318261" cy="966866"/>
                </a:xfrm>
                <a:prstGeom prst="rect">
                  <a:avLst/>
                </a:prstGeom>
                <a:noFill/>
                <a:ln>
                  <a:solidFill>
                    <a:schemeClr val="tx1"/>
                  </a:solidFill>
                </a:ln>
                <a:effectLst/>
                <a:extLst/>
              </p:spPr>
              <p:txBody>
                <a:bodyPr lIns="0" tIns="0" rIns="0" bIns="0" rtlCol="0" anchor="ctr"/>
                <a:lstStyle/>
                <a:p>
                  <a:pPr algn="ctr">
                    <a:buNone/>
                  </a:pPr>
                  <a:endParaRPr lang="en-GB" sz="1100" dirty="0" smtClean="0"/>
                </a:p>
                <a:p>
                  <a:pPr algn="ctr">
                    <a:buNone/>
                  </a:pPr>
                  <a:r>
                    <a:rPr lang="en-GB" sz="700" dirty="0" err="1" smtClean="0"/>
                    <a:t>SmartElec</a:t>
                  </a:r>
                  <a:r>
                    <a:rPr lang="en-GB" sz="700" dirty="0" smtClean="0"/>
                    <a:t> Limited</a:t>
                  </a:r>
                  <a:endParaRPr lang="en-GB" sz="700" dirty="0"/>
                </a:p>
              </p:txBody>
            </p:sp>
            <p:sp>
              <p:nvSpPr>
                <p:cNvPr id="71" name="Rectangle 70"/>
                <p:cNvSpPr/>
                <p:nvPr/>
              </p:nvSpPr>
              <p:spPr bwMode="auto">
                <a:xfrm>
                  <a:off x="5427381" y="2094657"/>
                  <a:ext cx="239841" cy="412450"/>
                </a:xfrm>
                <a:prstGeom prst="rect">
                  <a:avLst/>
                </a:prstGeom>
                <a:noFill/>
                <a:ln>
                  <a:solidFill>
                    <a:schemeClr val="tx1"/>
                  </a:solidFill>
                </a:ln>
                <a:effectLst/>
                <a:extLst/>
              </p:spPr>
              <p:txBody>
                <a:bodyPr rtlCol="0" anchor="ctr"/>
                <a:lstStyle/>
                <a:p>
                  <a:pPr algn="ctr">
                    <a:buNone/>
                  </a:pPr>
                  <a:r>
                    <a:rPr lang="en-GB" sz="1100" b="0" dirty="0" smtClean="0">
                      <a:solidFill>
                        <a:srgbClr val="00B050"/>
                      </a:solidFill>
                      <a:latin typeface="Bauhaus 93" panose="04030905020B02020C02" pitchFamily="82" charset="0"/>
                    </a:rPr>
                    <a:t>0</a:t>
                  </a:r>
                  <a:endParaRPr lang="en-GB" sz="1100" b="0" dirty="0">
                    <a:solidFill>
                      <a:srgbClr val="00B050"/>
                    </a:solidFill>
                    <a:latin typeface="Bauhaus 93" panose="04030905020B02020C02" pitchFamily="82" charset="0"/>
                  </a:endParaRPr>
                </a:p>
              </p:txBody>
            </p:sp>
            <p:sp>
              <p:nvSpPr>
                <p:cNvPr id="72" name="Rectangle 71"/>
                <p:cNvSpPr/>
                <p:nvPr/>
              </p:nvSpPr>
              <p:spPr bwMode="auto">
                <a:xfrm>
                  <a:off x="5731868" y="2094657"/>
                  <a:ext cx="239841" cy="412450"/>
                </a:xfrm>
                <a:prstGeom prst="rect">
                  <a:avLst/>
                </a:prstGeom>
                <a:noFill/>
                <a:ln>
                  <a:solidFill>
                    <a:schemeClr val="tx1"/>
                  </a:solidFill>
                </a:ln>
                <a:effectLst/>
                <a:extLst/>
              </p:spPr>
              <p:txBody>
                <a:bodyPr rtlCol="0" anchor="ctr"/>
                <a:lstStyle/>
                <a:p>
                  <a:pPr algn="ctr">
                    <a:buNone/>
                  </a:pPr>
                  <a:r>
                    <a:rPr lang="en-GB" sz="1100" b="0" dirty="0">
                      <a:solidFill>
                        <a:srgbClr val="00B050"/>
                      </a:solidFill>
                      <a:latin typeface="Bauhaus 93" panose="04030905020B02020C02" pitchFamily="82" charset="0"/>
                    </a:rPr>
                    <a:t>2</a:t>
                  </a:r>
                </a:p>
              </p:txBody>
            </p:sp>
            <p:sp>
              <p:nvSpPr>
                <p:cNvPr id="73" name="Rectangle 72"/>
                <p:cNvSpPr/>
                <p:nvPr/>
              </p:nvSpPr>
              <p:spPr bwMode="auto">
                <a:xfrm>
                  <a:off x="6036355" y="2094656"/>
                  <a:ext cx="239842" cy="412450"/>
                </a:xfrm>
                <a:prstGeom prst="rect">
                  <a:avLst/>
                </a:prstGeom>
                <a:noFill/>
                <a:ln>
                  <a:solidFill>
                    <a:schemeClr val="tx1"/>
                  </a:solidFill>
                </a:ln>
                <a:effectLst/>
                <a:extLst/>
              </p:spPr>
              <p:txBody>
                <a:bodyPr rtlCol="0" anchor="ctr"/>
                <a:lstStyle/>
                <a:p>
                  <a:pPr algn="ctr">
                    <a:buNone/>
                  </a:pPr>
                  <a:r>
                    <a:rPr lang="en-GB" sz="1100" b="0" dirty="0">
                      <a:solidFill>
                        <a:srgbClr val="00B050"/>
                      </a:solidFill>
                      <a:latin typeface="Bauhaus 93" panose="04030905020B02020C02" pitchFamily="82" charset="0"/>
                    </a:rPr>
                    <a:t>3</a:t>
                  </a:r>
                </a:p>
              </p:txBody>
            </p:sp>
            <p:sp>
              <p:nvSpPr>
                <p:cNvPr id="74" name="Rectangle 73"/>
                <p:cNvSpPr/>
                <p:nvPr/>
              </p:nvSpPr>
              <p:spPr bwMode="auto">
                <a:xfrm>
                  <a:off x="6330535" y="2094656"/>
                  <a:ext cx="239842" cy="412450"/>
                </a:xfrm>
                <a:prstGeom prst="rect">
                  <a:avLst/>
                </a:prstGeom>
                <a:noFill/>
                <a:ln>
                  <a:solidFill>
                    <a:schemeClr val="tx1"/>
                  </a:solidFill>
                </a:ln>
                <a:effectLst/>
                <a:extLst/>
              </p:spPr>
              <p:txBody>
                <a:bodyPr rtlCol="0" anchor="ctr"/>
                <a:lstStyle/>
                <a:p>
                  <a:pPr algn="ctr">
                    <a:buNone/>
                  </a:pPr>
                  <a:r>
                    <a:rPr lang="en-GB" sz="1100" b="0" dirty="0">
                      <a:solidFill>
                        <a:srgbClr val="00B050"/>
                      </a:solidFill>
                      <a:latin typeface="Bauhaus 93" panose="04030905020B02020C02" pitchFamily="82" charset="0"/>
                    </a:rPr>
                    <a:t>5</a:t>
                  </a:r>
                </a:p>
              </p:txBody>
            </p:sp>
            <p:sp>
              <p:nvSpPr>
                <p:cNvPr id="75" name="Rectangle 74"/>
                <p:cNvSpPr/>
                <p:nvPr/>
              </p:nvSpPr>
              <p:spPr bwMode="auto">
                <a:xfrm>
                  <a:off x="5411449" y="3242325"/>
                  <a:ext cx="74951" cy="67455"/>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76" name="Rectangle 75"/>
                <p:cNvSpPr/>
                <p:nvPr/>
              </p:nvSpPr>
              <p:spPr bwMode="auto">
                <a:xfrm>
                  <a:off x="5563848" y="3242323"/>
                  <a:ext cx="72252" cy="72252"/>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77" name="Rectangle 76"/>
                <p:cNvSpPr/>
                <p:nvPr/>
              </p:nvSpPr>
              <p:spPr bwMode="auto">
                <a:xfrm>
                  <a:off x="5718754" y="3242323"/>
                  <a:ext cx="72252" cy="72252"/>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78" name="Rectangle 77"/>
                <p:cNvSpPr/>
                <p:nvPr/>
              </p:nvSpPr>
              <p:spPr bwMode="auto">
                <a:xfrm>
                  <a:off x="5863652" y="3245948"/>
                  <a:ext cx="72252" cy="72252"/>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79" name="Rectangle 78"/>
                <p:cNvSpPr/>
                <p:nvPr/>
              </p:nvSpPr>
              <p:spPr bwMode="auto">
                <a:xfrm>
                  <a:off x="5411449" y="3407214"/>
                  <a:ext cx="74951" cy="67455"/>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80" name="Rectangle 79"/>
                <p:cNvSpPr/>
                <p:nvPr/>
              </p:nvSpPr>
              <p:spPr bwMode="auto">
                <a:xfrm>
                  <a:off x="5563848" y="3407213"/>
                  <a:ext cx="72252" cy="72252"/>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81" name="Rectangle 80"/>
                <p:cNvSpPr/>
                <p:nvPr/>
              </p:nvSpPr>
              <p:spPr bwMode="auto">
                <a:xfrm>
                  <a:off x="5716249" y="3407213"/>
                  <a:ext cx="72252" cy="72252"/>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82" name="Rectangle 81"/>
                <p:cNvSpPr/>
                <p:nvPr/>
              </p:nvSpPr>
              <p:spPr bwMode="auto">
                <a:xfrm>
                  <a:off x="5863651" y="3409711"/>
                  <a:ext cx="74951" cy="67455"/>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83" name="Rectangle 82"/>
                <p:cNvSpPr/>
                <p:nvPr/>
              </p:nvSpPr>
              <p:spPr bwMode="auto">
                <a:xfrm>
                  <a:off x="5411449" y="3572102"/>
                  <a:ext cx="74951" cy="67455"/>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84" name="Rectangle 83"/>
                <p:cNvSpPr/>
                <p:nvPr/>
              </p:nvSpPr>
              <p:spPr bwMode="auto">
                <a:xfrm>
                  <a:off x="5563848" y="3572100"/>
                  <a:ext cx="74951" cy="67455"/>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85" name="Rectangle 84"/>
                <p:cNvSpPr/>
                <p:nvPr/>
              </p:nvSpPr>
              <p:spPr bwMode="auto">
                <a:xfrm>
                  <a:off x="5716249" y="3572101"/>
                  <a:ext cx="74951" cy="67455"/>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86" name="Rectangle 85"/>
                <p:cNvSpPr/>
                <p:nvPr/>
              </p:nvSpPr>
              <p:spPr bwMode="auto">
                <a:xfrm>
                  <a:off x="5863651" y="3574599"/>
                  <a:ext cx="74951" cy="67455"/>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87" name="Oval 86"/>
                <p:cNvSpPr/>
                <p:nvPr/>
              </p:nvSpPr>
              <p:spPr bwMode="auto">
                <a:xfrm>
                  <a:off x="6140346" y="3222883"/>
                  <a:ext cx="432000" cy="432000"/>
                </a:xfrm>
                <a:prstGeom prst="ellipse">
                  <a:avLst/>
                </a:prstGeom>
                <a:noFill/>
                <a:ln>
                  <a:solidFill>
                    <a:schemeClr val="tx1"/>
                  </a:solidFill>
                </a:ln>
                <a:effectLst/>
                <a:extLst/>
              </p:spPr>
              <p:txBody>
                <a:bodyPr rtlCol="0" anchor="ctr"/>
                <a:lstStyle/>
                <a:p>
                  <a:pPr algn="ctr"/>
                  <a:endParaRPr lang="en-GB" sz="1100"/>
                </a:p>
              </p:txBody>
            </p:sp>
            <p:sp>
              <p:nvSpPr>
                <p:cNvPr id="88" name="Rectangle 87"/>
                <p:cNvSpPr/>
                <p:nvPr/>
              </p:nvSpPr>
              <p:spPr bwMode="auto">
                <a:xfrm>
                  <a:off x="5409034" y="3239826"/>
                  <a:ext cx="72252" cy="72252"/>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89" name="Rectangle 88"/>
                <p:cNvSpPr/>
                <p:nvPr/>
              </p:nvSpPr>
              <p:spPr bwMode="auto">
                <a:xfrm>
                  <a:off x="5409034" y="3404716"/>
                  <a:ext cx="72252" cy="72252"/>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90" name="Rectangle 89"/>
                <p:cNvSpPr/>
                <p:nvPr/>
              </p:nvSpPr>
              <p:spPr bwMode="auto">
                <a:xfrm>
                  <a:off x="5861237" y="3407213"/>
                  <a:ext cx="72252" cy="72252"/>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91" name="Rectangle 90"/>
                <p:cNvSpPr/>
                <p:nvPr/>
              </p:nvSpPr>
              <p:spPr bwMode="auto">
                <a:xfrm>
                  <a:off x="5409034" y="3569603"/>
                  <a:ext cx="72252" cy="72252"/>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92" name="Rectangle 91"/>
                <p:cNvSpPr/>
                <p:nvPr/>
              </p:nvSpPr>
              <p:spPr bwMode="auto">
                <a:xfrm>
                  <a:off x="5561433" y="3569601"/>
                  <a:ext cx="72252" cy="72252"/>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93" name="Rectangle 92"/>
                <p:cNvSpPr/>
                <p:nvPr/>
              </p:nvSpPr>
              <p:spPr bwMode="auto">
                <a:xfrm>
                  <a:off x="5713834" y="3569603"/>
                  <a:ext cx="72252" cy="72252"/>
                </a:xfrm>
                <a:prstGeom prst="rect">
                  <a:avLst/>
                </a:prstGeom>
                <a:solidFill>
                  <a:schemeClr val="tx1"/>
                </a:solidFill>
                <a:ln>
                  <a:solidFill>
                    <a:schemeClr val="tx1"/>
                  </a:solidFill>
                </a:ln>
                <a:effectLst/>
                <a:extLst/>
              </p:spPr>
              <p:txBody>
                <a:bodyPr rtlCol="0" anchor="ctr"/>
                <a:lstStyle/>
                <a:p>
                  <a:pPr algn="ctr"/>
                  <a:endParaRPr lang="en-GB" sz="1100"/>
                </a:p>
              </p:txBody>
            </p:sp>
            <p:sp>
              <p:nvSpPr>
                <p:cNvPr id="94" name="Rectangle 93"/>
                <p:cNvSpPr/>
                <p:nvPr/>
              </p:nvSpPr>
              <p:spPr bwMode="auto">
                <a:xfrm>
                  <a:off x="5861237" y="3572100"/>
                  <a:ext cx="72252" cy="72252"/>
                </a:xfrm>
                <a:prstGeom prst="rect">
                  <a:avLst/>
                </a:prstGeom>
                <a:solidFill>
                  <a:schemeClr val="tx1"/>
                </a:solidFill>
                <a:ln>
                  <a:solidFill>
                    <a:schemeClr val="tx1"/>
                  </a:solidFill>
                </a:ln>
                <a:effectLst/>
                <a:extLst/>
              </p:spPr>
              <p:txBody>
                <a:bodyPr rtlCol="0" anchor="ctr"/>
                <a:lstStyle/>
                <a:p>
                  <a:pPr algn="ctr"/>
                  <a:endParaRPr lang="en-GB" sz="1100"/>
                </a:p>
              </p:txBody>
            </p:sp>
          </p:grpSp>
        </p:grpSp>
        <p:sp>
          <p:nvSpPr>
            <p:cNvPr id="66" name="Oval 65"/>
            <p:cNvSpPr/>
            <p:nvPr/>
          </p:nvSpPr>
          <p:spPr bwMode="auto">
            <a:xfrm>
              <a:off x="3943271" y="2246144"/>
              <a:ext cx="129600" cy="129280"/>
            </a:xfrm>
            <a:prstGeom prst="ellipse">
              <a:avLst/>
            </a:prstGeom>
            <a:noFill/>
            <a:ln>
              <a:solidFill>
                <a:schemeClr val="tx1"/>
              </a:solidFill>
            </a:ln>
            <a:effectLst/>
            <a:extLst/>
          </p:spPr>
          <p:txBody>
            <a:bodyPr rtlCol="0" anchor="ctr"/>
            <a:lstStyle/>
            <a:p>
              <a:pPr algn="ctr"/>
              <a:endParaRPr lang="en-GB" sz="1100"/>
            </a:p>
          </p:txBody>
        </p:sp>
      </p:grpSp>
      <p:grpSp>
        <p:nvGrpSpPr>
          <p:cNvPr id="109" name="Group 108"/>
          <p:cNvGrpSpPr>
            <a:grpSpLocks noChangeAspect="1"/>
          </p:cNvGrpSpPr>
          <p:nvPr/>
        </p:nvGrpSpPr>
        <p:grpSpPr>
          <a:xfrm>
            <a:off x="253823" y="2716651"/>
            <a:ext cx="1718465" cy="1005207"/>
            <a:chOff x="1313082" y="3076812"/>
            <a:chExt cx="2985182" cy="1667199"/>
          </a:xfrm>
        </p:grpSpPr>
        <p:sp>
          <p:nvSpPr>
            <p:cNvPr id="97" name="Oval 96"/>
            <p:cNvSpPr/>
            <p:nvPr/>
          </p:nvSpPr>
          <p:spPr bwMode="auto">
            <a:xfrm>
              <a:off x="1453397" y="3751511"/>
              <a:ext cx="2844867" cy="992500"/>
            </a:xfrm>
            <a:prstGeom prst="ellipse">
              <a:avLst/>
            </a:prstGeom>
            <a:solidFill>
              <a:srgbClr val="00B050"/>
            </a:solidFill>
            <a:ln>
              <a:noFill/>
            </a:ln>
            <a:effectLst/>
            <a:extLst/>
          </p:spPr>
          <p:txBody>
            <a:bodyPr rtlCol="0" anchor="ctr"/>
            <a:lstStyle/>
            <a:p>
              <a:pPr lvl="3" algn="r">
                <a:buNone/>
              </a:pPr>
              <a:endParaRPr lang="en-GB" dirty="0"/>
            </a:p>
          </p:txBody>
        </p:sp>
        <p:sp>
          <p:nvSpPr>
            <p:cNvPr id="98" name="Oval 97"/>
            <p:cNvSpPr/>
            <p:nvPr/>
          </p:nvSpPr>
          <p:spPr bwMode="auto">
            <a:xfrm>
              <a:off x="1313082" y="3765122"/>
              <a:ext cx="1828819" cy="931847"/>
            </a:xfrm>
            <a:prstGeom prst="ellipse">
              <a:avLst/>
            </a:prstGeom>
            <a:solidFill>
              <a:schemeClr val="accent3">
                <a:lumMod val="20000"/>
                <a:lumOff val="80000"/>
              </a:schemeClr>
            </a:solidFill>
            <a:ln>
              <a:noFill/>
            </a:ln>
            <a:effectLst/>
            <a:extLst/>
          </p:spPr>
          <p:txBody>
            <a:bodyPr rtlCol="0" anchor="ctr"/>
            <a:lstStyle/>
            <a:p>
              <a:pPr algn="r">
                <a:buNone/>
              </a:pPr>
              <a:endParaRPr lang="en-GB" dirty="0"/>
            </a:p>
          </p:txBody>
        </p:sp>
        <p:sp>
          <p:nvSpPr>
            <p:cNvPr id="102" name="Isosceles Triangle 101"/>
            <p:cNvSpPr/>
            <p:nvPr/>
          </p:nvSpPr>
          <p:spPr bwMode="auto">
            <a:xfrm>
              <a:off x="1502879" y="3405735"/>
              <a:ext cx="525072" cy="914011"/>
            </a:xfrm>
            <a:prstGeom prst="triangle">
              <a:avLst/>
            </a:prstGeom>
            <a:noFill/>
            <a:ln w="19050">
              <a:solidFill>
                <a:srgbClr val="990000"/>
              </a:solidFill>
            </a:ln>
            <a:effectLst/>
            <a:extLst/>
          </p:spPr>
          <p:txBody>
            <a:bodyPr rtlCol="0" anchor="ctr"/>
            <a:lstStyle/>
            <a:p>
              <a:pPr algn="ctr"/>
              <a:endParaRPr lang="en-GB"/>
            </a:p>
          </p:txBody>
        </p:sp>
        <p:sp>
          <p:nvSpPr>
            <p:cNvPr id="103" name="Isosceles Triangle 102"/>
            <p:cNvSpPr/>
            <p:nvPr/>
          </p:nvSpPr>
          <p:spPr bwMode="auto">
            <a:xfrm rot="10800000">
              <a:off x="1627489" y="3894357"/>
              <a:ext cx="275851" cy="425389"/>
            </a:xfrm>
            <a:prstGeom prst="triangle">
              <a:avLst/>
            </a:prstGeom>
            <a:noFill/>
            <a:ln w="19050">
              <a:solidFill>
                <a:srgbClr val="990000"/>
              </a:solidFill>
            </a:ln>
            <a:effectLst/>
            <a:extLst/>
          </p:spPr>
          <p:txBody>
            <a:bodyPr rtlCol="0" anchor="ctr"/>
            <a:lstStyle/>
            <a:p>
              <a:pPr algn="ctr"/>
              <a:endParaRPr lang="en-GB"/>
            </a:p>
          </p:txBody>
        </p:sp>
        <p:sp>
          <p:nvSpPr>
            <p:cNvPr id="104" name="Isosceles Triangle 103"/>
            <p:cNvSpPr/>
            <p:nvPr/>
          </p:nvSpPr>
          <p:spPr bwMode="auto">
            <a:xfrm>
              <a:off x="1696633" y="3894356"/>
              <a:ext cx="127553" cy="226587"/>
            </a:xfrm>
            <a:prstGeom prst="triangle">
              <a:avLst/>
            </a:prstGeom>
            <a:noFill/>
            <a:ln w="19050">
              <a:solidFill>
                <a:srgbClr val="990000"/>
              </a:solidFill>
            </a:ln>
            <a:effectLst/>
            <a:extLst/>
          </p:spPr>
          <p:txBody>
            <a:bodyPr rtlCol="0" anchor="ctr"/>
            <a:lstStyle/>
            <a:p>
              <a:pPr algn="ctr"/>
              <a:endParaRPr lang="en-GB"/>
            </a:p>
          </p:txBody>
        </p:sp>
        <p:cxnSp>
          <p:nvCxnSpPr>
            <p:cNvPr id="106" name="Straight Connector 105"/>
            <p:cNvCxnSpPr/>
            <p:nvPr/>
          </p:nvCxnSpPr>
          <p:spPr bwMode="auto">
            <a:xfrm>
              <a:off x="1765415" y="3076812"/>
              <a:ext cx="0" cy="382156"/>
            </a:xfrm>
            <a:prstGeom prst="line">
              <a:avLst/>
            </a:prstGeom>
            <a:noFill/>
            <a:ln w="19050">
              <a:solidFill>
                <a:srgbClr val="990000"/>
              </a:solidFill>
            </a:ln>
            <a:effectLst/>
            <a:extLst/>
          </p:spPr>
        </p:cxnSp>
        <p:cxnSp>
          <p:nvCxnSpPr>
            <p:cNvPr id="107" name="Straight Connector 106"/>
            <p:cNvCxnSpPr/>
            <p:nvPr/>
          </p:nvCxnSpPr>
          <p:spPr bwMode="auto">
            <a:xfrm>
              <a:off x="1672870" y="3076812"/>
              <a:ext cx="92545" cy="160120"/>
            </a:xfrm>
            <a:prstGeom prst="line">
              <a:avLst/>
            </a:prstGeom>
            <a:noFill/>
            <a:ln w="19050">
              <a:solidFill>
                <a:srgbClr val="990000"/>
              </a:solidFill>
            </a:ln>
            <a:effectLst/>
            <a:extLst/>
          </p:spPr>
        </p:cxnSp>
        <p:cxnSp>
          <p:nvCxnSpPr>
            <p:cNvPr id="108" name="Straight Connector 107"/>
            <p:cNvCxnSpPr/>
            <p:nvPr/>
          </p:nvCxnSpPr>
          <p:spPr bwMode="auto">
            <a:xfrm flipH="1">
              <a:off x="1765415" y="3076812"/>
              <a:ext cx="92545" cy="160120"/>
            </a:xfrm>
            <a:prstGeom prst="line">
              <a:avLst/>
            </a:prstGeom>
            <a:noFill/>
            <a:ln w="19050">
              <a:solidFill>
                <a:srgbClr val="990000"/>
              </a:solidFill>
            </a:ln>
            <a:effectLst/>
            <a:extLst/>
          </p:spPr>
        </p:cxnSp>
        <p:cxnSp>
          <p:nvCxnSpPr>
            <p:cNvPr id="100" name="Straight Arrow Connector 99"/>
            <p:cNvCxnSpPr>
              <a:endCxn id="97" idx="6"/>
            </p:cNvCxnSpPr>
            <p:nvPr/>
          </p:nvCxnSpPr>
          <p:spPr bwMode="auto">
            <a:xfrm>
              <a:off x="1903341" y="3145824"/>
              <a:ext cx="2394923" cy="1101937"/>
            </a:xfrm>
            <a:prstGeom prst="straightConnector1">
              <a:avLst/>
            </a:prstGeom>
            <a:noFill/>
            <a:ln w="19050" cap="flat" cmpd="sng" algn="ctr">
              <a:solidFill>
                <a:srgbClr val="99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Straight Arrow Connector 100"/>
            <p:cNvCxnSpPr>
              <a:endCxn id="98" idx="6"/>
            </p:cNvCxnSpPr>
            <p:nvPr/>
          </p:nvCxnSpPr>
          <p:spPr bwMode="auto">
            <a:xfrm>
              <a:off x="1916731" y="3145824"/>
              <a:ext cx="1225169" cy="1085221"/>
            </a:xfrm>
            <a:prstGeom prst="straightConnector1">
              <a:avLst/>
            </a:prstGeom>
            <a:noFill/>
            <a:ln w="19050" cap="flat" cmpd="sng" algn="ctr">
              <a:solidFill>
                <a:srgbClr val="99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0" name="Content Placeholder 2"/>
          <p:cNvSpPr txBox="1">
            <a:spLocks/>
          </p:cNvSpPr>
          <p:nvPr/>
        </p:nvSpPr>
        <p:spPr>
          <a:xfrm>
            <a:off x="2043830" y="2644669"/>
            <a:ext cx="9012453" cy="1147482"/>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7150" indent="0">
              <a:buNone/>
            </a:pPr>
            <a:r>
              <a:rPr lang="en-GB" sz="2000" dirty="0" smtClean="0">
                <a:solidFill>
                  <a:srgbClr val="990000"/>
                </a:solidFill>
              </a:rPr>
              <a:t>Support for normal to moderate coverage </a:t>
            </a:r>
            <a:r>
              <a:rPr lang="en-GB" sz="2000" dirty="0">
                <a:solidFill>
                  <a:srgbClr val="990000"/>
                </a:solidFill>
              </a:rPr>
              <a:t>and </a:t>
            </a:r>
            <a:r>
              <a:rPr lang="en-GB" sz="2000" dirty="0" smtClean="0">
                <a:solidFill>
                  <a:srgbClr val="990000"/>
                </a:solidFill>
              </a:rPr>
              <a:t>deep coverage scenarios</a:t>
            </a:r>
          </a:p>
          <a:p>
            <a:pPr marL="400050">
              <a:buFont typeface="Arial" panose="020B0604020202020204" pitchFamily="34" charset="0"/>
              <a:buChar char="•"/>
            </a:pPr>
            <a:r>
              <a:rPr lang="en-GB" sz="2000" b="0" dirty="0" smtClean="0"/>
              <a:t>Repetition</a:t>
            </a:r>
            <a:r>
              <a:rPr lang="en-GB" sz="2000" b="0" dirty="0"/>
              <a:t>, PSD boosting, and </a:t>
            </a:r>
            <a:r>
              <a:rPr lang="en-GB" sz="2000" b="0" dirty="0" smtClean="0"/>
              <a:t>low-PAPR transmissions</a:t>
            </a:r>
          </a:p>
          <a:p>
            <a:pPr marL="400050">
              <a:buFont typeface="Arial" panose="020B0604020202020204" pitchFamily="34" charset="0"/>
              <a:buChar char="•"/>
            </a:pPr>
            <a:r>
              <a:rPr lang="en-GB" sz="2000" b="0" dirty="0" smtClean="0"/>
              <a:t>In </a:t>
            </a:r>
            <a:r>
              <a:rPr lang="en-GB" sz="2000" b="0" dirty="0"/>
              <a:t>good coverage, NB-IoT and eMTC </a:t>
            </a:r>
            <a:r>
              <a:rPr lang="en-GB" sz="2000" b="0" dirty="0" smtClean="0"/>
              <a:t>do not need </a:t>
            </a:r>
            <a:r>
              <a:rPr lang="en-GB" sz="2000" b="0" dirty="0"/>
              <a:t>repetitions</a:t>
            </a:r>
          </a:p>
        </p:txBody>
      </p:sp>
      <p:sp>
        <p:nvSpPr>
          <p:cNvPr id="112" name="Content Placeholder 2"/>
          <p:cNvSpPr txBox="1">
            <a:spLocks/>
          </p:cNvSpPr>
          <p:nvPr/>
        </p:nvSpPr>
        <p:spPr>
          <a:xfrm>
            <a:off x="326276" y="3992440"/>
            <a:ext cx="10398750" cy="1119178"/>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7150" indent="0" algn="r">
              <a:buNone/>
            </a:pPr>
            <a:r>
              <a:rPr lang="en-GB" sz="2000" dirty="0" err="1" smtClean="0">
                <a:solidFill>
                  <a:srgbClr val="990000"/>
                </a:solidFill>
              </a:rPr>
              <a:t>mMTC</a:t>
            </a:r>
            <a:r>
              <a:rPr lang="en-GB" sz="2000" dirty="0" smtClean="0">
                <a:solidFill>
                  <a:srgbClr val="990000"/>
                </a:solidFill>
              </a:rPr>
              <a:t> connection </a:t>
            </a:r>
            <a:r>
              <a:rPr lang="en-GB" sz="2000" dirty="0">
                <a:solidFill>
                  <a:srgbClr val="990000"/>
                </a:solidFill>
              </a:rPr>
              <a:t>density of </a:t>
            </a:r>
            <a:r>
              <a:rPr lang="en-GB" sz="2000" dirty="0" smtClean="0">
                <a:solidFill>
                  <a:srgbClr val="990000"/>
                </a:solidFill>
              </a:rPr>
              <a:t>≥1 </a:t>
            </a:r>
            <a:r>
              <a:rPr lang="en-GB" sz="2000" dirty="0">
                <a:solidFill>
                  <a:srgbClr val="990000"/>
                </a:solidFill>
              </a:rPr>
              <a:t>000 000 UE/km</a:t>
            </a:r>
            <a:r>
              <a:rPr lang="en-GB" sz="2000" baseline="30000" dirty="0">
                <a:solidFill>
                  <a:srgbClr val="990000"/>
                </a:solidFill>
              </a:rPr>
              <a:t>2</a:t>
            </a:r>
          </a:p>
          <a:p>
            <a:pPr marL="400050" algn="r">
              <a:buFont typeface="Arial" panose="020B0604020202020204" pitchFamily="34" charset="0"/>
              <a:buChar char="•"/>
            </a:pPr>
            <a:r>
              <a:rPr lang="en-GB" sz="2000" b="0" dirty="0"/>
              <a:t>Small resource allocations, </a:t>
            </a:r>
            <a:r>
              <a:rPr lang="en-GB" sz="2000" b="0" dirty="0" smtClean="0"/>
              <a:t>3.75 kHz subcarriers (NB-IoT), scalable </a:t>
            </a:r>
            <a:r>
              <a:rPr lang="en-GB" sz="2000" b="0" dirty="0"/>
              <a:t>network capacity</a:t>
            </a:r>
          </a:p>
          <a:p>
            <a:pPr marL="400050" algn="r">
              <a:buFont typeface="Arial" panose="020B0604020202020204" pitchFamily="34" charset="0"/>
              <a:buChar char="•"/>
            </a:pPr>
            <a:r>
              <a:rPr lang="en-GB" sz="2000" b="0" dirty="0"/>
              <a:t>Reduced signalling overhead to free-up resources for connecting more devices per cell</a:t>
            </a:r>
          </a:p>
          <a:p>
            <a:pPr marL="400050" lvl="1" indent="-342900" algn="r">
              <a:buFont typeface="Arial" panose="020B0604020202020204" pitchFamily="34" charset="0"/>
              <a:buChar char="•"/>
            </a:pPr>
            <a:endParaRPr lang="en-GB" b="0" dirty="0" smtClean="0"/>
          </a:p>
          <a:p>
            <a:pPr marL="400050" lvl="1" indent="-342900" algn="r">
              <a:buFont typeface="Arial" panose="020B0604020202020204" pitchFamily="34" charset="0"/>
              <a:buChar char="•"/>
            </a:pPr>
            <a:endParaRPr lang="en-GB" b="0" dirty="0"/>
          </a:p>
        </p:txBody>
      </p:sp>
      <p:sp>
        <p:nvSpPr>
          <p:cNvPr id="113" name="Content Placeholder 2"/>
          <p:cNvSpPr txBox="1">
            <a:spLocks/>
          </p:cNvSpPr>
          <p:nvPr/>
        </p:nvSpPr>
        <p:spPr>
          <a:xfrm>
            <a:off x="1543951" y="5295078"/>
            <a:ext cx="10336027" cy="1147482"/>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7150" indent="0">
              <a:buNone/>
            </a:pPr>
            <a:r>
              <a:rPr lang="en-GB" sz="2000" dirty="0">
                <a:solidFill>
                  <a:srgbClr val="990000"/>
                </a:solidFill>
              </a:rPr>
              <a:t>Complexity and cost </a:t>
            </a:r>
            <a:r>
              <a:rPr lang="en-GB" sz="2000" dirty="0" smtClean="0">
                <a:solidFill>
                  <a:srgbClr val="990000"/>
                </a:solidFill>
              </a:rPr>
              <a:t>is </a:t>
            </a:r>
            <a:r>
              <a:rPr lang="en-GB" sz="2000" dirty="0">
                <a:solidFill>
                  <a:srgbClr val="990000"/>
                </a:solidFill>
              </a:rPr>
              <a:t>much lower than MBB </a:t>
            </a:r>
            <a:r>
              <a:rPr lang="en-GB" sz="2000" dirty="0" smtClean="0">
                <a:solidFill>
                  <a:srgbClr val="990000"/>
                </a:solidFill>
              </a:rPr>
              <a:t>devices</a:t>
            </a:r>
            <a:endParaRPr lang="en-GB" sz="2000" dirty="0">
              <a:solidFill>
                <a:srgbClr val="990000"/>
              </a:solidFill>
            </a:endParaRPr>
          </a:p>
          <a:p>
            <a:pPr marL="400050" lvl="1" indent="-342900">
              <a:buFont typeface="Arial" panose="020B0604020202020204" pitchFamily="34" charset="0"/>
              <a:buChar char="•"/>
            </a:pPr>
            <a:r>
              <a:rPr lang="en-GB" b="0" dirty="0"/>
              <a:t>Reduced RF and baseband </a:t>
            </a:r>
            <a:r>
              <a:rPr lang="en-GB" b="0" dirty="0" smtClean="0"/>
              <a:t>bandwidths of 1.4 MHz for eMTC and 180 kHz for NB-IoT</a:t>
            </a:r>
            <a:endParaRPr lang="en-GB" b="0" dirty="0"/>
          </a:p>
          <a:p>
            <a:pPr marL="400050" lvl="1" indent="-342900">
              <a:buFont typeface="Arial" panose="020B0604020202020204" pitchFamily="34" charset="0"/>
              <a:buChar char="•"/>
            </a:pPr>
            <a:r>
              <a:rPr lang="en-GB" b="0" dirty="0"/>
              <a:t>Relaxed signal processing requirements, with further relaxations in NB-IoT</a:t>
            </a:r>
          </a:p>
        </p:txBody>
      </p:sp>
      <p:grpSp>
        <p:nvGrpSpPr>
          <p:cNvPr id="148" name="Group 147"/>
          <p:cNvGrpSpPr>
            <a:grpSpLocks noChangeAspect="1"/>
          </p:cNvGrpSpPr>
          <p:nvPr/>
        </p:nvGrpSpPr>
        <p:grpSpPr>
          <a:xfrm>
            <a:off x="238293" y="5329735"/>
            <a:ext cx="1280655" cy="998984"/>
            <a:chOff x="6575912" y="3735507"/>
            <a:chExt cx="4743450" cy="2914650"/>
          </a:xfrm>
        </p:grpSpPr>
        <p:sp useBgFill="1">
          <p:nvSpPr>
            <p:cNvPr id="149" name="Rounded Rectangle 148"/>
            <p:cNvSpPr/>
            <p:nvPr/>
          </p:nvSpPr>
          <p:spPr bwMode="auto">
            <a:xfrm>
              <a:off x="6575912" y="3735507"/>
              <a:ext cx="4743450" cy="2914650"/>
            </a:xfrm>
            <a:prstGeom prst="roundRect">
              <a:avLst/>
            </a:prstGeom>
            <a:ln w="19050">
              <a:solidFill>
                <a:srgbClr val="990000"/>
              </a:solidFill>
            </a:ln>
            <a:effectLst/>
            <a:extLst/>
          </p:spPr>
          <p:txBody>
            <a:bodyPr rtlCol="0" anchor="ctr"/>
            <a:lstStyle/>
            <a:p>
              <a:pPr algn="ctr"/>
              <a:endParaRPr lang="en-GB"/>
            </a:p>
          </p:txBody>
        </p:sp>
        <p:sp>
          <p:nvSpPr>
            <p:cNvPr id="150" name="Rectangle 149"/>
            <p:cNvSpPr/>
            <p:nvPr/>
          </p:nvSpPr>
          <p:spPr bwMode="auto">
            <a:xfrm>
              <a:off x="6877050" y="4038599"/>
              <a:ext cx="371173" cy="590551"/>
            </a:xfrm>
            <a:prstGeom prst="rect">
              <a:avLst/>
            </a:prstGeom>
            <a:noFill/>
            <a:ln w="19050">
              <a:solidFill>
                <a:srgbClr val="990000"/>
              </a:solidFill>
            </a:ln>
            <a:effectLst/>
            <a:extLst/>
          </p:spPr>
          <p:txBody>
            <a:bodyPr rtlCol="0" anchor="ctr"/>
            <a:lstStyle/>
            <a:p>
              <a:pPr algn="ctr"/>
              <a:endParaRPr lang="en-GB"/>
            </a:p>
          </p:txBody>
        </p:sp>
        <p:sp>
          <p:nvSpPr>
            <p:cNvPr id="151" name="Rectangle 150"/>
            <p:cNvSpPr/>
            <p:nvPr/>
          </p:nvSpPr>
          <p:spPr bwMode="auto">
            <a:xfrm>
              <a:off x="8172798" y="4543425"/>
              <a:ext cx="1209327" cy="438150"/>
            </a:xfrm>
            <a:prstGeom prst="rect">
              <a:avLst/>
            </a:prstGeom>
            <a:noFill/>
            <a:ln w="19050">
              <a:solidFill>
                <a:srgbClr val="990000"/>
              </a:solidFill>
            </a:ln>
            <a:effectLst/>
            <a:extLst/>
          </p:spPr>
          <p:txBody>
            <a:bodyPr rtlCol="0" anchor="ctr"/>
            <a:lstStyle/>
            <a:p>
              <a:pPr algn="ctr"/>
              <a:endParaRPr lang="en-GB"/>
            </a:p>
          </p:txBody>
        </p:sp>
        <p:sp>
          <p:nvSpPr>
            <p:cNvPr id="152" name="Rectangle 151"/>
            <p:cNvSpPr/>
            <p:nvPr/>
          </p:nvSpPr>
          <p:spPr bwMode="auto">
            <a:xfrm>
              <a:off x="10067925" y="4077302"/>
              <a:ext cx="533400" cy="551848"/>
            </a:xfrm>
            <a:prstGeom prst="rect">
              <a:avLst/>
            </a:prstGeom>
            <a:noFill/>
            <a:ln w="19050">
              <a:solidFill>
                <a:srgbClr val="990000"/>
              </a:solidFill>
            </a:ln>
            <a:effectLst/>
            <a:extLst/>
          </p:spPr>
          <p:txBody>
            <a:bodyPr rtlCol="0" anchor="ctr"/>
            <a:lstStyle/>
            <a:p>
              <a:pPr algn="ctr"/>
              <a:endParaRPr lang="en-GB"/>
            </a:p>
          </p:txBody>
        </p:sp>
        <p:sp>
          <p:nvSpPr>
            <p:cNvPr id="153" name="Rectangle 152"/>
            <p:cNvSpPr/>
            <p:nvPr/>
          </p:nvSpPr>
          <p:spPr bwMode="auto">
            <a:xfrm>
              <a:off x="7753350" y="5381625"/>
              <a:ext cx="474598" cy="479944"/>
            </a:xfrm>
            <a:prstGeom prst="rect">
              <a:avLst/>
            </a:prstGeom>
            <a:noFill/>
            <a:ln w="19050">
              <a:solidFill>
                <a:srgbClr val="990000"/>
              </a:solidFill>
            </a:ln>
            <a:effectLst/>
            <a:extLst/>
          </p:spPr>
          <p:txBody>
            <a:bodyPr rtlCol="0" anchor="ctr"/>
            <a:lstStyle/>
            <a:p>
              <a:pPr algn="ctr"/>
              <a:endParaRPr lang="en-GB"/>
            </a:p>
          </p:txBody>
        </p:sp>
        <p:sp>
          <p:nvSpPr>
            <p:cNvPr id="154" name="Rectangle 153"/>
            <p:cNvSpPr/>
            <p:nvPr/>
          </p:nvSpPr>
          <p:spPr bwMode="auto">
            <a:xfrm>
              <a:off x="9467850" y="5448300"/>
              <a:ext cx="1133475" cy="933450"/>
            </a:xfrm>
            <a:prstGeom prst="rect">
              <a:avLst/>
            </a:prstGeom>
            <a:noFill/>
            <a:ln w="19050">
              <a:solidFill>
                <a:srgbClr val="990000"/>
              </a:solidFill>
            </a:ln>
            <a:effectLst/>
            <a:extLst/>
          </p:spPr>
          <p:txBody>
            <a:bodyPr rtlCol="0" anchor="ctr"/>
            <a:lstStyle/>
            <a:p>
              <a:pPr algn="ctr"/>
              <a:endParaRPr lang="en-GB"/>
            </a:p>
          </p:txBody>
        </p:sp>
        <p:sp>
          <p:nvSpPr>
            <p:cNvPr id="155" name="Rectangle 154"/>
            <p:cNvSpPr/>
            <p:nvPr/>
          </p:nvSpPr>
          <p:spPr bwMode="auto">
            <a:xfrm>
              <a:off x="6981825" y="5221962"/>
              <a:ext cx="428625" cy="100092"/>
            </a:xfrm>
            <a:prstGeom prst="rect">
              <a:avLst/>
            </a:prstGeom>
            <a:noFill/>
            <a:ln w="19050">
              <a:solidFill>
                <a:srgbClr val="990000"/>
              </a:solidFill>
            </a:ln>
            <a:effectLst/>
            <a:extLst/>
          </p:spPr>
          <p:txBody>
            <a:bodyPr rtlCol="0" anchor="ctr"/>
            <a:lstStyle/>
            <a:p>
              <a:pPr algn="ctr"/>
              <a:endParaRPr lang="en-GB"/>
            </a:p>
          </p:txBody>
        </p:sp>
        <p:sp>
          <p:nvSpPr>
            <p:cNvPr id="156" name="Rectangle 155"/>
            <p:cNvSpPr/>
            <p:nvPr/>
          </p:nvSpPr>
          <p:spPr bwMode="auto">
            <a:xfrm>
              <a:off x="7029450" y="5705798"/>
              <a:ext cx="530491" cy="155771"/>
            </a:xfrm>
            <a:prstGeom prst="rect">
              <a:avLst/>
            </a:prstGeom>
            <a:noFill/>
            <a:ln w="19050">
              <a:solidFill>
                <a:srgbClr val="990000"/>
              </a:solidFill>
            </a:ln>
            <a:effectLst/>
            <a:extLst/>
          </p:spPr>
          <p:txBody>
            <a:bodyPr rtlCol="0" anchor="ctr"/>
            <a:lstStyle/>
            <a:p>
              <a:pPr algn="ctr"/>
              <a:endParaRPr lang="en-GB"/>
            </a:p>
          </p:txBody>
        </p:sp>
        <p:sp>
          <p:nvSpPr>
            <p:cNvPr id="157" name="Oval 156"/>
            <p:cNvSpPr/>
            <p:nvPr/>
          </p:nvSpPr>
          <p:spPr bwMode="auto">
            <a:xfrm>
              <a:off x="8172795" y="3879902"/>
              <a:ext cx="148565" cy="117026"/>
            </a:xfrm>
            <a:prstGeom prst="ellipse">
              <a:avLst/>
            </a:prstGeom>
            <a:noFill/>
            <a:ln w="19050">
              <a:solidFill>
                <a:srgbClr val="990000"/>
              </a:solidFill>
            </a:ln>
            <a:effectLst/>
            <a:extLst/>
          </p:spPr>
          <p:txBody>
            <a:bodyPr rtlCol="0" anchor="ctr"/>
            <a:lstStyle/>
            <a:p>
              <a:pPr algn="ctr"/>
              <a:endParaRPr lang="en-GB"/>
            </a:p>
          </p:txBody>
        </p:sp>
        <p:sp>
          <p:nvSpPr>
            <p:cNvPr id="158" name="Oval 157"/>
            <p:cNvSpPr/>
            <p:nvPr/>
          </p:nvSpPr>
          <p:spPr bwMode="auto">
            <a:xfrm>
              <a:off x="10937334" y="4198719"/>
              <a:ext cx="148565" cy="117026"/>
            </a:xfrm>
            <a:prstGeom prst="ellipse">
              <a:avLst/>
            </a:prstGeom>
            <a:noFill/>
            <a:ln w="19050">
              <a:solidFill>
                <a:srgbClr val="990000"/>
              </a:solidFill>
            </a:ln>
            <a:effectLst/>
            <a:extLst/>
          </p:spPr>
          <p:txBody>
            <a:bodyPr rtlCol="0" anchor="ctr"/>
            <a:lstStyle/>
            <a:p>
              <a:pPr algn="ctr"/>
              <a:endParaRPr lang="en-GB"/>
            </a:p>
          </p:txBody>
        </p:sp>
        <p:sp>
          <p:nvSpPr>
            <p:cNvPr id="159" name="Oval 158"/>
            <p:cNvSpPr/>
            <p:nvPr/>
          </p:nvSpPr>
          <p:spPr bwMode="auto">
            <a:xfrm>
              <a:off x="10937334" y="4478785"/>
              <a:ext cx="148565" cy="117026"/>
            </a:xfrm>
            <a:prstGeom prst="ellipse">
              <a:avLst/>
            </a:prstGeom>
            <a:noFill/>
            <a:ln w="19050">
              <a:solidFill>
                <a:srgbClr val="990000"/>
              </a:solidFill>
            </a:ln>
            <a:effectLst/>
            <a:extLst/>
          </p:spPr>
          <p:txBody>
            <a:bodyPr rtlCol="0" anchor="ctr"/>
            <a:lstStyle/>
            <a:p>
              <a:pPr algn="ctr"/>
              <a:endParaRPr lang="en-GB"/>
            </a:p>
          </p:txBody>
        </p:sp>
        <p:sp>
          <p:nvSpPr>
            <p:cNvPr id="160" name="Oval 159"/>
            <p:cNvSpPr/>
            <p:nvPr/>
          </p:nvSpPr>
          <p:spPr bwMode="auto">
            <a:xfrm>
              <a:off x="10937334" y="4742263"/>
              <a:ext cx="148565" cy="117026"/>
            </a:xfrm>
            <a:prstGeom prst="ellipse">
              <a:avLst/>
            </a:prstGeom>
            <a:noFill/>
            <a:ln w="19050">
              <a:solidFill>
                <a:srgbClr val="990000"/>
              </a:solidFill>
            </a:ln>
            <a:effectLst/>
            <a:extLst/>
          </p:spPr>
          <p:txBody>
            <a:bodyPr rtlCol="0" anchor="ctr"/>
            <a:lstStyle/>
            <a:p>
              <a:pPr algn="ctr"/>
              <a:endParaRPr lang="en-GB"/>
            </a:p>
          </p:txBody>
        </p:sp>
        <p:sp>
          <p:nvSpPr>
            <p:cNvPr id="161" name="Oval 160"/>
            <p:cNvSpPr/>
            <p:nvPr/>
          </p:nvSpPr>
          <p:spPr bwMode="auto">
            <a:xfrm>
              <a:off x="10937334" y="4983611"/>
              <a:ext cx="148565" cy="117026"/>
            </a:xfrm>
            <a:prstGeom prst="ellipse">
              <a:avLst/>
            </a:prstGeom>
            <a:noFill/>
            <a:ln w="19050">
              <a:solidFill>
                <a:srgbClr val="990000"/>
              </a:solidFill>
            </a:ln>
            <a:effectLst/>
            <a:extLst/>
          </p:spPr>
          <p:txBody>
            <a:bodyPr rtlCol="0" anchor="ctr"/>
            <a:lstStyle/>
            <a:p>
              <a:pPr algn="ctr"/>
              <a:endParaRPr lang="en-GB"/>
            </a:p>
          </p:txBody>
        </p:sp>
        <p:cxnSp>
          <p:nvCxnSpPr>
            <p:cNvPr id="162" name="Straight Connector 161"/>
            <p:cNvCxnSpPr/>
            <p:nvPr/>
          </p:nvCxnSpPr>
          <p:spPr bwMode="auto">
            <a:xfrm flipV="1">
              <a:off x="7029073" y="3944543"/>
              <a:ext cx="724277" cy="404781"/>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Connector 162"/>
            <p:cNvCxnSpPr/>
            <p:nvPr/>
          </p:nvCxnSpPr>
          <p:spPr bwMode="auto">
            <a:xfrm>
              <a:off x="7720598" y="3944542"/>
              <a:ext cx="419447" cy="0"/>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Straight Connector 163"/>
            <p:cNvCxnSpPr>
              <a:stCxn id="157" idx="6"/>
            </p:cNvCxnSpPr>
            <p:nvPr/>
          </p:nvCxnSpPr>
          <p:spPr bwMode="auto">
            <a:xfrm>
              <a:off x="8321361" y="3938416"/>
              <a:ext cx="279713" cy="6127"/>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 name="Straight Connector 164"/>
            <p:cNvCxnSpPr/>
            <p:nvPr/>
          </p:nvCxnSpPr>
          <p:spPr bwMode="auto">
            <a:xfrm>
              <a:off x="8591549" y="3918740"/>
              <a:ext cx="0" cy="616339"/>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6" name="Oval 165"/>
            <p:cNvSpPr/>
            <p:nvPr/>
          </p:nvSpPr>
          <p:spPr bwMode="auto">
            <a:xfrm>
              <a:off x="8526747" y="4556924"/>
              <a:ext cx="148565" cy="117026"/>
            </a:xfrm>
            <a:prstGeom prst="ellipse">
              <a:avLst/>
            </a:prstGeom>
            <a:noFill/>
            <a:ln w="19050">
              <a:solidFill>
                <a:srgbClr val="990000"/>
              </a:solidFill>
            </a:ln>
            <a:effectLst/>
            <a:extLst/>
          </p:spPr>
          <p:txBody>
            <a:bodyPr rtlCol="0" anchor="ctr"/>
            <a:lstStyle/>
            <a:p>
              <a:pPr algn="ctr"/>
              <a:endParaRPr lang="en-GB"/>
            </a:p>
          </p:txBody>
        </p:sp>
        <p:cxnSp>
          <p:nvCxnSpPr>
            <p:cNvPr id="167" name="Straight Connector 166"/>
            <p:cNvCxnSpPr/>
            <p:nvPr/>
          </p:nvCxnSpPr>
          <p:spPr bwMode="auto">
            <a:xfrm>
              <a:off x="7042174" y="4323521"/>
              <a:ext cx="0" cy="873797"/>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 name="Straight Connector 167"/>
            <p:cNvCxnSpPr/>
            <p:nvPr/>
          </p:nvCxnSpPr>
          <p:spPr bwMode="auto">
            <a:xfrm>
              <a:off x="10334625" y="4263359"/>
              <a:ext cx="667513" cy="0"/>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Straight Connector 168"/>
            <p:cNvCxnSpPr/>
            <p:nvPr/>
          </p:nvCxnSpPr>
          <p:spPr bwMode="auto">
            <a:xfrm>
              <a:off x="10334625" y="4543425"/>
              <a:ext cx="667513" cy="0"/>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Straight Connector 169"/>
            <p:cNvCxnSpPr/>
            <p:nvPr/>
          </p:nvCxnSpPr>
          <p:spPr bwMode="auto">
            <a:xfrm>
              <a:off x="7430103" y="5272009"/>
              <a:ext cx="2209801" cy="0"/>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 name="Straight Connector 170"/>
            <p:cNvCxnSpPr>
              <a:endCxn id="154" idx="0"/>
            </p:cNvCxnSpPr>
            <p:nvPr/>
          </p:nvCxnSpPr>
          <p:spPr bwMode="auto">
            <a:xfrm>
              <a:off x="9620250" y="5272008"/>
              <a:ext cx="414338" cy="176292"/>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2" name="Straight Connector 171"/>
            <p:cNvCxnSpPr>
              <a:stCxn id="156" idx="2"/>
            </p:cNvCxnSpPr>
            <p:nvPr/>
          </p:nvCxnSpPr>
          <p:spPr bwMode="auto">
            <a:xfrm flipH="1">
              <a:off x="7294695" y="5861569"/>
              <a:ext cx="1" cy="443981"/>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3" name="Oval 172"/>
            <p:cNvSpPr/>
            <p:nvPr/>
          </p:nvSpPr>
          <p:spPr bwMode="auto">
            <a:xfrm>
              <a:off x="7229892" y="6296163"/>
              <a:ext cx="148565" cy="117026"/>
            </a:xfrm>
            <a:prstGeom prst="ellipse">
              <a:avLst/>
            </a:prstGeom>
            <a:noFill/>
            <a:ln w="19050">
              <a:solidFill>
                <a:srgbClr val="990000"/>
              </a:solidFill>
            </a:ln>
            <a:effectLst/>
            <a:extLst/>
          </p:spPr>
          <p:txBody>
            <a:bodyPr rtlCol="0" anchor="ctr"/>
            <a:lstStyle/>
            <a:p>
              <a:pPr algn="ctr"/>
              <a:endParaRPr lang="en-GB"/>
            </a:p>
          </p:txBody>
        </p:sp>
        <p:cxnSp>
          <p:nvCxnSpPr>
            <p:cNvPr id="174" name="Straight Connector 173"/>
            <p:cNvCxnSpPr/>
            <p:nvPr/>
          </p:nvCxnSpPr>
          <p:spPr bwMode="auto">
            <a:xfrm>
              <a:off x="7404660" y="6354676"/>
              <a:ext cx="612191" cy="6127"/>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174"/>
            <p:cNvCxnSpPr>
              <a:endCxn id="153" idx="2"/>
            </p:cNvCxnSpPr>
            <p:nvPr/>
          </p:nvCxnSpPr>
          <p:spPr bwMode="auto">
            <a:xfrm flipV="1">
              <a:off x="7990649" y="5861569"/>
              <a:ext cx="0" cy="499235"/>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175"/>
            <p:cNvCxnSpPr>
              <a:stCxn id="153" idx="3"/>
            </p:cNvCxnSpPr>
            <p:nvPr/>
          </p:nvCxnSpPr>
          <p:spPr bwMode="auto">
            <a:xfrm>
              <a:off x="8227948" y="5621597"/>
              <a:ext cx="973202" cy="0"/>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176"/>
            <p:cNvCxnSpPr/>
            <p:nvPr/>
          </p:nvCxnSpPr>
          <p:spPr bwMode="auto">
            <a:xfrm flipV="1">
              <a:off x="9201149" y="5012536"/>
              <a:ext cx="0" cy="640022"/>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8" name="Oval 177"/>
            <p:cNvSpPr/>
            <p:nvPr/>
          </p:nvSpPr>
          <p:spPr bwMode="auto">
            <a:xfrm>
              <a:off x="9136347" y="4860215"/>
              <a:ext cx="148565" cy="117026"/>
            </a:xfrm>
            <a:prstGeom prst="ellipse">
              <a:avLst/>
            </a:prstGeom>
            <a:noFill/>
            <a:ln w="19050">
              <a:solidFill>
                <a:srgbClr val="990000"/>
              </a:solidFill>
            </a:ln>
            <a:effectLst/>
            <a:extLst/>
          </p:spPr>
          <p:txBody>
            <a:bodyPr rtlCol="0" anchor="ctr"/>
            <a:lstStyle/>
            <a:p>
              <a:pPr algn="ctr"/>
              <a:endParaRPr lang="en-GB"/>
            </a:p>
          </p:txBody>
        </p:sp>
        <p:cxnSp>
          <p:nvCxnSpPr>
            <p:cNvPr id="179" name="Straight Connector 178"/>
            <p:cNvCxnSpPr/>
            <p:nvPr/>
          </p:nvCxnSpPr>
          <p:spPr bwMode="auto">
            <a:xfrm>
              <a:off x="11002139" y="5070925"/>
              <a:ext cx="0" cy="1026666"/>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179"/>
            <p:cNvCxnSpPr/>
            <p:nvPr/>
          </p:nvCxnSpPr>
          <p:spPr bwMode="auto">
            <a:xfrm flipH="1" flipV="1">
              <a:off x="10334626" y="6076951"/>
              <a:ext cx="693715" cy="6608"/>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180"/>
            <p:cNvCxnSpPr/>
            <p:nvPr/>
          </p:nvCxnSpPr>
          <p:spPr bwMode="auto">
            <a:xfrm flipH="1" flipV="1">
              <a:off x="10184446" y="4806905"/>
              <a:ext cx="817696" cy="2035"/>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181"/>
            <p:cNvCxnSpPr/>
            <p:nvPr/>
          </p:nvCxnSpPr>
          <p:spPr bwMode="auto">
            <a:xfrm>
              <a:off x="10225956" y="4806905"/>
              <a:ext cx="0" cy="871680"/>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3" name="Rectangle 182"/>
            <p:cNvSpPr/>
            <p:nvPr/>
          </p:nvSpPr>
          <p:spPr bwMode="auto">
            <a:xfrm>
              <a:off x="10103921" y="5678584"/>
              <a:ext cx="257175" cy="209227"/>
            </a:xfrm>
            <a:prstGeom prst="rect">
              <a:avLst/>
            </a:prstGeom>
            <a:noFill/>
            <a:ln w="19050">
              <a:solidFill>
                <a:srgbClr val="990000"/>
              </a:solidFill>
            </a:ln>
            <a:effectLst/>
            <a:extLst/>
          </p:spPr>
          <p:txBody>
            <a:bodyPr rtlCol="0" anchor="ctr"/>
            <a:lstStyle/>
            <a:p>
              <a:pPr algn="ctr"/>
              <a:endParaRPr lang="en-GB"/>
            </a:p>
          </p:txBody>
        </p:sp>
        <p:cxnSp>
          <p:nvCxnSpPr>
            <p:cNvPr id="184" name="Straight Connector 183"/>
            <p:cNvCxnSpPr/>
            <p:nvPr/>
          </p:nvCxnSpPr>
          <p:spPr bwMode="auto">
            <a:xfrm flipH="1" flipV="1">
              <a:off x="10103921" y="5887813"/>
              <a:ext cx="257175" cy="189138"/>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184"/>
            <p:cNvCxnSpPr/>
            <p:nvPr/>
          </p:nvCxnSpPr>
          <p:spPr bwMode="auto">
            <a:xfrm>
              <a:off x="7248223" y="4374457"/>
              <a:ext cx="2819702" cy="0"/>
            </a:xfrm>
            <a:prstGeom prst="line">
              <a:avLst/>
            </a:prstGeom>
            <a:noFill/>
            <a:ln w="1905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086058746"/>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10"/>
                                        </p:tgtEl>
                                        <p:attrNameLst>
                                          <p:attrName>style.visibility</p:attrName>
                                        </p:attrNameLst>
                                      </p:cBhvr>
                                      <p:to>
                                        <p:strVal val="visible"/>
                                      </p:to>
                                    </p:set>
                                    <p:animEffect transition="in" filter="wipe(left)">
                                      <p:cBhvr>
                                        <p:cTn id="14" dur="500"/>
                                        <p:tgtEl>
                                          <p:spTgt spid="110"/>
                                        </p:tgtEl>
                                      </p:cBhvr>
                                    </p:animEffect>
                                  </p:childTnLst>
                                </p:cTn>
                              </p:par>
                              <p:par>
                                <p:cTn id="15" presetID="22" presetClass="entr" presetSubtype="8" fill="hold" nodeType="with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wipe(left)">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right)">
                                      <p:cBhvr>
                                        <p:cTn id="22" dur="500"/>
                                        <p:tgtEl>
                                          <p:spTgt spid="112"/>
                                        </p:tgtEl>
                                      </p:cBhvr>
                                    </p:animEffect>
                                  </p:childTnLst>
                                </p:cTn>
                              </p:par>
                              <p:par>
                                <p:cTn id="23" presetID="22" presetClass="entr" presetSubtype="2"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right)">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wipe(left)">
                                      <p:cBhvr>
                                        <p:cTn id="30" dur="500"/>
                                        <p:tgtEl>
                                          <p:spTgt spid="113"/>
                                        </p:tgtEl>
                                      </p:cBhvr>
                                    </p:animEffect>
                                  </p:childTnLst>
                                </p:cTn>
                              </p:par>
                              <p:par>
                                <p:cTn id="31" presetID="22" presetClass="entr" presetSubtype="8" fill="hold" nodeType="withEffect">
                                  <p:stCondLst>
                                    <p:cond delay="0"/>
                                  </p:stCondLst>
                                  <p:childTnLst>
                                    <p:set>
                                      <p:cBhvr>
                                        <p:cTn id="32" dur="1" fill="hold">
                                          <p:stCondLst>
                                            <p:cond delay="0"/>
                                          </p:stCondLst>
                                        </p:cTn>
                                        <p:tgtEl>
                                          <p:spTgt spid="148"/>
                                        </p:tgtEl>
                                        <p:attrNameLst>
                                          <p:attrName>style.visibility</p:attrName>
                                        </p:attrNameLst>
                                      </p:cBhvr>
                                      <p:to>
                                        <p:strVal val="visible"/>
                                      </p:to>
                                    </p:set>
                                    <p:animEffect transition="in" filter="wipe(left)">
                                      <p:cBhvr>
                                        <p:cTn id="33"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0" grpId="0"/>
      <p:bldP spid="112" grpId="0"/>
      <p:bldP spid="1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5300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Oval 171"/>
          <p:cNvSpPr/>
          <p:nvPr/>
        </p:nvSpPr>
        <p:spPr bwMode="auto">
          <a:xfrm>
            <a:off x="3194592" y="1047602"/>
            <a:ext cx="5322278" cy="5276997"/>
          </a:xfrm>
          <a:prstGeom prst="ellipse">
            <a:avLst/>
          </a:prstGeom>
          <a:noFill/>
          <a:ln w="25400">
            <a:solidFill>
              <a:srgbClr val="00B050"/>
            </a:solidFill>
          </a:ln>
          <a:effectLst/>
          <a:extLst/>
        </p:spPr>
        <p:txBody>
          <a:bodyPr rtlCol="0" anchor="ctr"/>
          <a:lstStyle/>
          <a:p>
            <a:pPr algn="ctr"/>
            <a:endParaRPr lang="en-GB" dirty="0"/>
          </a:p>
        </p:txBody>
      </p:sp>
      <p:sp useBgFill="1">
        <p:nvSpPr>
          <p:cNvPr id="179" name="Rectangle 178"/>
          <p:cNvSpPr/>
          <p:nvPr/>
        </p:nvSpPr>
        <p:spPr bwMode="auto">
          <a:xfrm>
            <a:off x="3394465" y="4636944"/>
            <a:ext cx="2787260" cy="1163782"/>
          </a:xfrm>
          <a:prstGeom prst="rect">
            <a:avLst/>
          </a:prstGeom>
          <a:ln>
            <a:noFill/>
          </a:ln>
          <a:effectLst/>
          <a:extLst/>
        </p:spPr>
        <p:txBody>
          <a:bodyPr rtlCol="0" anchor="ctr"/>
          <a:lstStyle/>
          <a:p>
            <a:pPr algn="ctr"/>
            <a:endParaRPr lang="en-GB"/>
          </a:p>
        </p:txBody>
      </p:sp>
      <p:sp>
        <p:nvSpPr>
          <p:cNvPr id="2" name="Title 1"/>
          <p:cNvSpPr>
            <a:spLocks noGrp="1"/>
          </p:cNvSpPr>
          <p:nvPr>
            <p:ph type="title"/>
          </p:nvPr>
        </p:nvSpPr>
        <p:spPr>
          <a:xfrm>
            <a:off x="3968583" y="3198025"/>
            <a:ext cx="3774296" cy="861774"/>
          </a:xfrm>
        </p:spPr>
        <p:txBody>
          <a:bodyPr wrap="square"/>
          <a:lstStyle/>
          <a:p>
            <a:pPr algn="ctr"/>
            <a:r>
              <a:rPr lang="en-GB" dirty="0" smtClean="0">
                <a:solidFill>
                  <a:schemeClr val="tx1"/>
                </a:solidFill>
              </a:rPr>
              <a:t>Four KPIs for 3GPP LPWA IoT solutions</a:t>
            </a:r>
            <a:endParaRPr lang="en-GB" dirty="0">
              <a:solidFill>
                <a:schemeClr val="tx1"/>
              </a:solidFill>
            </a:endParaRPr>
          </a:p>
        </p:txBody>
      </p:sp>
      <p:sp>
        <p:nvSpPr>
          <p:cNvPr id="3" name="Content Placeholder 2"/>
          <p:cNvSpPr>
            <a:spLocks noGrp="1"/>
          </p:cNvSpPr>
          <p:nvPr>
            <p:ph idx="1"/>
          </p:nvPr>
        </p:nvSpPr>
        <p:spPr>
          <a:xfrm>
            <a:off x="606214" y="1289147"/>
            <a:ext cx="2238602" cy="1516366"/>
          </a:xfrm>
        </p:spPr>
        <p:txBody>
          <a:bodyPr/>
          <a:lstStyle/>
          <a:p>
            <a:pPr marL="0" indent="0" algn="ctr">
              <a:buNone/>
            </a:pPr>
            <a:r>
              <a:rPr lang="en-GB" b="1" dirty="0" smtClean="0">
                <a:solidFill>
                  <a:srgbClr val="990000"/>
                </a:solidFill>
              </a:rPr>
              <a:t>Connection density</a:t>
            </a:r>
            <a:endParaRPr lang="en-GB" dirty="0" smtClean="0">
              <a:solidFill>
                <a:srgbClr val="990000"/>
              </a:solidFill>
            </a:endParaRPr>
          </a:p>
          <a:p>
            <a:pPr marL="0" indent="0" algn="ctr">
              <a:buNone/>
            </a:pPr>
            <a:r>
              <a:rPr lang="en-GB" dirty="0" smtClean="0"/>
              <a:t>1 000 000 UEs/km</a:t>
            </a:r>
            <a:r>
              <a:rPr lang="en-GB" baseline="30000" dirty="0" smtClean="0"/>
              <a:t>2</a:t>
            </a:r>
            <a:endParaRPr lang="en-GB" dirty="0"/>
          </a:p>
        </p:txBody>
      </p:sp>
      <p:grpSp>
        <p:nvGrpSpPr>
          <p:cNvPr id="56" name="Group 55"/>
          <p:cNvGrpSpPr>
            <a:grpSpLocks noChangeAspect="1"/>
          </p:cNvGrpSpPr>
          <p:nvPr/>
        </p:nvGrpSpPr>
        <p:grpSpPr>
          <a:xfrm>
            <a:off x="7438723" y="1090178"/>
            <a:ext cx="979725" cy="1715335"/>
            <a:chOff x="7474998" y="2207204"/>
            <a:chExt cx="1340528" cy="2347041"/>
          </a:xfrm>
        </p:grpSpPr>
        <p:sp>
          <p:nvSpPr>
            <p:cNvPr id="26" name="Rectangle 25"/>
            <p:cNvSpPr/>
            <p:nvPr/>
          </p:nvSpPr>
          <p:spPr bwMode="auto">
            <a:xfrm>
              <a:off x="7474998" y="2509949"/>
              <a:ext cx="1340528" cy="2044296"/>
            </a:xfrm>
            <a:prstGeom prst="rect">
              <a:avLst/>
            </a:prstGeom>
            <a:solidFill>
              <a:srgbClr val="990000"/>
            </a:solidFill>
            <a:ln>
              <a:solidFill>
                <a:schemeClr val="tx1"/>
              </a:solidFill>
            </a:ln>
            <a:effectLst/>
            <a:extLst/>
          </p:spPr>
          <p:txBody>
            <a:bodyPr rtlCol="0" anchor="ctr"/>
            <a:lstStyle/>
            <a:p>
              <a:pPr algn="ctr"/>
              <a:endParaRPr lang="en-GB"/>
            </a:p>
          </p:txBody>
        </p:sp>
        <p:sp>
          <p:nvSpPr>
            <p:cNvPr id="27" name="Rectangle 26"/>
            <p:cNvSpPr/>
            <p:nvPr/>
          </p:nvSpPr>
          <p:spPr bwMode="auto">
            <a:xfrm>
              <a:off x="7901512" y="2207204"/>
              <a:ext cx="487886" cy="302745"/>
            </a:xfrm>
            <a:prstGeom prst="rect">
              <a:avLst/>
            </a:prstGeom>
            <a:solidFill>
              <a:srgbClr val="990000"/>
            </a:solidFill>
            <a:ln>
              <a:solidFill>
                <a:schemeClr val="tx1"/>
              </a:solidFill>
            </a:ln>
            <a:effectLst/>
            <a:extLst/>
          </p:spPr>
          <p:txBody>
            <a:bodyPr rtlCol="0" anchor="ctr"/>
            <a:lstStyle/>
            <a:p>
              <a:pPr algn="ctr"/>
              <a:endParaRPr lang="en-GB"/>
            </a:p>
          </p:txBody>
        </p:sp>
        <p:sp>
          <p:nvSpPr>
            <p:cNvPr id="28" name="Rectangle 27"/>
            <p:cNvSpPr/>
            <p:nvPr/>
          </p:nvSpPr>
          <p:spPr bwMode="auto">
            <a:xfrm>
              <a:off x="7550458" y="2629753"/>
              <a:ext cx="1189608" cy="209157"/>
            </a:xfrm>
            <a:prstGeom prst="rect">
              <a:avLst/>
            </a:prstGeom>
            <a:solidFill>
              <a:schemeClr val="accent4">
                <a:lumMod val="50000"/>
              </a:schemeClr>
            </a:solidFill>
            <a:ln>
              <a:solidFill>
                <a:schemeClr val="tx1"/>
              </a:solidFill>
            </a:ln>
            <a:effectLst/>
            <a:extLst/>
          </p:spPr>
          <p:txBody>
            <a:bodyPr rtlCol="0" anchor="ctr"/>
            <a:lstStyle/>
            <a:p>
              <a:pPr algn="ctr"/>
              <a:endParaRPr lang="en-GB"/>
            </a:p>
          </p:txBody>
        </p:sp>
        <p:sp>
          <p:nvSpPr>
            <p:cNvPr id="51" name="Rectangle 50"/>
            <p:cNvSpPr/>
            <p:nvPr/>
          </p:nvSpPr>
          <p:spPr bwMode="auto">
            <a:xfrm>
              <a:off x="7550458" y="2958714"/>
              <a:ext cx="1189608" cy="209157"/>
            </a:xfrm>
            <a:prstGeom prst="rect">
              <a:avLst/>
            </a:prstGeom>
            <a:solidFill>
              <a:schemeClr val="accent4">
                <a:lumMod val="75000"/>
              </a:schemeClr>
            </a:solidFill>
            <a:ln>
              <a:solidFill>
                <a:schemeClr val="tx1"/>
              </a:solidFill>
            </a:ln>
            <a:effectLst/>
            <a:extLst/>
          </p:spPr>
          <p:txBody>
            <a:bodyPr rtlCol="0" anchor="ctr"/>
            <a:lstStyle/>
            <a:p>
              <a:pPr algn="ctr"/>
              <a:endParaRPr lang="en-GB"/>
            </a:p>
          </p:txBody>
        </p:sp>
        <p:sp>
          <p:nvSpPr>
            <p:cNvPr id="52" name="Rectangle 51"/>
            <p:cNvSpPr/>
            <p:nvPr/>
          </p:nvSpPr>
          <p:spPr bwMode="auto">
            <a:xfrm>
              <a:off x="7550458" y="3287675"/>
              <a:ext cx="1189608" cy="209157"/>
            </a:xfrm>
            <a:prstGeom prst="rect">
              <a:avLst/>
            </a:prstGeom>
            <a:solidFill>
              <a:schemeClr val="accent4">
                <a:lumMod val="60000"/>
                <a:lumOff val="40000"/>
              </a:schemeClr>
            </a:solidFill>
            <a:ln>
              <a:solidFill>
                <a:schemeClr val="tx1"/>
              </a:solidFill>
            </a:ln>
            <a:effectLst/>
            <a:extLst/>
          </p:spPr>
          <p:txBody>
            <a:bodyPr rtlCol="0" anchor="ctr"/>
            <a:lstStyle/>
            <a:p>
              <a:pPr algn="ctr"/>
              <a:endParaRPr lang="en-GB"/>
            </a:p>
          </p:txBody>
        </p:sp>
        <p:sp>
          <p:nvSpPr>
            <p:cNvPr id="53" name="Rectangle 52"/>
            <p:cNvSpPr/>
            <p:nvPr/>
          </p:nvSpPr>
          <p:spPr bwMode="auto">
            <a:xfrm>
              <a:off x="7550458" y="3616636"/>
              <a:ext cx="1189608" cy="209157"/>
            </a:xfrm>
            <a:prstGeom prst="rect">
              <a:avLst/>
            </a:prstGeom>
            <a:solidFill>
              <a:schemeClr val="accent4">
                <a:lumMod val="40000"/>
                <a:lumOff val="60000"/>
              </a:schemeClr>
            </a:solidFill>
            <a:ln>
              <a:solidFill>
                <a:schemeClr val="tx1"/>
              </a:solidFill>
            </a:ln>
            <a:effectLst/>
            <a:extLst/>
          </p:spPr>
          <p:txBody>
            <a:bodyPr rtlCol="0" anchor="ctr"/>
            <a:lstStyle/>
            <a:p>
              <a:pPr algn="ctr"/>
              <a:endParaRPr lang="en-GB"/>
            </a:p>
          </p:txBody>
        </p:sp>
        <p:sp>
          <p:nvSpPr>
            <p:cNvPr id="54" name="Rectangle 53"/>
            <p:cNvSpPr/>
            <p:nvPr/>
          </p:nvSpPr>
          <p:spPr bwMode="auto">
            <a:xfrm>
              <a:off x="7550458" y="3945597"/>
              <a:ext cx="1189608" cy="209157"/>
            </a:xfrm>
            <a:prstGeom prst="rect">
              <a:avLst/>
            </a:prstGeom>
            <a:solidFill>
              <a:schemeClr val="accent4">
                <a:lumMod val="40000"/>
                <a:lumOff val="60000"/>
              </a:schemeClr>
            </a:solidFill>
            <a:ln>
              <a:solidFill>
                <a:schemeClr val="tx1"/>
              </a:solidFill>
            </a:ln>
            <a:effectLst/>
            <a:extLst/>
          </p:spPr>
          <p:txBody>
            <a:bodyPr rtlCol="0" anchor="ctr"/>
            <a:lstStyle/>
            <a:p>
              <a:pPr algn="ctr"/>
              <a:endParaRPr lang="en-GB"/>
            </a:p>
          </p:txBody>
        </p:sp>
        <p:sp>
          <p:nvSpPr>
            <p:cNvPr id="55" name="Rectangle 54"/>
            <p:cNvSpPr/>
            <p:nvPr/>
          </p:nvSpPr>
          <p:spPr bwMode="auto">
            <a:xfrm>
              <a:off x="7550458" y="4274558"/>
              <a:ext cx="1189608" cy="209157"/>
            </a:xfrm>
            <a:prstGeom prst="rect">
              <a:avLst/>
            </a:prstGeom>
            <a:solidFill>
              <a:schemeClr val="accent4">
                <a:lumMod val="40000"/>
                <a:lumOff val="60000"/>
              </a:schemeClr>
            </a:solidFill>
            <a:ln>
              <a:solidFill>
                <a:schemeClr val="tx1"/>
              </a:solidFill>
            </a:ln>
            <a:effectLst/>
            <a:extLst/>
          </p:spPr>
          <p:txBody>
            <a:bodyPr rtlCol="0" anchor="ctr"/>
            <a:lstStyle/>
            <a:p>
              <a:pPr algn="ctr"/>
              <a:endParaRPr lang="en-GB"/>
            </a:p>
          </p:txBody>
        </p:sp>
      </p:grpSp>
      <p:sp>
        <p:nvSpPr>
          <p:cNvPr id="57" name="Content Placeholder 2"/>
          <p:cNvSpPr txBox="1">
            <a:spLocks/>
          </p:cNvSpPr>
          <p:nvPr/>
        </p:nvSpPr>
        <p:spPr>
          <a:xfrm>
            <a:off x="8708697" y="1352375"/>
            <a:ext cx="2410289" cy="1173643"/>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FontTx/>
              <a:buNone/>
            </a:pPr>
            <a:r>
              <a:rPr lang="en-GB" kern="0" dirty="0" smtClean="0">
                <a:solidFill>
                  <a:srgbClr val="990000"/>
                </a:solidFill>
              </a:rPr>
              <a:t>UE battery life </a:t>
            </a:r>
            <a:r>
              <a:rPr lang="en-GB" b="0" kern="0" dirty="0" smtClean="0"/>
              <a:t>10 – 15 years in 164 dB MCL</a:t>
            </a:r>
            <a:endParaRPr lang="en-GB" b="0" kern="0" dirty="0"/>
          </a:p>
        </p:txBody>
      </p:sp>
      <p:grpSp>
        <p:nvGrpSpPr>
          <p:cNvPr id="87" name="Group 86"/>
          <p:cNvGrpSpPr/>
          <p:nvPr/>
        </p:nvGrpSpPr>
        <p:grpSpPr>
          <a:xfrm>
            <a:off x="3055170" y="4133849"/>
            <a:ext cx="2985182" cy="1667199"/>
            <a:chOff x="2292967" y="4267199"/>
            <a:chExt cx="2985182" cy="1667199"/>
          </a:xfrm>
        </p:grpSpPr>
        <p:sp>
          <p:nvSpPr>
            <p:cNvPr id="72" name="Oval 71"/>
            <p:cNvSpPr/>
            <p:nvPr/>
          </p:nvSpPr>
          <p:spPr bwMode="auto">
            <a:xfrm>
              <a:off x="2433282" y="4941898"/>
              <a:ext cx="2844867" cy="992500"/>
            </a:xfrm>
            <a:prstGeom prst="ellipse">
              <a:avLst/>
            </a:prstGeom>
            <a:solidFill>
              <a:srgbClr val="00B050"/>
            </a:solidFill>
            <a:ln>
              <a:noFill/>
            </a:ln>
            <a:effectLst/>
            <a:extLst/>
          </p:spPr>
          <p:txBody>
            <a:bodyPr rtlCol="0" anchor="ctr"/>
            <a:lstStyle/>
            <a:p>
              <a:pPr lvl="3" algn="r">
                <a:buNone/>
              </a:pPr>
              <a:endParaRPr lang="en-GB" dirty="0"/>
            </a:p>
          </p:txBody>
        </p:sp>
        <p:sp>
          <p:nvSpPr>
            <p:cNvPr id="71" name="Oval 70"/>
            <p:cNvSpPr/>
            <p:nvPr/>
          </p:nvSpPr>
          <p:spPr bwMode="auto">
            <a:xfrm>
              <a:off x="2292967" y="4955509"/>
              <a:ext cx="1828819" cy="931847"/>
            </a:xfrm>
            <a:prstGeom prst="ellipse">
              <a:avLst/>
            </a:prstGeom>
            <a:solidFill>
              <a:schemeClr val="accent3">
                <a:lumMod val="20000"/>
                <a:lumOff val="80000"/>
              </a:schemeClr>
            </a:solidFill>
            <a:ln>
              <a:noFill/>
            </a:ln>
            <a:effectLst/>
            <a:extLst/>
          </p:spPr>
          <p:txBody>
            <a:bodyPr rtlCol="0" anchor="ctr"/>
            <a:lstStyle/>
            <a:p>
              <a:pPr algn="r">
                <a:buNone/>
              </a:pPr>
              <a:endParaRPr lang="en-GB" dirty="0"/>
            </a:p>
          </p:txBody>
        </p:sp>
        <p:grpSp>
          <p:nvGrpSpPr>
            <p:cNvPr id="69" name="Group 68"/>
            <p:cNvGrpSpPr>
              <a:grpSpLocks noChangeAspect="1"/>
            </p:cNvGrpSpPr>
            <p:nvPr/>
          </p:nvGrpSpPr>
          <p:grpSpPr>
            <a:xfrm>
              <a:off x="2482764" y="4267199"/>
              <a:ext cx="525072" cy="1242934"/>
              <a:chOff x="1757779" y="3797700"/>
              <a:chExt cx="941033" cy="1919519"/>
            </a:xfrm>
          </p:grpSpPr>
          <p:sp>
            <p:nvSpPr>
              <p:cNvPr id="58" name="Isosceles Triangle 57"/>
              <p:cNvSpPr/>
              <p:nvPr/>
            </p:nvSpPr>
            <p:spPr bwMode="auto">
              <a:xfrm>
                <a:off x="1757779" y="4305671"/>
                <a:ext cx="941033" cy="1411548"/>
              </a:xfrm>
              <a:prstGeom prst="triangle">
                <a:avLst/>
              </a:prstGeom>
              <a:noFill/>
              <a:ln w="38100">
                <a:solidFill>
                  <a:srgbClr val="990000"/>
                </a:solidFill>
              </a:ln>
              <a:effectLst/>
              <a:extLst/>
            </p:spPr>
            <p:txBody>
              <a:bodyPr rtlCol="0" anchor="ctr"/>
              <a:lstStyle/>
              <a:p>
                <a:pPr algn="ctr"/>
                <a:endParaRPr lang="en-GB"/>
              </a:p>
            </p:txBody>
          </p:sp>
          <p:sp>
            <p:nvSpPr>
              <p:cNvPr id="59" name="Isosceles Triangle 58"/>
              <p:cNvSpPr/>
              <p:nvPr/>
            </p:nvSpPr>
            <p:spPr bwMode="auto">
              <a:xfrm rot="10800000">
                <a:off x="1981105" y="5060271"/>
                <a:ext cx="494380" cy="656948"/>
              </a:xfrm>
              <a:prstGeom prst="triangle">
                <a:avLst/>
              </a:prstGeom>
              <a:noFill/>
              <a:ln w="38100">
                <a:solidFill>
                  <a:srgbClr val="990000"/>
                </a:solidFill>
              </a:ln>
              <a:effectLst/>
              <a:extLst/>
            </p:spPr>
            <p:txBody>
              <a:bodyPr rtlCol="0" anchor="ctr"/>
              <a:lstStyle/>
              <a:p>
                <a:pPr algn="ctr"/>
                <a:endParaRPr lang="en-GB"/>
              </a:p>
            </p:txBody>
          </p:sp>
          <p:sp>
            <p:nvSpPr>
              <p:cNvPr id="62" name="Isosceles Triangle 61"/>
              <p:cNvSpPr/>
              <p:nvPr/>
            </p:nvSpPr>
            <p:spPr bwMode="auto">
              <a:xfrm>
                <a:off x="2105025" y="5060270"/>
                <a:ext cx="228600" cy="349929"/>
              </a:xfrm>
              <a:prstGeom prst="triangle">
                <a:avLst/>
              </a:prstGeom>
              <a:noFill/>
              <a:ln w="38100">
                <a:solidFill>
                  <a:srgbClr val="990000"/>
                </a:solidFill>
              </a:ln>
              <a:effectLst/>
              <a:extLst/>
            </p:spPr>
            <p:txBody>
              <a:bodyPr rtlCol="0" anchor="ctr"/>
              <a:lstStyle/>
              <a:p>
                <a:pPr algn="ctr"/>
                <a:endParaRPr lang="en-GB"/>
              </a:p>
            </p:txBody>
          </p:sp>
          <p:grpSp>
            <p:nvGrpSpPr>
              <p:cNvPr id="68" name="Group 67"/>
              <p:cNvGrpSpPr/>
              <p:nvPr/>
            </p:nvGrpSpPr>
            <p:grpSpPr>
              <a:xfrm>
                <a:off x="2062436" y="3797700"/>
                <a:ext cx="331716" cy="590180"/>
                <a:chOff x="2698812" y="4305670"/>
                <a:chExt cx="331716" cy="590180"/>
              </a:xfrm>
            </p:grpSpPr>
            <p:cxnSp>
              <p:nvCxnSpPr>
                <p:cNvPr id="64" name="Straight Connector 63"/>
                <p:cNvCxnSpPr/>
                <p:nvPr/>
              </p:nvCxnSpPr>
              <p:spPr bwMode="auto">
                <a:xfrm>
                  <a:off x="2864670" y="4305670"/>
                  <a:ext cx="0" cy="590180"/>
                </a:xfrm>
                <a:prstGeom prst="line">
                  <a:avLst/>
                </a:prstGeom>
                <a:noFill/>
                <a:ln w="38100">
                  <a:solidFill>
                    <a:srgbClr val="990000"/>
                  </a:solidFill>
                </a:ln>
                <a:effectLst/>
                <a:extLst/>
              </p:spPr>
            </p:cxnSp>
            <p:cxnSp>
              <p:nvCxnSpPr>
                <p:cNvPr id="66" name="Straight Connector 65"/>
                <p:cNvCxnSpPr/>
                <p:nvPr/>
              </p:nvCxnSpPr>
              <p:spPr bwMode="auto">
                <a:xfrm>
                  <a:off x="2698812" y="4305670"/>
                  <a:ext cx="165858" cy="247280"/>
                </a:xfrm>
                <a:prstGeom prst="line">
                  <a:avLst/>
                </a:prstGeom>
                <a:noFill/>
                <a:ln w="38100">
                  <a:solidFill>
                    <a:srgbClr val="990000"/>
                  </a:solidFill>
                </a:ln>
                <a:effectLst/>
                <a:extLst/>
              </p:spPr>
            </p:cxnSp>
            <p:cxnSp>
              <p:nvCxnSpPr>
                <p:cNvPr id="67" name="Straight Connector 66"/>
                <p:cNvCxnSpPr/>
                <p:nvPr/>
              </p:nvCxnSpPr>
              <p:spPr bwMode="auto">
                <a:xfrm flipH="1">
                  <a:off x="2864670" y="4305670"/>
                  <a:ext cx="165858" cy="247280"/>
                </a:xfrm>
                <a:prstGeom prst="line">
                  <a:avLst/>
                </a:prstGeom>
                <a:noFill/>
                <a:ln w="38100">
                  <a:solidFill>
                    <a:srgbClr val="990000"/>
                  </a:solidFill>
                </a:ln>
                <a:effectLst/>
                <a:extLst/>
              </p:spPr>
            </p:cxnSp>
          </p:grpSp>
        </p:grpSp>
        <p:cxnSp>
          <p:nvCxnSpPr>
            <p:cNvPr id="74" name="Straight Arrow Connector 73"/>
            <p:cNvCxnSpPr>
              <a:endCxn id="72" idx="6"/>
            </p:cNvCxnSpPr>
            <p:nvPr/>
          </p:nvCxnSpPr>
          <p:spPr bwMode="auto">
            <a:xfrm>
              <a:off x="2883226" y="4336211"/>
              <a:ext cx="2394923" cy="1101937"/>
            </a:xfrm>
            <a:prstGeom prst="straightConnector1">
              <a:avLst/>
            </a:prstGeom>
            <a:noFill/>
            <a:ln w="28575" cap="flat" cmpd="sng" algn="ctr">
              <a:solidFill>
                <a:srgbClr val="99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a:endCxn id="71" idx="6"/>
            </p:cNvCxnSpPr>
            <p:nvPr/>
          </p:nvCxnSpPr>
          <p:spPr bwMode="auto">
            <a:xfrm>
              <a:off x="2896616" y="4336211"/>
              <a:ext cx="1225169" cy="1085221"/>
            </a:xfrm>
            <a:prstGeom prst="straightConnector1">
              <a:avLst/>
            </a:prstGeom>
            <a:noFill/>
            <a:ln w="28575" cap="flat" cmpd="sng" algn="ctr">
              <a:solidFill>
                <a:srgbClr val="99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5" name="Content Placeholder 2"/>
          <p:cNvSpPr txBox="1">
            <a:spLocks/>
          </p:cNvSpPr>
          <p:nvPr/>
        </p:nvSpPr>
        <p:spPr>
          <a:xfrm>
            <a:off x="800100" y="4172552"/>
            <a:ext cx="2014203" cy="1784267"/>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FontTx/>
              <a:buNone/>
            </a:pPr>
            <a:r>
              <a:rPr lang="en-GB" kern="0" dirty="0" smtClean="0">
                <a:solidFill>
                  <a:srgbClr val="990000"/>
                </a:solidFill>
              </a:rPr>
              <a:t>Coverage extension </a:t>
            </a:r>
            <a:r>
              <a:rPr lang="en-GB" b="0" kern="0" dirty="0" smtClean="0"/>
              <a:t>164 dB MCL @160 bps</a:t>
            </a:r>
            <a:endParaRPr lang="en-GB" b="0" kern="0" dirty="0"/>
          </a:p>
        </p:txBody>
      </p:sp>
      <p:grpSp>
        <p:nvGrpSpPr>
          <p:cNvPr id="170" name="Group 169"/>
          <p:cNvGrpSpPr>
            <a:grpSpLocks noChangeAspect="1"/>
          </p:cNvGrpSpPr>
          <p:nvPr/>
        </p:nvGrpSpPr>
        <p:grpSpPr>
          <a:xfrm>
            <a:off x="7134678" y="4293969"/>
            <a:ext cx="1724131" cy="1344920"/>
            <a:chOff x="6575912" y="3735507"/>
            <a:chExt cx="4743450" cy="2914650"/>
          </a:xfrm>
        </p:grpSpPr>
        <p:sp useBgFill="1">
          <p:nvSpPr>
            <p:cNvPr id="88" name="Rounded Rectangle 87"/>
            <p:cNvSpPr/>
            <p:nvPr/>
          </p:nvSpPr>
          <p:spPr bwMode="auto">
            <a:xfrm>
              <a:off x="6575912" y="3735507"/>
              <a:ext cx="4743450" cy="2914650"/>
            </a:xfrm>
            <a:prstGeom prst="roundRect">
              <a:avLst/>
            </a:prstGeom>
            <a:ln w="25400">
              <a:solidFill>
                <a:srgbClr val="990000"/>
              </a:solidFill>
            </a:ln>
            <a:effectLst/>
            <a:extLst/>
          </p:spPr>
          <p:txBody>
            <a:bodyPr rtlCol="0" anchor="ctr"/>
            <a:lstStyle/>
            <a:p>
              <a:pPr algn="ctr"/>
              <a:endParaRPr lang="en-GB"/>
            </a:p>
          </p:txBody>
        </p:sp>
        <p:sp>
          <p:nvSpPr>
            <p:cNvPr id="89" name="Rectangle 88"/>
            <p:cNvSpPr/>
            <p:nvPr/>
          </p:nvSpPr>
          <p:spPr bwMode="auto">
            <a:xfrm>
              <a:off x="6877050" y="4038599"/>
              <a:ext cx="371173" cy="590551"/>
            </a:xfrm>
            <a:prstGeom prst="rect">
              <a:avLst/>
            </a:prstGeom>
            <a:noFill/>
            <a:ln w="25400">
              <a:solidFill>
                <a:srgbClr val="990000"/>
              </a:solidFill>
            </a:ln>
            <a:effectLst/>
            <a:extLst/>
          </p:spPr>
          <p:txBody>
            <a:bodyPr rtlCol="0" anchor="ctr"/>
            <a:lstStyle/>
            <a:p>
              <a:pPr algn="ctr"/>
              <a:endParaRPr lang="en-GB"/>
            </a:p>
          </p:txBody>
        </p:sp>
        <p:sp>
          <p:nvSpPr>
            <p:cNvPr id="90" name="Rectangle 89"/>
            <p:cNvSpPr/>
            <p:nvPr/>
          </p:nvSpPr>
          <p:spPr bwMode="auto">
            <a:xfrm>
              <a:off x="8172798" y="4543425"/>
              <a:ext cx="1209327" cy="438150"/>
            </a:xfrm>
            <a:prstGeom prst="rect">
              <a:avLst/>
            </a:prstGeom>
            <a:noFill/>
            <a:ln w="25400">
              <a:solidFill>
                <a:srgbClr val="990000"/>
              </a:solidFill>
            </a:ln>
            <a:effectLst/>
            <a:extLst/>
          </p:spPr>
          <p:txBody>
            <a:bodyPr rtlCol="0" anchor="ctr"/>
            <a:lstStyle/>
            <a:p>
              <a:pPr algn="ctr"/>
              <a:endParaRPr lang="en-GB"/>
            </a:p>
          </p:txBody>
        </p:sp>
        <p:sp>
          <p:nvSpPr>
            <p:cNvPr id="91" name="Rectangle 90"/>
            <p:cNvSpPr/>
            <p:nvPr/>
          </p:nvSpPr>
          <p:spPr bwMode="auto">
            <a:xfrm>
              <a:off x="10067925" y="4077302"/>
              <a:ext cx="533400" cy="551848"/>
            </a:xfrm>
            <a:prstGeom prst="rect">
              <a:avLst/>
            </a:prstGeom>
            <a:noFill/>
            <a:ln w="25400">
              <a:solidFill>
                <a:srgbClr val="990000"/>
              </a:solidFill>
            </a:ln>
            <a:effectLst/>
            <a:extLst/>
          </p:spPr>
          <p:txBody>
            <a:bodyPr rtlCol="0" anchor="ctr"/>
            <a:lstStyle/>
            <a:p>
              <a:pPr algn="ctr"/>
              <a:endParaRPr lang="en-GB"/>
            </a:p>
          </p:txBody>
        </p:sp>
        <p:sp>
          <p:nvSpPr>
            <p:cNvPr id="92" name="Rectangle 91"/>
            <p:cNvSpPr/>
            <p:nvPr/>
          </p:nvSpPr>
          <p:spPr bwMode="auto">
            <a:xfrm>
              <a:off x="7753350" y="5381625"/>
              <a:ext cx="474598" cy="479944"/>
            </a:xfrm>
            <a:prstGeom prst="rect">
              <a:avLst/>
            </a:prstGeom>
            <a:noFill/>
            <a:ln w="25400">
              <a:solidFill>
                <a:srgbClr val="990000"/>
              </a:solidFill>
            </a:ln>
            <a:effectLst/>
            <a:extLst/>
          </p:spPr>
          <p:txBody>
            <a:bodyPr rtlCol="0" anchor="ctr"/>
            <a:lstStyle/>
            <a:p>
              <a:pPr algn="ctr"/>
              <a:endParaRPr lang="en-GB"/>
            </a:p>
          </p:txBody>
        </p:sp>
        <p:sp>
          <p:nvSpPr>
            <p:cNvPr id="93" name="Rectangle 92"/>
            <p:cNvSpPr/>
            <p:nvPr/>
          </p:nvSpPr>
          <p:spPr bwMode="auto">
            <a:xfrm>
              <a:off x="9467850" y="5448300"/>
              <a:ext cx="1133475" cy="933450"/>
            </a:xfrm>
            <a:prstGeom prst="rect">
              <a:avLst/>
            </a:prstGeom>
            <a:noFill/>
            <a:ln w="25400">
              <a:solidFill>
                <a:srgbClr val="990000"/>
              </a:solidFill>
            </a:ln>
            <a:effectLst/>
            <a:extLst/>
          </p:spPr>
          <p:txBody>
            <a:bodyPr rtlCol="0" anchor="ctr"/>
            <a:lstStyle/>
            <a:p>
              <a:pPr algn="ctr"/>
              <a:endParaRPr lang="en-GB"/>
            </a:p>
          </p:txBody>
        </p:sp>
        <p:sp>
          <p:nvSpPr>
            <p:cNvPr id="94" name="Rectangle 93"/>
            <p:cNvSpPr/>
            <p:nvPr/>
          </p:nvSpPr>
          <p:spPr bwMode="auto">
            <a:xfrm>
              <a:off x="6981825" y="5221962"/>
              <a:ext cx="428625" cy="100092"/>
            </a:xfrm>
            <a:prstGeom prst="rect">
              <a:avLst/>
            </a:prstGeom>
            <a:noFill/>
            <a:ln w="25400">
              <a:solidFill>
                <a:srgbClr val="990000"/>
              </a:solidFill>
            </a:ln>
            <a:effectLst/>
            <a:extLst/>
          </p:spPr>
          <p:txBody>
            <a:bodyPr rtlCol="0" anchor="ctr"/>
            <a:lstStyle/>
            <a:p>
              <a:pPr algn="ctr"/>
              <a:endParaRPr lang="en-GB"/>
            </a:p>
          </p:txBody>
        </p:sp>
        <p:sp>
          <p:nvSpPr>
            <p:cNvPr id="95" name="Rectangle 94"/>
            <p:cNvSpPr/>
            <p:nvPr/>
          </p:nvSpPr>
          <p:spPr bwMode="auto">
            <a:xfrm>
              <a:off x="7029450" y="5705798"/>
              <a:ext cx="530491" cy="155771"/>
            </a:xfrm>
            <a:prstGeom prst="rect">
              <a:avLst/>
            </a:prstGeom>
            <a:noFill/>
            <a:ln w="25400">
              <a:solidFill>
                <a:srgbClr val="990000"/>
              </a:solidFill>
            </a:ln>
            <a:effectLst/>
            <a:extLst/>
          </p:spPr>
          <p:txBody>
            <a:bodyPr rtlCol="0" anchor="ctr"/>
            <a:lstStyle/>
            <a:p>
              <a:pPr algn="ctr"/>
              <a:endParaRPr lang="en-GB"/>
            </a:p>
          </p:txBody>
        </p:sp>
        <p:sp>
          <p:nvSpPr>
            <p:cNvPr id="96" name="Oval 95"/>
            <p:cNvSpPr/>
            <p:nvPr/>
          </p:nvSpPr>
          <p:spPr bwMode="auto">
            <a:xfrm>
              <a:off x="8172795" y="3879902"/>
              <a:ext cx="148565" cy="117026"/>
            </a:xfrm>
            <a:prstGeom prst="ellipse">
              <a:avLst/>
            </a:prstGeom>
            <a:noFill/>
            <a:ln w="25400">
              <a:solidFill>
                <a:srgbClr val="990000"/>
              </a:solidFill>
            </a:ln>
            <a:effectLst/>
            <a:extLst/>
          </p:spPr>
          <p:txBody>
            <a:bodyPr rtlCol="0" anchor="ctr"/>
            <a:lstStyle/>
            <a:p>
              <a:pPr algn="ctr"/>
              <a:endParaRPr lang="en-GB"/>
            </a:p>
          </p:txBody>
        </p:sp>
        <p:sp>
          <p:nvSpPr>
            <p:cNvPr id="97" name="Oval 96"/>
            <p:cNvSpPr/>
            <p:nvPr/>
          </p:nvSpPr>
          <p:spPr bwMode="auto">
            <a:xfrm>
              <a:off x="10937334" y="4198719"/>
              <a:ext cx="148565" cy="117026"/>
            </a:xfrm>
            <a:prstGeom prst="ellipse">
              <a:avLst/>
            </a:prstGeom>
            <a:noFill/>
            <a:ln w="25400">
              <a:solidFill>
                <a:srgbClr val="990000"/>
              </a:solidFill>
            </a:ln>
            <a:effectLst/>
            <a:extLst/>
          </p:spPr>
          <p:txBody>
            <a:bodyPr rtlCol="0" anchor="ctr"/>
            <a:lstStyle/>
            <a:p>
              <a:pPr algn="ctr"/>
              <a:endParaRPr lang="en-GB"/>
            </a:p>
          </p:txBody>
        </p:sp>
        <p:sp>
          <p:nvSpPr>
            <p:cNvPr id="98" name="Oval 97"/>
            <p:cNvSpPr/>
            <p:nvPr/>
          </p:nvSpPr>
          <p:spPr bwMode="auto">
            <a:xfrm>
              <a:off x="10937334" y="4478785"/>
              <a:ext cx="148565" cy="117026"/>
            </a:xfrm>
            <a:prstGeom prst="ellipse">
              <a:avLst/>
            </a:prstGeom>
            <a:noFill/>
            <a:ln w="25400">
              <a:solidFill>
                <a:srgbClr val="990000"/>
              </a:solidFill>
            </a:ln>
            <a:effectLst/>
            <a:extLst/>
          </p:spPr>
          <p:txBody>
            <a:bodyPr rtlCol="0" anchor="ctr"/>
            <a:lstStyle/>
            <a:p>
              <a:pPr algn="ctr"/>
              <a:endParaRPr lang="en-GB"/>
            </a:p>
          </p:txBody>
        </p:sp>
        <p:sp>
          <p:nvSpPr>
            <p:cNvPr id="99" name="Oval 98"/>
            <p:cNvSpPr/>
            <p:nvPr/>
          </p:nvSpPr>
          <p:spPr bwMode="auto">
            <a:xfrm>
              <a:off x="10937334" y="4742263"/>
              <a:ext cx="148565" cy="117026"/>
            </a:xfrm>
            <a:prstGeom prst="ellipse">
              <a:avLst/>
            </a:prstGeom>
            <a:noFill/>
            <a:ln w="25400">
              <a:solidFill>
                <a:srgbClr val="990000"/>
              </a:solidFill>
            </a:ln>
            <a:effectLst/>
            <a:extLst/>
          </p:spPr>
          <p:txBody>
            <a:bodyPr rtlCol="0" anchor="ctr"/>
            <a:lstStyle/>
            <a:p>
              <a:pPr algn="ctr"/>
              <a:endParaRPr lang="en-GB"/>
            </a:p>
          </p:txBody>
        </p:sp>
        <p:sp>
          <p:nvSpPr>
            <p:cNvPr id="100" name="Oval 99"/>
            <p:cNvSpPr/>
            <p:nvPr/>
          </p:nvSpPr>
          <p:spPr bwMode="auto">
            <a:xfrm>
              <a:off x="10937334" y="4983611"/>
              <a:ext cx="148565" cy="117026"/>
            </a:xfrm>
            <a:prstGeom prst="ellipse">
              <a:avLst/>
            </a:prstGeom>
            <a:noFill/>
            <a:ln w="25400">
              <a:solidFill>
                <a:srgbClr val="990000"/>
              </a:solidFill>
            </a:ln>
            <a:effectLst/>
            <a:extLst/>
          </p:spPr>
          <p:txBody>
            <a:bodyPr rtlCol="0" anchor="ctr"/>
            <a:lstStyle/>
            <a:p>
              <a:pPr algn="ctr"/>
              <a:endParaRPr lang="en-GB"/>
            </a:p>
          </p:txBody>
        </p:sp>
        <p:cxnSp>
          <p:nvCxnSpPr>
            <p:cNvPr id="102" name="Straight Connector 101"/>
            <p:cNvCxnSpPr/>
            <p:nvPr/>
          </p:nvCxnSpPr>
          <p:spPr bwMode="auto">
            <a:xfrm flipV="1">
              <a:off x="7029073" y="3944543"/>
              <a:ext cx="724277" cy="404781"/>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Straight Connector 105"/>
            <p:cNvCxnSpPr/>
            <p:nvPr/>
          </p:nvCxnSpPr>
          <p:spPr bwMode="auto">
            <a:xfrm>
              <a:off x="7720598" y="3944542"/>
              <a:ext cx="419447" cy="0"/>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Straight Connector 107"/>
            <p:cNvCxnSpPr>
              <a:stCxn id="96" idx="6"/>
            </p:cNvCxnSpPr>
            <p:nvPr/>
          </p:nvCxnSpPr>
          <p:spPr bwMode="auto">
            <a:xfrm>
              <a:off x="8321361" y="3938416"/>
              <a:ext cx="279713" cy="6127"/>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Straight Connector 109"/>
            <p:cNvCxnSpPr/>
            <p:nvPr/>
          </p:nvCxnSpPr>
          <p:spPr bwMode="auto">
            <a:xfrm>
              <a:off x="8591549" y="3918740"/>
              <a:ext cx="0" cy="616339"/>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Oval 112"/>
            <p:cNvSpPr/>
            <p:nvPr/>
          </p:nvSpPr>
          <p:spPr bwMode="auto">
            <a:xfrm>
              <a:off x="8526747" y="4556924"/>
              <a:ext cx="148565" cy="117026"/>
            </a:xfrm>
            <a:prstGeom prst="ellipse">
              <a:avLst/>
            </a:prstGeom>
            <a:noFill/>
            <a:ln w="25400">
              <a:solidFill>
                <a:srgbClr val="990000"/>
              </a:solidFill>
            </a:ln>
            <a:effectLst/>
            <a:extLst/>
          </p:spPr>
          <p:txBody>
            <a:bodyPr rtlCol="0" anchor="ctr"/>
            <a:lstStyle/>
            <a:p>
              <a:pPr algn="ctr"/>
              <a:endParaRPr lang="en-GB"/>
            </a:p>
          </p:txBody>
        </p:sp>
        <p:cxnSp>
          <p:nvCxnSpPr>
            <p:cNvPr id="115" name="Straight Connector 114"/>
            <p:cNvCxnSpPr/>
            <p:nvPr/>
          </p:nvCxnSpPr>
          <p:spPr bwMode="auto">
            <a:xfrm>
              <a:off x="7042174" y="4323521"/>
              <a:ext cx="0" cy="873797"/>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Straight Connector 119"/>
            <p:cNvCxnSpPr/>
            <p:nvPr/>
          </p:nvCxnSpPr>
          <p:spPr bwMode="auto">
            <a:xfrm>
              <a:off x="10334625" y="4263359"/>
              <a:ext cx="667513" cy="0"/>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p:cNvCxnSpPr/>
            <p:nvPr/>
          </p:nvCxnSpPr>
          <p:spPr bwMode="auto">
            <a:xfrm>
              <a:off x="10334625" y="4543425"/>
              <a:ext cx="667513" cy="0"/>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Straight Connector 123"/>
            <p:cNvCxnSpPr/>
            <p:nvPr/>
          </p:nvCxnSpPr>
          <p:spPr bwMode="auto">
            <a:xfrm>
              <a:off x="7430103" y="5272009"/>
              <a:ext cx="2209801" cy="0"/>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p:cNvCxnSpPr>
              <a:endCxn id="93" idx="0"/>
            </p:cNvCxnSpPr>
            <p:nvPr/>
          </p:nvCxnSpPr>
          <p:spPr bwMode="auto">
            <a:xfrm>
              <a:off x="9620250" y="5272008"/>
              <a:ext cx="414338" cy="176292"/>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p:cNvCxnSpPr>
              <a:stCxn id="95" idx="2"/>
            </p:cNvCxnSpPr>
            <p:nvPr/>
          </p:nvCxnSpPr>
          <p:spPr bwMode="auto">
            <a:xfrm flipH="1">
              <a:off x="7294695" y="5861569"/>
              <a:ext cx="1" cy="443981"/>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Oval 129"/>
            <p:cNvSpPr/>
            <p:nvPr/>
          </p:nvSpPr>
          <p:spPr bwMode="auto">
            <a:xfrm>
              <a:off x="7229892" y="6296163"/>
              <a:ext cx="148565" cy="117026"/>
            </a:xfrm>
            <a:prstGeom prst="ellipse">
              <a:avLst/>
            </a:prstGeom>
            <a:noFill/>
            <a:ln w="25400">
              <a:solidFill>
                <a:srgbClr val="990000"/>
              </a:solidFill>
            </a:ln>
            <a:effectLst/>
            <a:extLst/>
          </p:spPr>
          <p:txBody>
            <a:bodyPr rtlCol="0" anchor="ctr"/>
            <a:lstStyle/>
            <a:p>
              <a:pPr algn="ctr"/>
              <a:endParaRPr lang="en-GB"/>
            </a:p>
          </p:txBody>
        </p:sp>
        <p:cxnSp>
          <p:nvCxnSpPr>
            <p:cNvPr id="134" name="Straight Connector 133"/>
            <p:cNvCxnSpPr/>
            <p:nvPr/>
          </p:nvCxnSpPr>
          <p:spPr bwMode="auto">
            <a:xfrm>
              <a:off x="7404660" y="6354676"/>
              <a:ext cx="612191" cy="6127"/>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p:cNvCxnSpPr>
              <a:endCxn id="92" idx="2"/>
            </p:cNvCxnSpPr>
            <p:nvPr/>
          </p:nvCxnSpPr>
          <p:spPr bwMode="auto">
            <a:xfrm flipV="1">
              <a:off x="7990649" y="5861569"/>
              <a:ext cx="0" cy="499235"/>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p:cNvCxnSpPr>
              <a:stCxn id="92" idx="3"/>
            </p:cNvCxnSpPr>
            <p:nvPr/>
          </p:nvCxnSpPr>
          <p:spPr bwMode="auto">
            <a:xfrm>
              <a:off x="8227948" y="5621597"/>
              <a:ext cx="973202" cy="0"/>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p:cNvCxnSpPr/>
            <p:nvPr/>
          </p:nvCxnSpPr>
          <p:spPr bwMode="auto">
            <a:xfrm flipV="1">
              <a:off x="9201149" y="5012536"/>
              <a:ext cx="0" cy="640022"/>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 name="Oval 141"/>
            <p:cNvSpPr/>
            <p:nvPr/>
          </p:nvSpPr>
          <p:spPr bwMode="auto">
            <a:xfrm>
              <a:off x="9136347" y="4860215"/>
              <a:ext cx="148565" cy="117026"/>
            </a:xfrm>
            <a:prstGeom prst="ellipse">
              <a:avLst/>
            </a:prstGeom>
            <a:noFill/>
            <a:ln w="25400">
              <a:solidFill>
                <a:srgbClr val="990000"/>
              </a:solidFill>
            </a:ln>
            <a:effectLst/>
            <a:extLst/>
          </p:spPr>
          <p:txBody>
            <a:bodyPr rtlCol="0" anchor="ctr"/>
            <a:lstStyle/>
            <a:p>
              <a:pPr algn="ctr"/>
              <a:endParaRPr lang="en-GB"/>
            </a:p>
          </p:txBody>
        </p:sp>
        <p:cxnSp>
          <p:nvCxnSpPr>
            <p:cNvPr id="144" name="Straight Connector 143"/>
            <p:cNvCxnSpPr/>
            <p:nvPr/>
          </p:nvCxnSpPr>
          <p:spPr bwMode="auto">
            <a:xfrm>
              <a:off x="11002139" y="5070925"/>
              <a:ext cx="0" cy="1026666"/>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145"/>
            <p:cNvCxnSpPr/>
            <p:nvPr/>
          </p:nvCxnSpPr>
          <p:spPr bwMode="auto">
            <a:xfrm flipH="1" flipV="1">
              <a:off x="10334626" y="6076951"/>
              <a:ext cx="693715" cy="6608"/>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147"/>
            <p:cNvCxnSpPr/>
            <p:nvPr/>
          </p:nvCxnSpPr>
          <p:spPr bwMode="auto">
            <a:xfrm flipH="1" flipV="1">
              <a:off x="10184446" y="4806905"/>
              <a:ext cx="817696" cy="2035"/>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Straight Connector 151"/>
            <p:cNvCxnSpPr/>
            <p:nvPr/>
          </p:nvCxnSpPr>
          <p:spPr bwMode="auto">
            <a:xfrm>
              <a:off x="10225956" y="4806905"/>
              <a:ext cx="0" cy="871680"/>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 name="Rectangle 152"/>
            <p:cNvSpPr/>
            <p:nvPr/>
          </p:nvSpPr>
          <p:spPr bwMode="auto">
            <a:xfrm>
              <a:off x="10103921" y="5678584"/>
              <a:ext cx="257175" cy="209227"/>
            </a:xfrm>
            <a:prstGeom prst="rect">
              <a:avLst/>
            </a:prstGeom>
            <a:noFill/>
            <a:ln w="25400">
              <a:solidFill>
                <a:srgbClr val="990000"/>
              </a:solidFill>
            </a:ln>
            <a:effectLst/>
            <a:extLst/>
          </p:spPr>
          <p:txBody>
            <a:bodyPr rtlCol="0" anchor="ctr"/>
            <a:lstStyle/>
            <a:p>
              <a:pPr algn="ctr"/>
              <a:endParaRPr lang="en-GB"/>
            </a:p>
          </p:txBody>
        </p:sp>
        <p:cxnSp>
          <p:nvCxnSpPr>
            <p:cNvPr id="165" name="Straight Connector 164"/>
            <p:cNvCxnSpPr/>
            <p:nvPr/>
          </p:nvCxnSpPr>
          <p:spPr bwMode="auto">
            <a:xfrm flipH="1" flipV="1">
              <a:off x="10103921" y="5887813"/>
              <a:ext cx="257175" cy="189138"/>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 name="Straight Connector 167"/>
            <p:cNvCxnSpPr/>
            <p:nvPr/>
          </p:nvCxnSpPr>
          <p:spPr bwMode="auto">
            <a:xfrm>
              <a:off x="7248223" y="4374457"/>
              <a:ext cx="2819702" cy="0"/>
            </a:xfrm>
            <a:prstGeom prst="line">
              <a:avLst/>
            </a:prstGeom>
            <a:noFill/>
            <a:ln w="25400" cap="flat" cmpd="sng" algn="ctr">
              <a:solidFill>
                <a:srgbClr val="99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Content Placeholder 2"/>
          <p:cNvSpPr txBox="1">
            <a:spLocks/>
          </p:cNvSpPr>
          <p:nvPr/>
        </p:nvSpPr>
        <p:spPr>
          <a:xfrm>
            <a:off x="9000587" y="4350323"/>
            <a:ext cx="2441107" cy="1287208"/>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FontTx/>
              <a:buNone/>
            </a:pPr>
            <a:r>
              <a:rPr lang="en-GB" kern="0" dirty="0" smtClean="0">
                <a:solidFill>
                  <a:srgbClr val="990000"/>
                </a:solidFill>
              </a:rPr>
              <a:t>UE complexity and cost</a:t>
            </a:r>
          </a:p>
          <a:p>
            <a:pPr marL="0" indent="0" algn="ctr">
              <a:buFontTx/>
              <a:buNone/>
            </a:pPr>
            <a:r>
              <a:rPr lang="en-GB" kern="0" dirty="0" smtClean="0">
                <a:solidFill>
                  <a:srgbClr val="990000"/>
                </a:solidFill>
              </a:rPr>
              <a:t> </a:t>
            </a:r>
            <a:r>
              <a:rPr lang="en-GB" b="0" kern="0" dirty="0" smtClean="0"/>
              <a:t>Ultra-low</a:t>
            </a:r>
          </a:p>
        </p:txBody>
      </p:sp>
      <p:grpSp>
        <p:nvGrpSpPr>
          <p:cNvPr id="61" name="Group 60"/>
          <p:cNvGrpSpPr/>
          <p:nvPr/>
        </p:nvGrpSpPr>
        <p:grpSpPr>
          <a:xfrm>
            <a:off x="3170439" y="1373635"/>
            <a:ext cx="1654206" cy="1431878"/>
            <a:chOff x="2979939" y="1278385"/>
            <a:chExt cx="1654206" cy="1431878"/>
          </a:xfrm>
        </p:grpSpPr>
        <p:grpSp>
          <p:nvGrpSpPr>
            <p:cNvPr id="4" name="Group 3"/>
            <p:cNvGrpSpPr>
              <a:grpSpLocks noChangeAspect="1"/>
            </p:cNvGrpSpPr>
            <p:nvPr/>
          </p:nvGrpSpPr>
          <p:grpSpPr>
            <a:xfrm>
              <a:off x="2979939" y="1278385"/>
              <a:ext cx="1654206" cy="1431878"/>
              <a:chOff x="4273105" y="1537980"/>
              <a:chExt cx="2766672" cy="2394827"/>
            </a:xfrm>
          </p:grpSpPr>
          <p:sp useBgFill="1">
            <p:nvSpPr>
              <p:cNvPr id="5" name="Hexagon 4"/>
              <p:cNvSpPr/>
              <p:nvPr/>
            </p:nvSpPr>
            <p:spPr bwMode="auto">
              <a:xfrm>
                <a:off x="4273105" y="1537980"/>
                <a:ext cx="2766672" cy="2394827"/>
              </a:xfrm>
              <a:prstGeom prst="hexagon">
                <a:avLst/>
              </a:prstGeom>
              <a:ln w="60325">
                <a:solidFill>
                  <a:srgbClr val="99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nvGrpSpPr>
              <p:cNvPr id="6" name="Group 5"/>
              <p:cNvGrpSpPr/>
              <p:nvPr/>
            </p:nvGrpSpPr>
            <p:grpSpPr>
              <a:xfrm>
                <a:off x="4882573" y="1752030"/>
                <a:ext cx="1506512" cy="1933731"/>
                <a:chOff x="5246557" y="1926236"/>
                <a:chExt cx="1506512" cy="1933731"/>
              </a:xfrm>
            </p:grpSpPr>
            <p:sp>
              <p:nvSpPr>
                <p:cNvPr id="7" name="Rectangle 6"/>
                <p:cNvSpPr/>
                <p:nvPr/>
              </p:nvSpPr>
              <p:spPr bwMode="auto">
                <a:xfrm>
                  <a:off x="5246557" y="1926236"/>
                  <a:ext cx="1506512" cy="1933731"/>
                </a:xfrm>
                <a:prstGeom prst="rect">
                  <a:avLst/>
                </a:prstGeom>
                <a:solidFill>
                  <a:schemeClr val="bg1"/>
                </a:solidFill>
                <a:ln>
                  <a:solidFill>
                    <a:schemeClr val="tx1"/>
                  </a:solidFill>
                </a:ln>
                <a:effectLst/>
                <a:extLst/>
              </p:spPr>
              <p:txBody>
                <a:bodyPr rtlCol="0" anchor="ctr"/>
                <a:lstStyle/>
                <a:p>
                  <a:pPr algn="ctr"/>
                  <a:endParaRPr lang="en-GB"/>
                </a:p>
              </p:txBody>
            </p:sp>
            <p:sp>
              <p:nvSpPr>
                <p:cNvPr id="8" name="Rectangle 7"/>
                <p:cNvSpPr/>
                <p:nvPr/>
              </p:nvSpPr>
              <p:spPr bwMode="auto">
                <a:xfrm>
                  <a:off x="5340353" y="2051485"/>
                  <a:ext cx="1318260" cy="966866"/>
                </a:xfrm>
                <a:prstGeom prst="rect">
                  <a:avLst/>
                </a:prstGeom>
                <a:noFill/>
                <a:ln>
                  <a:solidFill>
                    <a:schemeClr val="tx1"/>
                  </a:solidFill>
                </a:ln>
                <a:effectLst/>
                <a:extLst/>
              </p:spPr>
              <p:txBody>
                <a:bodyPr lIns="0" tIns="0" rIns="0" bIns="0" rtlCol="0" anchor="ctr"/>
                <a:lstStyle/>
                <a:p>
                  <a:pPr algn="ctr">
                    <a:buNone/>
                  </a:pPr>
                  <a:endParaRPr lang="en-GB" dirty="0" smtClean="0"/>
                </a:p>
                <a:p>
                  <a:pPr algn="ctr">
                    <a:buNone/>
                  </a:pPr>
                  <a:r>
                    <a:rPr lang="en-GB" sz="1050" dirty="0" err="1" smtClean="0"/>
                    <a:t>SmartElec</a:t>
                  </a:r>
                  <a:r>
                    <a:rPr lang="en-GB" sz="1050" dirty="0" smtClean="0"/>
                    <a:t> Limited</a:t>
                  </a:r>
                  <a:endParaRPr lang="en-GB" sz="1050" dirty="0"/>
                </a:p>
              </p:txBody>
            </p:sp>
            <p:sp>
              <p:nvSpPr>
                <p:cNvPr id="9" name="Rectangle 8"/>
                <p:cNvSpPr/>
                <p:nvPr/>
              </p:nvSpPr>
              <p:spPr bwMode="auto">
                <a:xfrm>
                  <a:off x="5427378" y="2093958"/>
                  <a:ext cx="239842" cy="412450"/>
                </a:xfrm>
                <a:prstGeom prst="rect">
                  <a:avLst/>
                </a:prstGeom>
                <a:noFill/>
                <a:ln>
                  <a:solidFill>
                    <a:schemeClr val="tx1"/>
                  </a:solidFill>
                </a:ln>
                <a:effectLst/>
                <a:extLst/>
              </p:spPr>
              <p:txBody>
                <a:bodyPr rtlCol="0" anchor="ctr"/>
                <a:lstStyle/>
                <a:p>
                  <a:pPr algn="ctr">
                    <a:buNone/>
                  </a:pPr>
                  <a:r>
                    <a:rPr lang="en-GB" b="0" dirty="0" smtClean="0">
                      <a:solidFill>
                        <a:srgbClr val="00B050"/>
                      </a:solidFill>
                      <a:latin typeface="Bauhaus 93" panose="04030905020B02020C02" pitchFamily="82" charset="0"/>
                    </a:rPr>
                    <a:t>0</a:t>
                  </a:r>
                  <a:endParaRPr lang="en-GB" b="0" dirty="0">
                    <a:solidFill>
                      <a:srgbClr val="00B050"/>
                    </a:solidFill>
                    <a:latin typeface="Bauhaus 93" panose="04030905020B02020C02" pitchFamily="82" charset="0"/>
                  </a:endParaRPr>
                </a:p>
              </p:txBody>
            </p:sp>
            <p:sp>
              <p:nvSpPr>
                <p:cNvPr id="10" name="Rectangle 9"/>
                <p:cNvSpPr/>
                <p:nvPr/>
              </p:nvSpPr>
              <p:spPr bwMode="auto">
                <a:xfrm>
                  <a:off x="5731867" y="2093958"/>
                  <a:ext cx="239842" cy="412450"/>
                </a:xfrm>
                <a:prstGeom prst="rect">
                  <a:avLst/>
                </a:prstGeom>
                <a:noFill/>
                <a:ln>
                  <a:solidFill>
                    <a:schemeClr val="tx1"/>
                  </a:solidFill>
                </a:ln>
                <a:effectLst/>
                <a:extLst/>
              </p:spPr>
              <p:txBody>
                <a:bodyPr rtlCol="0" anchor="ctr"/>
                <a:lstStyle/>
                <a:p>
                  <a:pPr algn="ctr">
                    <a:buNone/>
                  </a:pPr>
                  <a:r>
                    <a:rPr lang="en-GB" b="0" dirty="0">
                      <a:solidFill>
                        <a:srgbClr val="00B050"/>
                      </a:solidFill>
                      <a:latin typeface="Bauhaus 93" panose="04030905020B02020C02" pitchFamily="82" charset="0"/>
                    </a:rPr>
                    <a:t>2</a:t>
                  </a:r>
                </a:p>
              </p:txBody>
            </p:sp>
            <p:sp>
              <p:nvSpPr>
                <p:cNvPr id="11" name="Rectangle 10"/>
                <p:cNvSpPr/>
                <p:nvPr/>
              </p:nvSpPr>
              <p:spPr bwMode="auto">
                <a:xfrm>
                  <a:off x="6036355" y="2094656"/>
                  <a:ext cx="239842" cy="412450"/>
                </a:xfrm>
                <a:prstGeom prst="rect">
                  <a:avLst/>
                </a:prstGeom>
                <a:noFill/>
                <a:ln>
                  <a:solidFill>
                    <a:schemeClr val="tx1"/>
                  </a:solidFill>
                </a:ln>
                <a:effectLst/>
                <a:extLst/>
              </p:spPr>
              <p:txBody>
                <a:bodyPr rtlCol="0" anchor="ctr"/>
                <a:lstStyle/>
                <a:p>
                  <a:pPr algn="ctr">
                    <a:buNone/>
                  </a:pPr>
                  <a:r>
                    <a:rPr lang="en-GB" b="0" dirty="0">
                      <a:solidFill>
                        <a:srgbClr val="00B050"/>
                      </a:solidFill>
                      <a:latin typeface="Bauhaus 93" panose="04030905020B02020C02" pitchFamily="82" charset="0"/>
                    </a:rPr>
                    <a:t>3</a:t>
                  </a:r>
                </a:p>
              </p:txBody>
            </p:sp>
            <p:sp>
              <p:nvSpPr>
                <p:cNvPr id="12" name="Rectangle 11"/>
                <p:cNvSpPr/>
                <p:nvPr/>
              </p:nvSpPr>
              <p:spPr bwMode="auto">
                <a:xfrm>
                  <a:off x="6330535" y="2094656"/>
                  <a:ext cx="239842" cy="412450"/>
                </a:xfrm>
                <a:prstGeom prst="rect">
                  <a:avLst/>
                </a:prstGeom>
                <a:noFill/>
                <a:ln>
                  <a:solidFill>
                    <a:schemeClr val="tx1"/>
                  </a:solidFill>
                </a:ln>
                <a:effectLst/>
                <a:extLst/>
              </p:spPr>
              <p:txBody>
                <a:bodyPr rtlCol="0" anchor="ctr"/>
                <a:lstStyle/>
                <a:p>
                  <a:pPr algn="ctr">
                    <a:buNone/>
                  </a:pPr>
                  <a:r>
                    <a:rPr lang="en-GB" b="0" dirty="0">
                      <a:solidFill>
                        <a:srgbClr val="00B050"/>
                      </a:solidFill>
                      <a:latin typeface="Bauhaus 93" panose="04030905020B02020C02" pitchFamily="82" charset="0"/>
                    </a:rPr>
                    <a:t>5</a:t>
                  </a:r>
                </a:p>
              </p:txBody>
            </p:sp>
            <p:sp>
              <p:nvSpPr>
                <p:cNvPr id="13" name="Rectangle 12"/>
                <p:cNvSpPr/>
                <p:nvPr/>
              </p:nvSpPr>
              <p:spPr bwMode="auto">
                <a:xfrm>
                  <a:off x="5411449" y="3242325"/>
                  <a:ext cx="74951" cy="67455"/>
                </a:xfrm>
                <a:prstGeom prst="rect">
                  <a:avLst/>
                </a:prstGeom>
                <a:solidFill>
                  <a:schemeClr val="tx1"/>
                </a:solidFill>
                <a:ln>
                  <a:solidFill>
                    <a:schemeClr val="tx1"/>
                  </a:solidFill>
                </a:ln>
                <a:effectLst/>
                <a:extLst/>
              </p:spPr>
              <p:txBody>
                <a:bodyPr rtlCol="0" anchor="ctr"/>
                <a:lstStyle/>
                <a:p>
                  <a:pPr algn="ctr"/>
                  <a:endParaRPr lang="en-GB"/>
                </a:p>
              </p:txBody>
            </p:sp>
            <p:sp>
              <p:nvSpPr>
                <p:cNvPr id="14" name="Rectangle 13"/>
                <p:cNvSpPr/>
                <p:nvPr/>
              </p:nvSpPr>
              <p:spPr bwMode="auto">
                <a:xfrm>
                  <a:off x="5563848" y="3242323"/>
                  <a:ext cx="72252" cy="72252"/>
                </a:xfrm>
                <a:prstGeom prst="rect">
                  <a:avLst/>
                </a:prstGeom>
                <a:solidFill>
                  <a:schemeClr val="tx1"/>
                </a:solidFill>
                <a:ln>
                  <a:solidFill>
                    <a:schemeClr val="tx1"/>
                  </a:solidFill>
                </a:ln>
                <a:effectLst/>
                <a:extLst/>
              </p:spPr>
              <p:txBody>
                <a:bodyPr rtlCol="0" anchor="ctr"/>
                <a:lstStyle/>
                <a:p>
                  <a:pPr algn="ctr"/>
                  <a:endParaRPr lang="en-GB"/>
                </a:p>
              </p:txBody>
            </p:sp>
            <p:sp>
              <p:nvSpPr>
                <p:cNvPr id="15" name="Rectangle 14"/>
                <p:cNvSpPr/>
                <p:nvPr/>
              </p:nvSpPr>
              <p:spPr bwMode="auto">
                <a:xfrm>
                  <a:off x="5718754" y="3242323"/>
                  <a:ext cx="72252" cy="72252"/>
                </a:xfrm>
                <a:prstGeom prst="rect">
                  <a:avLst/>
                </a:prstGeom>
                <a:solidFill>
                  <a:schemeClr val="tx1"/>
                </a:solidFill>
                <a:ln>
                  <a:solidFill>
                    <a:schemeClr val="tx1"/>
                  </a:solidFill>
                </a:ln>
                <a:effectLst/>
                <a:extLst/>
              </p:spPr>
              <p:txBody>
                <a:bodyPr rtlCol="0" anchor="ctr"/>
                <a:lstStyle/>
                <a:p>
                  <a:pPr algn="ctr"/>
                  <a:endParaRPr lang="en-GB"/>
                </a:p>
              </p:txBody>
            </p:sp>
            <p:sp>
              <p:nvSpPr>
                <p:cNvPr id="16" name="Rectangle 15"/>
                <p:cNvSpPr/>
                <p:nvPr/>
              </p:nvSpPr>
              <p:spPr bwMode="auto">
                <a:xfrm>
                  <a:off x="5863652" y="3245948"/>
                  <a:ext cx="72252" cy="72252"/>
                </a:xfrm>
                <a:prstGeom prst="rect">
                  <a:avLst/>
                </a:prstGeom>
                <a:solidFill>
                  <a:schemeClr val="tx1"/>
                </a:solidFill>
                <a:ln>
                  <a:solidFill>
                    <a:schemeClr val="tx1"/>
                  </a:solidFill>
                </a:ln>
                <a:effectLst/>
                <a:extLst/>
              </p:spPr>
              <p:txBody>
                <a:bodyPr rtlCol="0" anchor="ctr"/>
                <a:lstStyle/>
                <a:p>
                  <a:pPr algn="ctr"/>
                  <a:endParaRPr lang="en-GB"/>
                </a:p>
              </p:txBody>
            </p:sp>
            <p:sp>
              <p:nvSpPr>
                <p:cNvPr id="17" name="Rectangle 16"/>
                <p:cNvSpPr/>
                <p:nvPr/>
              </p:nvSpPr>
              <p:spPr bwMode="auto">
                <a:xfrm>
                  <a:off x="5411449" y="3407214"/>
                  <a:ext cx="74951" cy="67455"/>
                </a:xfrm>
                <a:prstGeom prst="rect">
                  <a:avLst/>
                </a:prstGeom>
                <a:solidFill>
                  <a:schemeClr val="tx1"/>
                </a:solidFill>
                <a:ln>
                  <a:solidFill>
                    <a:schemeClr val="tx1"/>
                  </a:solidFill>
                </a:ln>
                <a:effectLst/>
                <a:extLst/>
              </p:spPr>
              <p:txBody>
                <a:bodyPr rtlCol="0" anchor="ctr"/>
                <a:lstStyle/>
                <a:p>
                  <a:pPr algn="ctr"/>
                  <a:endParaRPr lang="en-GB"/>
                </a:p>
              </p:txBody>
            </p:sp>
            <p:sp>
              <p:nvSpPr>
                <p:cNvPr id="18" name="Rectangle 17"/>
                <p:cNvSpPr/>
                <p:nvPr/>
              </p:nvSpPr>
              <p:spPr bwMode="auto">
                <a:xfrm>
                  <a:off x="5563848" y="3407213"/>
                  <a:ext cx="72252" cy="72252"/>
                </a:xfrm>
                <a:prstGeom prst="rect">
                  <a:avLst/>
                </a:prstGeom>
                <a:solidFill>
                  <a:schemeClr val="tx1"/>
                </a:solidFill>
                <a:ln>
                  <a:solidFill>
                    <a:schemeClr val="tx1"/>
                  </a:solidFill>
                </a:ln>
                <a:effectLst/>
                <a:extLst/>
              </p:spPr>
              <p:txBody>
                <a:bodyPr rtlCol="0" anchor="ctr"/>
                <a:lstStyle/>
                <a:p>
                  <a:pPr algn="ctr"/>
                  <a:endParaRPr lang="en-GB"/>
                </a:p>
              </p:txBody>
            </p:sp>
            <p:sp>
              <p:nvSpPr>
                <p:cNvPr id="19" name="Rectangle 18"/>
                <p:cNvSpPr/>
                <p:nvPr/>
              </p:nvSpPr>
              <p:spPr bwMode="auto">
                <a:xfrm>
                  <a:off x="5716249" y="3407213"/>
                  <a:ext cx="72252" cy="72252"/>
                </a:xfrm>
                <a:prstGeom prst="rect">
                  <a:avLst/>
                </a:prstGeom>
                <a:solidFill>
                  <a:schemeClr val="tx1"/>
                </a:solidFill>
                <a:ln>
                  <a:solidFill>
                    <a:schemeClr val="tx1"/>
                  </a:solidFill>
                </a:ln>
                <a:effectLst/>
                <a:extLst/>
              </p:spPr>
              <p:txBody>
                <a:bodyPr rtlCol="0" anchor="ctr"/>
                <a:lstStyle/>
                <a:p>
                  <a:pPr algn="ctr"/>
                  <a:endParaRPr lang="en-GB"/>
                </a:p>
              </p:txBody>
            </p:sp>
            <p:sp>
              <p:nvSpPr>
                <p:cNvPr id="20" name="Rectangle 19"/>
                <p:cNvSpPr/>
                <p:nvPr/>
              </p:nvSpPr>
              <p:spPr bwMode="auto">
                <a:xfrm>
                  <a:off x="5863651" y="3409711"/>
                  <a:ext cx="74951" cy="67455"/>
                </a:xfrm>
                <a:prstGeom prst="rect">
                  <a:avLst/>
                </a:prstGeom>
                <a:solidFill>
                  <a:schemeClr val="tx1"/>
                </a:solidFill>
                <a:ln>
                  <a:solidFill>
                    <a:schemeClr val="tx1"/>
                  </a:solidFill>
                </a:ln>
                <a:effectLst/>
                <a:extLst/>
              </p:spPr>
              <p:txBody>
                <a:bodyPr rtlCol="0" anchor="ctr"/>
                <a:lstStyle/>
                <a:p>
                  <a:pPr algn="ctr"/>
                  <a:endParaRPr lang="en-GB"/>
                </a:p>
              </p:txBody>
            </p:sp>
            <p:sp>
              <p:nvSpPr>
                <p:cNvPr id="21" name="Rectangle 20"/>
                <p:cNvSpPr/>
                <p:nvPr/>
              </p:nvSpPr>
              <p:spPr bwMode="auto">
                <a:xfrm>
                  <a:off x="5411449" y="3572102"/>
                  <a:ext cx="74951" cy="67455"/>
                </a:xfrm>
                <a:prstGeom prst="rect">
                  <a:avLst/>
                </a:prstGeom>
                <a:solidFill>
                  <a:schemeClr val="tx1"/>
                </a:solidFill>
                <a:ln>
                  <a:solidFill>
                    <a:schemeClr val="tx1"/>
                  </a:solidFill>
                </a:ln>
                <a:effectLst/>
                <a:extLst/>
              </p:spPr>
              <p:txBody>
                <a:bodyPr rtlCol="0" anchor="ctr"/>
                <a:lstStyle/>
                <a:p>
                  <a:pPr algn="ctr"/>
                  <a:endParaRPr lang="en-GB"/>
                </a:p>
              </p:txBody>
            </p:sp>
            <p:sp>
              <p:nvSpPr>
                <p:cNvPr id="22" name="Rectangle 21"/>
                <p:cNvSpPr/>
                <p:nvPr/>
              </p:nvSpPr>
              <p:spPr bwMode="auto">
                <a:xfrm>
                  <a:off x="5563848" y="3572100"/>
                  <a:ext cx="74951" cy="67455"/>
                </a:xfrm>
                <a:prstGeom prst="rect">
                  <a:avLst/>
                </a:prstGeom>
                <a:solidFill>
                  <a:schemeClr val="tx1"/>
                </a:solidFill>
                <a:ln>
                  <a:solidFill>
                    <a:schemeClr val="tx1"/>
                  </a:solidFill>
                </a:ln>
                <a:effectLst/>
                <a:extLst/>
              </p:spPr>
              <p:txBody>
                <a:bodyPr rtlCol="0" anchor="ctr"/>
                <a:lstStyle/>
                <a:p>
                  <a:pPr algn="ctr"/>
                  <a:endParaRPr lang="en-GB"/>
                </a:p>
              </p:txBody>
            </p:sp>
            <p:sp>
              <p:nvSpPr>
                <p:cNvPr id="23" name="Rectangle 22"/>
                <p:cNvSpPr/>
                <p:nvPr/>
              </p:nvSpPr>
              <p:spPr bwMode="auto">
                <a:xfrm>
                  <a:off x="5716249" y="3572101"/>
                  <a:ext cx="74951" cy="67455"/>
                </a:xfrm>
                <a:prstGeom prst="rect">
                  <a:avLst/>
                </a:prstGeom>
                <a:solidFill>
                  <a:schemeClr val="tx1"/>
                </a:solidFill>
                <a:ln>
                  <a:solidFill>
                    <a:schemeClr val="tx1"/>
                  </a:solidFill>
                </a:ln>
                <a:effectLst/>
                <a:extLst/>
              </p:spPr>
              <p:txBody>
                <a:bodyPr rtlCol="0" anchor="ctr"/>
                <a:lstStyle/>
                <a:p>
                  <a:pPr algn="ctr"/>
                  <a:endParaRPr lang="en-GB"/>
                </a:p>
              </p:txBody>
            </p:sp>
            <p:sp>
              <p:nvSpPr>
                <p:cNvPr id="24" name="Rectangle 23"/>
                <p:cNvSpPr/>
                <p:nvPr/>
              </p:nvSpPr>
              <p:spPr bwMode="auto">
                <a:xfrm>
                  <a:off x="5863651" y="3574599"/>
                  <a:ext cx="74951" cy="67455"/>
                </a:xfrm>
                <a:prstGeom prst="rect">
                  <a:avLst/>
                </a:prstGeom>
                <a:solidFill>
                  <a:schemeClr val="tx1"/>
                </a:solidFill>
                <a:ln>
                  <a:solidFill>
                    <a:schemeClr val="tx1"/>
                  </a:solidFill>
                </a:ln>
                <a:effectLst/>
                <a:extLst/>
              </p:spPr>
              <p:txBody>
                <a:bodyPr rtlCol="0" anchor="ctr"/>
                <a:lstStyle/>
                <a:p>
                  <a:pPr algn="ctr"/>
                  <a:endParaRPr lang="en-GB"/>
                </a:p>
              </p:txBody>
            </p:sp>
            <p:sp>
              <p:nvSpPr>
                <p:cNvPr id="25" name="Oval 24"/>
                <p:cNvSpPr/>
                <p:nvPr/>
              </p:nvSpPr>
              <p:spPr bwMode="auto">
                <a:xfrm>
                  <a:off x="6140346" y="3222883"/>
                  <a:ext cx="432000" cy="432000"/>
                </a:xfrm>
                <a:prstGeom prst="ellipse">
                  <a:avLst/>
                </a:prstGeom>
                <a:noFill/>
                <a:ln>
                  <a:solidFill>
                    <a:schemeClr val="tx1"/>
                  </a:solidFill>
                </a:ln>
                <a:effectLst/>
                <a:extLst/>
              </p:spPr>
              <p:txBody>
                <a:bodyPr rtlCol="0" anchor="ctr"/>
                <a:lstStyle/>
                <a:p>
                  <a:pPr algn="ctr"/>
                  <a:endParaRPr lang="en-GB"/>
                </a:p>
              </p:txBody>
            </p:sp>
            <p:sp>
              <p:nvSpPr>
                <p:cNvPr id="101" name="Rectangle 100"/>
                <p:cNvSpPr/>
                <p:nvPr/>
              </p:nvSpPr>
              <p:spPr bwMode="auto">
                <a:xfrm>
                  <a:off x="5409034" y="3239826"/>
                  <a:ext cx="72252" cy="72252"/>
                </a:xfrm>
                <a:prstGeom prst="rect">
                  <a:avLst/>
                </a:prstGeom>
                <a:solidFill>
                  <a:schemeClr val="tx1"/>
                </a:solidFill>
                <a:ln>
                  <a:solidFill>
                    <a:schemeClr val="tx1"/>
                  </a:solidFill>
                </a:ln>
                <a:effectLst/>
                <a:extLst/>
              </p:spPr>
              <p:txBody>
                <a:bodyPr rtlCol="0" anchor="ctr"/>
                <a:lstStyle/>
                <a:p>
                  <a:pPr algn="ctr"/>
                  <a:endParaRPr lang="en-GB"/>
                </a:p>
              </p:txBody>
            </p:sp>
            <p:sp>
              <p:nvSpPr>
                <p:cNvPr id="103" name="Rectangle 102"/>
                <p:cNvSpPr/>
                <p:nvPr/>
              </p:nvSpPr>
              <p:spPr bwMode="auto">
                <a:xfrm>
                  <a:off x="5409034" y="3404716"/>
                  <a:ext cx="72252" cy="72252"/>
                </a:xfrm>
                <a:prstGeom prst="rect">
                  <a:avLst/>
                </a:prstGeom>
                <a:solidFill>
                  <a:schemeClr val="tx1"/>
                </a:solidFill>
                <a:ln>
                  <a:solidFill>
                    <a:schemeClr val="tx1"/>
                  </a:solidFill>
                </a:ln>
                <a:effectLst/>
                <a:extLst/>
              </p:spPr>
              <p:txBody>
                <a:bodyPr rtlCol="0" anchor="ctr"/>
                <a:lstStyle/>
                <a:p>
                  <a:pPr algn="ctr"/>
                  <a:endParaRPr lang="en-GB"/>
                </a:p>
              </p:txBody>
            </p:sp>
            <p:sp>
              <p:nvSpPr>
                <p:cNvPr id="104" name="Rectangle 103"/>
                <p:cNvSpPr/>
                <p:nvPr/>
              </p:nvSpPr>
              <p:spPr bwMode="auto">
                <a:xfrm>
                  <a:off x="5861237" y="3407213"/>
                  <a:ext cx="72252" cy="72252"/>
                </a:xfrm>
                <a:prstGeom prst="rect">
                  <a:avLst/>
                </a:prstGeom>
                <a:solidFill>
                  <a:schemeClr val="tx1"/>
                </a:solidFill>
                <a:ln>
                  <a:solidFill>
                    <a:schemeClr val="tx1"/>
                  </a:solidFill>
                </a:ln>
                <a:effectLst/>
                <a:extLst/>
              </p:spPr>
              <p:txBody>
                <a:bodyPr rtlCol="0" anchor="ctr"/>
                <a:lstStyle/>
                <a:p>
                  <a:pPr algn="ctr"/>
                  <a:endParaRPr lang="en-GB"/>
                </a:p>
              </p:txBody>
            </p:sp>
            <p:sp>
              <p:nvSpPr>
                <p:cNvPr id="105" name="Rectangle 104"/>
                <p:cNvSpPr/>
                <p:nvPr/>
              </p:nvSpPr>
              <p:spPr bwMode="auto">
                <a:xfrm>
                  <a:off x="5409034" y="3569603"/>
                  <a:ext cx="72252" cy="72252"/>
                </a:xfrm>
                <a:prstGeom prst="rect">
                  <a:avLst/>
                </a:prstGeom>
                <a:solidFill>
                  <a:schemeClr val="tx1"/>
                </a:solidFill>
                <a:ln>
                  <a:solidFill>
                    <a:schemeClr val="tx1"/>
                  </a:solidFill>
                </a:ln>
                <a:effectLst/>
                <a:extLst/>
              </p:spPr>
              <p:txBody>
                <a:bodyPr rtlCol="0" anchor="ctr"/>
                <a:lstStyle/>
                <a:p>
                  <a:pPr algn="ctr"/>
                  <a:endParaRPr lang="en-GB"/>
                </a:p>
              </p:txBody>
            </p:sp>
            <p:sp>
              <p:nvSpPr>
                <p:cNvPr id="107" name="Rectangle 106"/>
                <p:cNvSpPr/>
                <p:nvPr/>
              </p:nvSpPr>
              <p:spPr bwMode="auto">
                <a:xfrm>
                  <a:off x="5561433" y="3569601"/>
                  <a:ext cx="72252" cy="72252"/>
                </a:xfrm>
                <a:prstGeom prst="rect">
                  <a:avLst/>
                </a:prstGeom>
                <a:solidFill>
                  <a:schemeClr val="tx1"/>
                </a:solidFill>
                <a:ln>
                  <a:solidFill>
                    <a:schemeClr val="tx1"/>
                  </a:solidFill>
                </a:ln>
                <a:effectLst/>
                <a:extLst/>
              </p:spPr>
              <p:txBody>
                <a:bodyPr rtlCol="0" anchor="ctr"/>
                <a:lstStyle/>
                <a:p>
                  <a:pPr algn="ctr"/>
                  <a:endParaRPr lang="en-GB"/>
                </a:p>
              </p:txBody>
            </p:sp>
            <p:sp>
              <p:nvSpPr>
                <p:cNvPr id="109" name="Rectangle 108"/>
                <p:cNvSpPr/>
                <p:nvPr/>
              </p:nvSpPr>
              <p:spPr bwMode="auto">
                <a:xfrm>
                  <a:off x="5713834" y="3569603"/>
                  <a:ext cx="72252" cy="72252"/>
                </a:xfrm>
                <a:prstGeom prst="rect">
                  <a:avLst/>
                </a:prstGeom>
                <a:solidFill>
                  <a:schemeClr val="tx1"/>
                </a:solidFill>
                <a:ln>
                  <a:solidFill>
                    <a:schemeClr val="tx1"/>
                  </a:solidFill>
                </a:ln>
                <a:effectLst/>
                <a:extLst/>
              </p:spPr>
              <p:txBody>
                <a:bodyPr rtlCol="0" anchor="ctr"/>
                <a:lstStyle/>
                <a:p>
                  <a:pPr algn="ctr"/>
                  <a:endParaRPr lang="en-GB"/>
                </a:p>
              </p:txBody>
            </p:sp>
            <p:sp>
              <p:nvSpPr>
                <p:cNvPr id="111" name="Rectangle 110"/>
                <p:cNvSpPr/>
                <p:nvPr/>
              </p:nvSpPr>
              <p:spPr bwMode="auto">
                <a:xfrm>
                  <a:off x="5861237" y="3572100"/>
                  <a:ext cx="72252" cy="72252"/>
                </a:xfrm>
                <a:prstGeom prst="rect">
                  <a:avLst/>
                </a:prstGeom>
                <a:solidFill>
                  <a:schemeClr val="tx1"/>
                </a:solidFill>
                <a:ln>
                  <a:solidFill>
                    <a:schemeClr val="tx1"/>
                  </a:solidFill>
                </a:ln>
                <a:effectLst/>
                <a:extLst/>
              </p:spPr>
              <p:txBody>
                <a:bodyPr rtlCol="0" anchor="ctr"/>
                <a:lstStyle/>
                <a:p>
                  <a:pPr algn="ctr"/>
                  <a:endParaRPr lang="en-GB"/>
                </a:p>
              </p:txBody>
            </p:sp>
          </p:grpSp>
        </p:grpSp>
        <p:sp>
          <p:nvSpPr>
            <p:cNvPr id="60" name="Oval 59"/>
            <p:cNvSpPr/>
            <p:nvPr/>
          </p:nvSpPr>
          <p:spPr bwMode="auto">
            <a:xfrm>
              <a:off x="3943271" y="2246144"/>
              <a:ext cx="129600" cy="129280"/>
            </a:xfrm>
            <a:prstGeom prst="ellipse">
              <a:avLst/>
            </a:prstGeom>
            <a:noFill/>
            <a:ln>
              <a:solidFill>
                <a:schemeClr val="tx1"/>
              </a:solidFill>
            </a:ln>
            <a:effectLst/>
            <a:extLst/>
          </p:spPr>
          <p:txBody>
            <a:bodyPr rtlCol="0" anchor="ctr"/>
            <a:lstStyle/>
            <a:p>
              <a:pPr algn="ctr"/>
              <a:endParaRPr lang="en-GB"/>
            </a:p>
          </p:txBody>
        </p:sp>
      </p:grpSp>
      <p:sp>
        <p:nvSpPr>
          <p:cNvPr id="112" name="Title 1"/>
          <p:cNvSpPr txBox="1">
            <a:spLocks/>
          </p:cNvSpPr>
          <p:nvPr/>
        </p:nvSpPr>
        <p:spPr bwMode="auto">
          <a:xfrm>
            <a:off x="608917" y="327890"/>
            <a:ext cx="445666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algn="l" rtl="0" fontAlgn="base">
              <a:spcBef>
                <a:spcPct val="0"/>
              </a:spcBef>
              <a:spcAft>
                <a:spcPct val="0"/>
              </a:spcAft>
              <a:defRPr sz="2800" b="1">
                <a:solidFill>
                  <a:srgbClr val="990000"/>
                </a:solidFill>
                <a:latin typeface="Arial" pitchFamily="34" charset="0"/>
                <a:ea typeface="+mj-ea"/>
                <a:cs typeface="Arial" pitchFamily="34" charset="0"/>
              </a:defRPr>
            </a:lvl1pPr>
            <a:lvl2pPr algn="l" rtl="0" fontAlgn="base">
              <a:spcBef>
                <a:spcPct val="0"/>
              </a:spcBef>
              <a:spcAft>
                <a:spcPct val="0"/>
              </a:spcAft>
              <a:defRPr sz="3000" b="1">
                <a:solidFill>
                  <a:srgbClr val="990000"/>
                </a:solidFill>
                <a:latin typeface="Arial" charset="0"/>
                <a:ea typeface="黑体" pitchFamily="2" charset="-122"/>
              </a:defRPr>
            </a:lvl2pPr>
            <a:lvl3pPr algn="l" rtl="0" fontAlgn="base">
              <a:spcBef>
                <a:spcPct val="0"/>
              </a:spcBef>
              <a:spcAft>
                <a:spcPct val="0"/>
              </a:spcAft>
              <a:defRPr sz="3000" b="1">
                <a:solidFill>
                  <a:srgbClr val="990000"/>
                </a:solidFill>
                <a:latin typeface="Arial" charset="0"/>
                <a:ea typeface="黑体" pitchFamily="2" charset="-122"/>
              </a:defRPr>
            </a:lvl3pPr>
            <a:lvl4pPr algn="l" rtl="0" fontAlgn="base">
              <a:spcBef>
                <a:spcPct val="0"/>
              </a:spcBef>
              <a:spcAft>
                <a:spcPct val="0"/>
              </a:spcAft>
              <a:defRPr sz="3000" b="1">
                <a:solidFill>
                  <a:srgbClr val="990000"/>
                </a:solidFill>
                <a:latin typeface="Arial" charset="0"/>
                <a:ea typeface="黑体" pitchFamily="2" charset="-122"/>
              </a:defRPr>
            </a:lvl4pPr>
            <a:lvl5pPr algn="l" rtl="0" fontAlgn="base">
              <a:spcBef>
                <a:spcPct val="0"/>
              </a:spcBef>
              <a:spcAft>
                <a:spcPct val="0"/>
              </a:spcAft>
              <a:defRPr sz="3000" b="1">
                <a:solidFill>
                  <a:srgbClr val="990000"/>
                </a:solidFill>
                <a:latin typeface="Arial" charset="0"/>
                <a:ea typeface="黑体" pitchFamily="2" charset="-122"/>
              </a:defRPr>
            </a:lvl5pPr>
            <a:lvl6pPr marL="457200" algn="l" rtl="0" fontAlgn="base">
              <a:spcBef>
                <a:spcPct val="0"/>
              </a:spcBef>
              <a:spcAft>
                <a:spcPct val="0"/>
              </a:spcAft>
              <a:defRPr sz="3000" b="1">
                <a:solidFill>
                  <a:srgbClr val="990000"/>
                </a:solidFill>
                <a:latin typeface="Arial" charset="0"/>
                <a:ea typeface="黑体" pitchFamily="2" charset="-122"/>
              </a:defRPr>
            </a:lvl6pPr>
            <a:lvl7pPr marL="914400" algn="l" rtl="0" fontAlgn="base">
              <a:spcBef>
                <a:spcPct val="0"/>
              </a:spcBef>
              <a:spcAft>
                <a:spcPct val="0"/>
              </a:spcAft>
              <a:defRPr sz="3000" b="1">
                <a:solidFill>
                  <a:srgbClr val="990000"/>
                </a:solidFill>
                <a:latin typeface="Arial" charset="0"/>
                <a:ea typeface="黑体" pitchFamily="2" charset="-122"/>
              </a:defRPr>
            </a:lvl7pPr>
            <a:lvl8pPr marL="1371600" algn="l" rtl="0" fontAlgn="base">
              <a:spcBef>
                <a:spcPct val="0"/>
              </a:spcBef>
              <a:spcAft>
                <a:spcPct val="0"/>
              </a:spcAft>
              <a:defRPr sz="3000" b="1">
                <a:solidFill>
                  <a:srgbClr val="990000"/>
                </a:solidFill>
                <a:latin typeface="Arial" charset="0"/>
                <a:ea typeface="黑体" pitchFamily="2" charset="-122"/>
              </a:defRPr>
            </a:lvl8pPr>
            <a:lvl9pPr marL="1828800" algn="l" rtl="0" fontAlgn="base">
              <a:spcBef>
                <a:spcPct val="0"/>
              </a:spcBef>
              <a:spcAft>
                <a:spcPct val="0"/>
              </a:spcAft>
              <a:defRPr sz="3000" b="1">
                <a:solidFill>
                  <a:srgbClr val="990000"/>
                </a:solidFill>
                <a:latin typeface="Arial" charset="0"/>
                <a:ea typeface="黑体" pitchFamily="2" charset="-122"/>
              </a:defRPr>
            </a:lvl9pPr>
          </a:lstStyle>
          <a:p>
            <a:pPr>
              <a:buClrTx/>
              <a:buFontTx/>
              <a:buNone/>
            </a:pPr>
            <a:r>
              <a:rPr lang="en-GB" kern="0" dirty="0" smtClean="0"/>
              <a:t>Low-power wide-area IoT</a:t>
            </a:r>
            <a:endParaRPr lang="en-GB" kern="0" dirty="0"/>
          </a:p>
        </p:txBody>
      </p:sp>
    </p:spTree>
    <p:extLst>
      <p:ext uri="{BB962C8B-B14F-4D97-AF65-F5344CB8AC3E}">
        <p14:creationId xmlns:p14="http://schemas.microsoft.com/office/powerpoint/2010/main" val="181007207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36"/>
          <p:cNvSpPr txBox="1">
            <a:spLocks noChangeArrowheads="1"/>
          </p:cNvSpPr>
          <p:nvPr/>
        </p:nvSpPr>
        <p:spPr bwMode="auto">
          <a:xfrm>
            <a:off x="3980803" y="4411186"/>
            <a:ext cx="207575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lr>
                <a:srgbClr val="C00000"/>
              </a:buClr>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spcBef>
                <a:spcPct val="0"/>
              </a:spcBef>
              <a:buNone/>
            </a:pPr>
            <a:r>
              <a:rPr lang="en-GB" altLang="en-US" sz="1400" dirty="0" smtClean="0">
                <a:latin typeface="Arial" panose="020B0604020202020204" pitchFamily="34" charset="0"/>
              </a:rPr>
              <a:t>Multicast, positioning, higher data rates, etc.</a:t>
            </a:r>
          </a:p>
          <a:p>
            <a:pPr algn="ctr">
              <a:spcBef>
                <a:spcPct val="0"/>
              </a:spcBef>
              <a:buNone/>
            </a:pPr>
            <a:r>
              <a:rPr lang="en-GB" altLang="en-US" sz="1400" dirty="0" smtClean="0">
                <a:latin typeface="Arial" panose="020B0604020202020204" pitchFamily="34" charset="0"/>
              </a:rPr>
              <a:t>Category NB2 and M2.</a:t>
            </a:r>
            <a:endParaRPr lang="en-GB" altLang="en-US" sz="1400" dirty="0">
              <a:latin typeface="Arial" panose="020B0604020202020204" pitchFamily="34" charset="0"/>
            </a:endParaRPr>
          </a:p>
        </p:txBody>
      </p:sp>
      <p:sp>
        <p:nvSpPr>
          <p:cNvPr id="52" name="TextBox 36"/>
          <p:cNvSpPr txBox="1">
            <a:spLocks noChangeArrowheads="1"/>
          </p:cNvSpPr>
          <p:nvPr/>
        </p:nvSpPr>
        <p:spPr bwMode="auto">
          <a:xfrm>
            <a:off x="381341" y="3484868"/>
            <a:ext cx="39415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lr>
                <a:srgbClr val="C00000"/>
              </a:buClr>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spcBef>
                <a:spcPct val="0"/>
              </a:spcBef>
              <a:buNone/>
            </a:pPr>
            <a:r>
              <a:rPr lang="en-GB" altLang="en-US" sz="1400" dirty="0" smtClean="0">
                <a:latin typeface="Arial" panose="020B0604020202020204" pitchFamily="34" charset="0"/>
              </a:rPr>
              <a:t>Fundamental </a:t>
            </a:r>
            <a:r>
              <a:rPr lang="en-GB" altLang="en-US" sz="1400" dirty="0">
                <a:latin typeface="Arial" panose="020B0604020202020204" pitchFamily="34" charset="0"/>
              </a:rPr>
              <a:t>radio and core </a:t>
            </a:r>
            <a:r>
              <a:rPr lang="en-GB" altLang="en-US" sz="1400" dirty="0" smtClean="0">
                <a:latin typeface="Arial" panose="020B0604020202020204" pitchFamily="34" charset="0"/>
              </a:rPr>
              <a:t>networks. </a:t>
            </a:r>
          </a:p>
          <a:p>
            <a:pPr algn="ctr">
              <a:spcBef>
                <a:spcPct val="0"/>
              </a:spcBef>
              <a:buNone/>
            </a:pPr>
            <a:r>
              <a:rPr lang="en-GB" altLang="en-US" sz="1400" dirty="0" smtClean="0">
                <a:latin typeface="Arial" panose="020B0604020202020204" pitchFamily="34" charset="0"/>
              </a:rPr>
              <a:t>Category NB1 and M1 UEs defined.</a:t>
            </a:r>
            <a:endParaRPr lang="en-GB" altLang="en-US" sz="1400" dirty="0">
              <a:latin typeface="Arial" panose="020B0604020202020204" pitchFamily="34" charset="0"/>
            </a:endParaRPr>
          </a:p>
        </p:txBody>
      </p:sp>
      <p:sp>
        <p:nvSpPr>
          <p:cNvPr id="48" name="Rounded Rectangle 47"/>
          <p:cNvSpPr/>
          <p:nvPr/>
        </p:nvSpPr>
        <p:spPr>
          <a:xfrm>
            <a:off x="8320118" y="2221443"/>
            <a:ext cx="3030024" cy="535517"/>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en-GB" sz="2800" dirty="0" smtClean="0">
                <a:solidFill>
                  <a:srgbClr val="7030A0"/>
                </a:solidFill>
              </a:rPr>
              <a:t>Rel-16</a:t>
            </a:r>
            <a:endParaRPr lang="en-GB" sz="2800" dirty="0">
              <a:solidFill>
                <a:srgbClr val="7030A0"/>
              </a:solidFill>
            </a:endParaRPr>
          </a:p>
        </p:txBody>
      </p:sp>
      <p:sp>
        <p:nvSpPr>
          <p:cNvPr id="2" name="Title 1"/>
          <p:cNvSpPr>
            <a:spLocks noGrp="1"/>
          </p:cNvSpPr>
          <p:nvPr>
            <p:ph type="title"/>
          </p:nvPr>
        </p:nvSpPr>
        <p:spPr>
          <a:xfrm>
            <a:off x="608917" y="327890"/>
            <a:ext cx="6136616" cy="430887"/>
          </a:xfrm>
        </p:spPr>
        <p:txBody>
          <a:bodyPr/>
          <a:lstStyle/>
          <a:p>
            <a:r>
              <a:rPr lang="en-GB" dirty="0" smtClean="0"/>
              <a:t>NB-IoT and eMTC project timelines</a:t>
            </a:r>
            <a:endParaRPr lang="en-GB" dirty="0"/>
          </a:p>
        </p:txBody>
      </p:sp>
      <p:sp>
        <p:nvSpPr>
          <p:cNvPr id="4" name="Rounded Rectangle 3"/>
          <p:cNvSpPr/>
          <p:nvPr/>
        </p:nvSpPr>
        <p:spPr>
          <a:xfrm>
            <a:off x="5783388" y="2226734"/>
            <a:ext cx="2536732" cy="535517"/>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en-GB" sz="2800" dirty="0">
                <a:solidFill>
                  <a:srgbClr val="FFC000"/>
                </a:solidFill>
              </a:rPr>
              <a:t>Rel-15</a:t>
            </a:r>
          </a:p>
        </p:txBody>
      </p:sp>
      <p:sp>
        <p:nvSpPr>
          <p:cNvPr id="5" name="Rounded Rectangle 4"/>
          <p:cNvSpPr/>
          <p:nvPr/>
        </p:nvSpPr>
        <p:spPr>
          <a:xfrm>
            <a:off x="479954" y="2226734"/>
            <a:ext cx="3744328" cy="53551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en-GB" sz="2800" dirty="0" smtClean="0">
                <a:solidFill>
                  <a:srgbClr val="00B0F0"/>
                </a:solidFill>
              </a:rPr>
              <a:t>Rel-13</a:t>
            </a:r>
            <a:endParaRPr lang="en-GB" sz="2800" dirty="0">
              <a:solidFill>
                <a:srgbClr val="00B0F0"/>
              </a:solidFill>
            </a:endParaRPr>
          </a:p>
        </p:txBody>
      </p:sp>
      <p:cxnSp>
        <p:nvCxnSpPr>
          <p:cNvPr id="6" name="Straight Connector 5"/>
          <p:cNvCxnSpPr/>
          <p:nvPr/>
        </p:nvCxnSpPr>
        <p:spPr>
          <a:xfrm>
            <a:off x="479954" y="1873251"/>
            <a:ext cx="3754977" cy="0"/>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p:cNvCxnSpPr/>
          <p:nvPr/>
        </p:nvCxnSpPr>
        <p:spPr>
          <a:xfrm>
            <a:off x="479954" y="1608667"/>
            <a:ext cx="0" cy="529167"/>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9" name="TextBox 8"/>
          <p:cNvSpPr txBox="1">
            <a:spLocks noChangeArrowheads="1"/>
          </p:cNvSpPr>
          <p:nvPr/>
        </p:nvSpPr>
        <p:spPr bwMode="auto">
          <a:xfrm>
            <a:off x="0" y="1197726"/>
            <a:ext cx="155448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lr>
                <a:srgbClr val="C00000"/>
              </a:buClr>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spcBef>
                <a:spcPct val="0"/>
              </a:spcBef>
              <a:buNone/>
            </a:pPr>
            <a:r>
              <a:rPr lang="en-GB" altLang="en-US" sz="1867" dirty="0" smtClean="0">
                <a:latin typeface="Arial" panose="020B0604020202020204" pitchFamily="34" charset="0"/>
              </a:rPr>
              <a:t>Aug/Sep </a:t>
            </a:r>
            <a:r>
              <a:rPr lang="en-GB" altLang="en-US" sz="1867" dirty="0">
                <a:latin typeface="Arial" panose="020B0604020202020204" pitchFamily="34" charset="0"/>
              </a:rPr>
              <a:t>‘14 </a:t>
            </a:r>
          </a:p>
        </p:txBody>
      </p:sp>
      <p:cxnSp>
        <p:nvCxnSpPr>
          <p:cNvPr id="12" name="Straight Connector 11"/>
          <p:cNvCxnSpPr/>
          <p:nvPr/>
        </p:nvCxnSpPr>
        <p:spPr>
          <a:xfrm>
            <a:off x="4225342" y="1606551"/>
            <a:ext cx="0" cy="529167"/>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13" name="TextBox 12"/>
          <p:cNvSpPr txBox="1">
            <a:spLocks noChangeArrowheads="1"/>
          </p:cNvSpPr>
          <p:nvPr/>
        </p:nvSpPr>
        <p:spPr bwMode="auto">
          <a:xfrm>
            <a:off x="3582933" y="1174752"/>
            <a:ext cx="1284817"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lr>
                <a:srgbClr val="C00000"/>
              </a:buClr>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spcBef>
                <a:spcPct val="0"/>
              </a:spcBef>
              <a:buNone/>
            </a:pPr>
            <a:r>
              <a:rPr lang="en-GB" altLang="en-US" sz="2133" dirty="0">
                <a:latin typeface="Arial" panose="020B0604020202020204" pitchFamily="34" charset="0"/>
              </a:rPr>
              <a:t>Jun ‘16</a:t>
            </a:r>
          </a:p>
        </p:txBody>
      </p:sp>
      <p:cxnSp>
        <p:nvCxnSpPr>
          <p:cNvPr id="14" name="Straight Connector 13"/>
          <p:cNvCxnSpPr/>
          <p:nvPr/>
        </p:nvCxnSpPr>
        <p:spPr>
          <a:xfrm>
            <a:off x="4224282" y="1871133"/>
            <a:ext cx="1548529" cy="0"/>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15" name="TextBox 14"/>
          <p:cNvSpPr txBox="1">
            <a:spLocks noChangeArrowheads="1"/>
          </p:cNvSpPr>
          <p:nvPr/>
        </p:nvSpPr>
        <p:spPr bwMode="auto">
          <a:xfrm>
            <a:off x="5140979" y="1174752"/>
            <a:ext cx="1284816"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lr>
                <a:srgbClr val="C00000"/>
              </a:buClr>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spcBef>
                <a:spcPct val="0"/>
              </a:spcBef>
              <a:buNone/>
            </a:pPr>
            <a:r>
              <a:rPr lang="en-GB" altLang="en-US" sz="2133" dirty="0" smtClean="0">
                <a:latin typeface="Arial" panose="020B0604020202020204" pitchFamily="34" charset="0"/>
              </a:rPr>
              <a:t>Mar </a:t>
            </a:r>
            <a:r>
              <a:rPr lang="en-GB" altLang="en-US" sz="2133" dirty="0">
                <a:latin typeface="Arial" panose="020B0604020202020204" pitchFamily="34" charset="0"/>
              </a:rPr>
              <a:t>‘17</a:t>
            </a:r>
          </a:p>
        </p:txBody>
      </p:sp>
      <p:cxnSp>
        <p:nvCxnSpPr>
          <p:cNvPr id="16" name="Straight Connector 15"/>
          <p:cNvCxnSpPr/>
          <p:nvPr/>
        </p:nvCxnSpPr>
        <p:spPr>
          <a:xfrm>
            <a:off x="5772811" y="1606551"/>
            <a:ext cx="0" cy="529167"/>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a:off x="5792503" y="1871133"/>
            <a:ext cx="2545200" cy="0"/>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p:nvCxnSpPr>
        <p:spPr>
          <a:xfrm>
            <a:off x="8337703" y="1606551"/>
            <a:ext cx="0" cy="529167"/>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19" name="TextBox 18"/>
          <p:cNvSpPr txBox="1">
            <a:spLocks noChangeArrowheads="1"/>
          </p:cNvSpPr>
          <p:nvPr/>
        </p:nvSpPr>
        <p:spPr bwMode="auto">
          <a:xfrm>
            <a:off x="7677710" y="1174752"/>
            <a:ext cx="1284817"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lr>
                <a:srgbClr val="C00000"/>
              </a:buClr>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spcBef>
                <a:spcPct val="0"/>
              </a:spcBef>
              <a:buNone/>
            </a:pPr>
            <a:r>
              <a:rPr lang="en-GB" altLang="en-US" sz="2133" dirty="0" smtClean="0">
                <a:latin typeface="Arial" panose="020B0604020202020204" pitchFamily="34" charset="0"/>
              </a:rPr>
              <a:t>Jun </a:t>
            </a:r>
            <a:r>
              <a:rPr lang="en-GB" altLang="en-US" sz="2133" dirty="0">
                <a:latin typeface="Arial" panose="020B0604020202020204" pitchFamily="34" charset="0"/>
              </a:rPr>
              <a:t>‘18</a:t>
            </a:r>
          </a:p>
        </p:txBody>
      </p:sp>
      <p:cxnSp>
        <p:nvCxnSpPr>
          <p:cNvPr id="24" name="Straight Connector 23"/>
          <p:cNvCxnSpPr/>
          <p:nvPr/>
        </p:nvCxnSpPr>
        <p:spPr>
          <a:xfrm>
            <a:off x="4223223" y="3077634"/>
            <a:ext cx="0" cy="531284"/>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9954" y="3344333"/>
            <a:ext cx="3744328" cy="1"/>
          </a:xfrm>
          <a:prstGeom prst="line">
            <a:avLst/>
          </a:prstGeom>
          <a:ln w="57150">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224282" y="2226734"/>
            <a:ext cx="1559105" cy="535517"/>
          </a:xfrm>
          <a:prstGeom prst="roundRect">
            <a:avLst/>
          </a:prstGeom>
          <a:noFill/>
          <a:ln w="28575">
            <a:solidFill>
              <a:srgbClr val="72AF2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en-GB" sz="2800" dirty="0">
                <a:solidFill>
                  <a:srgbClr val="72AF2F"/>
                </a:solidFill>
              </a:rPr>
              <a:t>Rel-14</a:t>
            </a:r>
          </a:p>
        </p:txBody>
      </p:sp>
      <p:grpSp>
        <p:nvGrpSpPr>
          <p:cNvPr id="63" name="Group 62"/>
          <p:cNvGrpSpPr/>
          <p:nvPr/>
        </p:nvGrpSpPr>
        <p:grpSpPr>
          <a:xfrm>
            <a:off x="4253973" y="3933851"/>
            <a:ext cx="1529414" cy="529166"/>
            <a:chOff x="4253973" y="3512971"/>
            <a:chExt cx="1529414" cy="529166"/>
          </a:xfrm>
        </p:grpSpPr>
        <p:cxnSp>
          <p:nvCxnSpPr>
            <p:cNvPr id="29" name="Straight Connector 28"/>
            <p:cNvCxnSpPr/>
            <p:nvPr/>
          </p:nvCxnSpPr>
          <p:spPr bwMode="auto">
            <a:xfrm>
              <a:off x="5783361" y="3512971"/>
              <a:ext cx="0" cy="529166"/>
            </a:xfrm>
            <a:prstGeom prst="line">
              <a:avLst/>
            </a:prstGeom>
            <a:ln w="57150">
              <a:solidFill>
                <a:srgbClr val="72AF2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4253973" y="3777555"/>
              <a:ext cx="1529414" cy="0"/>
            </a:xfrm>
            <a:prstGeom prst="line">
              <a:avLst/>
            </a:prstGeom>
            <a:ln w="57150">
              <a:solidFill>
                <a:srgbClr val="72AF2F"/>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5783387" y="5088334"/>
            <a:ext cx="2554316" cy="529167"/>
            <a:chOff x="5783387" y="4513017"/>
            <a:chExt cx="2554316" cy="529167"/>
          </a:xfrm>
        </p:grpSpPr>
        <p:cxnSp>
          <p:nvCxnSpPr>
            <p:cNvPr id="33" name="Straight Connector 32"/>
            <p:cNvCxnSpPr/>
            <p:nvPr/>
          </p:nvCxnSpPr>
          <p:spPr bwMode="auto">
            <a:xfrm>
              <a:off x="5783387" y="4777601"/>
              <a:ext cx="2536732" cy="0"/>
            </a:xfrm>
            <a:prstGeom prst="line">
              <a:avLst/>
            </a:prstGeom>
            <a:ln w="5715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auto">
            <a:xfrm>
              <a:off x="8337703" y="4513017"/>
              <a:ext cx="0" cy="52916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6" name="TextBox 52"/>
          <p:cNvSpPr txBox="1">
            <a:spLocks noChangeArrowheads="1"/>
          </p:cNvSpPr>
          <p:nvPr/>
        </p:nvSpPr>
        <p:spPr bwMode="auto">
          <a:xfrm>
            <a:off x="325438" y="5759451"/>
            <a:ext cx="38084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lr>
                <a:srgbClr val="C00000"/>
              </a:buClr>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None/>
            </a:pPr>
            <a:r>
              <a:rPr lang="en-GB" altLang="en-US" sz="1200" dirty="0">
                <a:latin typeface="Arial" panose="020B0604020202020204" pitchFamily="34" charset="0"/>
              </a:rPr>
              <a:t>Note: Performance parts </a:t>
            </a:r>
            <a:r>
              <a:rPr lang="en-GB" altLang="en-US" sz="1200" dirty="0" smtClean="0">
                <a:latin typeface="Arial" panose="020B0604020202020204" pitchFamily="34" charset="0"/>
              </a:rPr>
              <a:t>finish </a:t>
            </a:r>
            <a:r>
              <a:rPr lang="en-GB" altLang="en-US" sz="1200" dirty="0">
                <a:latin typeface="Arial" panose="020B0604020202020204" pitchFamily="34" charset="0"/>
              </a:rPr>
              <a:t>~6 months later. Conformance testing specification follows.</a:t>
            </a:r>
          </a:p>
        </p:txBody>
      </p:sp>
      <p:cxnSp>
        <p:nvCxnSpPr>
          <p:cNvPr id="45" name="Straight Connector 44"/>
          <p:cNvCxnSpPr/>
          <p:nvPr/>
        </p:nvCxnSpPr>
        <p:spPr>
          <a:xfrm>
            <a:off x="8337703" y="1871133"/>
            <a:ext cx="3012439" cy="0"/>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1350142" y="1606551"/>
            <a:ext cx="0" cy="529167"/>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47" name="TextBox 46"/>
          <p:cNvSpPr txBox="1">
            <a:spLocks noChangeArrowheads="1"/>
          </p:cNvSpPr>
          <p:nvPr/>
        </p:nvSpPr>
        <p:spPr bwMode="auto">
          <a:xfrm>
            <a:off x="10670645" y="1172121"/>
            <a:ext cx="1284817"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lr>
                <a:srgbClr val="C00000"/>
              </a:buClr>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spcBef>
                <a:spcPct val="0"/>
              </a:spcBef>
              <a:buNone/>
            </a:pPr>
            <a:r>
              <a:rPr lang="en-GB" altLang="en-US" sz="2133" dirty="0" smtClean="0">
                <a:latin typeface="Arial" panose="020B0604020202020204" pitchFamily="34" charset="0"/>
              </a:rPr>
              <a:t>Dec ‘19</a:t>
            </a:r>
            <a:endParaRPr lang="en-GB" altLang="en-US" sz="2133" dirty="0">
              <a:latin typeface="Arial" panose="020B0604020202020204" pitchFamily="34" charset="0"/>
            </a:endParaRPr>
          </a:p>
        </p:txBody>
      </p:sp>
      <p:cxnSp>
        <p:nvCxnSpPr>
          <p:cNvPr id="58" name="Straight Connector 57"/>
          <p:cNvCxnSpPr/>
          <p:nvPr/>
        </p:nvCxnSpPr>
        <p:spPr bwMode="auto">
          <a:xfrm>
            <a:off x="8299482" y="3349438"/>
            <a:ext cx="3068245" cy="1"/>
          </a:xfrm>
          <a:prstGeom prst="line">
            <a:avLst/>
          </a:prstGeom>
          <a:ln w="5715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auto">
          <a:xfrm>
            <a:off x="11350142" y="3088030"/>
            <a:ext cx="0" cy="52916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53" name="TextBox 36"/>
          <p:cNvSpPr txBox="1">
            <a:spLocks noChangeArrowheads="1"/>
          </p:cNvSpPr>
          <p:nvPr/>
        </p:nvSpPr>
        <p:spPr bwMode="auto">
          <a:xfrm>
            <a:off x="5471161" y="5469919"/>
            <a:ext cx="310896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lr>
                <a:srgbClr val="C00000"/>
              </a:buClr>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spcBef>
                <a:spcPct val="0"/>
              </a:spcBef>
              <a:buNone/>
            </a:pPr>
            <a:r>
              <a:rPr lang="en-GB" altLang="en-US" sz="1400" dirty="0" smtClean="0">
                <a:latin typeface="Arial" panose="020B0604020202020204" pitchFamily="34" charset="0"/>
              </a:rPr>
              <a:t>“Wake-up signal”, early data transmission, faster cell access,  reduced signalling overheads, etc.</a:t>
            </a:r>
          </a:p>
          <a:p>
            <a:pPr algn="ctr">
              <a:spcBef>
                <a:spcPct val="0"/>
              </a:spcBef>
              <a:buNone/>
            </a:pPr>
            <a:r>
              <a:rPr lang="en-GB" altLang="en-US" sz="1400" dirty="0" smtClean="0">
                <a:latin typeface="Arial" panose="020B0604020202020204" pitchFamily="34" charset="0"/>
              </a:rPr>
              <a:t>TDD for NB-IoT.</a:t>
            </a:r>
            <a:endParaRPr lang="en-GB" altLang="en-US" sz="1400" dirty="0">
              <a:latin typeface="Arial" panose="020B0604020202020204" pitchFamily="34" charset="0"/>
            </a:endParaRPr>
          </a:p>
        </p:txBody>
      </p:sp>
      <p:sp>
        <p:nvSpPr>
          <p:cNvPr id="54" name="TextBox 36"/>
          <p:cNvSpPr txBox="1">
            <a:spLocks noChangeArrowheads="1"/>
          </p:cNvSpPr>
          <p:nvPr/>
        </p:nvSpPr>
        <p:spPr bwMode="auto">
          <a:xfrm>
            <a:off x="8138154" y="3435534"/>
            <a:ext cx="33909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800">
                <a:solidFill>
                  <a:schemeClr val="tx1"/>
                </a:solidFill>
                <a:latin typeface="Calibri" panose="020F0502020204030204" pitchFamily="34" charset="0"/>
              </a:defRPr>
            </a:lvl1pPr>
            <a:lvl2pPr marL="742950" indent="-285750">
              <a:spcBef>
                <a:spcPct val="20000"/>
              </a:spcBef>
              <a:buClr>
                <a:srgbClr val="C00000"/>
              </a:buClr>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spcBef>
                <a:spcPct val="0"/>
              </a:spcBef>
              <a:buNone/>
            </a:pPr>
            <a:r>
              <a:rPr lang="en-GB" altLang="en-US" sz="1400" dirty="0" smtClean="0">
                <a:latin typeface="Arial" panose="020B0604020202020204" pitchFamily="34" charset="0"/>
              </a:rPr>
              <a:t>Immediate </a:t>
            </a:r>
            <a:r>
              <a:rPr lang="en-GB" altLang="en-US" sz="1400" dirty="0">
                <a:latin typeface="Arial" panose="020B0604020202020204" pitchFamily="34" charset="0"/>
              </a:rPr>
              <a:t>UE data transmission, finer-grained “wake-up signal”, simplified control signalling, </a:t>
            </a:r>
            <a:r>
              <a:rPr lang="en-GB" altLang="en-US" sz="1400" dirty="0" smtClean="0">
                <a:latin typeface="Arial" panose="020B0604020202020204" pitchFamily="34" charset="0"/>
              </a:rPr>
              <a:t>additional </a:t>
            </a:r>
            <a:r>
              <a:rPr lang="en-GB" altLang="en-US" sz="1400" dirty="0">
                <a:latin typeface="Arial" panose="020B0604020202020204" pitchFamily="34" charset="0"/>
              </a:rPr>
              <a:t>UE </a:t>
            </a:r>
            <a:r>
              <a:rPr lang="en-GB" altLang="en-US" sz="1400" dirty="0" smtClean="0">
                <a:latin typeface="Arial" panose="020B0604020202020204" pitchFamily="34" charset="0"/>
              </a:rPr>
              <a:t>feedback, etc.</a:t>
            </a:r>
            <a:endParaRPr lang="en-GB" altLang="en-US" sz="1400" dirty="0">
              <a:latin typeface="Arial" panose="020B0604020202020204" pitchFamily="34" charset="0"/>
            </a:endParaRPr>
          </a:p>
        </p:txBody>
      </p:sp>
    </p:spTree>
    <p:extLst>
      <p:ext uri="{BB962C8B-B14F-4D97-AF65-F5344CB8AC3E}">
        <p14:creationId xmlns:p14="http://schemas.microsoft.com/office/powerpoint/2010/main" val="2945284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2231"/>
            <a:ext cx="4660250" cy="430887"/>
          </a:xfrm>
        </p:spPr>
        <p:txBody>
          <a:bodyPr/>
          <a:lstStyle/>
          <a:p>
            <a:r>
              <a:rPr lang="en-GB" dirty="0" err="1" smtClean="0"/>
              <a:t>mMTC</a:t>
            </a:r>
            <a:r>
              <a:rPr lang="en-GB" dirty="0" smtClean="0"/>
              <a:t> connection density</a:t>
            </a:r>
            <a:endParaRPr lang="en-GB" dirty="0"/>
          </a:p>
        </p:txBody>
      </p:sp>
      <p:sp>
        <p:nvSpPr>
          <p:cNvPr id="3" name="Content Placeholder 2"/>
          <p:cNvSpPr>
            <a:spLocks noGrp="1"/>
          </p:cNvSpPr>
          <p:nvPr>
            <p:ph idx="1"/>
          </p:nvPr>
        </p:nvSpPr>
        <p:spPr>
          <a:xfrm>
            <a:off x="697441" y="1066801"/>
            <a:ext cx="4969751" cy="480060"/>
          </a:xfrm>
        </p:spPr>
        <p:txBody>
          <a:bodyPr/>
          <a:lstStyle/>
          <a:p>
            <a:pPr marL="0" indent="0" algn="ctr">
              <a:buNone/>
            </a:pPr>
            <a:r>
              <a:rPr lang="en-GB" b="1" dirty="0" smtClean="0"/>
              <a:t>NB-IoT</a:t>
            </a:r>
          </a:p>
        </p:txBody>
      </p:sp>
      <p:sp>
        <p:nvSpPr>
          <p:cNvPr id="4" name="Content Placeholder 3"/>
          <p:cNvSpPr>
            <a:spLocks noGrp="1"/>
          </p:cNvSpPr>
          <p:nvPr>
            <p:ph idx="10"/>
          </p:nvPr>
        </p:nvSpPr>
        <p:spPr>
          <a:xfrm>
            <a:off x="6309946" y="1066800"/>
            <a:ext cx="5234354" cy="480061"/>
          </a:xfrm>
        </p:spPr>
        <p:txBody>
          <a:bodyPr/>
          <a:lstStyle/>
          <a:p>
            <a:pPr marL="0" indent="0" algn="ctr">
              <a:buNone/>
            </a:pPr>
            <a:r>
              <a:rPr lang="en-GB" b="1" dirty="0" smtClean="0"/>
              <a:t>eMTC</a:t>
            </a:r>
            <a:endParaRPr lang="en-GB" dirty="0"/>
          </a:p>
          <a:p>
            <a:pPr marL="0" indent="0" algn="ctr">
              <a:buNone/>
            </a:pPr>
            <a:endParaRPr lang="en-GB" b="1" dirty="0"/>
          </a:p>
        </p:txBody>
      </p:sp>
      <p:cxnSp>
        <p:nvCxnSpPr>
          <p:cNvPr id="10" name="Straight Connector 9"/>
          <p:cNvCxnSpPr/>
          <p:nvPr/>
        </p:nvCxnSpPr>
        <p:spPr bwMode="auto">
          <a:xfrm>
            <a:off x="6309946" y="1066800"/>
            <a:ext cx="24054" cy="528404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5" name="Content Placeholder 3"/>
          <p:cNvSpPr txBox="1">
            <a:spLocks/>
          </p:cNvSpPr>
          <p:nvPr/>
        </p:nvSpPr>
        <p:spPr>
          <a:xfrm>
            <a:off x="268213" y="3275781"/>
            <a:ext cx="2893402" cy="465888"/>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FontTx/>
              <a:buNone/>
            </a:pPr>
            <a:r>
              <a:rPr lang="en-GB" sz="1600" kern="0" dirty="0" smtClean="0"/>
              <a:t>Single-tone and 3/6/12-tone UL allocations</a:t>
            </a:r>
            <a:endParaRPr lang="en-GB" sz="1600" kern="0" dirty="0"/>
          </a:p>
        </p:txBody>
      </p:sp>
      <p:grpSp>
        <p:nvGrpSpPr>
          <p:cNvPr id="288" name="Group 287"/>
          <p:cNvGrpSpPr/>
          <p:nvPr/>
        </p:nvGrpSpPr>
        <p:grpSpPr>
          <a:xfrm>
            <a:off x="472165" y="1708349"/>
            <a:ext cx="1010710" cy="659568"/>
            <a:chOff x="472165" y="1708349"/>
            <a:chExt cx="1010710" cy="659568"/>
          </a:xfrm>
        </p:grpSpPr>
        <p:grpSp>
          <p:nvGrpSpPr>
            <p:cNvPr id="26" name="Group 25"/>
            <p:cNvGrpSpPr/>
            <p:nvPr/>
          </p:nvGrpSpPr>
          <p:grpSpPr>
            <a:xfrm>
              <a:off x="472165" y="1708349"/>
              <a:ext cx="1010710" cy="659568"/>
              <a:chOff x="1896255" y="2383441"/>
              <a:chExt cx="3335312" cy="2144304"/>
            </a:xfrm>
          </p:grpSpPr>
          <p:sp>
            <p:nvSpPr>
              <p:cNvPr id="12" name="Rectangle 11"/>
              <p:cNvSpPr/>
              <p:nvPr/>
            </p:nvSpPr>
            <p:spPr bwMode="auto">
              <a:xfrm>
                <a:off x="1896255" y="2383441"/>
                <a:ext cx="3335312"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14" name="Rectangle 13"/>
              <p:cNvSpPr/>
              <p:nvPr/>
            </p:nvSpPr>
            <p:spPr bwMode="auto">
              <a:xfrm>
                <a:off x="1896255" y="2563323"/>
                <a:ext cx="3335312"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16" name="Rectangle 15"/>
              <p:cNvSpPr/>
              <p:nvPr/>
            </p:nvSpPr>
            <p:spPr bwMode="auto">
              <a:xfrm>
                <a:off x="1896255" y="2743205"/>
                <a:ext cx="3335312"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17" name="Rectangle 16"/>
              <p:cNvSpPr/>
              <p:nvPr/>
            </p:nvSpPr>
            <p:spPr bwMode="auto">
              <a:xfrm>
                <a:off x="1896255" y="2923087"/>
                <a:ext cx="3335312"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18" name="Rectangle 17"/>
              <p:cNvSpPr/>
              <p:nvPr/>
            </p:nvSpPr>
            <p:spPr bwMode="auto">
              <a:xfrm>
                <a:off x="1896255" y="3102969"/>
                <a:ext cx="3335312"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19" name="Rectangle 18"/>
              <p:cNvSpPr/>
              <p:nvPr/>
            </p:nvSpPr>
            <p:spPr bwMode="auto">
              <a:xfrm>
                <a:off x="1896255" y="3282851"/>
                <a:ext cx="3335312"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0" name="Rectangle 19"/>
              <p:cNvSpPr/>
              <p:nvPr/>
            </p:nvSpPr>
            <p:spPr bwMode="auto">
              <a:xfrm>
                <a:off x="1896255" y="3462730"/>
                <a:ext cx="3335312"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1" name="Rectangle 20"/>
              <p:cNvSpPr/>
              <p:nvPr/>
            </p:nvSpPr>
            <p:spPr bwMode="auto">
              <a:xfrm>
                <a:off x="1896255" y="3642612"/>
                <a:ext cx="3335312"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2" name="Rectangle 21"/>
              <p:cNvSpPr/>
              <p:nvPr/>
            </p:nvSpPr>
            <p:spPr bwMode="auto">
              <a:xfrm>
                <a:off x="1896255" y="3808219"/>
                <a:ext cx="3335312"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3" name="Rectangle 22"/>
              <p:cNvSpPr/>
              <p:nvPr/>
            </p:nvSpPr>
            <p:spPr bwMode="auto">
              <a:xfrm>
                <a:off x="1896255" y="3988098"/>
                <a:ext cx="3335312"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4" name="Rectangle 23"/>
              <p:cNvSpPr/>
              <p:nvPr/>
            </p:nvSpPr>
            <p:spPr bwMode="auto">
              <a:xfrm>
                <a:off x="1896255" y="4167974"/>
                <a:ext cx="3335312" cy="179882"/>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5" name="Rectangle 24"/>
              <p:cNvSpPr/>
              <p:nvPr/>
            </p:nvSpPr>
            <p:spPr bwMode="auto">
              <a:xfrm>
                <a:off x="1896255" y="4347863"/>
                <a:ext cx="3335312"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grpSp>
        <p:sp>
          <p:nvSpPr>
            <p:cNvPr id="186" name="TextBox 185"/>
            <p:cNvSpPr txBox="1"/>
            <p:nvPr/>
          </p:nvSpPr>
          <p:spPr>
            <a:xfrm>
              <a:off x="537577" y="1820008"/>
              <a:ext cx="927813" cy="369332"/>
            </a:xfrm>
            <a:prstGeom prst="rect">
              <a:avLst/>
            </a:prstGeom>
            <a:noFill/>
          </p:spPr>
          <p:txBody>
            <a:bodyPr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1-tone</a:t>
              </a:r>
            </a:p>
          </p:txBody>
        </p:sp>
      </p:grpSp>
      <p:grpSp>
        <p:nvGrpSpPr>
          <p:cNvPr id="285" name="Group 284"/>
          <p:cNvGrpSpPr/>
          <p:nvPr/>
        </p:nvGrpSpPr>
        <p:grpSpPr>
          <a:xfrm>
            <a:off x="1728417" y="1686163"/>
            <a:ext cx="1011600" cy="673352"/>
            <a:chOff x="1728417" y="1686163"/>
            <a:chExt cx="1011600" cy="673352"/>
          </a:xfrm>
        </p:grpSpPr>
        <p:grpSp>
          <p:nvGrpSpPr>
            <p:cNvPr id="65" name="Group 64"/>
            <p:cNvGrpSpPr>
              <a:grpSpLocks/>
            </p:cNvGrpSpPr>
            <p:nvPr/>
          </p:nvGrpSpPr>
          <p:grpSpPr>
            <a:xfrm>
              <a:off x="1728417" y="1700715"/>
              <a:ext cx="1011600" cy="658800"/>
              <a:chOff x="5711911" y="3013014"/>
              <a:chExt cx="3335312" cy="2144318"/>
            </a:xfrm>
          </p:grpSpPr>
          <p:sp>
            <p:nvSpPr>
              <p:cNvPr id="27" name="Rectangle 26"/>
              <p:cNvSpPr/>
              <p:nvPr/>
            </p:nvSpPr>
            <p:spPr bwMode="auto">
              <a:xfrm>
                <a:off x="5711911" y="3013014"/>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8" name="Rectangle 27"/>
              <p:cNvSpPr/>
              <p:nvPr/>
            </p:nvSpPr>
            <p:spPr bwMode="auto">
              <a:xfrm>
                <a:off x="5711911" y="3192894"/>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9" name="Rectangle 28"/>
              <p:cNvSpPr/>
              <p:nvPr/>
            </p:nvSpPr>
            <p:spPr bwMode="auto">
              <a:xfrm>
                <a:off x="5711911" y="3372777"/>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0" name="Rectangle 29"/>
              <p:cNvSpPr/>
              <p:nvPr/>
            </p:nvSpPr>
            <p:spPr bwMode="auto">
              <a:xfrm>
                <a:off x="5711911" y="3552657"/>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1" name="Rectangle 30"/>
              <p:cNvSpPr/>
              <p:nvPr/>
            </p:nvSpPr>
            <p:spPr bwMode="auto">
              <a:xfrm>
                <a:off x="5711911" y="3732540"/>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2" name="Rectangle 31"/>
              <p:cNvSpPr/>
              <p:nvPr/>
            </p:nvSpPr>
            <p:spPr bwMode="auto">
              <a:xfrm>
                <a:off x="5711911" y="3912420"/>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3" name="Rectangle 32"/>
              <p:cNvSpPr/>
              <p:nvPr/>
            </p:nvSpPr>
            <p:spPr bwMode="auto">
              <a:xfrm>
                <a:off x="5711911" y="4092303"/>
                <a:ext cx="3335312" cy="17988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4" name="Rectangle 33"/>
              <p:cNvSpPr/>
              <p:nvPr/>
            </p:nvSpPr>
            <p:spPr bwMode="auto">
              <a:xfrm>
                <a:off x="5711911" y="4272183"/>
                <a:ext cx="3335312" cy="17988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5" name="Rectangle 34"/>
              <p:cNvSpPr/>
              <p:nvPr/>
            </p:nvSpPr>
            <p:spPr bwMode="auto">
              <a:xfrm>
                <a:off x="5711911" y="4437790"/>
                <a:ext cx="3335312" cy="17988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6" name="Rectangle 35"/>
              <p:cNvSpPr/>
              <p:nvPr/>
            </p:nvSpPr>
            <p:spPr bwMode="auto">
              <a:xfrm>
                <a:off x="5711911" y="4617673"/>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7" name="Rectangle 36"/>
              <p:cNvSpPr/>
              <p:nvPr/>
            </p:nvSpPr>
            <p:spPr bwMode="auto">
              <a:xfrm>
                <a:off x="5711911" y="4797556"/>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8" name="Rectangle 37"/>
              <p:cNvSpPr/>
              <p:nvPr/>
            </p:nvSpPr>
            <p:spPr bwMode="auto">
              <a:xfrm>
                <a:off x="5711911" y="4977452"/>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grpSp>
        <p:sp>
          <p:nvSpPr>
            <p:cNvPr id="188" name="TextBox 187"/>
            <p:cNvSpPr txBox="1"/>
            <p:nvPr/>
          </p:nvSpPr>
          <p:spPr>
            <a:xfrm>
              <a:off x="1797131" y="1686163"/>
              <a:ext cx="927813" cy="369332"/>
            </a:xfrm>
            <a:prstGeom prst="rect">
              <a:avLst/>
            </a:prstGeom>
            <a:noFill/>
          </p:spPr>
          <p:txBody>
            <a:bodyPr wrap="square" rtlCol="0">
              <a:spAutoFit/>
            </a:bodyPr>
            <a:lstStyle/>
            <a:p>
              <a:pPr>
                <a:spcBef>
                  <a:spcPts val="600"/>
                </a:spcBef>
                <a:buClr>
                  <a:schemeClr val="bg1">
                    <a:lumMod val="50000"/>
                  </a:schemeClr>
                </a:buClr>
                <a:buSzPct val="80000"/>
                <a:buNone/>
              </a:pPr>
              <a:r>
                <a:rPr lang="en-GB" dirty="0">
                  <a:latin typeface="Arial" pitchFamily="34" charset="0"/>
                  <a:ea typeface="华文细黑" pitchFamily="2" charset="-122"/>
                  <a:cs typeface="Arial" pitchFamily="34" charset="0"/>
                </a:rPr>
                <a:t>3</a:t>
              </a:r>
              <a:r>
                <a:rPr lang="en-GB" dirty="0" smtClean="0">
                  <a:latin typeface="Arial" pitchFamily="34" charset="0"/>
                  <a:ea typeface="华文细黑" pitchFamily="2" charset="-122"/>
                  <a:cs typeface="Arial" pitchFamily="34" charset="0"/>
                </a:rPr>
                <a:t>-tone</a:t>
              </a:r>
            </a:p>
          </p:txBody>
        </p:sp>
      </p:grpSp>
      <p:grpSp>
        <p:nvGrpSpPr>
          <p:cNvPr id="287" name="Group 286"/>
          <p:cNvGrpSpPr/>
          <p:nvPr/>
        </p:nvGrpSpPr>
        <p:grpSpPr>
          <a:xfrm>
            <a:off x="472165" y="2503113"/>
            <a:ext cx="1011600" cy="684817"/>
            <a:chOff x="472165" y="2503113"/>
            <a:chExt cx="1011600" cy="684817"/>
          </a:xfrm>
        </p:grpSpPr>
        <p:grpSp>
          <p:nvGrpSpPr>
            <p:cNvPr id="51" name="Group 50"/>
            <p:cNvGrpSpPr/>
            <p:nvPr/>
          </p:nvGrpSpPr>
          <p:grpSpPr>
            <a:xfrm>
              <a:off x="472165" y="2529130"/>
              <a:ext cx="1011600" cy="658800"/>
              <a:chOff x="1896253" y="4677638"/>
              <a:chExt cx="3335312" cy="2144318"/>
            </a:xfrm>
          </p:grpSpPr>
          <p:sp>
            <p:nvSpPr>
              <p:cNvPr id="39" name="Rectangle 38"/>
              <p:cNvSpPr/>
              <p:nvPr/>
            </p:nvSpPr>
            <p:spPr bwMode="auto">
              <a:xfrm>
                <a:off x="1896253" y="4677638"/>
                <a:ext cx="3335312" cy="17988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40" name="Rectangle 39"/>
              <p:cNvSpPr/>
              <p:nvPr/>
            </p:nvSpPr>
            <p:spPr bwMode="auto">
              <a:xfrm>
                <a:off x="1896253" y="4857518"/>
                <a:ext cx="3335312" cy="17988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41" name="Rectangle 40"/>
              <p:cNvSpPr/>
              <p:nvPr/>
            </p:nvSpPr>
            <p:spPr bwMode="auto">
              <a:xfrm>
                <a:off x="1896253" y="5037401"/>
                <a:ext cx="3335312" cy="17988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42" name="Rectangle 41"/>
              <p:cNvSpPr/>
              <p:nvPr/>
            </p:nvSpPr>
            <p:spPr bwMode="auto">
              <a:xfrm>
                <a:off x="1896253" y="5217278"/>
                <a:ext cx="3335312" cy="17988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43" name="Rectangle 42"/>
              <p:cNvSpPr/>
              <p:nvPr/>
            </p:nvSpPr>
            <p:spPr bwMode="auto">
              <a:xfrm>
                <a:off x="1896253" y="5397165"/>
                <a:ext cx="3335312" cy="17988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44" name="Rectangle 43"/>
              <p:cNvSpPr/>
              <p:nvPr/>
            </p:nvSpPr>
            <p:spPr bwMode="auto">
              <a:xfrm>
                <a:off x="1896253" y="5577048"/>
                <a:ext cx="3335312" cy="17988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45" name="Rectangle 44"/>
              <p:cNvSpPr/>
              <p:nvPr/>
            </p:nvSpPr>
            <p:spPr bwMode="auto">
              <a:xfrm>
                <a:off x="1896253" y="5756931"/>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46" name="Rectangle 45"/>
              <p:cNvSpPr/>
              <p:nvPr/>
            </p:nvSpPr>
            <p:spPr bwMode="auto">
              <a:xfrm>
                <a:off x="1896253" y="5936808"/>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47" name="Rectangle 46"/>
              <p:cNvSpPr/>
              <p:nvPr/>
            </p:nvSpPr>
            <p:spPr bwMode="auto">
              <a:xfrm>
                <a:off x="1896253" y="6102416"/>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48" name="Rectangle 47"/>
              <p:cNvSpPr/>
              <p:nvPr/>
            </p:nvSpPr>
            <p:spPr bwMode="auto">
              <a:xfrm>
                <a:off x="1896253" y="6282306"/>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49" name="Rectangle 48"/>
              <p:cNvSpPr/>
              <p:nvPr/>
            </p:nvSpPr>
            <p:spPr bwMode="auto">
              <a:xfrm>
                <a:off x="1896253" y="6462176"/>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50" name="Rectangle 49"/>
              <p:cNvSpPr/>
              <p:nvPr/>
            </p:nvSpPr>
            <p:spPr bwMode="auto">
              <a:xfrm>
                <a:off x="1896253" y="6642076"/>
                <a:ext cx="3335312" cy="17988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grpSp>
        <p:sp>
          <p:nvSpPr>
            <p:cNvPr id="189" name="TextBox 188"/>
            <p:cNvSpPr txBox="1"/>
            <p:nvPr/>
          </p:nvSpPr>
          <p:spPr>
            <a:xfrm>
              <a:off x="537577" y="2503113"/>
              <a:ext cx="927813" cy="369332"/>
            </a:xfrm>
            <a:prstGeom prst="rect">
              <a:avLst/>
            </a:prstGeom>
            <a:noFill/>
          </p:spPr>
          <p:txBody>
            <a:bodyPr wrap="square" rtlCol="0">
              <a:spAutoFit/>
            </a:bodyPr>
            <a:lstStyle/>
            <a:p>
              <a:pPr>
                <a:spcBef>
                  <a:spcPts val="600"/>
                </a:spcBef>
                <a:buClr>
                  <a:schemeClr val="bg1">
                    <a:lumMod val="50000"/>
                  </a:schemeClr>
                </a:buClr>
                <a:buSzPct val="80000"/>
                <a:buNone/>
              </a:pPr>
              <a:r>
                <a:rPr lang="en-GB" dirty="0">
                  <a:latin typeface="Arial" pitchFamily="34" charset="0"/>
                  <a:ea typeface="华文细黑" pitchFamily="2" charset="-122"/>
                  <a:cs typeface="Arial" pitchFamily="34" charset="0"/>
                </a:rPr>
                <a:t>6</a:t>
              </a:r>
              <a:r>
                <a:rPr lang="en-GB" dirty="0" smtClean="0">
                  <a:latin typeface="Arial" pitchFamily="34" charset="0"/>
                  <a:ea typeface="华文细黑" pitchFamily="2" charset="-122"/>
                  <a:cs typeface="Arial" pitchFamily="34" charset="0"/>
                </a:rPr>
                <a:t>-tone</a:t>
              </a:r>
            </a:p>
          </p:txBody>
        </p:sp>
      </p:grpSp>
      <p:grpSp>
        <p:nvGrpSpPr>
          <p:cNvPr id="286" name="Group 285"/>
          <p:cNvGrpSpPr/>
          <p:nvPr/>
        </p:nvGrpSpPr>
        <p:grpSpPr>
          <a:xfrm>
            <a:off x="1736301" y="2525819"/>
            <a:ext cx="1049472" cy="658800"/>
            <a:chOff x="1722798" y="2503689"/>
            <a:chExt cx="1049472" cy="658800"/>
          </a:xfrm>
        </p:grpSpPr>
        <p:grpSp>
          <p:nvGrpSpPr>
            <p:cNvPr id="64" name="Group 63"/>
            <p:cNvGrpSpPr/>
            <p:nvPr/>
          </p:nvGrpSpPr>
          <p:grpSpPr>
            <a:xfrm>
              <a:off x="1728417" y="2503689"/>
              <a:ext cx="1011600" cy="658800"/>
              <a:chOff x="8471940" y="696326"/>
              <a:chExt cx="3335312" cy="2144309"/>
            </a:xfrm>
          </p:grpSpPr>
          <p:sp>
            <p:nvSpPr>
              <p:cNvPr id="52" name="Rectangle 51"/>
              <p:cNvSpPr/>
              <p:nvPr/>
            </p:nvSpPr>
            <p:spPr bwMode="auto">
              <a:xfrm>
                <a:off x="8471940" y="696326"/>
                <a:ext cx="3335312" cy="179883"/>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53" name="Rectangle 52"/>
              <p:cNvSpPr/>
              <p:nvPr/>
            </p:nvSpPr>
            <p:spPr bwMode="auto">
              <a:xfrm>
                <a:off x="8471940" y="876209"/>
                <a:ext cx="3335312" cy="179883"/>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54" name="Rectangle 53"/>
              <p:cNvSpPr/>
              <p:nvPr/>
            </p:nvSpPr>
            <p:spPr bwMode="auto">
              <a:xfrm>
                <a:off x="8471940" y="1056089"/>
                <a:ext cx="3335312" cy="179883"/>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55" name="Rectangle 54"/>
              <p:cNvSpPr/>
              <p:nvPr/>
            </p:nvSpPr>
            <p:spPr bwMode="auto">
              <a:xfrm>
                <a:off x="8471940" y="1235972"/>
                <a:ext cx="3335312" cy="179883"/>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56" name="Rectangle 55"/>
              <p:cNvSpPr/>
              <p:nvPr/>
            </p:nvSpPr>
            <p:spPr bwMode="auto">
              <a:xfrm>
                <a:off x="8471940" y="1415852"/>
                <a:ext cx="3335312" cy="179883"/>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57" name="Rectangle 56"/>
              <p:cNvSpPr/>
              <p:nvPr/>
            </p:nvSpPr>
            <p:spPr bwMode="auto">
              <a:xfrm>
                <a:off x="8471940" y="1595735"/>
                <a:ext cx="3335312" cy="179883"/>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58" name="Rectangle 57"/>
              <p:cNvSpPr/>
              <p:nvPr/>
            </p:nvSpPr>
            <p:spPr bwMode="auto">
              <a:xfrm>
                <a:off x="8471940" y="1775615"/>
                <a:ext cx="3335312" cy="179883"/>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59" name="Rectangle 58"/>
              <p:cNvSpPr/>
              <p:nvPr/>
            </p:nvSpPr>
            <p:spPr bwMode="auto">
              <a:xfrm>
                <a:off x="8471940" y="1955498"/>
                <a:ext cx="3335312" cy="179883"/>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60" name="Rectangle 59"/>
              <p:cNvSpPr/>
              <p:nvPr/>
            </p:nvSpPr>
            <p:spPr bwMode="auto">
              <a:xfrm>
                <a:off x="8471940" y="2121105"/>
                <a:ext cx="3335312" cy="179883"/>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61" name="Rectangle 60"/>
              <p:cNvSpPr/>
              <p:nvPr/>
            </p:nvSpPr>
            <p:spPr bwMode="auto">
              <a:xfrm>
                <a:off x="8471940" y="2300988"/>
                <a:ext cx="3335312" cy="179883"/>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62" name="Rectangle 61"/>
              <p:cNvSpPr/>
              <p:nvPr/>
            </p:nvSpPr>
            <p:spPr bwMode="auto">
              <a:xfrm>
                <a:off x="8471940" y="2480865"/>
                <a:ext cx="3335312" cy="179883"/>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63" name="Rectangle 62"/>
              <p:cNvSpPr/>
              <p:nvPr/>
            </p:nvSpPr>
            <p:spPr bwMode="auto">
              <a:xfrm>
                <a:off x="8471940" y="2660755"/>
                <a:ext cx="3335312" cy="17988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grpSp>
        <p:sp>
          <p:nvSpPr>
            <p:cNvPr id="190" name="TextBox 189"/>
            <p:cNvSpPr txBox="1"/>
            <p:nvPr/>
          </p:nvSpPr>
          <p:spPr>
            <a:xfrm>
              <a:off x="1722798" y="2642142"/>
              <a:ext cx="1049472" cy="369332"/>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12-tone</a:t>
              </a:r>
            </a:p>
          </p:txBody>
        </p:sp>
      </p:grpSp>
      <p:sp>
        <p:nvSpPr>
          <p:cNvPr id="191" name="Rectangle 190"/>
          <p:cNvSpPr/>
          <p:nvPr/>
        </p:nvSpPr>
        <p:spPr bwMode="auto">
          <a:xfrm>
            <a:off x="4049721" y="1694724"/>
            <a:ext cx="1881554" cy="24857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sz="1600" dirty="0" smtClean="0">
                <a:latin typeface="Arial" panose="020B0604020202020204" pitchFamily="34" charset="0"/>
                <a:ea typeface="华文细黑" panose="02010600040101010101" pitchFamily="2" charset="-122"/>
                <a:cs typeface="Arial" panose="020B0604020202020204" pitchFamily="34" charset="0"/>
              </a:rPr>
              <a:t>15 kHz</a:t>
            </a:r>
            <a:endParaRPr lang="en-GB" sz="1600" dirty="0">
              <a:latin typeface="Arial" panose="020B0604020202020204" pitchFamily="34" charset="0"/>
              <a:ea typeface="华文细黑" panose="02010600040101010101" pitchFamily="2" charset="-122"/>
              <a:cs typeface="Arial" panose="020B0604020202020204" pitchFamily="34" charset="0"/>
            </a:endParaRPr>
          </a:p>
        </p:txBody>
      </p:sp>
      <p:sp>
        <p:nvSpPr>
          <p:cNvPr id="192" name="Rectangle 191"/>
          <p:cNvSpPr/>
          <p:nvPr/>
        </p:nvSpPr>
        <p:spPr bwMode="auto">
          <a:xfrm>
            <a:off x="4049721" y="2235230"/>
            <a:ext cx="1881554" cy="24857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sz="1600" dirty="0" smtClean="0">
                <a:latin typeface="Arial" panose="020B0604020202020204" pitchFamily="34" charset="0"/>
                <a:ea typeface="华文细黑" panose="02010600040101010101" pitchFamily="2" charset="-122"/>
                <a:cs typeface="Arial" panose="020B0604020202020204" pitchFamily="34" charset="0"/>
              </a:rPr>
              <a:t>15 kHz</a:t>
            </a:r>
            <a:endParaRPr lang="en-GB" sz="1600" dirty="0">
              <a:latin typeface="Arial" panose="020B0604020202020204" pitchFamily="34" charset="0"/>
              <a:ea typeface="华文细黑" panose="02010600040101010101" pitchFamily="2" charset="-122"/>
              <a:cs typeface="Arial" panose="020B0604020202020204" pitchFamily="34" charset="0"/>
            </a:endParaRPr>
          </a:p>
        </p:txBody>
      </p:sp>
      <p:sp>
        <p:nvSpPr>
          <p:cNvPr id="193" name="TextBox 192"/>
          <p:cNvSpPr txBox="1"/>
          <p:nvPr/>
        </p:nvSpPr>
        <p:spPr>
          <a:xfrm>
            <a:off x="5050916" y="1930539"/>
            <a:ext cx="685730" cy="338554"/>
          </a:xfrm>
          <a:prstGeom prst="rect">
            <a:avLst/>
          </a:prstGeom>
          <a:noFill/>
        </p:spPr>
        <p:txBody>
          <a:bodyPr vert="horz" wrap="square" rtlCol="0">
            <a:spAutoFit/>
          </a:bodyPr>
          <a:lstStyle/>
          <a:p>
            <a:pPr>
              <a:spcBef>
                <a:spcPts val="600"/>
              </a:spcBef>
              <a:buClr>
                <a:schemeClr val="bg1">
                  <a:lumMod val="50000"/>
                </a:schemeClr>
              </a:buClr>
              <a:buSzPct val="80000"/>
              <a:buNone/>
            </a:pPr>
            <a:r>
              <a:rPr lang="en-GB" sz="1400" dirty="0" smtClean="0">
                <a:solidFill>
                  <a:srgbClr val="990000"/>
                </a:solidFill>
                <a:latin typeface="Arial" pitchFamily="34" charset="0"/>
                <a:ea typeface="华文细黑" pitchFamily="2" charset="-122"/>
                <a:cs typeface="Arial" pitchFamily="34" charset="0"/>
              </a:rPr>
              <a:t>×</a:t>
            </a:r>
            <a:r>
              <a:rPr lang="en-GB" sz="1600" dirty="0" smtClean="0">
                <a:solidFill>
                  <a:srgbClr val="990000"/>
                </a:solidFill>
                <a:latin typeface="Arial" pitchFamily="34" charset="0"/>
                <a:ea typeface="华文细黑" pitchFamily="2" charset="-122"/>
                <a:cs typeface="Arial" pitchFamily="34" charset="0"/>
              </a:rPr>
              <a:t>12</a:t>
            </a:r>
          </a:p>
        </p:txBody>
      </p:sp>
      <p:sp>
        <p:nvSpPr>
          <p:cNvPr id="194" name="TextBox 193"/>
          <p:cNvSpPr txBox="1"/>
          <p:nvPr/>
        </p:nvSpPr>
        <p:spPr>
          <a:xfrm>
            <a:off x="4793200" y="1932160"/>
            <a:ext cx="461665" cy="369332"/>
          </a:xfrm>
          <a:prstGeom prst="rect">
            <a:avLst/>
          </a:prstGeom>
          <a:noFill/>
        </p:spPr>
        <p:txBody>
          <a:bodyPr vert="vert"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a:t>
            </a:r>
          </a:p>
        </p:txBody>
      </p:sp>
      <p:sp>
        <p:nvSpPr>
          <p:cNvPr id="195" name="Rectangle 194"/>
          <p:cNvSpPr/>
          <p:nvPr/>
        </p:nvSpPr>
        <p:spPr bwMode="auto">
          <a:xfrm>
            <a:off x="4052339" y="2915988"/>
            <a:ext cx="1881554" cy="13470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sz="1200" dirty="0" smtClean="0">
                <a:latin typeface="Arial" panose="020B0604020202020204" pitchFamily="34" charset="0"/>
                <a:ea typeface="华文细黑" panose="02010600040101010101" pitchFamily="2" charset="-122"/>
                <a:cs typeface="Arial" panose="020B0604020202020204" pitchFamily="34" charset="0"/>
              </a:rPr>
              <a:t>3.75 kHz</a:t>
            </a:r>
            <a:endParaRPr lang="en-GB" sz="1200" dirty="0">
              <a:latin typeface="Arial" panose="020B0604020202020204" pitchFamily="34" charset="0"/>
              <a:ea typeface="华文细黑" panose="02010600040101010101" pitchFamily="2" charset="-122"/>
              <a:cs typeface="Arial" panose="020B0604020202020204" pitchFamily="34" charset="0"/>
            </a:endParaRPr>
          </a:p>
        </p:txBody>
      </p:sp>
      <p:sp>
        <p:nvSpPr>
          <p:cNvPr id="197" name="TextBox 196"/>
          <p:cNvSpPr txBox="1"/>
          <p:nvPr/>
        </p:nvSpPr>
        <p:spPr>
          <a:xfrm>
            <a:off x="5053534" y="3037935"/>
            <a:ext cx="685730" cy="338554"/>
          </a:xfrm>
          <a:prstGeom prst="rect">
            <a:avLst/>
          </a:prstGeom>
          <a:noFill/>
        </p:spPr>
        <p:txBody>
          <a:bodyPr vert="horz" wrap="square" rtlCol="0">
            <a:spAutoFit/>
          </a:bodyPr>
          <a:lstStyle/>
          <a:p>
            <a:pPr>
              <a:spcBef>
                <a:spcPts val="600"/>
              </a:spcBef>
              <a:buClr>
                <a:schemeClr val="bg1">
                  <a:lumMod val="50000"/>
                </a:schemeClr>
              </a:buClr>
              <a:buSzPct val="80000"/>
              <a:buNone/>
            </a:pPr>
            <a:r>
              <a:rPr lang="en-GB" sz="1400" dirty="0" smtClean="0">
                <a:solidFill>
                  <a:srgbClr val="990000"/>
                </a:solidFill>
                <a:latin typeface="Arial" pitchFamily="34" charset="0"/>
                <a:ea typeface="华文细黑" pitchFamily="2" charset="-122"/>
                <a:cs typeface="Arial" pitchFamily="34" charset="0"/>
              </a:rPr>
              <a:t>×</a:t>
            </a:r>
            <a:r>
              <a:rPr lang="en-GB" sz="1600" dirty="0" smtClean="0">
                <a:solidFill>
                  <a:srgbClr val="990000"/>
                </a:solidFill>
                <a:latin typeface="Arial" pitchFamily="34" charset="0"/>
                <a:ea typeface="华文细黑" pitchFamily="2" charset="-122"/>
                <a:cs typeface="Arial" pitchFamily="34" charset="0"/>
              </a:rPr>
              <a:t>48</a:t>
            </a:r>
          </a:p>
        </p:txBody>
      </p:sp>
      <p:sp>
        <p:nvSpPr>
          <p:cNvPr id="198" name="TextBox 197"/>
          <p:cNvSpPr txBox="1"/>
          <p:nvPr/>
        </p:nvSpPr>
        <p:spPr>
          <a:xfrm>
            <a:off x="4795818" y="3039556"/>
            <a:ext cx="461665" cy="369332"/>
          </a:xfrm>
          <a:prstGeom prst="rect">
            <a:avLst/>
          </a:prstGeom>
          <a:noFill/>
        </p:spPr>
        <p:txBody>
          <a:bodyPr vert="vert"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a:t>
            </a:r>
          </a:p>
        </p:txBody>
      </p:sp>
      <p:sp>
        <p:nvSpPr>
          <p:cNvPr id="199" name="Rectangle 198"/>
          <p:cNvSpPr/>
          <p:nvPr/>
        </p:nvSpPr>
        <p:spPr bwMode="auto">
          <a:xfrm>
            <a:off x="4052339" y="3341537"/>
            <a:ext cx="1881554" cy="13470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sz="1200" dirty="0" smtClean="0">
                <a:latin typeface="Arial" panose="020B0604020202020204" pitchFamily="34" charset="0"/>
                <a:ea typeface="华文细黑" panose="02010600040101010101" pitchFamily="2" charset="-122"/>
                <a:cs typeface="Arial" panose="020B0604020202020204" pitchFamily="34" charset="0"/>
              </a:rPr>
              <a:t>3.75 kHz</a:t>
            </a:r>
            <a:endParaRPr lang="en-GB" sz="1200" dirty="0">
              <a:latin typeface="Arial" panose="020B0604020202020204" pitchFamily="34" charset="0"/>
              <a:ea typeface="华文细黑" panose="02010600040101010101" pitchFamily="2" charset="-122"/>
              <a:cs typeface="Arial" panose="020B0604020202020204" pitchFamily="34" charset="0"/>
            </a:endParaRPr>
          </a:p>
        </p:txBody>
      </p:sp>
      <p:sp>
        <p:nvSpPr>
          <p:cNvPr id="200" name="Content Placeholder 3"/>
          <p:cNvSpPr txBox="1">
            <a:spLocks/>
          </p:cNvSpPr>
          <p:nvPr/>
        </p:nvSpPr>
        <p:spPr>
          <a:xfrm>
            <a:off x="3969654" y="4713490"/>
            <a:ext cx="2243067" cy="909720"/>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FontTx/>
              <a:buNone/>
            </a:pPr>
            <a:r>
              <a:rPr lang="en-GB" sz="1600" kern="0" dirty="0" smtClean="0"/>
              <a:t>Non-anchor carriers for capacity and load-balancing</a:t>
            </a:r>
            <a:endParaRPr lang="en-GB" sz="1600" kern="0" dirty="0"/>
          </a:p>
        </p:txBody>
      </p:sp>
      <p:sp>
        <p:nvSpPr>
          <p:cNvPr id="201" name="Content Placeholder 3"/>
          <p:cNvSpPr txBox="1">
            <a:spLocks/>
          </p:cNvSpPr>
          <p:nvPr/>
        </p:nvSpPr>
        <p:spPr>
          <a:xfrm>
            <a:off x="3532035" y="3637955"/>
            <a:ext cx="2723079" cy="333229"/>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FontTx/>
              <a:buNone/>
            </a:pPr>
            <a:r>
              <a:rPr lang="en-GB" sz="1600" kern="0" dirty="0" smtClean="0"/>
              <a:t>Dense subcarrier spacing</a:t>
            </a:r>
            <a:endParaRPr lang="en-GB" sz="1600" kern="0" dirty="0"/>
          </a:p>
        </p:txBody>
      </p:sp>
      <p:grpSp>
        <p:nvGrpSpPr>
          <p:cNvPr id="289" name="Group 288"/>
          <p:cNvGrpSpPr/>
          <p:nvPr/>
        </p:nvGrpSpPr>
        <p:grpSpPr>
          <a:xfrm>
            <a:off x="7395941" y="1763679"/>
            <a:ext cx="1011600" cy="673352"/>
            <a:chOff x="8030626" y="1774843"/>
            <a:chExt cx="1011600" cy="673352"/>
          </a:xfrm>
        </p:grpSpPr>
        <p:grpSp>
          <p:nvGrpSpPr>
            <p:cNvPr id="243" name="Group 242"/>
            <p:cNvGrpSpPr>
              <a:grpSpLocks/>
            </p:cNvGrpSpPr>
            <p:nvPr/>
          </p:nvGrpSpPr>
          <p:grpSpPr>
            <a:xfrm>
              <a:off x="8030626" y="1789395"/>
              <a:ext cx="1011600" cy="658800"/>
              <a:chOff x="5711911" y="3013023"/>
              <a:chExt cx="3335312" cy="2144309"/>
            </a:xfrm>
          </p:grpSpPr>
          <p:sp>
            <p:nvSpPr>
              <p:cNvPr id="244" name="Rectangle 243"/>
              <p:cNvSpPr/>
              <p:nvPr/>
            </p:nvSpPr>
            <p:spPr bwMode="auto">
              <a:xfrm>
                <a:off x="5711912" y="3013023"/>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45" name="Rectangle 244"/>
              <p:cNvSpPr/>
              <p:nvPr/>
            </p:nvSpPr>
            <p:spPr bwMode="auto">
              <a:xfrm>
                <a:off x="5711911" y="3192905"/>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46" name="Rectangle 245"/>
              <p:cNvSpPr/>
              <p:nvPr/>
            </p:nvSpPr>
            <p:spPr bwMode="auto">
              <a:xfrm>
                <a:off x="5711912" y="3372787"/>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47" name="Rectangle 246"/>
              <p:cNvSpPr/>
              <p:nvPr/>
            </p:nvSpPr>
            <p:spPr bwMode="auto">
              <a:xfrm>
                <a:off x="5711911" y="3552669"/>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48" name="Rectangle 247"/>
              <p:cNvSpPr/>
              <p:nvPr/>
            </p:nvSpPr>
            <p:spPr bwMode="auto">
              <a:xfrm>
                <a:off x="5711912" y="3732551"/>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49" name="Rectangle 248"/>
              <p:cNvSpPr/>
              <p:nvPr/>
            </p:nvSpPr>
            <p:spPr bwMode="auto">
              <a:xfrm>
                <a:off x="5711911" y="3912433"/>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50" name="Rectangle 249"/>
              <p:cNvSpPr/>
              <p:nvPr/>
            </p:nvSpPr>
            <p:spPr bwMode="auto">
              <a:xfrm>
                <a:off x="5711912" y="4092315"/>
                <a:ext cx="3335311" cy="179882"/>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51" name="Rectangle 250"/>
              <p:cNvSpPr/>
              <p:nvPr/>
            </p:nvSpPr>
            <p:spPr bwMode="auto">
              <a:xfrm>
                <a:off x="5711911" y="4272197"/>
                <a:ext cx="3335311" cy="179882"/>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52" name="Rectangle 251"/>
              <p:cNvSpPr/>
              <p:nvPr/>
            </p:nvSpPr>
            <p:spPr bwMode="auto">
              <a:xfrm>
                <a:off x="5711912" y="4437804"/>
                <a:ext cx="3335311" cy="179882"/>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53" name="Rectangle 252"/>
              <p:cNvSpPr/>
              <p:nvPr/>
            </p:nvSpPr>
            <p:spPr bwMode="auto">
              <a:xfrm>
                <a:off x="5711911" y="4617686"/>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54" name="Rectangle 253"/>
              <p:cNvSpPr/>
              <p:nvPr/>
            </p:nvSpPr>
            <p:spPr bwMode="auto">
              <a:xfrm>
                <a:off x="5711912" y="4797568"/>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55" name="Rectangle 254"/>
              <p:cNvSpPr/>
              <p:nvPr/>
            </p:nvSpPr>
            <p:spPr bwMode="auto">
              <a:xfrm>
                <a:off x="5711911" y="4977450"/>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grpSp>
        <p:sp>
          <p:nvSpPr>
            <p:cNvPr id="282" name="TextBox 281"/>
            <p:cNvSpPr txBox="1"/>
            <p:nvPr/>
          </p:nvSpPr>
          <p:spPr>
            <a:xfrm>
              <a:off x="8099340" y="1774843"/>
              <a:ext cx="927813" cy="369332"/>
            </a:xfrm>
            <a:prstGeom prst="rect">
              <a:avLst/>
            </a:prstGeom>
            <a:noFill/>
          </p:spPr>
          <p:txBody>
            <a:bodyPr wrap="square" rtlCol="0">
              <a:spAutoFit/>
            </a:bodyPr>
            <a:lstStyle/>
            <a:p>
              <a:pPr>
                <a:spcBef>
                  <a:spcPts val="600"/>
                </a:spcBef>
                <a:buClr>
                  <a:schemeClr val="bg1">
                    <a:lumMod val="50000"/>
                  </a:schemeClr>
                </a:buClr>
                <a:buSzPct val="80000"/>
                <a:buNone/>
              </a:pPr>
              <a:r>
                <a:rPr lang="en-GB" dirty="0">
                  <a:latin typeface="Arial" pitchFamily="34" charset="0"/>
                  <a:ea typeface="华文细黑" pitchFamily="2" charset="-122"/>
                  <a:cs typeface="Arial" pitchFamily="34" charset="0"/>
                </a:rPr>
                <a:t>3</a:t>
              </a:r>
              <a:r>
                <a:rPr lang="en-GB" dirty="0" smtClean="0">
                  <a:latin typeface="Arial" pitchFamily="34" charset="0"/>
                  <a:ea typeface="华文细黑" pitchFamily="2" charset="-122"/>
                  <a:cs typeface="Arial" pitchFamily="34" charset="0"/>
                </a:rPr>
                <a:t>-tone</a:t>
              </a:r>
            </a:p>
          </p:txBody>
        </p:sp>
      </p:grpSp>
      <p:grpSp>
        <p:nvGrpSpPr>
          <p:cNvPr id="291" name="Group 290"/>
          <p:cNvGrpSpPr/>
          <p:nvPr/>
        </p:nvGrpSpPr>
        <p:grpSpPr>
          <a:xfrm>
            <a:off x="7395941" y="2603665"/>
            <a:ext cx="1011600" cy="684817"/>
            <a:chOff x="6774374" y="2591793"/>
            <a:chExt cx="1011600" cy="684817"/>
          </a:xfrm>
        </p:grpSpPr>
        <p:grpSp>
          <p:nvGrpSpPr>
            <p:cNvPr id="256" name="Group 255"/>
            <p:cNvGrpSpPr/>
            <p:nvPr/>
          </p:nvGrpSpPr>
          <p:grpSpPr>
            <a:xfrm>
              <a:off x="6774374" y="2617810"/>
              <a:ext cx="1011600" cy="658800"/>
              <a:chOff x="1896253" y="4677647"/>
              <a:chExt cx="3335312" cy="2144309"/>
            </a:xfrm>
          </p:grpSpPr>
          <p:sp>
            <p:nvSpPr>
              <p:cNvPr id="257" name="Rectangle 256"/>
              <p:cNvSpPr/>
              <p:nvPr/>
            </p:nvSpPr>
            <p:spPr bwMode="auto">
              <a:xfrm>
                <a:off x="1896253" y="4677647"/>
                <a:ext cx="3335312" cy="17988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58" name="Rectangle 257"/>
              <p:cNvSpPr/>
              <p:nvPr/>
            </p:nvSpPr>
            <p:spPr bwMode="auto">
              <a:xfrm>
                <a:off x="1896253" y="4857529"/>
                <a:ext cx="3335311" cy="179882"/>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59" name="Rectangle 258"/>
              <p:cNvSpPr/>
              <p:nvPr/>
            </p:nvSpPr>
            <p:spPr bwMode="auto">
              <a:xfrm>
                <a:off x="1896254" y="5037411"/>
                <a:ext cx="3335311" cy="179882"/>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60" name="Rectangle 259"/>
              <p:cNvSpPr/>
              <p:nvPr/>
            </p:nvSpPr>
            <p:spPr bwMode="auto">
              <a:xfrm>
                <a:off x="1896253" y="5217293"/>
                <a:ext cx="3335311" cy="179882"/>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61" name="Rectangle 260"/>
              <p:cNvSpPr/>
              <p:nvPr/>
            </p:nvSpPr>
            <p:spPr bwMode="auto">
              <a:xfrm>
                <a:off x="1896254" y="5397175"/>
                <a:ext cx="3335311" cy="179882"/>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62" name="Rectangle 261"/>
              <p:cNvSpPr/>
              <p:nvPr/>
            </p:nvSpPr>
            <p:spPr bwMode="auto">
              <a:xfrm>
                <a:off x="1896253" y="5577057"/>
                <a:ext cx="3335311" cy="179882"/>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63" name="Rectangle 262"/>
              <p:cNvSpPr/>
              <p:nvPr/>
            </p:nvSpPr>
            <p:spPr bwMode="auto">
              <a:xfrm>
                <a:off x="1896254" y="5756939"/>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64" name="Rectangle 263"/>
              <p:cNvSpPr/>
              <p:nvPr/>
            </p:nvSpPr>
            <p:spPr bwMode="auto">
              <a:xfrm>
                <a:off x="1896253" y="5936821"/>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65" name="Rectangle 264"/>
              <p:cNvSpPr/>
              <p:nvPr/>
            </p:nvSpPr>
            <p:spPr bwMode="auto">
              <a:xfrm>
                <a:off x="1896254" y="6102428"/>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66" name="Rectangle 265"/>
              <p:cNvSpPr/>
              <p:nvPr/>
            </p:nvSpPr>
            <p:spPr bwMode="auto">
              <a:xfrm>
                <a:off x="1896253" y="6282310"/>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67" name="Rectangle 266"/>
              <p:cNvSpPr/>
              <p:nvPr/>
            </p:nvSpPr>
            <p:spPr bwMode="auto">
              <a:xfrm>
                <a:off x="1896254" y="6462192"/>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68" name="Rectangle 267"/>
              <p:cNvSpPr/>
              <p:nvPr/>
            </p:nvSpPr>
            <p:spPr bwMode="auto">
              <a:xfrm>
                <a:off x="1896253" y="6642074"/>
                <a:ext cx="3335311" cy="179882"/>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grpSp>
        <p:sp>
          <p:nvSpPr>
            <p:cNvPr id="283" name="TextBox 282"/>
            <p:cNvSpPr txBox="1"/>
            <p:nvPr/>
          </p:nvSpPr>
          <p:spPr>
            <a:xfrm>
              <a:off x="6839786" y="2591793"/>
              <a:ext cx="927813" cy="369332"/>
            </a:xfrm>
            <a:prstGeom prst="rect">
              <a:avLst/>
            </a:prstGeom>
            <a:noFill/>
          </p:spPr>
          <p:txBody>
            <a:bodyPr wrap="square" rtlCol="0">
              <a:spAutoFit/>
            </a:bodyPr>
            <a:lstStyle/>
            <a:p>
              <a:pPr>
                <a:spcBef>
                  <a:spcPts val="600"/>
                </a:spcBef>
                <a:buClr>
                  <a:schemeClr val="bg1">
                    <a:lumMod val="50000"/>
                  </a:schemeClr>
                </a:buClr>
                <a:buSzPct val="80000"/>
                <a:buNone/>
              </a:pPr>
              <a:r>
                <a:rPr lang="en-GB" dirty="0">
                  <a:latin typeface="Arial" pitchFamily="34" charset="0"/>
                  <a:ea typeface="华文细黑" pitchFamily="2" charset="-122"/>
                  <a:cs typeface="Arial" pitchFamily="34" charset="0"/>
                </a:rPr>
                <a:t>6</a:t>
              </a:r>
              <a:r>
                <a:rPr lang="en-GB" dirty="0" smtClean="0">
                  <a:latin typeface="Arial" pitchFamily="34" charset="0"/>
                  <a:ea typeface="华文细黑" pitchFamily="2" charset="-122"/>
                  <a:cs typeface="Arial" pitchFamily="34" charset="0"/>
                </a:rPr>
                <a:t>-tone</a:t>
              </a:r>
            </a:p>
          </p:txBody>
        </p:sp>
      </p:grpSp>
      <p:sp>
        <p:nvSpPr>
          <p:cNvPr id="311" name="Content Placeholder 3"/>
          <p:cNvSpPr txBox="1">
            <a:spLocks/>
          </p:cNvSpPr>
          <p:nvPr/>
        </p:nvSpPr>
        <p:spPr>
          <a:xfrm rot="16200000">
            <a:off x="3342503" y="3021022"/>
            <a:ext cx="863328" cy="333229"/>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FontTx/>
              <a:buNone/>
            </a:pPr>
            <a:r>
              <a:rPr lang="en-GB" sz="1400" b="0" kern="0" dirty="0" smtClean="0"/>
              <a:t>180 kHz</a:t>
            </a:r>
            <a:endParaRPr lang="en-GB" sz="1400" b="0" kern="0" dirty="0"/>
          </a:p>
        </p:txBody>
      </p:sp>
      <p:sp>
        <p:nvSpPr>
          <p:cNvPr id="313" name="Left Brace 312"/>
          <p:cNvSpPr/>
          <p:nvPr/>
        </p:nvSpPr>
        <p:spPr bwMode="auto">
          <a:xfrm>
            <a:off x="3929351" y="2831705"/>
            <a:ext cx="114327" cy="730517"/>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GB"/>
          </a:p>
        </p:txBody>
      </p:sp>
      <p:sp>
        <p:nvSpPr>
          <p:cNvPr id="314" name="Content Placeholder 3"/>
          <p:cNvSpPr txBox="1">
            <a:spLocks/>
          </p:cNvSpPr>
          <p:nvPr/>
        </p:nvSpPr>
        <p:spPr>
          <a:xfrm rot="16200000">
            <a:off x="3342503" y="1922490"/>
            <a:ext cx="863328" cy="333229"/>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FontTx/>
              <a:buNone/>
            </a:pPr>
            <a:r>
              <a:rPr lang="en-GB" sz="1400" b="0" kern="0" dirty="0" smtClean="0"/>
              <a:t>180 kHz</a:t>
            </a:r>
            <a:endParaRPr lang="en-GB" sz="1400" b="0" kern="0" dirty="0"/>
          </a:p>
        </p:txBody>
      </p:sp>
      <p:sp>
        <p:nvSpPr>
          <p:cNvPr id="315" name="Left Brace 314"/>
          <p:cNvSpPr/>
          <p:nvPr/>
        </p:nvSpPr>
        <p:spPr bwMode="auto">
          <a:xfrm>
            <a:off x="3929351" y="1661159"/>
            <a:ext cx="101629" cy="879699"/>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GB"/>
          </a:p>
        </p:txBody>
      </p:sp>
      <p:grpSp>
        <p:nvGrpSpPr>
          <p:cNvPr id="321" name="Group 320"/>
          <p:cNvGrpSpPr/>
          <p:nvPr/>
        </p:nvGrpSpPr>
        <p:grpSpPr>
          <a:xfrm>
            <a:off x="10049992" y="1606440"/>
            <a:ext cx="1011600" cy="1743344"/>
            <a:chOff x="10034362" y="1968675"/>
            <a:chExt cx="1011600" cy="3948462"/>
          </a:xfrm>
        </p:grpSpPr>
        <p:sp>
          <p:nvSpPr>
            <p:cNvPr id="309" name="Rectangle 308"/>
            <p:cNvSpPr/>
            <p:nvPr/>
          </p:nvSpPr>
          <p:spPr bwMode="auto">
            <a:xfrm>
              <a:off x="10034362" y="4599182"/>
              <a:ext cx="1011600" cy="657971"/>
            </a:xfrm>
            <a:prstGeom prst="rect">
              <a:avLst/>
            </a:prstGeom>
            <a:solidFill>
              <a:schemeClr val="bg1">
                <a:lumMod val="85000"/>
              </a:schemeClr>
            </a:solidFill>
            <a:ln w="12700">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16" name="Rectangle 315"/>
            <p:cNvSpPr/>
            <p:nvPr/>
          </p:nvSpPr>
          <p:spPr bwMode="auto">
            <a:xfrm>
              <a:off x="10034362" y="5259166"/>
              <a:ext cx="1011600" cy="657971"/>
            </a:xfrm>
            <a:prstGeom prst="rect">
              <a:avLst/>
            </a:prstGeom>
            <a:solidFill>
              <a:schemeClr val="bg1">
                <a:lumMod val="85000"/>
              </a:schemeClr>
            </a:solidFill>
            <a:ln w="12700">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17" name="Rectangle 316"/>
            <p:cNvSpPr/>
            <p:nvPr/>
          </p:nvSpPr>
          <p:spPr bwMode="auto">
            <a:xfrm>
              <a:off x="10034362" y="3281227"/>
              <a:ext cx="1011600" cy="657971"/>
            </a:xfrm>
            <a:prstGeom prst="rect">
              <a:avLst/>
            </a:prstGeom>
            <a:solidFill>
              <a:schemeClr val="bg1">
                <a:lumMod val="85000"/>
              </a:schemeClr>
            </a:solidFill>
            <a:ln w="12700">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18" name="Rectangle 317"/>
            <p:cNvSpPr/>
            <p:nvPr/>
          </p:nvSpPr>
          <p:spPr bwMode="auto">
            <a:xfrm>
              <a:off x="10034362" y="3941211"/>
              <a:ext cx="1011600" cy="657971"/>
            </a:xfrm>
            <a:prstGeom prst="rect">
              <a:avLst/>
            </a:prstGeom>
            <a:solidFill>
              <a:schemeClr val="bg1">
                <a:lumMod val="85000"/>
              </a:schemeClr>
            </a:solidFill>
            <a:ln w="12700">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19" name="Rectangle 318"/>
            <p:cNvSpPr/>
            <p:nvPr/>
          </p:nvSpPr>
          <p:spPr bwMode="auto">
            <a:xfrm>
              <a:off x="10034362" y="1968675"/>
              <a:ext cx="1011600" cy="657971"/>
            </a:xfrm>
            <a:prstGeom prst="rect">
              <a:avLst/>
            </a:prstGeom>
            <a:solidFill>
              <a:schemeClr val="bg1">
                <a:lumMod val="85000"/>
              </a:schemeClr>
            </a:solidFill>
            <a:ln w="12700">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20" name="Rectangle 319"/>
            <p:cNvSpPr/>
            <p:nvPr/>
          </p:nvSpPr>
          <p:spPr bwMode="auto">
            <a:xfrm>
              <a:off x="10034362" y="2628659"/>
              <a:ext cx="1011600" cy="657971"/>
            </a:xfrm>
            <a:prstGeom prst="rect">
              <a:avLst/>
            </a:prstGeom>
            <a:solidFill>
              <a:schemeClr val="bg1">
                <a:lumMod val="85000"/>
              </a:schemeClr>
            </a:solidFill>
            <a:ln w="12700">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grpSp>
      <p:cxnSp>
        <p:nvCxnSpPr>
          <p:cNvPr id="323" name="Straight Connector 322"/>
          <p:cNvCxnSpPr/>
          <p:nvPr/>
        </p:nvCxnSpPr>
        <p:spPr bwMode="auto">
          <a:xfrm flipV="1">
            <a:off x="8465820" y="1634784"/>
            <a:ext cx="1498797" cy="160211"/>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5" name="Straight Connector 324"/>
          <p:cNvCxnSpPr/>
          <p:nvPr/>
        </p:nvCxnSpPr>
        <p:spPr bwMode="auto">
          <a:xfrm flipV="1">
            <a:off x="8446913" y="1915925"/>
            <a:ext cx="1517704" cy="539724"/>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9" name="Straight Connector 328"/>
          <p:cNvCxnSpPr/>
          <p:nvPr/>
        </p:nvCxnSpPr>
        <p:spPr bwMode="auto">
          <a:xfrm>
            <a:off x="8487591" y="2666084"/>
            <a:ext cx="1504654" cy="392301"/>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1" name="Straight Connector 330"/>
          <p:cNvCxnSpPr/>
          <p:nvPr/>
        </p:nvCxnSpPr>
        <p:spPr bwMode="auto">
          <a:xfrm>
            <a:off x="8487591" y="3288482"/>
            <a:ext cx="1477026" cy="87274"/>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3" name="Left Brace 332"/>
          <p:cNvSpPr/>
          <p:nvPr/>
        </p:nvSpPr>
        <p:spPr bwMode="auto">
          <a:xfrm flipH="1" flipV="1">
            <a:off x="11068761" y="1537226"/>
            <a:ext cx="211113" cy="1897971"/>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GB"/>
          </a:p>
        </p:txBody>
      </p:sp>
      <p:sp>
        <p:nvSpPr>
          <p:cNvPr id="334" name="Content Placeholder 3"/>
          <p:cNvSpPr txBox="1">
            <a:spLocks/>
          </p:cNvSpPr>
          <p:nvPr/>
        </p:nvSpPr>
        <p:spPr>
          <a:xfrm rot="5400000">
            <a:off x="11054792" y="2305378"/>
            <a:ext cx="863328" cy="333229"/>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FontTx/>
              <a:buNone/>
            </a:pPr>
            <a:r>
              <a:rPr lang="en-GB" sz="1400" b="0" kern="0" dirty="0" smtClean="0"/>
              <a:t>1.4 MHz</a:t>
            </a:r>
            <a:endParaRPr lang="en-GB" sz="1400" b="0" kern="0" dirty="0"/>
          </a:p>
        </p:txBody>
      </p:sp>
      <p:sp>
        <p:nvSpPr>
          <p:cNvPr id="337" name="Content Placeholder 3"/>
          <p:cNvSpPr txBox="1">
            <a:spLocks/>
          </p:cNvSpPr>
          <p:nvPr/>
        </p:nvSpPr>
        <p:spPr>
          <a:xfrm>
            <a:off x="7244589" y="3511864"/>
            <a:ext cx="4048767" cy="465888"/>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FontTx/>
              <a:buNone/>
            </a:pPr>
            <a:r>
              <a:rPr lang="en-GB" sz="1600" kern="0" dirty="0" smtClean="0"/>
              <a:t>3- and 6-tone allocations within a PRB of a 1.4 MHz narrowband</a:t>
            </a:r>
            <a:endParaRPr lang="en-GB" sz="1600" kern="0" dirty="0"/>
          </a:p>
        </p:txBody>
      </p:sp>
      <p:sp>
        <p:nvSpPr>
          <p:cNvPr id="346" name="Rectangle 345"/>
          <p:cNvSpPr/>
          <p:nvPr/>
        </p:nvSpPr>
        <p:spPr bwMode="auto">
          <a:xfrm>
            <a:off x="7334256" y="4446199"/>
            <a:ext cx="4080097" cy="1676839"/>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47" name="Rectangle 346"/>
          <p:cNvSpPr/>
          <p:nvPr/>
        </p:nvSpPr>
        <p:spPr bwMode="auto">
          <a:xfrm>
            <a:off x="7334255" y="4650812"/>
            <a:ext cx="4080097" cy="34737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sz="1600" dirty="0" smtClean="0">
                <a:latin typeface="Arial" panose="020B0604020202020204" pitchFamily="34" charset="0"/>
                <a:ea typeface="华文细黑" panose="02010600040101010101" pitchFamily="2" charset="-122"/>
                <a:cs typeface="Arial" panose="020B0604020202020204" pitchFamily="34" charset="0"/>
              </a:rPr>
              <a:t>eMTC narrowband</a:t>
            </a:r>
            <a:endParaRPr lang="en-GB" sz="1600" dirty="0">
              <a:latin typeface="Arial" panose="020B0604020202020204" pitchFamily="34" charset="0"/>
              <a:ea typeface="华文细黑" panose="02010600040101010101" pitchFamily="2" charset="-122"/>
              <a:cs typeface="Arial" panose="020B0604020202020204" pitchFamily="34" charset="0"/>
            </a:endParaRPr>
          </a:p>
        </p:txBody>
      </p:sp>
      <p:sp>
        <p:nvSpPr>
          <p:cNvPr id="348" name="Rectangle 347"/>
          <p:cNvSpPr/>
          <p:nvPr/>
        </p:nvSpPr>
        <p:spPr bwMode="auto">
          <a:xfrm>
            <a:off x="7334255" y="5662711"/>
            <a:ext cx="4080097" cy="34737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sz="1600" dirty="0" smtClean="0">
                <a:latin typeface="Arial" panose="020B0604020202020204" pitchFamily="34" charset="0"/>
                <a:ea typeface="华文细黑" panose="02010600040101010101" pitchFamily="2" charset="-122"/>
                <a:cs typeface="Arial" panose="020B0604020202020204" pitchFamily="34" charset="0"/>
              </a:rPr>
              <a:t>eMTC narrowband</a:t>
            </a:r>
            <a:endParaRPr lang="en-GB" sz="1600" dirty="0">
              <a:latin typeface="Arial" panose="020B0604020202020204" pitchFamily="34" charset="0"/>
              <a:ea typeface="华文细黑" panose="02010600040101010101" pitchFamily="2" charset="-122"/>
              <a:cs typeface="Arial" panose="020B0604020202020204" pitchFamily="34" charset="0"/>
            </a:endParaRPr>
          </a:p>
        </p:txBody>
      </p:sp>
      <p:sp>
        <p:nvSpPr>
          <p:cNvPr id="349" name="TextBox 348"/>
          <p:cNvSpPr txBox="1"/>
          <p:nvPr/>
        </p:nvSpPr>
        <p:spPr>
          <a:xfrm>
            <a:off x="9200476" y="5145780"/>
            <a:ext cx="461665" cy="369332"/>
          </a:xfrm>
          <a:prstGeom prst="rect">
            <a:avLst/>
          </a:prstGeom>
          <a:noFill/>
        </p:spPr>
        <p:txBody>
          <a:bodyPr vert="vert"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a:t>
            </a:r>
          </a:p>
        </p:txBody>
      </p:sp>
      <p:sp>
        <p:nvSpPr>
          <p:cNvPr id="350" name="Left Brace 349"/>
          <p:cNvSpPr/>
          <p:nvPr/>
        </p:nvSpPr>
        <p:spPr bwMode="auto">
          <a:xfrm>
            <a:off x="7132320" y="4374778"/>
            <a:ext cx="201935" cy="1801701"/>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GB"/>
          </a:p>
        </p:txBody>
      </p:sp>
      <p:sp>
        <p:nvSpPr>
          <p:cNvPr id="351" name="Content Placeholder 3"/>
          <p:cNvSpPr txBox="1">
            <a:spLocks/>
          </p:cNvSpPr>
          <p:nvPr/>
        </p:nvSpPr>
        <p:spPr>
          <a:xfrm>
            <a:off x="6381261" y="5022550"/>
            <a:ext cx="863328" cy="476291"/>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FontTx/>
              <a:buNone/>
            </a:pPr>
            <a:r>
              <a:rPr lang="en-GB" sz="1400" b="0" kern="0" dirty="0" smtClean="0"/>
              <a:t>LTE or NR</a:t>
            </a:r>
            <a:endParaRPr lang="en-GB" sz="1400" b="0" kern="0" dirty="0"/>
          </a:p>
        </p:txBody>
      </p:sp>
      <p:sp>
        <p:nvSpPr>
          <p:cNvPr id="352" name="Content Placeholder 3"/>
          <p:cNvSpPr txBox="1">
            <a:spLocks/>
          </p:cNvSpPr>
          <p:nvPr/>
        </p:nvSpPr>
        <p:spPr>
          <a:xfrm>
            <a:off x="7406924" y="6117897"/>
            <a:ext cx="4048767" cy="669670"/>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FontTx/>
              <a:buNone/>
            </a:pPr>
            <a:r>
              <a:rPr lang="en-GB" sz="1600" kern="0" dirty="0" smtClean="0"/>
              <a:t>Deploy multiple independent eMTC narrowbands within LTE/NR bandwidth</a:t>
            </a:r>
            <a:endParaRPr lang="en-GB" sz="1600" kern="0" dirty="0"/>
          </a:p>
        </p:txBody>
      </p:sp>
      <p:sp>
        <p:nvSpPr>
          <p:cNvPr id="353" name="Left Brace 352"/>
          <p:cNvSpPr/>
          <p:nvPr/>
        </p:nvSpPr>
        <p:spPr bwMode="auto">
          <a:xfrm rot="10800000">
            <a:off x="11455691" y="4621743"/>
            <a:ext cx="166615" cy="401705"/>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GB"/>
          </a:p>
        </p:txBody>
      </p:sp>
      <p:sp>
        <p:nvSpPr>
          <p:cNvPr id="354" name="Content Placeholder 3"/>
          <p:cNvSpPr txBox="1">
            <a:spLocks/>
          </p:cNvSpPr>
          <p:nvPr/>
        </p:nvSpPr>
        <p:spPr>
          <a:xfrm rot="5400000">
            <a:off x="11345351" y="4657883"/>
            <a:ext cx="863328" cy="333229"/>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FontTx/>
              <a:buNone/>
            </a:pPr>
            <a:r>
              <a:rPr lang="en-GB" sz="1400" b="0" kern="0" dirty="0" smtClean="0"/>
              <a:t>1.4 MHz</a:t>
            </a:r>
            <a:endParaRPr lang="en-GB" sz="1400" b="0" kern="0" dirty="0"/>
          </a:p>
        </p:txBody>
      </p:sp>
      <p:sp>
        <p:nvSpPr>
          <p:cNvPr id="355" name="Left Brace 354"/>
          <p:cNvSpPr/>
          <p:nvPr/>
        </p:nvSpPr>
        <p:spPr bwMode="auto">
          <a:xfrm rot="10800000">
            <a:off x="11455691" y="5631014"/>
            <a:ext cx="166615" cy="401705"/>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GB"/>
          </a:p>
        </p:txBody>
      </p:sp>
      <p:sp>
        <p:nvSpPr>
          <p:cNvPr id="356" name="Content Placeholder 3"/>
          <p:cNvSpPr txBox="1">
            <a:spLocks/>
          </p:cNvSpPr>
          <p:nvPr/>
        </p:nvSpPr>
        <p:spPr>
          <a:xfrm rot="5400000">
            <a:off x="11345351" y="5667154"/>
            <a:ext cx="863328" cy="333229"/>
          </a:xfrm>
          <a:prstGeom prst="rect">
            <a:avLst/>
          </a:prstGeom>
        </p:spPr>
        <p:txBody>
          <a:bodyPr/>
          <a:lstStyle>
            <a:lvl1pPr marL="342900" indent="-342900" algn="l" rtl="0" fontAlgn="base">
              <a:spcBef>
                <a:spcPct val="20000"/>
              </a:spcBef>
              <a:spcAft>
                <a:spcPct val="0"/>
              </a:spcAft>
              <a:buClr>
                <a:schemeClr val="bg1">
                  <a:lumMod val="50000"/>
                </a:schemeClr>
              </a:buClr>
              <a:buChar char="•"/>
              <a:defRPr sz="24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bg1">
                  <a:lumMod val="50000"/>
                </a:schemeClr>
              </a:buClr>
              <a:buChar char="–"/>
              <a:defRPr sz="20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bg1">
                  <a:lumMod val="50000"/>
                </a:schemeClr>
              </a:buClr>
              <a:buChar char="•"/>
              <a:defRPr sz="18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bg1">
                  <a:lumMod val="50000"/>
                </a:schemeClr>
              </a:buClr>
              <a:buChar char="»"/>
              <a:defRPr sz="1600">
                <a:solidFill>
                  <a:schemeClr val="tx1"/>
                </a:solidFill>
                <a:latin typeface="Arial" pitchFamily="34" charset="0"/>
                <a:ea typeface="+mn-ea"/>
                <a:cs typeface="Arial"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FontTx/>
              <a:buNone/>
            </a:pPr>
            <a:r>
              <a:rPr lang="en-GB" sz="1400" b="0" kern="0" dirty="0" smtClean="0"/>
              <a:t>1.4 MHz</a:t>
            </a:r>
            <a:endParaRPr lang="en-GB" sz="1400" b="0" kern="0" dirty="0"/>
          </a:p>
        </p:txBody>
      </p:sp>
      <p:grpSp>
        <p:nvGrpSpPr>
          <p:cNvPr id="6" name="Group 5"/>
          <p:cNvGrpSpPr>
            <a:grpSpLocks noChangeAspect="1"/>
          </p:cNvGrpSpPr>
          <p:nvPr/>
        </p:nvGrpSpPr>
        <p:grpSpPr>
          <a:xfrm>
            <a:off x="71245" y="3962217"/>
            <a:ext cx="4127411" cy="2664030"/>
            <a:chOff x="154840" y="3988807"/>
            <a:chExt cx="3659525" cy="2362034"/>
          </a:xfrm>
        </p:grpSpPr>
        <p:sp>
          <p:nvSpPr>
            <p:cNvPr id="104" name="Curved Left Arrow 103"/>
            <p:cNvSpPr/>
            <p:nvPr/>
          </p:nvSpPr>
          <p:spPr bwMode="auto">
            <a:xfrm rot="10800000">
              <a:off x="154840" y="4421891"/>
              <a:ext cx="320553" cy="721219"/>
            </a:xfrm>
            <a:prstGeom prst="curvedLeftArrow">
              <a:avLst/>
            </a:prstGeom>
            <a:solidFill>
              <a:srgbClr val="990000"/>
            </a:solidFill>
            <a:ln>
              <a:noFill/>
            </a:ln>
            <a:effectLst/>
            <a:extLst/>
          </p:spPr>
          <p:txBody>
            <a:bodyPr vert="horz" wrap="square" lIns="0" tIns="0" rIns="0" bIns="0" numCol="1" rtlCol="0" anchor="ctr" anchorCtr="0" compatLnSpc="1">
              <a:prstTxWarp prst="textNoShape">
                <a:avLst/>
              </a:prstTxWarp>
            </a:bodyPr>
            <a:lstStyle/>
            <a:p>
              <a:pPr algn="ctr">
                <a:buNone/>
              </a:pPr>
              <a:endParaRPr lang="en-GB" sz="1100" dirty="0">
                <a:latin typeface="Arial" panose="020B0604020202020204" pitchFamily="34" charset="0"/>
                <a:ea typeface="华文细黑" panose="02010600040101010101" pitchFamily="2" charset="-122"/>
                <a:cs typeface="Arial" panose="020B0604020202020204" pitchFamily="34" charset="0"/>
              </a:endParaRPr>
            </a:p>
          </p:txBody>
        </p:sp>
        <p:sp>
          <p:nvSpPr>
            <p:cNvPr id="105" name="Curved Left Arrow 104"/>
            <p:cNvSpPr/>
            <p:nvPr/>
          </p:nvSpPr>
          <p:spPr bwMode="auto">
            <a:xfrm>
              <a:off x="3532035" y="5188136"/>
              <a:ext cx="282330" cy="662722"/>
            </a:xfrm>
            <a:prstGeom prst="curvedLeftArrow">
              <a:avLst/>
            </a:prstGeom>
            <a:solidFill>
              <a:srgbClr val="990000"/>
            </a:solidFill>
            <a:ln>
              <a:noFill/>
            </a:ln>
            <a:effectLst/>
            <a:extLst/>
          </p:spPr>
          <p:txBody>
            <a:bodyPr vert="horz" wrap="square" lIns="0" tIns="0" rIns="0" bIns="0" numCol="1" rtlCol="0" anchor="ctr" anchorCtr="0" compatLnSpc="1">
              <a:prstTxWarp prst="textNoShape">
                <a:avLst/>
              </a:prstTxWarp>
            </a:bodyPr>
            <a:lstStyle/>
            <a:p>
              <a:pPr algn="ctr">
                <a:buNone/>
              </a:pPr>
              <a:endParaRPr lang="en-GB" sz="1100" dirty="0">
                <a:latin typeface="Arial" panose="020B0604020202020204" pitchFamily="34" charset="0"/>
                <a:ea typeface="华文细黑" panose="02010600040101010101" pitchFamily="2" charset="-122"/>
                <a:cs typeface="Arial" panose="020B0604020202020204" pitchFamily="34" charset="0"/>
              </a:endParaRPr>
            </a:p>
          </p:txBody>
        </p:sp>
        <p:grpSp>
          <p:nvGrpSpPr>
            <p:cNvPr id="118" name="Group 117"/>
            <p:cNvGrpSpPr/>
            <p:nvPr/>
          </p:nvGrpSpPr>
          <p:grpSpPr>
            <a:xfrm>
              <a:off x="541314" y="4947786"/>
              <a:ext cx="2934282" cy="384693"/>
              <a:chOff x="3164391" y="4252501"/>
              <a:chExt cx="5354568" cy="702000"/>
            </a:xfrm>
          </p:grpSpPr>
          <p:sp>
            <p:nvSpPr>
              <p:cNvPr id="67" name="Rectangle 66"/>
              <p:cNvSpPr/>
              <p:nvPr/>
            </p:nvSpPr>
            <p:spPr bwMode="auto">
              <a:xfrm>
                <a:off x="3164391" y="4252501"/>
                <a:ext cx="540000" cy="702000"/>
              </a:xfrm>
              <a:prstGeom prst="rect">
                <a:avLst/>
              </a:prstGeom>
              <a:solidFill>
                <a:schemeClr val="accent2">
                  <a:lumMod val="60000"/>
                  <a:lumOff val="40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sz="3600" dirty="0"/>
              </a:p>
            </p:txBody>
          </p:sp>
          <p:sp>
            <p:nvSpPr>
              <p:cNvPr id="68" name="Rectangle 67"/>
              <p:cNvSpPr/>
              <p:nvPr/>
            </p:nvSpPr>
            <p:spPr bwMode="auto">
              <a:xfrm>
                <a:off x="3704391"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71" name="Rectangle 70"/>
              <p:cNvSpPr/>
              <p:nvPr/>
            </p:nvSpPr>
            <p:spPr bwMode="auto">
              <a:xfrm>
                <a:off x="5291884" y="4252501"/>
                <a:ext cx="540000" cy="702000"/>
              </a:xfrm>
              <a:prstGeom prst="rect">
                <a:avLst/>
              </a:prstGeom>
              <a:solidFill>
                <a:schemeClr val="accent1">
                  <a:lumMod val="40000"/>
                  <a:lumOff val="60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sz="3600" dirty="0"/>
              </a:p>
            </p:txBody>
          </p:sp>
          <p:sp>
            <p:nvSpPr>
              <p:cNvPr id="72" name="Rectangle 71"/>
              <p:cNvSpPr/>
              <p:nvPr/>
            </p:nvSpPr>
            <p:spPr bwMode="auto">
              <a:xfrm>
                <a:off x="5831884" y="4252501"/>
                <a:ext cx="540000" cy="702000"/>
              </a:xfrm>
              <a:prstGeom prst="rect">
                <a:avLst/>
              </a:prstGeom>
              <a:solidFill>
                <a:schemeClr val="accent4">
                  <a:lumMod val="60000"/>
                  <a:lumOff val="40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sz="3600" dirty="0"/>
              </a:p>
            </p:txBody>
          </p:sp>
          <p:sp>
            <p:nvSpPr>
              <p:cNvPr id="76" name="Rectangle 75"/>
              <p:cNvSpPr/>
              <p:nvPr/>
            </p:nvSpPr>
            <p:spPr bwMode="auto">
              <a:xfrm>
                <a:off x="7978959" y="4252501"/>
                <a:ext cx="540000" cy="702000"/>
              </a:xfrm>
              <a:prstGeom prst="rect">
                <a:avLst/>
              </a:prstGeom>
              <a:solidFill>
                <a:schemeClr val="accent5">
                  <a:lumMod val="60000"/>
                  <a:lumOff val="40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sz="3600" dirty="0"/>
              </a:p>
            </p:txBody>
          </p:sp>
          <p:sp>
            <p:nvSpPr>
              <p:cNvPr id="107" name="Rectangle 106"/>
              <p:cNvSpPr/>
              <p:nvPr/>
            </p:nvSpPr>
            <p:spPr bwMode="auto">
              <a:xfrm>
                <a:off x="4244391"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108" name="Rectangle 107"/>
              <p:cNvSpPr/>
              <p:nvPr/>
            </p:nvSpPr>
            <p:spPr bwMode="auto">
              <a:xfrm>
                <a:off x="4777542"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109" name="Rectangle 108"/>
              <p:cNvSpPr/>
              <p:nvPr/>
            </p:nvSpPr>
            <p:spPr bwMode="auto">
              <a:xfrm>
                <a:off x="6371884"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110" name="Rectangle 109"/>
              <p:cNvSpPr/>
              <p:nvPr/>
            </p:nvSpPr>
            <p:spPr bwMode="auto">
              <a:xfrm>
                <a:off x="6905035"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111" name="Rectangle 110"/>
              <p:cNvSpPr/>
              <p:nvPr/>
            </p:nvSpPr>
            <p:spPr bwMode="auto">
              <a:xfrm>
                <a:off x="7438959"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grpSp>
        <p:grpSp>
          <p:nvGrpSpPr>
            <p:cNvPr id="144" name="Group 143"/>
            <p:cNvGrpSpPr/>
            <p:nvPr/>
          </p:nvGrpSpPr>
          <p:grpSpPr>
            <a:xfrm>
              <a:off x="541314" y="5588152"/>
              <a:ext cx="2934282" cy="384693"/>
              <a:chOff x="3164391" y="4252501"/>
              <a:chExt cx="5354568" cy="702000"/>
            </a:xfrm>
          </p:grpSpPr>
          <p:sp>
            <p:nvSpPr>
              <p:cNvPr id="145" name="Rectangle 144"/>
              <p:cNvSpPr/>
              <p:nvPr/>
            </p:nvSpPr>
            <p:spPr bwMode="auto">
              <a:xfrm>
                <a:off x="3164391"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t>DATA</a:t>
                </a:r>
                <a:endParaRPr lang="en-GB" sz="1100" dirty="0"/>
              </a:p>
            </p:txBody>
          </p:sp>
          <p:sp>
            <p:nvSpPr>
              <p:cNvPr id="146" name="Rectangle 145"/>
              <p:cNvSpPr/>
              <p:nvPr/>
            </p:nvSpPr>
            <p:spPr bwMode="auto">
              <a:xfrm>
                <a:off x="3704391"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147" name="Rectangle 146"/>
              <p:cNvSpPr/>
              <p:nvPr/>
            </p:nvSpPr>
            <p:spPr bwMode="auto">
              <a:xfrm>
                <a:off x="5291884"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t>DATA</a:t>
                </a:r>
                <a:endParaRPr lang="en-GB" sz="1100" dirty="0"/>
              </a:p>
            </p:txBody>
          </p:sp>
          <p:sp>
            <p:nvSpPr>
              <p:cNvPr id="148" name="Rectangle 147"/>
              <p:cNvSpPr/>
              <p:nvPr/>
            </p:nvSpPr>
            <p:spPr bwMode="auto">
              <a:xfrm>
                <a:off x="5831884"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t>DATA</a:t>
                </a:r>
                <a:endParaRPr lang="en-GB" sz="1100" dirty="0"/>
              </a:p>
            </p:txBody>
          </p:sp>
          <p:sp>
            <p:nvSpPr>
              <p:cNvPr id="149" name="Rectangle 148"/>
              <p:cNvSpPr/>
              <p:nvPr/>
            </p:nvSpPr>
            <p:spPr bwMode="auto">
              <a:xfrm>
                <a:off x="7978959"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t>DATA</a:t>
                </a:r>
                <a:endParaRPr lang="en-GB" sz="1100" dirty="0"/>
              </a:p>
            </p:txBody>
          </p:sp>
          <p:sp>
            <p:nvSpPr>
              <p:cNvPr id="150" name="Rectangle 149"/>
              <p:cNvSpPr/>
              <p:nvPr/>
            </p:nvSpPr>
            <p:spPr bwMode="auto">
              <a:xfrm>
                <a:off x="4244391"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151" name="Rectangle 150"/>
              <p:cNvSpPr/>
              <p:nvPr/>
            </p:nvSpPr>
            <p:spPr bwMode="auto">
              <a:xfrm>
                <a:off x="4777542"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152" name="Rectangle 151"/>
              <p:cNvSpPr/>
              <p:nvPr/>
            </p:nvSpPr>
            <p:spPr bwMode="auto">
              <a:xfrm>
                <a:off x="6371884"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153" name="Rectangle 152"/>
              <p:cNvSpPr/>
              <p:nvPr/>
            </p:nvSpPr>
            <p:spPr bwMode="auto">
              <a:xfrm>
                <a:off x="6905035"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154" name="Rectangle 153"/>
              <p:cNvSpPr/>
              <p:nvPr/>
            </p:nvSpPr>
            <p:spPr bwMode="auto">
              <a:xfrm>
                <a:off x="7438959"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grpSp>
        <p:grpSp>
          <p:nvGrpSpPr>
            <p:cNvPr id="155" name="Group 154"/>
            <p:cNvGrpSpPr/>
            <p:nvPr/>
          </p:nvGrpSpPr>
          <p:grpSpPr>
            <a:xfrm>
              <a:off x="541314" y="4284004"/>
              <a:ext cx="2934282" cy="384693"/>
              <a:chOff x="3164391" y="4252501"/>
              <a:chExt cx="5354568" cy="702000"/>
            </a:xfrm>
          </p:grpSpPr>
          <p:sp>
            <p:nvSpPr>
              <p:cNvPr id="156" name="Rectangle 155"/>
              <p:cNvSpPr/>
              <p:nvPr/>
            </p:nvSpPr>
            <p:spPr bwMode="auto">
              <a:xfrm>
                <a:off x="3164391"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t>DATA</a:t>
                </a:r>
                <a:endParaRPr lang="en-GB" sz="1100" dirty="0"/>
              </a:p>
            </p:txBody>
          </p:sp>
          <p:sp>
            <p:nvSpPr>
              <p:cNvPr id="157" name="Rectangle 156"/>
              <p:cNvSpPr/>
              <p:nvPr/>
            </p:nvSpPr>
            <p:spPr bwMode="auto">
              <a:xfrm>
                <a:off x="3704391"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158" name="Rectangle 157"/>
              <p:cNvSpPr/>
              <p:nvPr/>
            </p:nvSpPr>
            <p:spPr bwMode="auto">
              <a:xfrm>
                <a:off x="5291884"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t>DATA</a:t>
                </a:r>
                <a:endParaRPr lang="en-GB" sz="1100" dirty="0"/>
              </a:p>
            </p:txBody>
          </p:sp>
          <p:sp>
            <p:nvSpPr>
              <p:cNvPr id="159" name="Rectangle 158"/>
              <p:cNvSpPr/>
              <p:nvPr/>
            </p:nvSpPr>
            <p:spPr bwMode="auto">
              <a:xfrm>
                <a:off x="5831884"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t>DATA</a:t>
                </a:r>
                <a:endParaRPr lang="en-GB" sz="1100" dirty="0"/>
              </a:p>
            </p:txBody>
          </p:sp>
          <p:sp>
            <p:nvSpPr>
              <p:cNvPr id="160" name="Rectangle 159"/>
              <p:cNvSpPr/>
              <p:nvPr/>
            </p:nvSpPr>
            <p:spPr bwMode="auto">
              <a:xfrm>
                <a:off x="7978959"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t>DATA</a:t>
                </a:r>
                <a:endParaRPr lang="en-GB" sz="1100" dirty="0"/>
              </a:p>
            </p:txBody>
          </p:sp>
          <p:sp>
            <p:nvSpPr>
              <p:cNvPr id="161" name="Rectangle 160"/>
              <p:cNvSpPr/>
              <p:nvPr/>
            </p:nvSpPr>
            <p:spPr bwMode="auto">
              <a:xfrm>
                <a:off x="4244391"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162" name="Rectangle 161"/>
              <p:cNvSpPr/>
              <p:nvPr/>
            </p:nvSpPr>
            <p:spPr bwMode="auto">
              <a:xfrm>
                <a:off x="4777542"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163" name="Rectangle 162"/>
              <p:cNvSpPr/>
              <p:nvPr/>
            </p:nvSpPr>
            <p:spPr bwMode="auto">
              <a:xfrm>
                <a:off x="6371884"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164" name="Rectangle 163"/>
              <p:cNvSpPr/>
              <p:nvPr/>
            </p:nvSpPr>
            <p:spPr bwMode="auto">
              <a:xfrm>
                <a:off x="6905035"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sp>
            <p:nvSpPr>
              <p:cNvPr id="165" name="Rectangle 164"/>
              <p:cNvSpPr/>
              <p:nvPr/>
            </p:nvSpPr>
            <p:spPr bwMode="auto">
              <a:xfrm>
                <a:off x="7438959" y="4252501"/>
                <a:ext cx="540000" cy="702000"/>
              </a:xfrm>
              <a:prstGeom prst="rect">
                <a:avLst/>
              </a:prstGeom>
              <a:solidFill>
                <a:schemeClr val="bg1"/>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DATA</a:t>
                </a:r>
              </a:p>
            </p:txBody>
          </p:sp>
        </p:grpSp>
        <p:sp>
          <p:nvSpPr>
            <p:cNvPr id="167" name="TextBox 166"/>
            <p:cNvSpPr txBox="1"/>
            <p:nvPr/>
          </p:nvSpPr>
          <p:spPr>
            <a:xfrm>
              <a:off x="1889435" y="3988807"/>
              <a:ext cx="409330" cy="369332"/>
            </a:xfrm>
            <a:prstGeom prst="rect">
              <a:avLst/>
            </a:prstGeom>
            <a:noFill/>
          </p:spPr>
          <p:txBody>
            <a:bodyPr vert="vert"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a:t>
              </a:r>
            </a:p>
          </p:txBody>
        </p:sp>
        <p:sp>
          <p:nvSpPr>
            <p:cNvPr id="168" name="TextBox 167"/>
            <p:cNvSpPr txBox="1"/>
            <p:nvPr/>
          </p:nvSpPr>
          <p:spPr>
            <a:xfrm>
              <a:off x="1889435" y="5981509"/>
              <a:ext cx="409330" cy="369332"/>
            </a:xfrm>
            <a:prstGeom prst="rect">
              <a:avLst/>
            </a:prstGeom>
            <a:noFill/>
          </p:spPr>
          <p:txBody>
            <a:bodyPr vert="vert"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a:t>
              </a:r>
            </a:p>
          </p:txBody>
        </p:sp>
        <p:pic>
          <p:nvPicPr>
            <p:cNvPr id="176" name="Picture 175"/>
            <p:cNvPicPr>
              <a:picLocks noChangeAspect="1"/>
            </p:cNvPicPr>
            <p:nvPr/>
          </p:nvPicPr>
          <p:blipFill>
            <a:blip r:embed="rId2"/>
            <a:stretch>
              <a:fillRect/>
            </a:stretch>
          </p:blipFill>
          <p:spPr>
            <a:xfrm flipH="1">
              <a:off x="375259" y="4816563"/>
              <a:ext cx="634688" cy="706833"/>
            </a:xfrm>
            <a:prstGeom prst="rect">
              <a:avLst/>
            </a:prstGeom>
          </p:spPr>
        </p:pic>
        <p:pic>
          <p:nvPicPr>
            <p:cNvPr id="177" name="Picture 176"/>
            <p:cNvPicPr>
              <a:picLocks noChangeAspect="1"/>
            </p:cNvPicPr>
            <p:nvPr/>
          </p:nvPicPr>
          <p:blipFill>
            <a:blip r:embed="rId2"/>
            <a:stretch>
              <a:fillRect/>
            </a:stretch>
          </p:blipFill>
          <p:spPr>
            <a:xfrm flipH="1">
              <a:off x="1541906" y="4816563"/>
              <a:ext cx="634688" cy="706833"/>
            </a:xfrm>
            <a:prstGeom prst="rect">
              <a:avLst/>
            </a:prstGeom>
          </p:spPr>
        </p:pic>
        <p:pic>
          <p:nvPicPr>
            <p:cNvPr id="178" name="Picture 177"/>
            <p:cNvPicPr>
              <a:picLocks noChangeAspect="1"/>
            </p:cNvPicPr>
            <p:nvPr/>
          </p:nvPicPr>
          <p:blipFill>
            <a:blip r:embed="rId2"/>
            <a:stretch>
              <a:fillRect/>
            </a:stretch>
          </p:blipFill>
          <p:spPr>
            <a:xfrm flipH="1">
              <a:off x="3001771" y="4814392"/>
              <a:ext cx="634688" cy="706833"/>
            </a:xfrm>
            <a:prstGeom prst="rect">
              <a:avLst/>
            </a:prstGeom>
          </p:spPr>
        </p:pic>
        <p:pic>
          <p:nvPicPr>
            <p:cNvPr id="179" name="Picture 178"/>
            <p:cNvPicPr>
              <a:picLocks noChangeAspect="1"/>
            </p:cNvPicPr>
            <p:nvPr/>
          </p:nvPicPr>
          <p:blipFill>
            <a:blip r:embed="rId2"/>
            <a:stretch>
              <a:fillRect/>
            </a:stretch>
          </p:blipFill>
          <p:spPr>
            <a:xfrm flipH="1">
              <a:off x="1834070" y="4814392"/>
              <a:ext cx="634688" cy="706833"/>
            </a:xfrm>
            <a:prstGeom prst="rect">
              <a:avLst/>
            </a:prstGeom>
          </p:spPr>
        </p:pic>
      </p:grpSp>
      <p:sp>
        <p:nvSpPr>
          <p:cNvPr id="70" name="Rectangle 69"/>
          <p:cNvSpPr/>
          <p:nvPr/>
        </p:nvSpPr>
        <p:spPr bwMode="auto">
          <a:xfrm>
            <a:off x="10049992" y="3055492"/>
            <a:ext cx="1011600" cy="142871"/>
          </a:xfrm>
          <a:prstGeom prst="rect">
            <a:avLst/>
          </a:prstGeom>
          <a:solidFill>
            <a:srgbClr val="00B050"/>
          </a:solidFill>
          <a:ln>
            <a:solidFill>
              <a:schemeClr val="tx1"/>
            </a:solidFill>
          </a:ln>
          <a:effectLst/>
          <a:extLst/>
        </p:spPr>
        <p:txBody>
          <a:bodyPr rtlCol="0" anchor="ctr"/>
          <a:lstStyle/>
          <a:p>
            <a:pPr algn="ctr"/>
            <a:endParaRPr lang="en-GB"/>
          </a:p>
        </p:txBody>
      </p:sp>
      <p:sp>
        <p:nvSpPr>
          <p:cNvPr id="196" name="Rectangle 195"/>
          <p:cNvSpPr/>
          <p:nvPr/>
        </p:nvSpPr>
        <p:spPr bwMode="auto">
          <a:xfrm>
            <a:off x="10049992" y="1753373"/>
            <a:ext cx="1011600" cy="72503"/>
          </a:xfrm>
          <a:prstGeom prst="rect">
            <a:avLst/>
          </a:prstGeom>
          <a:solidFill>
            <a:srgbClr val="00B050"/>
          </a:solidFill>
          <a:ln>
            <a:solidFill>
              <a:schemeClr val="tx1"/>
            </a:solidFill>
          </a:ln>
          <a:effectLst/>
          <a:extLst/>
        </p:spPr>
        <p:txBody>
          <a:bodyPr rtlCol="0" anchor="ctr"/>
          <a:lstStyle/>
          <a:p>
            <a:pPr algn="ctr"/>
            <a:endParaRPr lang="en-GB"/>
          </a:p>
        </p:txBody>
      </p:sp>
    </p:spTree>
    <p:extLst>
      <p:ext uri="{BB962C8B-B14F-4D97-AF65-F5344CB8AC3E}">
        <p14:creationId xmlns:p14="http://schemas.microsoft.com/office/powerpoint/2010/main" val="424872839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2231"/>
            <a:ext cx="10229082" cy="430887"/>
          </a:xfrm>
        </p:spPr>
        <p:txBody>
          <a:bodyPr/>
          <a:lstStyle/>
          <a:p>
            <a:r>
              <a:rPr lang="en-GB" dirty="0" smtClean="0"/>
              <a:t>Ultra-low UE complexity: Signal processing simplifications</a:t>
            </a:r>
            <a:endParaRPr lang="en-GB" dirty="0"/>
          </a:p>
        </p:txBody>
      </p:sp>
      <p:grpSp>
        <p:nvGrpSpPr>
          <p:cNvPr id="76" name="Group 75"/>
          <p:cNvGrpSpPr/>
          <p:nvPr/>
        </p:nvGrpSpPr>
        <p:grpSpPr>
          <a:xfrm>
            <a:off x="1264350" y="873275"/>
            <a:ext cx="1882743" cy="2249830"/>
            <a:chOff x="220678" y="880895"/>
            <a:chExt cx="1882743" cy="2249830"/>
          </a:xfrm>
        </p:grpSpPr>
        <p:sp>
          <p:nvSpPr>
            <p:cNvPr id="77" name="Rectangle 76"/>
            <p:cNvSpPr/>
            <p:nvPr/>
          </p:nvSpPr>
          <p:spPr bwMode="auto">
            <a:xfrm>
              <a:off x="505610" y="1280160"/>
              <a:ext cx="1312877" cy="1134839"/>
            </a:xfrm>
            <a:prstGeom prst="rect">
              <a:avLst/>
            </a:prstGeom>
            <a:solidFill>
              <a:schemeClr val="accent4">
                <a:lumMod val="7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sz="1100" dirty="0" smtClean="0">
                  <a:latin typeface="Arial" panose="020B0604020202020204" pitchFamily="34" charset="0"/>
                  <a:ea typeface="华文细黑" panose="02010600040101010101" pitchFamily="2" charset="-122"/>
                  <a:cs typeface="Arial" panose="020B0604020202020204" pitchFamily="34" charset="0"/>
                </a:rPr>
                <a:t>0101011100101010110010011001001001101010011011101101010010100010010111011001100101110100100011101010100100111001</a:t>
              </a:r>
              <a:endParaRPr lang="en-GB" sz="1100" dirty="0">
                <a:latin typeface="Arial" panose="020B0604020202020204" pitchFamily="34" charset="0"/>
                <a:ea typeface="华文细黑" panose="02010600040101010101" pitchFamily="2" charset="-122"/>
                <a:cs typeface="Arial" panose="020B0604020202020204" pitchFamily="34" charset="0"/>
              </a:endParaRPr>
            </a:p>
          </p:txBody>
        </p:sp>
        <p:cxnSp>
          <p:nvCxnSpPr>
            <p:cNvPr id="78" name="Straight Arrow Connector 77"/>
            <p:cNvCxnSpPr/>
            <p:nvPr/>
          </p:nvCxnSpPr>
          <p:spPr bwMode="auto">
            <a:xfrm>
              <a:off x="609600" y="1188720"/>
              <a:ext cx="1104900" cy="0"/>
            </a:xfrm>
            <a:prstGeom prst="straightConnector1">
              <a:avLst/>
            </a:prstGeom>
            <a:noFill/>
            <a:ln w="9525" cap="flat" cmpd="sng" algn="ctr">
              <a:solidFill>
                <a:schemeClr val="tx1"/>
              </a:solidFill>
              <a:prstDash val="solid"/>
              <a:round/>
              <a:headEnd type="stealth"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78"/>
            <p:cNvSpPr txBox="1"/>
            <p:nvPr/>
          </p:nvSpPr>
          <p:spPr>
            <a:xfrm>
              <a:off x="838200" y="880895"/>
              <a:ext cx="647700" cy="338554"/>
            </a:xfrm>
            <a:prstGeom prst="rect">
              <a:avLst/>
            </a:prstGeom>
            <a:noFill/>
          </p:spPr>
          <p:txBody>
            <a:bodyPr wrap="square" rtlCol="0">
              <a:spAutoFit/>
            </a:bodyPr>
            <a:lstStyle/>
            <a:p>
              <a:pPr algn="ct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1 ms</a:t>
              </a:r>
            </a:p>
          </p:txBody>
        </p:sp>
        <p:sp>
          <p:nvSpPr>
            <p:cNvPr id="80" name="TextBox 79"/>
            <p:cNvSpPr txBox="1"/>
            <p:nvPr/>
          </p:nvSpPr>
          <p:spPr>
            <a:xfrm>
              <a:off x="220678" y="2407450"/>
              <a:ext cx="1882743" cy="723275"/>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Cat. 1 data </a:t>
              </a:r>
            </a:p>
            <a:p>
              <a:pPr algn="ctr">
                <a:spcBef>
                  <a:spcPts val="600"/>
                </a:spcBef>
                <a:buClr>
                  <a:schemeClr val="bg1">
                    <a:lumMod val="50000"/>
                  </a:schemeClr>
                </a:buClr>
                <a:buSzPct val="80000"/>
                <a:buNone/>
              </a:pPr>
              <a:r>
                <a:rPr lang="en-GB" dirty="0" smtClean="0">
                  <a:solidFill>
                    <a:srgbClr val="990000"/>
                  </a:solidFill>
                  <a:latin typeface="Arial" pitchFamily="34" charset="0"/>
                  <a:ea typeface="华文细黑" pitchFamily="2" charset="-122"/>
                  <a:cs typeface="Arial" pitchFamily="34" charset="0"/>
                </a:rPr>
                <a:t>10 000 bits / ms</a:t>
              </a:r>
              <a:endParaRPr lang="en-GB" dirty="0" smtClean="0">
                <a:latin typeface="Arial" pitchFamily="34" charset="0"/>
                <a:ea typeface="华文细黑" pitchFamily="2" charset="-122"/>
                <a:cs typeface="Arial" pitchFamily="34" charset="0"/>
              </a:endParaRPr>
            </a:p>
          </p:txBody>
        </p:sp>
      </p:grpSp>
      <p:grpSp>
        <p:nvGrpSpPr>
          <p:cNvPr id="81" name="Group 80"/>
          <p:cNvGrpSpPr/>
          <p:nvPr/>
        </p:nvGrpSpPr>
        <p:grpSpPr>
          <a:xfrm>
            <a:off x="4806587" y="875150"/>
            <a:ext cx="1693934" cy="2247956"/>
            <a:chOff x="2040066" y="882770"/>
            <a:chExt cx="1693934" cy="2247956"/>
          </a:xfrm>
        </p:grpSpPr>
        <p:sp>
          <p:nvSpPr>
            <p:cNvPr id="82" name="Rectangle 81"/>
            <p:cNvSpPr/>
            <p:nvPr/>
          </p:nvSpPr>
          <p:spPr bwMode="auto">
            <a:xfrm>
              <a:off x="2232942" y="1280160"/>
              <a:ext cx="1308181" cy="1134000"/>
            </a:xfrm>
            <a:prstGeom prst="rect">
              <a:avLst/>
            </a:prstGeom>
            <a:solidFill>
              <a:schemeClr val="accent4">
                <a:lumMod val="7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r">
                <a:buNone/>
              </a:pPr>
              <a:r>
                <a:rPr lang="en-GB" sz="1100" spc="600" dirty="0" smtClean="0">
                  <a:latin typeface="Arial" panose="020B0604020202020204" pitchFamily="34" charset="0"/>
                  <a:ea typeface="华文细黑" panose="02010600040101010101" pitchFamily="2" charset="-122"/>
                  <a:cs typeface="Arial" panose="020B0604020202020204" pitchFamily="34" charset="0"/>
                </a:rPr>
                <a:t>101110110001001010001000011101100110010111011110 10101001</a:t>
              </a:r>
              <a:endParaRPr lang="en-GB" sz="1100" spc="600" dirty="0">
                <a:latin typeface="Arial" panose="020B0604020202020204" pitchFamily="34" charset="0"/>
                <a:ea typeface="华文细黑" panose="02010600040101010101" pitchFamily="2" charset="-122"/>
                <a:cs typeface="Arial" panose="020B0604020202020204" pitchFamily="34" charset="0"/>
              </a:endParaRPr>
            </a:p>
          </p:txBody>
        </p:sp>
        <p:cxnSp>
          <p:nvCxnSpPr>
            <p:cNvPr id="83" name="Straight Arrow Connector 82"/>
            <p:cNvCxnSpPr/>
            <p:nvPr/>
          </p:nvCxnSpPr>
          <p:spPr bwMode="auto">
            <a:xfrm>
              <a:off x="2316480" y="1189207"/>
              <a:ext cx="1104900" cy="0"/>
            </a:xfrm>
            <a:prstGeom prst="straightConnector1">
              <a:avLst/>
            </a:prstGeom>
            <a:noFill/>
            <a:ln w="9525" cap="flat" cmpd="sng" algn="ctr">
              <a:solidFill>
                <a:schemeClr val="tx1"/>
              </a:solidFill>
              <a:prstDash val="solid"/>
              <a:round/>
              <a:headEnd type="stealth"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TextBox 83"/>
            <p:cNvSpPr txBox="1"/>
            <p:nvPr/>
          </p:nvSpPr>
          <p:spPr>
            <a:xfrm>
              <a:off x="2545080" y="882770"/>
              <a:ext cx="647700" cy="338554"/>
            </a:xfrm>
            <a:prstGeom prst="rect">
              <a:avLst/>
            </a:prstGeom>
            <a:noFill/>
          </p:spPr>
          <p:txBody>
            <a:bodyPr wrap="square" rtlCol="0">
              <a:spAutoFit/>
            </a:bodyPr>
            <a:lstStyle/>
            <a:p>
              <a:pPr algn="ct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1 ms</a:t>
              </a:r>
            </a:p>
          </p:txBody>
        </p:sp>
        <p:sp>
          <p:nvSpPr>
            <p:cNvPr id="85" name="TextBox 84"/>
            <p:cNvSpPr txBox="1"/>
            <p:nvPr/>
          </p:nvSpPr>
          <p:spPr>
            <a:xfrm>
              <a:off x="2040066" y="2407451"/>
              <a:ext cx="1693934" cy="723275"/>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Cat. M1 data</a:t>
              </a:r>
            </a:p>
            <a:p>
              <a:pPr algn="ctr">
                <a:spcBef>
                  <a:spcPts val="600"/>
                </a:spcBef>
                <a:buClr>
                  <a:schemeClr val="bg1">
                    <a:lumMod val="50000"/>
                  </a:schemeClr>
                </a:buClr>
                <a:buSzPct val="80000"/>
                <a:buNone/>
              </a:pPr>
              <a:r>
                <a:rPr lang="en-GB" dirty="0" smtClean="0">
                  <a:solidFill>
                    <a:srgbClr val="990000"/>
                  </a:solidFill>
                  <a:latin typeface="Arial" pitchFamily="34" charset="0"/>
                  <a:ea typeface="华文细黑" pitchFamily="2" charset="-122"/>
                  <a:cs typeface="Arial" pitchFamily="34" charset="0"/>
                </a:rPr>
                <a:t>1000 bits / ms</a:t>
              </a:r>
              <a:endParaRPr lang="en-GB" dirty="0" smtClean="0">
                <a:latin typeface="Arial" pitchFamily="34" charset="0"/>
                <a:ea typeface="华文细黑" pitchFamily="2" charset="-122"/>
                <a:cs typeface="Arial" pitchFamily="34" charset="0"/>
              </a:endParaRPr>
            </a:p>
          </p:txBody>
        </p:sp>
      </p:grpSp>
      <p:grpSp>
        <p:nvGrpSpPr>
          <p:cNvPr id="86" name="Group 85"/>
          <p:cNvGrpSpPr/>
          <p:nvPr/>
        </p:nvGrpSpPr>
        <p:grpSpPr>
          <a:xfrm>
            <a:off x="7847395" y="874641"/>
            <a:ext cx="3087453" cy="2605856"/>
            <a:chOff x="3651208" y="882261"/>
            <a:chExt cx="3087453" cy="2605856"/>
          </a:xfrm>
        </p:grpSpPr>
        <p:sp>
          <p:nvSpPr>
            <p:cNvPr id="87" name="Rectangle 86"/>
            <p:cNvSpPr/>
            <p:nvPr/>
          </p:nvSpPr>
          <p:spPr bwMode="auto">
            <a:xfrm>
              <a:off x="4095750" y="1277398"/>
              <a:ext cx="2068830" cy="1134000"/>
            </a:xfrm>
            <a:prstGeom prst="rect">
              <a:avLst/>
            </a:prstGeom>
            <a:solidFill>
              <a:schemeClr val="accent4">
                <a:lumMod val="7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r">
                <a:buNone/>
              </a:pPr>
              <a:endParaRPr lang="en-GB" sz="1100" spc="1500" dirty="0">
                <a:latin typeface="Arial" panose="020B0604020202020204" pitchFamily="34" charset="0"/>
                <a:ea typeface="华文细黑" panose="02010600040101010101" pitchFamily="2" charset="-122"/>
                <a:cs typeface="Arial" panose="020B0604020202020204" pitchFamily="34" charset="0"/>
              </a:endParaRPr>
            </a:p>
            <a:p>
              <a:pPr algn="r">
                <a:buNone/>
              </a:pPr>
              <a:endParaRPr lang="en-GB" sz="1100" spc="600" dirty="0">
                <a:latin typeface="Arial" panose="020B0604020202020204" pitchFamily="34" charset="0"/>
                <a:ea typeface="华文细黑" panose="02010600040101010101" pitchFamily="2" charset="-122"/>
                <a:cs typeface="Arial" panose="020B0604020202020204" pitchFamily="34" charset="0"/>
              </a:endParaRPr>
            </a:p>
          </p:txBody>
        </p:sp>
        <p:sp>
          <p:nvSpPr>
            <p:cNvPr id="92" name="TextBox 91"/>
            <p:cNvSpPr txBox="1"/>
            <p:nvPr/>
          </p:nvSpPr>
          <p:spPr>
            <a:xfrm>
              <a:off x="4113117" y="1324521"/>
              <a:ext cx="2169719" cy="1066446"/>
            </a:xfrm>
            <a:prstGeom prst="rect">
              <a:avLst/>
            </a:prstGeom>
            <a:noFill/>
          </p:spPr>
          <p:txBody>
            <a:bodyPr wrap="square" lIns="0" tIns="0" rIns="0" bIns="0" rtlCol="0">
              <a:spAutoFit/>
            </a:bodyPr>
            <a:lstStyle/>
            <a:p>
              <a:pPr algn="r">
                <a:lnSpc>
                  <a:spcPct val="90000"/>
                </a:lnSpc>
                <a:buNone/>
              </a:pPr>
              <a:r>
                <a:rPr lang="en-GB" sz="1100" spc="1800" dirty="0" smtClean="0">
                  <a:latin typeface="Arial" panose="020B0604020202020204" pitchFamily="34" charset="0"/>
                  <a:ea typeface="华文细黑" panose="02010600040101010101" pitchFamily="2" charset="-122"/>
                  <a:cs typeface="Arial" panose="020B0604020202020204" pitchFamily="34" charset="0"/>
                </a:rPr>
                <a:t>1011110110001001010001001011101000110010111010011</a:t>
              </a:r>
              <a:r>
                <a:rPr lang="en-GB" sz="1100" spc="1600" dirty="0" smtClean="0">
                  <a:latin typeface="Arial" panose="020B0604020202020204" pitchFamily="34" charset="0"/>
                  <a:ea typeface="华文细黑" panose="02010600040101010101" pitchFamily="2" charset="-122"/>
                  <a:cs typeface="Arial" panose="020B0604020202020204" pitchFamily="34" charset="0"/>
                </a:rPr>
                <a:t> </a:t>
              </a:r>
              <a:endParaRPr lang="en-GB" sz="1100" spc="1600" dirty="0">
                <a:latin typeface="Arial" panose="020B0604020202020204" pitchFamily="34" charset="0"/>
                <a:ea typeface="华文细黑" panose="02010600040101010101" pitchFamily="2" charset="-122"/>
                <a:cs typeface="Arial" panose="020B0604020202020204" pitchFamily="34" charset="0"/>
              </a:endParaRPr>
            </a:p>
          </p:txBody>
        </p:sp>
        <p:cxnSp>
          <p:nvCxnSpPr>
            <p:cNvPr id="88" name="Straight Arrow Connector 87"/>
            <p:cNvCxnSpPr/>
            <p:nvPr/>
          </p:nvCxnSpPr>
          <p:spPr bwMode="auto">
            <a:xfrm>
              <a:off x="4095750" y="1188698"/>
              <a:ext cx="2068830" cy="0"/>
            </a:xfrm>
            <a:prstGeom prst="straightConnector1">
              <a:avLst/>
            </a:prstGeom>
            <a:noFill/>
            <a:ln w="9525" cap="flat" cmpd="sng" algn="ctr">
              <a:solidFill>
                <a:schemeClr val="tx1"/>
              </a:solidFill>
              <a:prstDash val="solid"/>
              <a:round/>
              <a:headEnd type="stealth"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88"/>
            <p:cNvSpPr txBox="1"/>
            <p:nvPr/>
          </p:nvSpPr>
          <p:spPr>
            <a:xfrm>
              <a:off x="3651208" y="2410899"/>
              <a:ext cx="3087453" cy="1077218"/>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Cat. NB1 data</a:t>
              </a:r>
            </a:p>
            <a:p>
              <a:pPr algn="ctr">
                <a:spcBef>
                  <a:spcPts val="600"/>
                </a:spcBef>
                <a:buClr>
                  <a:schemeClr val="bg1">
                    <a:lumMod val="50000"/>
                  </a:schemeClr>
                </a:buClr>
                <a:buSzPct val="80000"/>
                <a:buNone/>
              </a:pPr>
              <a:r>
                <a:rPr lang="en-GB" dirty="0" smtClean="0">
                  <a:solidFill>
                    <a:srgbClr val="990000"/>
                  </a:solidFill>
                  <a:latin typeface="Arial" pitchFamily="34" charset="0"/>
                  <a:ea typeface="华文细黑" pitchFamily="2" charset="-122"/>
                  <a:cs typeface="Arial" pitchFamily="34" charset="0"/>
                </a:rPr>
                <a:t>UL: 1000 bits / up to 10 ms</a:t>
              </a:r>
            </a:p>
            <a:p>
              <a:pPr algn="ctr">
                <a:spcBef>
                  <a:spcPts val="600"/>
                </a:spcBef>
                <a:buClr>
                  <a:schemeClr val="bg1">
                    <a:lumMod val="50000"/>
                  </a:schemeClr>
                </a:buClr>
                <a:buSzPct val="80000"/>
                <a:buNone/>
              </a:pPr>
              <a:r>
                <a:rPr lang="en-GB" dirty="0" smtClean="0">
                  <a:solidFill>
                    <a:srgbClr val="990000"/>
                  </a:solidFill>
                  <a:latin typeface="Arial" pitchFamily="34" charset="0"/>
                  <a:ea typeface="华文细黑" pitchFamily="2" charset="-122"/>
                  <a:cs typeface="Arial" pitchFamily="34" charset="0"/>
                </a:rPr>
                <a:t>DL: 680 bits / up to 10 ms</a:t>
              </a:r>
              <a:endParaRPr lang="en-GB" dirty="0" smtClean="0">
                <a:latin typeface="Arial" pitchFamily="34" charset="0"/>
                <a:ea typeface="华文细黑" pitchFamily="2" charset="-122"/>
                <a:cs typeface="Arial" pitchFamily="34" charset="0"/>
              </a:endParaRPr>
            </a:p>
          </p:txBody>
        </p:sp>
        <p:sp>
          <p:nvSpPr>
            <p:cNvPr id="91" name="TextBox 90"/>
            <p:cNvSpPr txBox="1"/>
            <p:nvPr/>
          </p:nvSpPr>
          <p:spPr>
            <a:xfrm>
              <a:off x="4461460" y="882261"/>
              <a:ext cx="1337410" cy="338554"/>
            </a:xfrm>
            <a:prstGeom prst="rect">
              <a:avLst/>
            </a:prstGeom>
            <a:noFill/>
          </p:spPr>
          <p:txBody>
            <a:bodyPr wrap="square" rtlCol="0">
              <a:spAutoFit/>
            </a:bodyPr>
            <a:lstStyle/>
            <a:p>
              <a:pPr algn="ct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Up to 10 ms</a:t>
              </a:r>
            </a:p>
          </p:txBody>
        </p:sp>
      </p:grpSp>
      <p:graphicFrame>
        <p:nvGraphicFramePr>
          <p:cNvPr id="93" name="Table 92"/>
          <p:cNvGraphicFramePr>
            <a:graphicFrameLocks noGrp="1"/>
          </p:cNvGraphicFramePr>
          <p:nvPr>
            <p:extLst>
              <p:ext uri="{D42A27DB-BD31-4B8C-83A1-F6EECF244321}">
                <p14:modId xmlns:p14="http://schemas.microsoft.com/office/powerpoint/2010/main" val="1123550241"/>
              </p:ext>
            </p:extLst>
          </p:nvPr>
        </p:nvGraphicFramePr>
        <p:xfrm>
          <a:off x="1445295" y="4431883"/>
          <a:ext cx="1531698" cy="1188720"/>
        </p:xfrm>
        <a:graphic>
          <a:graphicData uri="http://schemas.openxmlformats.org/drawingml/2006/table">
            <a:tbl>
              <a:tblPr firstRow="1" bandRow="1">
                <a:tableStyleId>{5C22544A-7EE6-4342-B048-85BDC9FD1C3A}</a:tableStyleId>
              </a:tblPr>
              <a:tblGrid>
                <a:gridCol w="218814"/>
                <a:gridCol w="218814"/>
                <a:gridCol w="218814"/>
                <a:gridCol w="218814"/>
                <a:gridCol w="218814"/>
                <a:gridCol w="218814"/>
                <a:gridCol w="218814"/>
              </a:tblGrid>
              <a:tr h="180000">
                <a:tc>
                  <a:txBody>
                    <a:bodyPr/>
                    <a:lstStyle/>
                    <a:p>
                      <a:pPr algn="ctr"/>
                      <a:r>
                        <a:rPr lang="en-GB" sz="1300" b="1" baseline="0" dirty="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dirty="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0000">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dirty="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0000">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dirty="0" smtClean="0">
                          <a:solidFill>
                            <a:srgbClr val="990000"/>
                          </a:solidFill>
                          <a:sym typeface="Wingdings" panose="05000000000000000000" pitchFamily="2" charset="2"/>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0000">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dirty="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0000">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0000">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dirty="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4" name="TextBox 93"/>
          <p:cNvSpPr txBox="1"/>
          <p:nvPr/>
        </p:nvSpPr>
        <p:spPr>
          <a:xfrm>
            <a:off x="990714" y="5617646"/>
            <a:ext cx="2433085" cy="723275"/>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Control channel</a:t>
            </a:r>
          </a:p>
          <a:p>
            <a:pPr algn="ctr">
              <a:spcBef>
                <a:spcPts val="600"/>
              </a:spcBef>
              <a:buClr>
                <a:schemeClr val="bg1">
                  <a:lumMod val="50000"/>
                </a:schemeClr>
              </a:buClr>
              <a:buSzPct val="80000"/>
              <a:buNone/>
            </a:pPr>
            <a:r>
              <a:rPr lang="en-GB" dirty="0" smtClean="0">
                <a:solidFill>
                  <a:srgbClr val="990000"/>
                </a:solidFill>
                <a:latin typeface="Arial" pitchFamily="34" charset="0"/>
                <a:ea typeface="华文细黑" pitchFamily="2" charset="-122"/>
                <a:cs typeface="Arial" pitchFamily="34" charset="0"/>
              </a:rPr>
              <a:t>~40 candidates / ms</a:t>
            </a:r>
          </a:p>
        </p:txBody>
      </p:sp>
      <p:graphicFrame>
        <p:nvGraphicFramePr>
          <p:cNvPr id="95" name="Table 94"/>
          <p:cNvGraphicFramePr>
            <a:graphicFrameLocks noGrp="1"/>
          </p:cNvGraphicFramePr>
          <p:nvPr>
            <p:extLst>
              <p:ext uri="{D42A27DB-BD31-4B8C-83A1-F6EECF244321}">
                <p14:modId xmlns:p14="http://schemas.microsoft.com/office/powerpoint/2010/main" val="552569384"/>
              </p:ext>
            </p:extLst>
          </p:nvPr>
        </p:nvGraphicFramePr>
        <p:xfrm>
          <a:off x="4948969" y="4431883"/>
          <a:ext cx="1531700" cy="1188720"/>
        </p:xfrm>
        <a:graphic>
          <a:graphicData uri="http://schemas.openxmlformats.org/drawingml/2006/table">
            <a:tbl>
              <a:tblPr firstRow="1" bandRow="1">
                <a:tableStyleId>{5C22544A-7EE6-4342-B048-85BDC9FD1C3A}</a:tableStyleId>
              </a:tblPr>
              <a:tblGrid>
                <a:gridCol w="382925"/>
                <a:gridCol w="382925"/>
                <a:gridCol w="382925"/>
                <a:gridCol w="382925"/>
              </a:tblGrid>
              <a:tr h="297180">
                <a:tc>
                  <a:txBody>
                    <a:bodyPr/>
                    <a:lstStyle/>
                    <a:p>
                      <a:pPr algn="ctr"/>
                      <a:r>
                        <a:rPr lang="en-GB" sz="1300" b="1" baseline="0" dirty="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7180">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dirty="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7180">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b="1" baseline="0" dirty="0" smtClean="0">
                          <a:solidFill>
                            <a:srgbClr val="990000"/>
                          </a:solidFill>
                          <a:sym typeface="Wingdings" panose="05000000000000000000" pitchFamily="2" charset="2"/>
                        </a:rPr>
                        <a:t></a:t>
                      </a:r>
                      <a:endParaRPr lang="en-GB" sz="16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dirty="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7180">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300" b="1" baseline="0" dirty="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6" name="TextBox 95"/>
          <p:cNvSpPr txBox="1"/>
          <p:nvPr/>
        </p:nvSpPr>
        <p:spPr>
          <a:xfrm>
            <a:off x="4540452" y="5617646"/>
            <a:ext cx="2358127" cy="723275"/>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Control channel</a:t>
            </a:r>
          </a:p>
          <a:p>
            <a:pPr algn="ctr">
              <a:spcBef>
                <a:spcPts val="600"/>
              </a:spcBef>
              <a:buClr>
                <a:schemeClr val="bg1">
                  <a:lumMod val="50000"/>
                </a:schemeClr>
              </a:buClr>
              <a:buSzPct val="80000"/>
              <a:buNone/>
            </a:pPr>
            <a:r>
              <a:rPr lang="en-GB" dirty="0" smtClean="0">
                <a:solidFill>
                  <a:srgbClr val="990000"/>
                </a:solidFill>
                <a:latin typeface="Arial" pitchFamily="34" charset="0"/>
                <a:ea typeface="华文细黑" pitchFamily="2" charset="-122"/>
                <a:cs typeface="Arial" pitchFamily="34" charset="0"/>
              </a:rPr>
              <a:t>~16 candidates / ms</a:t>
            </a:r>
          </a:p>
        </p:txBody>
      </p:sp>
      <p:sp>
        <p:nvSpPr>
          <p:cNvPr id="97" name="TextBox 96"/>
          <p:cNvSpPr txBox="1"/>
          <p:nvPr/>
        </p:nvSpPr>
        <p:spPr>
          <a:xfrm>
            <a:off x="1881871" y="3963997"/>
            <a:ext cx="647700" cy="338554"/>
          </a:xfrm>
          <a:prstGeom prst="rect">
            <a:avLst/>
          </a:prstGeom>
          <a:noFill/>
        </p:spPr>
        <p:txBody>
          <a:bodyPr wrap="square" rtlCol="0">
            <a:spAutoFit/>
          </a:bodyPr>
          <a:lstStyle/>
          <a:p>
            <a:pPr algn="ct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1 ms</a:t>
            </a:r>
          </a:p>
        </p:txBody>
      </p:sp>
      <p:cxnSp>
        <p:nvCxnSpPr>
          <p:cNvPr id="98" name="Straight Arrow Connector 97"/>
          <p:cNvCxnSpPr/>
          <p:nvPr/>
        </p:nvCxnSpPr>
        <p:spPr bwMode="auto">
          <a:xfrm>
            <a:off x="1445295" y="4279980"/>
            <a:ext cx="1531698" cy="0"/>
          </a:xfrm>
          <a:prstGeom prst="straightConnector1">
            <a:avLst/>
          </a:prstGeom>
          <a:noFill/>
          <a:ln w="9525" cap="flat" cmpd="sng" algn="ctr">
            <a:solidFill>
              <a:schemeClr val="tx1"/>
            </a:solidFill>
            <a:prstDash val="solid"/>
            <a:round/>
            <a:headEnd type="stealth"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98"/>
          <p:cNvSpPr txBox="1"/>
          <p:nvPr/>
        </p:nvSpPr>
        <p:spPr>
          <a:xfrm>
            <a:off x="5390969" y="3963997"/>
            <a:ext cx="647700" cy="338554"/>
          </a:xfrm>
          <a:prstGeom prst="rect">
            <a:avLst/>
          </a:prstGeom>
          <a:noFill/>
        </p:spPr>
        <p:txBody>
          <a:bodyPr wrap="square" rtlCol="0">
            <a:spAutoFit/>
          </a:bodyPr>
          <a:lstStyle/>
          <a:p>
            <a:pPr algn="ct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1 ms</a:t>
            </a:r>
          </a:p>
        </p:txBody>
      </p:sp>
      <p:cxnSp>
        <p:nvCxnSpPr>
          <p:cNvPr id="100" name="Straight Arrow Connector 99"/>
          <p:cNvCxnSpPr/>
          <p:nvPr/>
        </p:nvCxnSpPr>
        <p:spPr bwMode="auto">
          <a:xfrm>
            <a:off x="4948969" y="4279980"/>
            <a:ext cx="1531698" cy="0"/>
          </a:xfrm>
          <a:prstGeom prst="straightConnector1">
            <a:avLst/>
          </a:prstGeom>
          <a:noFill/>
          <a:ln w="9525" cap="flat" cmpd="sng" algn="ctr">
            <a:solidFill>
              <a:schemeClr val="tx1"/>
            </a:solidFill>
            <a:prstDash val="solid"/>
            <a:round/>
            <a:headEnd type="stealth"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01" name="Table 100"/>
          <p:cNvGraphicFramePr>
            <a:graphicFrameLocks noGrp="1"/>
          </p:cNvGraphicFramePr>
          <p:nvPr>
            <p:extLst>
              <p:ext uri="{D42A27DB-BD31-4B8C-83A1-F6EECF244321}">
                <p14:modId xmlns:p14="http://schemas.microsoft.com/office/powerpoint/2010/main" val="3787522131"/>
              </p:ext>
            </p:extLst>
          </p:nvPr>
        </p:nvGraphicFramePr>
        <p:xfrm>
          <a:off x="8338594" y="4431883"/>
          <a:ext cx="382925" cy="1188720"/>
        </p:xfrm>
        <a:graphic>
          <a:graphicData uri="http://schemas.openxmlformats.org/drawingml/2006/table">
            <a:tbl>
              <a:tblPr firstRow="1" bandRow="1">
                <a:tableStyleId>{5C22544A-7EE6-4342-B048-85BDC9FD1C3A}</a:tableStyleId>
              </a:tblPr>
              <a:tblGrid>
                <a:gridCol w="382925"/>
              </a:tblGrid>
              <a:tr h="297180">
                <a:tc>
                  <a:txBody>
                    <a:bodyPr/>
                    <a:lstStyle/>
                    <a:p>
                      <a:pPr algn="ctr"/>
                      <a:r>
                        <a:rPr lang="en-GB" sz="1300" b="1" baseline="0" dirty="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7180">
                <a:tc>
                  <a:txBody>
                    <a:bodyPr/>
                    <a:lstStyle/>
                    <a:p>
                      <a:pPr algn="ctr"/>
                      <a:r>
                        <a:rPr lang="en-GB" sz="1300" b="1" baseline="0" dirty="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7180">
                <a:tc>
                  <a:txBody>
                    <a:bodyPr/>
                    <a:lstStyle/>
                    <a:p>
                      <a:pPr algn="ctr"/>
                      <a:r>
                        <a:rPr lang="en-GB" sz="1300" b="1" baseline="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7180">
                <a:tc>
                  <a:txBody>
                    <a:bodyPr/>
                    <a:lstStyle/>
                    <a:p>
                      <a:pPr algn="ctr"/>
                      <a:r>
                        <a:rPr lang="en-GB" sz="1300" b="1" baseline="0" dirty="0" smtClean="0">
                          <a:solidFill>
                            <a:srgbClr val="990000"/>
                          </a:solidFill>
                        </a:rPr>
                        <a:t>?</a:t>
                      </a:r>
                      <a:endParaRPr lang="en-GB" sz="1300" b="1" baseline="0" dirty="0">
                        <a:solidFill>
                          <a:srgbClr val="99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2" name="TextBox 101"/>
          <p:cNvSpPr txBox="1"/>
          <p:nvPr/>
        </p:nvSpPr>
        <p:spPr>
          <a:xfrm>
            <a:off x="8868764" y="4614353"/>
            <a:ext cx="647700" cy="338554"/>
          </a:xfrm>
          <a:prstGeom prst="rect">
            <a:avLst/>
          </a:prstGeom>
          <a:noFill/>
        </p:spPr>
        <p:txBody>
          <a:bodyPr wrap="square" rtlCol="0">
            <a:spAutoFit/>
          </a:bodyPr>
          <a:lstStyle/>
          <a:p>
            <a:pPr algn="ctr">
              <a:spcBef>
                <a:spcPts val="600"/>
              </a:spcBef>
              <a:buClr>
                <a:schemeClr val="bg1">
                  <a:lumMod val="50000"/>
                </a:schemeClr>
              </a:buClr>
              <a:buSzPct val="80000"/>
              <a:buNone/>
            </a:pPr>
            <a:r>
              <a:rPr lang="en-GB" sz="1600" dirty="0">
                <a:latin typeface="Arial" pitchFamily="34" charset="0"/>
                <a:ea typeface="华文细黑" pitchFamily="2" charset="-122"/>
                <a:cs typeface="Arial" pitchFamily="34" charset="0"/>
              </a:rPr>
              <a:t>4</a:t>
            </a:r>
            <a:r>
              <a:rPr lang="en-GB" sz="1600" dirty="0" smtClean="0">
                <a:latin typeface="Arial" pitchFamily="34" charset="0"/>
                <a:ea typeface="华文细黑" pitchFamily="2" charset="-122"/>
                <a:cs typeface="Arial" pitchFamily="34" charset="0"/>
              </a:rPr>
              <a:t> ms</a:t>
            </a:r>
          </a:p>
        </p:txBody>
      </p:sp>
      <p:cxnSp>
        <p:nvCxnSpPr>
          <p:cNvPr id="103" name="Straight Arrow Connector 102"/>
          <p:cNvCxnSpPr/>
          <p:nvPr/>
        </p:nvCxnSpPr>
        <p:spPr bwMode="auto">
          <a:xfrm>
            <a:off x="8811478" y="4995088"/>
            <a:ext cx="776834" cy="0"/>
          </a:xfrm>
          <a:prstGeom prst="straightConnector1">
            <a:avLst/>
          </a:prstGeom>
          <a:noFill/>
          <a:ln w="9525" cap="flat" cmpd="sng" algn="ctr">
            <a:solidFill>
              <a:schemeClr val="tx1"/>
            </a:solidFill>
            <a:prstDash val="solid"/>
            <a:round/>
            <a:headEnd type="stealth"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Rectangle 103"/>
          <p:cNvSpPr/>
          <p:nvPr/>
        </p:nvSpPr>
        <p:spPr bwMode="auto">
          <a:xfrm>
            <a:off x="9676952" y="4836495"/>
            <a:ext cx="382925" cy="310541"/>
          </a:xfrm>
          <a:prstGeom prst="rect">
            <a:avLst/>
          </a:prstGeom>
          <a:solidFill>
            <a:schemeClr val="bg1"/>
          </a:solidFill>
          <a:ln w="19050">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dirty="0" smtClean="0">
                <a:solidFill>
                  <a:srgbClr val="990000"/>
                </a:solidFill>
                <a:latin typeface="Arial" panose="020B0604020202020204" pitchFamily="34" charset="0"/>
                <a:ea typeface="华文细黑" panose="02010600040101010101" pitchFamily="2" charset="-122"/>
                <a:cs typeface="Arial" panose="020B0604020202020204" pitchFamily="34" charset="0"/>
                <a:sym typeface="Wingdings" panose="05000000000000000000" pitchFamily="2" charset="2"/>
              </a:rPr>
              <a:t></a:t>
            </a:r>
            <a:endParaRPr lang="en-GB" dirty="0">
              <a:solidFill>
                <a:srgbClr val="990000"/>
              </a:solidFill>
              <a:latin typeface="Arial" panose="020B0604020202020204" pitchFamily="34" charset="0"/>
              <a:ea typeface="华文细黑" panose="02010600040101010101" pitchFamily="2" charset="-122"/>
              <a:cs typeface="Arial" panose="020B0604020202020204" pitchFamily="34" charset="0"/>
            </a:endParaRPr>
          </a:p>
        </p:txBody>
      </p:sp>
      <p:sp>
        <p:nvSpPr>
          <p:cNvPr id="105" name="TextBox 104"/>
          <p:cNvSpPr txBox="1"/>
          <p:nvPr/>
        </p:nvSpPr>
        <p:spPr>
          <a:xfrm>
            <a:off x="8184809" y="5620603"/>
            <a:ext cx="2159305" cy="723275"/>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a:latin typeface="Arial" pitchFamily="34" charset="0"/>
                <a:ea typeface="华文细黑" pitchFamily="2" charset="-122"/>
                <a:cs typeface="Arial" pitchFamily="34" charset="0"/>
              </a:rPr>
              <a:t>C</a:t>
            </a:r>
            <a:r>
              <a:rPr lang="en-GB" dirty="0" smtClean="0">
                <a:latin typeface="Arial" pitchFamily="34" charset="0"/>
                <a:ea typeface="华文细黑" pitchFamily="2" charset="-122"/>
                <a:cs typeface="Arial" pitchFamily="34" charset="0"/>
              </a:rPr>
              <a:t>ontrol channel</a:t>
            </a:r>
          </a:p>
          <a:p>
            <a:pPr algn="ctr">
              <a:spcBef>
                <a:spcPts val="600"/>
              </a:spcBef>
              <a:buClr>
                <a:schemeClr val="bg1">
                  <a:lumMod val="50000"/>
                </a:schemeClr>
              </a:buClr>
              <a:buSzPct val="80000"/>
              <a:buNone/>
            </a:pPr>
            <a:r>
              <a:rPr lang="en-GB" dirty="0" smtClean="0">
                <a:solidFill>
                  <a:srgbClr val="990000"/>
                </a:solidFill>
                <a:latin typeface="Arial" pitchFamily="34" charset="0"/>
                <a:ea typeface="华文细黑" pitchFamily="2" charset="-122"/>
                <a:cs typeface="Arial" pitchFamily="34" charset="0"/>
              </a:rPr>
              <a:t>~1 candidate / ms</a:t>
            </a:r>
          </a:p>
        </p:txBody>
      </p:sp>
      <p:sp>
        <p:nvSpPr>
          <p:cNvPr id="106" name="TextBox 105"/>
          <p:cNvSpPr txBox="1"/>
          <p:nvPr/>
        </p:nvSpPr>
        <p:spPr>
          <a:xfrm>
            <a:off x="1829932" y="3388137"/>
            <a:ext cx="751580" cy="369332"/>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LTE</a:t>
            </a:r>
          </a:p>
        </p:txBody>
      </p:sp>
      <p:sp>
        <p:nvSpPr>
          <p:cNvPr id="107" name="TextBox 106"/>
          <p:cNvSpPr txBox="1"/>
          <p:nvPr/>
        </p:nvSpPr>
        <p:spPr>
          <a:xfrm>
            <a:off x="5195139" y="3388237"/>
            <a:ext cx="894189" cy="369332"/>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eMTC</a:t>
            </a:r>
          </a:p>
        </p:txBody>
      </p:sp>
      <p:sp>
        <p:nvSpPr>
          <p:cNvPr id="108" name="TextBox 107"/>
          <p:cNvSpPr txBox="1"/>
          <p:nvPr/>
        </p:nvSpPr>
        <p:spPr>
          <a:xfrm>
            <a:off x="8868764" y="3651701"/>
            <a:ext cx="1005712" cy="369332"/>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NB-IoT</a:t>
            </a:r>
          </a:p>
        </p:txBody>
      </p:sp>
      <p:sp>
        <p:nvSpPr>
          <p:cNvPr id="109" name="Oval 108"/>
          <p:cNvSpPr/>
          <p:nvPr/>
        </p:nvSpPr>
        <p:spPr bwMode="auto">
          <a:xfrm>
            <a:off x="8811478" y="3498235"/>
            <a:ext cx="1118759" cy="654655"/>
          </a:xfrm>
          <a:prstGeom prst="ellipse">
            <a:avLst/>
          </a:prstGeom>
          <a:noFill/>
          <a:ln>
            <a:solidFill>
              <a:schemeClr val="tx1"/>
            </a:solidFill>
          </a:ln>
          <a:effectLst/>
          <a:extLst/>
        </p:spPr>
        <p:txBody>
          <a:bodyPr rtlCol="0" anchor="ctr"/>
          <a:lstStyle/>
          <a:p>
            <a:pPr algn="ctr"/>
            <a:endParaRPr lang="en-GB"/>
          </a:p>
        </p:txBody>
      </p:sp>
      <p:sp>
        <p:nvSpPr>
          <p:cNvPr id="110" name="Oval 109"/>
          <p:cNvSpPr/>
          <p:nvPr/>
        </p:nvSpPr>
        <p:spPr bwMode="auto">
          <a:xfrm>
            <a:off x="5067560" y="3229288"/>
            <a:ext cx="1118759" cy="654655"/>
          </a:xfrm>
          <a:prstGeom prst="ellipse">
            <a:avLst/>
          </a:prstGeom>
          <a:noFill/>
          <a:ln>
            <a:solidFill>
              <a:schemeClr val="tx1"/>
            </a:solidFill>
          </a:ln>
          <a:effectLst/>
          <a:extLst/>
        </p:spPr>
        <p:txBody>
          <a:bodyPr rtlCol="0" anchor="ctr"/>
          <a:lstStyle/>
          <a:p>
            <a:pPr algn="ctr"/>
            <a:endParaRPr lang="en-GB"/>
          </a:p>
        </p:txBody>
      </p:sp>
      <p:sp>
        <p:nvSpPr>
          <p:cNvPr id="111" name="Oval 110"/>
          <p:cNvSpPr/>
          <p:nvPr/>
        </p:nvSpPr>
        <p:spPr bwMode="auto">
          <a:xfrm>
            <a:off x="1648597" y="3221082"/>
            <a:ext cx="1118759" cy="654655"/>
          </a:xfrm>
          <a:prstGeom prst="ellipse">
            <a:avLst/>
          </a:prstGeom>
          <a:noFill/>
          <a:ln>
            <a:solidFill>
              <a:schemeClr val="tx1"/>
            </a:solidFill>
          </a:ln>
          <a:effectLst/>
          <a:extLst/>
        </p:spPr>
        <p:txBody>
          <a:bodyPr rtlCol="0" anchor="ctr"/>
          <a:lstStyle/>
          <a:p>
            <a:pPr algn="ctr"/>
            <a:endParaRPr lang="en-GB" b="0" dirty="0"/>
          </a:p>
        </p:txBody>
      </p:sp>
    </p:spTree>
    <p:extLst>
      <p:ext uri="{BB962C8B-B14F-4D97-AF65-F5344CB8AC3E}">
        <p14:creationId xmlns:p14="http://schemas.microsoft.com/office/powerpoint/2010/main" val="2077526550"/>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2231"/>
            <a:ext cx="8871339" cy="430887"/>
          </a:xfrm>
        </p:spPr>
        <p:txBody>
          <a:bodyPr/>
          <a:lstStyle/>
          <a:p>
            <a:r>
              <a:rPr lang="en-GB" dirty="0" smtClean="0"/>
              <a:t>Ultra-low UE complexity: Hardware simplifications</a:t>
            </a:r>
            <a:endParaRPr lang="en-GB" dirty="0"/>
          </a:p>
        </p:txBody>
      </p:sp>
      <p:grpSp>
        <p:nvGrpSpPr>
          <p:cNvPr id="5" name="Group 4"/>
          <p:cNvGrpSpPr/>
          <p:nvPr/>
        </p:nvGrpSpPr>
        <p:grpSpPr>
          <a:xfrm>
            <a:off x="733603" y="1192770"/>
            <a:ext cx="4821608" cy="2143793"/>
            <a:chOff x="7210603" y="964170"/>
            <a:chExt cx="4821608" cy="2143793"/>
          </a:xfrm>
        </p:grpSpPr>
        <p:sp>
          <p:nvSpPr>
            <p:cNvPr id="6" name="TextBox 5"/>
            <p:cNvSpPr txBox="1"/>
            <p:nvPr/>
          </p:nvSpPr>
          <p:spPr>
            <a:xfrm>
              <a:off x="7454548" y="2384688"/>
              <a:ext cx="4577663" cy="723275"/>
            </a:xfrm>
            <a:prstGeom prst="rect">
              <a:avLst/>
            </a:prstGeom>
            <a:noFill/>
          </p:spPr>
          <p:txBody>
            <a:bodyPr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RF bandwidth </a:t>
              </a:r>
              <a:r>
                <a:rPr lang="en-GB" dirty="0" smtClean="0">
                  <a:latin typeface="Arial" pitchFamily="34" charset="0"/>
                  <a:ea typeface="华文细黑" pitchFamily="2" charset="-122"/>
                  <a:cs typeface="Arial" pitchFamily="34" charset="0"/>
                  <a:sym typeface="Symbol" panose="05050102010706020507" pitchFamily="18" charset="2"/>
                </a:rPr>
                <a:t></a:t>
              </a:r>
              <a:r>
                <a:rPr lang="en-GB" dirty="0" smtClean="0">
                  <a:latin typeface="Arial" pitchFamily="34" charset="0"/>
                  <a:ea typeface="华文细黑" pitchFamily="2" charset="-122"/>
                  <a:cs typeface="Arial" pitchFamily="34" charset="0"/>
                </a:rPr>
                <a:t> RF hardware cost</a:t>
              </a:r>
            </a:p>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BB bandwidth </a:t>
              </a:r>
              <a:r>
                <a:rPr lang="en-GB" dirty="0" smtClean="0">
                  <a:latin typeface="Arial" pitchFamily="34" charset="0"/>
                  <a:ea typeface="华文细黑" pitchFamily="2" charset="-122"/>
                  <a:cs typeface="Arial" pitchFamily="34" charset="0"/>
                  <a:sym typeface="Symbol" panose="05050102010706020507" pitchFamily="18" charset="2"/>
                </a:rPr>
                <a:t> signal processing cost</a:t>
              </a:r>
              <a:endParaRPr lang="en-GB" dirty="0" smtClean="0">
                <a:latin typeface="Arial" pitchFamily="34" charset="0"/>
                <a:ea typeface="华文细黑" pitchFamily="2" charset="-122"/>
                <a:cs typeface="Arial" pitchFamily="34" charset="0"/>
              </a:endParaRPr>
            </a:p>
          </p:txBody>
        </p:sp>
        <p:sp>
          <p:nvSpPr>
            <p:cNvPr id="7" name="Rectangle 6"/>
            <p:cNvSpPr/>
            <p:nvPr/>
          </p:nvSpPr>
          <p:spPr bwMode="auto">
            <a:xfrm rot="5400000">
              <a:off x="7889207" y="1004996"/>
              <a:ext cx="439616" cy="1470091"/>
            </a:xfrm>
            <a:prstGeom prst="rect">
              <a:avLst/>
            </a:prstGeom>
            <a:solidFill>
              <a:srgbClr val="990000"/>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r>
                <a:rPr lang="en-GB" sz="2000" dirty="0" smtClean="0">
                  <a:solidFill>
                    <a:schemeClr val="bg1"/>
                  </a:solidFill>
                  <a:latin typeface="Arial" panose="020B0604020202020204" pitchFamily="34" charset="0"/>
                  <a:ea typeface="华文细黑" panose="02010600040101010101" pitchFamily="2" charset="-122"/>
                  <a:cs typeface="Arial" panose="020B0604020202020204" pitchFamily="34" charset="0"/>
                </a:rPr>
                <a:t>LTE</a:t>
              </a:r>
              <a:endParaRPr lang="en-GB" dirty="0">
                <a:solidFill>
                  <a:schemeClr val="bg1"/>
                </a:solidFill>
                <a:latin typeface="Arial" panose="020B0604020202020204" pitchFamily="34" charset="0"/>
                <a:ea typeface="华文细黑" panose="02010600040101010101" pitchFamily="2" charset="-122"/>
                <a:cs typeface="Arial" panose="020B0604020202020204" pitchFamily="34" charset="0"/>
              </a:endParaRPr>
            </a:p>
          </p:txBody>
        </p:sp>
        <p:sp>
          <p:nvSpPr>
            <p:cNvPr id="8" name="Rectangle 7"/>
            <p:cNvSpPr/>
            <p:nvPr/>
          </p:nvSpPr>
          <p:spPr bwMode="auto">
            <a:xfrm rot="5400000">
              <a:off x="9604706" y="1668080"/>
              <a:ext cx="439616" cy="143922"/>
            </a:xfrm>
            <a:prstGeom prst="rect">
              <a:avLst/>
            </a:prstGeom>
            <a:solidFill>
              <a:srgbClr val="99000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9" name="Rectangle 8"/>
            <p:cNvSpPr/>
            <p:nvPr/>
          </p:nvSpPr>
          <p:spPr bwMode="auto">
            <a:xfrm rot="5400000">
              <a:off x="10788398" y="1710104"/>
              <a:ext cx="439616" cy="59873"/>
            </a:xfrm>
            <a:prstGeom prst="rect">
              <a:avLst/>
            </a:prstGeom>
            <a:solidFill>
              <a:srgbClr val="99000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10" name="TextBox 9"/>
            <p:cNvSpPr txBox="1"/>
            <p:nvPr/>
          </p:nvSpPr>
          <p:spPr>
            <a:xfrm>
              <a:off x="9333474" y="2001029"/>
              <a:ext cx="1040694" cy="400110"/>
            </a:xfrm>
            <a:prstGeom prst="rect">
              <a:avLst/>
            </a:prstGeom>
            <a:noFill/>
          </p:spPr>
          <p:txBody>
            <a:bodyPr wrap="square" rtlCol="0">
              <a:spAutoFit/>
            </a:bodyPr>
            <a:lstStyle/>
            <a:p>
              <a:pPr>
                <a:spcBef>
                  <a:spcPts val="600"/>
                </a:spcBef>
                <a:buClr>
                  <a:schemeClr val="bg1">
                    <a:lumMod val="50000"/>
                  </a:schemeClr>
                </a:buClr>
                <a:buSzPct val="80000"/>
                <a:buNone/>
              </a:pPr>
              <a:r>
                <a:rPr lang="en-GB" sz="2000" dirty="0" smtClean="0">
                  <a:latin typeface="Arial" pitchFamily="34" charset="0"/>
                  <a:ea typeface="华文细黑" pitchFamily="2" charset="-122"/>
                  <a:cs typeface="Arial" pitchFamily="34" charset="0"/>
                </a:rPr>
                <a:t>eMTC</a:t>
              </a:r>
            </a:p>
          </p:txBody>
        </p:sp>
        <p:sp>
          <p:nvSpPr>
            <p:cNvPr id="11" name="TextBox 10"/>
            <p:cNvSpPr txBox="1"/>
            <p:nvPr/>
          </p:nvSpPr>
          <p:spPr>
            <a:xfrm>
              <a:off x="10467117" y="2020054"/>
              <a:ext cx="1218043" cy="400110"/>
            </a:xfrm>
            <a:prstGeom prst="rect">
              <a:avLst/>
            </a:prstGeom>
            <a:noFill/>
          </p:spPr>
          <p:txBody>
            <a:bodyPr wrap="square" rtlCol="0">
              <a:spAutoFit/>
            </a:bodyPr>
            <a:lstStyle/>
            <a:p>
              <a:pPr>
                <a:spcBef>
                  <a:spcPts val="600"/>
                </a:spcBef>
                <a:buClr>
                  <a:schemeClr val="bg1">
                    <a:lumMod val="50000"/>
                  </a:schemeClr>
                </a:buClr>
                <a:buSzPct val="80000"/>
                <a:buNone/>
              </a:pPr>
              <a:r>
                <a:rPr lang="en-GB" sz="2000" dirty="0" smtClean="0">
                  <a:latin typeface="Arial" pitchFamily="34" charset="0"/>
                  <a:ea typeface="华文细黑" pitchFamily="2" charset="-122"/>
                  <a:cs typeface="Arial" pitchFamily="34" charset="0"/>
                </a:rPr>
                <a:t>NB-IoT</a:t>
              </a:r>
            </a:p>
          </p:txBody>
        </p:sp>
        <p:sp>
          <p:nvSpPr>
            <p:cNvPr id="12" name="Left Brace 11"/>
            <p:cNvSpPr/>
            <p:nvPr/>
          </p:nvSpPr>
          <p:spPr bwMode="auto">
            <a:xfrm rot="5400000">
              <a:off x="7987504" y="506373"/>
              <a:ext cx="254977" cy="1753028"/>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GB"/>
            </a:p>
          </p:txBody>
        </p:sp>
        <p:sp>
          <p:nvSpPr>
            <p:cNvPr id="13" name="TextBox 12"/>
            <p:cNvSpPr txBox="1"/>
            <p:nvPr/>
          </p:nvSpPr>
          <p:spPr>
            <a:xfrm>
              <a:off x="7210603" y="964170"/>
              <a:ext cx="1796824" cy="338554"/>
            </a:xfrm>
            <a:prstGeom prst="rect">
              <a:avLst/>
            </a:prstGeom>
            <a:noFill/>
          </p:spPr>
          <p:txBody>
            <a:bodyPr wrap="square" rtlCol="0">
              <a:spAutoFit/>
            </a:bodyPr>
            <a:lstStyle/>
            <a:p>
              <a:pPr algn="ct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20 MHz RF &amp; BB</a:t>
              </a:r>
            </a:p>
          </p:txBody>
        </p:sp>
        <p:sp>
          <p:nvSpPr>
            <p:cNvPr id="14" name="TextBox 13"/>
            <p:cNvSpPr txBox="1"/>
            <p:nvPr/>
          </p:nvSpPr>
          <p:spPr>
            <a:xfrm>
              <a:off x="9338613" y="967955"/>
              <a:ext cx="977518" cy="338554"/>
            </a:xfrm>
            <a:prstGeom prst="rect">
              <a:avLst/>
            </a:prstGeom>
            <a:noFill/>
          </p:spPr>
          <p:txBody>
            <a:bodyPr wrap="square" rtlCol="0">
              <a:spAutoFit/>
            </a:bodyPr>
            <a:lstStyle/>
            <a:p>
              <a:pP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1.4 MHz</a:t>
              </a:r>
            </a:p>
          </p:txBody>
        </p:sp>
        <p:sp>
          <p:nvSpPr>
            <p:cNvPr id="15" name="TextBox 14"/>
            <p:cNvSpPr txBox="1"/>
            <p:nvPr/>
          </p:nvSpPr>
          <p:spPr>
            <a:xfrm>
              <a:off x="10503462" y="969509"/>
              <a:ext cx="977518" cy="338554"/>
            </a:xfrm>
            <a:prstGeom prst="rect">
              <a:avLst/>
            </a:prstGeom>
            <a:noFill/>
          </p:spPr>
          <p:txBody>
            <a:bodyPr wrap="square" rtlCol="0">
              <a:spAutoFit/>
            </a:bodyPr>
            <a:lstStyle/>
            <a:p>
              <a:pP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180 kHz</a:t>
              </a:r>
            </a:p>
          </p:txBody>
        </p:sp>
      </p:grpSp>
      <p:cxnSp>
        <p:nvCxnSpPr>
          <p:cNvPr id="16" name="Straight Connector 15"/>
          <p:cNvCxnSpPr/>
          <p:nvPr/>
        </p:nvCxnSpPr>
        <p:spPr bwMode="auto">
          <a:xfrm>
            <a:off x="7555777" y="1631486"/>
            <a:ext cx="0" cy="824648"/>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flipV="1">
            <a:off x="7555777" y="1631486"/>
            <a:ext cx="220980" cy="342331"/>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flipV="1">
            <a:off x="7342368" y="1631486"/>
            <a:ext cx="220980" cy="342331"/>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8195857" y="1627249"/>
            <a:ext cx="0" cy="836505"/>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V="1">
            <a:off x="8195857" y="1627249"/>
            <a:ext cx="220980" cy="342331"/>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flipH="1" flipV="1">
            <a:off x="7982448" y="1627249"/>
            <a:ext cx="220980" cy="342331"/>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7891473" y="1701788"/>
            <a:ext cx="623909" cy="861774"/>
          </a:xfrm>
          <a:prstGeom prst="rect">
            <a:avLst/>
          </a:prstGeom>
          <a:noFill/>
        </p:spPr>
        <p:txBody>
          <a:bodyPr wrap="square" rtlCol="0">
            <a:spAutoFit/>
          </a:bodyPr>
          <a:lstStyle/>
          <a:p>
            <a:pPr algn="ctr">
              <a:spcBef>
                <a:spcPts val="600"/>
              </a:spcBef>
              <a:buClr>
                <a:schemeClr val="bg1">
                  <a:lumMod val="50000"/>
                </a:schemeClr>
              </a:buClr>
              <a:buSzPct val="80000"/>
              <a:buNone/>
            </a:pPr>
            <a:r>
              <a:rPr lang="en-GB" sz="5000" dirty="0" smtClean="0">
                <a:solidFill>
                  <a:srgbClr val="00B050"/>
                </a:solidFill>
                <a:latin typeface="Arial" pitchFamily="34" charset="0"/>
                <a:ea typeface="华文细黑" pitchFamily="2" charset="-122"/>
                <a:cs typeface="Arial" pitchFamily="34" charset="0"/>
              </a:rPr>
              <a:t>X</a:t>
            </a:r>
          </a:p>
        </p:txBody>
      </p:sp>
      <p:sp>
        <p:nvSpPr>
          <p:cNvPr id="23" name="TextBox 22"/>
          <p:cNvSpPr txBox="1"/>
          <p:nvPr/>
        </p:nvSpPr>
        <p:spPr>
          <a:xfrm>
            <a:off x="9048958" y="1720644"/>
            <a:ext cx="2307595" cy="646331"/>
          </a:xfrm>
          <a:prstGeom prst="rect">
            <a:avLst/>
          </a:prstGeom>
          <a:noFill/>
        </p:spPr>
        <p:txBody>
          <a:bodyPr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Single receive RF chain for UE</a:t>
            </a:r>
          </a:p>
        </p:txBody>
      </p:sp>
      <p:grpSp>
        <p:nvGrpSpPr>
          <p:cNvPr id="31" name="Group 30"/>
          <p:cNvGrpSpPr>
            <a:grpSpLocks noChangeAspect="1"/>
          </p:cNvGrpSpPr>
          <p:nvPr/>
        </p:nvGrpSpPr>
        <p:grpSpPr>
          <a:xfrm>
            <a:off x="540444" y="4438934"/>
            <a:ext cx="2817612" cy="1046039"/>
            <a:chOff x="1214915" y="5011313"/>
            <a:chExt cx="2003732" cy="743886"/>
          </a:xfrm>
        </p:grpSpPr>
        <p:sp>
          <p:nvSpPr>
            <p:cNvPr id="24" name="Rectangle 23"/>
            <p:cNvSpPr/>
            <p:nvPr/>
          </p:nvSpPr>
          <p:spPr bwMode="auto">
            <a:xfrm rot="5400000">
              <a:off x="1043120" y="5244510"/>
              <a:ext cx="563444" cy="219854"/>
            </a:xfrm>
            <a:prstGeom prst="rect">
              <a:avLst/>
            </a:prstGeom>
            <a:solidFill>
              <a:srgbClr val="990000"/>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endParaRPr lang="en-GB" sz="1400" dirty="0">
                <a:solidFill>
                  <a:schemeClr val="bg1"/>
                </a:solidFill>
                <a:latin typeface="Arial" panose="020B0604020202020204" pitchFamily="34" charset="0"/>
                <a:ea typeface="华文细黑" panose="02010600040101010101" pitchFamily="2" charset="-122"/>
                <a:cs typeface="Arial" panose="020B0604020202020204" pitchFamily="34" charset="0"/>
              </a:endParaRPr>
            </a:p>
          </p:txBody>
        </p:sp>
        <p:sp>
          <p:nvSpPr>
            <p:cNvPr id="25" name="Rectangle 24"/>
            <p:cNvSpPr/>
            <p:nvPr/>
          </p:nvSpPr>
          <p:spPr bwMode="auto">
            <a:xfrm>
              <a:off x="1287940" y="5021163"/>
              <a:ext cx="76200" cy="51552"/>
            </a:xfrm>
            <a:prstGeom prst="rect">
              <a:avLst/>
            </a:prstGeom>
            <a:solidFill>
              <a:srgbClr val="990000"/>
            </a:solidFill>
            <a:ln>
              <a:solidFill>
                <a:schemeClr val="tx1"/>
              </a:solidFill>
            </a:ln>
            <a:effectLst/>
            <a:extLst/>
          </p:spPr>
          <p:txBody>
            <a:bodyPr rtlCol="0" anchor="ctr"/>
            <a:lstStyle/>
            <a:p>
              <a:pPr algn="ctr"/>
              <a:endParaRPr lang="en-GB"/>
            </a:p>
          </p:txBody>
        </p:sp>
        <p:sp>
          <p:nvSpPr>
            <p:cNvPr id="26" name="Rectangle 25"/>
            <p:cNvSpPr/>
            <p:nvPr/>
          </p:nvSpPr>
          <p:spPr bwMode="auto">
            <a:xfrm rot="5400000">
              <a:off x="1356654" y="5244510"/>
              <a:ext cx="563444" cy="219854"/>
            </a:xfrm>
            <a:prstGeom prst="rect">
              <a:avLst/>
            </a:prstGeom>
            <a:solidFill>
              <a:srgbClr val="990000"/>
            </a:solidFill>
            <a:ln>
              <a:solidFill>
                <a:schemeClr val="tx1"/>
              </a:solidFill>
            </a:ln>
            <a:effectLst/>
            <a:extLst/>
          </p:spPr>
          <p:txBody>
            <a:bodyPr vert="vert270" wrap="square" lIns="0" tIns="0" rIns="0" bIns="0" numCol="1" rtlCol="0" anchor="ctr" anchorCtr="0" compatLnSpc="1">
              <a:prstTxWarp prst="textNoShape">
                <a:avLst/>
              </a:prstTxWarp>
            </a:bodyPr>
            <a:lstStyle/>
            <a:p>
              <a:pPr algn="ctr">
                <a:buNone/>
              </a:pPr>
              <a:endParaRPr lang="en-GB" sz="1400" dirty="0">
                <a:solidFill>
                  <a:schemeClr val="bg1"/>
                </a:solidFill>
                <a:latin typeface="Arial" panose="020B0604020202020204" pitchFamily="34" charset="0"/>
                <a:ea typeface="华文细黑" panose="02010600040101010101" pitchFamily="2" charset="-122"/>
                <a:cs typeface="Arial" panose="020B0604020202020204" pitchFamily="34" charset="0"/>
              </a:endParaRPr>
            </a:p>
          </p:txBody>
        </p:sp>
        <p:sp>
          <p:nvSpPr>
            <p:cNvPr id="27" name="Rectangle 26"/>
            <p:cNvSpPr/>
            <p:nvPr/>
          </p:nvSpPr>
          <p:spPr bwMode="auto">
            <a:xfrm>
              <a:off x="1601474" y="5021163"/>
              <a:ext cx="76200" cy="51552"/>
            </a:xfrm>
            <a:prstGeom prst="rect">
              <a:avLst/>
            </a:prstGeom>
            <a:solidFill>
              <a:srgbClr val="990000"/>
            </a:solidFill>
            <a:ln>
              <a:solidFill>
                <a:schemeClr val="tx1"/>
              </a:solidFill>
            </a:ln>
            <a:effectLst/>
            <a:extLst/>
          </p:spPr>
          <p:txBody>
            <a:bodyPr rtlCol="0" anchor="ctr"/>
            <a:lstStyle/>
            <a:p>
              <a:pPr algn="ctr"/>
              <a:endParaRPr lang="en-GB"/>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7061" y="5011313"/>
              <a:ext cx="851586" cy="743886"/>
            </a:xfrm>
            <a:prstGeom prst="rect">
              <a:avLst/>
            </a:prstGeom>
          </p:spPr>
        </p:pic>
        <p:cxnSp>
          <p:nvCxnSpPr>
            <p:cNvPr id="29" name="Straight Arrow Connector 28"/>
            <p:cNvCxnSpPr/>
            <p:nvPr/>
          </p:nvCxnSpPr>
          <p:spPr bwMode="auto">
            <a:xfrm>
              <a:off x="1903160" y="5383256"/>
              <a:ext cx="337903" cy="0"/>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TextBox 29"/>
          <p:cNvSpPr txBox="1"/>
          <p:nvPr/>
        </p:nvSpPr>
        <p:spPr>
          <a:xfrm>
            <a:off x="3593396" y="4438934"/>
            <a:ext cx="3049473" cy="1554272"/>
          </a:xfrm>
          <a:prstGeom prst="rect">
            <a:avLst/>
          </a:prstGeom>
          <a:noFill/>
        </p:spPr>
        <p:txBody>
          <a:bodyPr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20 dBm and 14 dBm UE transmit power classes </a:t>
            </a:r>
          </a:p>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Lower peak current requirement allows cheaper, smaller batteries</a:t>
            </a:r>
          </a:p>
        </p:txBody>
      </p:sp>
      <p:grpSp>
        <p:nvGrpSpPr>
          <p:cNvPr id="64" name="Group 63"/>
          <p:cNvGrpSpPr/>
          <p:nvPr/>
        </p:nvGrpSpPr>
        <p:grpSpPr>
          <a:xfrm>
            <a:off x="7699618" y="3682072"/>
            <a:ext cx="2720799" cy="226152"/>
            <a:chOff x="6982368" y="4212782"/>
            <a:chExt cx="2720799" cy="226152"/>
          </a:xfrm>
        </p:grpSpPr>
        <p:sp>
          <p:nvSpPr>
            <p:cNvPr id="39" name="Rectangle 38"/>
            <p:cNvSpPr>
              <a:spLocks noChangeAspect="1"/>
            </p:cNvSpPr>
            <p:nvPr/>
          </p:nvSpPr>
          <p:spPr bwMode="auto">
            <a:xfrm>
              <a:off x="6982368" y="4212782"/>
              <a:ext cx="226152" cy="226152"/>
            </a:xfrm>
            <a:prstGeom prst="rect">
              <a:avLst/>
            </a:prstGeom>
            <a:solidFill>
              <a:srgbClr val="990000"/>
            </a:solidFill>
            <a:ln w="15875">
              <a:solidFill>
                <a:schemeClr val="tx1"/>
              </a:solidFill>
            </a:ln>
            <a:effectLst/>
            <a:extLst/>
          </p:spPr>
          <p:txBody>
            <a:bodyPr rtlCol="0" anchor="ctr"/>
            <a:lstStyle/>
            <a:p>
              <a:pPr algn="ctr"/>
              <a:endParaRPr lang="en-GB"/>
            </a:p>
          </p:txBody>
        </p:sp>
        <p:sp>
          <p:nvSpPr>
            <p:cNvPr id="40" name="Rectangle 39"/>
            <p:cNvSpPr>
              <a:spLocks noChangeAspect="1"/>
            </p:cNvSpPr>
            <p:nvPr/>
          </p:nvSpPr>
          <p:spPr bwMode="auto">
            <a:xfrm>
              <a:off x="7208520" y="4212782"/>
              <a:ext cx="226152" cy="226152"/>
            </a:xfrm>
            <a:prstGeom prst="rect">
              <a:avLst/>
            </a:prstGeom>
            <a:solidFill>
              <a:srgbClr val="990000"/>
            </a:solidFill>
            <a:ln w="15875">
              <a:solidFill>
                <a:schemeClr val="tx1"/>
              </a:solidFill>
            </a:ln>
            <a:effectLst/>
            <a:extLst/>
          </p:spPr>
          <p:txBody>
            <a:bodyPr rtlCol="0" anchor="ctr"/>
            <a:lstStyle/>
            <a:p>
              <a:pPr algn="ctr"/>
              <a:endParaRPr lang="en-GB"/>
            </a:p>
          </p:txBody>
        </p:sp>
        <p:sp>
          <p:nvSpPr>
            <p:cNvPr id="41" name="Rectangle 40"/>
            <p:cNvSpPr>
              <a:spLocks noChangeAspect="1"/>
            </p:cNvSpPr>
            <p:nvPr/>
          </p:nvSpPr>
          <p:spPr bwMode="auto">
            <a:xfrm>
              <a:off x="7434672" y="4212782"/>
              <a:ext cx="226152" cy="226152"/>
            </a:xfrm>
            <a:prstGeom prst="rect">
              <a:avLst/>
            </a:prstGeom>
            <a:solidFill>
              <a:srgbClr val="990000"/>
            </a:solidFill>
            <a:ln w="15875">
              <a:solidFill>
                <a:schemeClr val="tx1"/>
              </a:solidFill>
            </a:ln>
            <a:effectLst/>
            <a:extLst/>
          </p:spPr>
          <p:txBody>
            <a:bodyPr rtlCol="0" anchor="ctr"/>
            <a:lstStyle/>
            <a:p>
              <a:pPr algn="ctr"/>
              <a:endParaRPr lang="en-GB"/>
            </a:p>
          </p:txBody>
        </p:sp>
        <p:sp>
          <p:nvSpPr>
            <p:cNvPr id="42" name="Rectangle 41"/>
            <p:cNvSpPr>
              <a:spLocks noChangeAspect="1"/>
            </p:cNvSpPr>
            <p:nvPr/>
          </p:nvSpPr>
          <p:spPr bwMode="auto">
            <a:xfrm>
              <a:off x="7660824" y="4212782"/>
              <a:ext cx="226152" cy="226152"/>
            </a:xfrm>
            <a:prstGeom prst="rect">
              <a:avLst/>
            </a:prstGeom>
            <a:solidFill>
              <a:srgbClr val="990000"/>
            </a:solidFill>
            <a:ln w="15875">
              <a:solidFill>
                <a:schemeClr val="tx1"/>
              </a:solidFill>
            </a:ln>
            <a:effectLst/>
            <a:extLst/>
          </p:spPr>
          <p:txBody>
            <a:bodyPr rtlCol="0" anchor="ctr"/>
            <a:lstStyle/>
            <a:p>
              <a:pPr algn="ctr"/>
              <a:endParaRPr lang="en-GB"/>
            </a:p>
          </p:txBody>
        </p:sp>
        <p:sp>
          <p:nvSpPr>
            <p:cNvPr id="43" name="Rectangle 42"/>
            <p:cNvSpPr>
              <a:spLocks noChangeAspect="1"/>
            </p:cNvSpPr>
            <p:nvPr/>
          </p:nvSpPr>
          <p:spPr bwMode="auto">
            <a:xfrm>
              <a:off x="7888913" y="4212782"/>
              <a:ext cx="226152" cy="226152"/>
            </a:xfrm>
            <a:prstGeom prst="rect">
              <a:avLst/>
            </a:prstGeom>
            <a:noFill/>
            <a:ln w="15875">
              <a:solidFill>
                <a:schemeClr val="tx1"/>
              </a:solidFill>
            </a:ln>
            <a:effectLst/>
            <a:extLst/>
          </p:spPr>
          <p:txBody>
            <a:bodyPr rtlCol="0" anchor="ctr"/>
            <a:lstStyle/>
            <a:p>
              <a:pPr algn="ctr"/>
              <a:endParaRPr lang="en-GB"/>
            </a:p>
          </p:txBody>
        </p:sp>
        <p:sp>
          <p:nvSpPr>
            <p:cNvPr id="44" name="Rectangle 43"/>
            <p:cNvSpPr>
              <a:spLocks noChangeAspect="1"/>
            </p:cNvSpPr>
            <p:nvPr/>
          </p:nvSpPr>
          <p:spPr bwMode="auto">
            <a:xfrm>
              <a:off x="8115065" y="4212782"/>
              <a:ext cx="226152" cy="226152"/>
            </a:xfrm>
            <a:prstGeom prst="rect">
              <a:avLst/>
            </a:prstGeom>
            <a:noFill/>
            <a:ln w="15875">
              <a:solidFill>
                <a:schemeClr val="tx1"/>
              </a:solidFill>
            </a:ln>
            <a:effectLst/>
            <a:extLst/>
          </p:spPr>
          <p:txBody>
            <a:bodyPr rtlCol="0" anchor="ctr"/>
            <a:lstStyle/>
            <a:p>
              <a:pPr algn="ctr"/>
              <a:endParaRPr lang="en-GB"/>
            </a:p>
          </p:txBody>
        </p:sp>
        <p:sp>
          <p:nvSpPr>
            <p:cNvPr id="45" name="Rectangle 44"/>
            <p:cNvSpPr>
              <a:spLocks noChangeAspect="1"/>
            </p:cNvSpPr>
            <p:nvPr/>
          </p:nvSpPr>
          <p:spPr bwMode="auto">
            <a:xfrm>
              <a:off x="8341217" y="4212782"/>
              <a:ext cx="226152" cy="226152"/>
            </a:xfrm>
            <a:prstGeom prst="rect">
              <a:avLst/>
            </a:prstGeom>
            <a:noFill/>
            <a:ln w="15875">
              <a:solidFill>
                <a:schemeClr val="tx1"/>
              </a:solidFill>
            </a:ln>
            <a:effectLst/>
            <a:extLst/>
          </p:spPr>
          <p:txBody>
            <a:bodyPr rtlCol="0" anchor="ctr"/>
            <a:lstStyle/>
            <a:p>
              <a:pPr algn="ctr"/>
              <a:endParaRPr lang="en-GB"/>
            </a:p>
          </p:txBody>
        </p:sp>
        <p:sp>
          <p:nvSpPr>
            <p:cNvPr id="46" name="Rectangle 45"/>
            <p:cNvSpPr>
              <a:spLocks noChangeAspect="1"/>
            </p:cNvSpPr>
            <p:nvPr/>
          </p:nvSpPr>
          <p:spPr bwMode="auto">
            <a:xfrm>
              <a:off x="8567369" y="4212782"/>
              <a:ext cx="226152" cy="226152"/>
            </a:xfrm>
            <a:prstGeom prst="rect">
              <a:avLst/>
            </a:prstGeom>
            <a:noFill/>
            <a:ln w="15875">
              <a:solidFill>
                <a:schemeClr val="tx1"/>
              </a:solidFill>
            </a:ln>
            <a:effectLst/>
            <a:extLst/>
          </p:spPr>
          <p:txBody>
            <a:bodyPr rtlCol="0" anchor="ctr"/>
            <a:lstStyle/>
            <a:p>
              <a:pPr algn="ctr"/>
              <a:endParaRPr lang="en-GB"/>
            </a:p>
          </p:txBody>
        </p:sp>
        <p:sp>
          <p:nvSpPr>
            <p:cNvPr id="47" name="Rectangle 46"/>
            <p:cNvSpPr>
              <a:spLocks noChangeAspect="1"/>
            </p:cNvSpPr>
            <p:nvPr/>
          </p:nvSpPr>
          <p:spPr bwMode="auto">
            <a:xfrm>
              <a:off x="8798559" y="4212782"/>
              <a:ext cx="226152" cy="226152"/>
            </a:xfrm>
            <a:prstGeom prst="rect">
              <a:avLst/>
            </a:prstGeom>
            <a:solidFill>
              <a:schemeClr val="bg1"/>
            </a:solidFill>
            <a:ln w="15875">
              <a:solidFill>
                <a:schemeClr val="tx1"/>
              </a:solidFill>
            </a:ln>
            <a:effectLst/>
            <a:extLst/>
          </p:spPr>
          <p:txBody>
            <a:bodyPr rtlCol="0" anchor="ctr"/>
            <a:lstStyle/>
            <a:p>
              <a:pPr algn="ctr"/>
              <a:endParaRPr lang="en-GB"/>
            </a:p>
          </p:txBody>
        </p:sp>
        <p:sp>
          <p:nvSpPr>
            <p:cNvPr id="48" name="Rectangle 47"/>
            <p:cNvSpPr>
              <a:spLocks noChangeAspect="1"/>
            </p:cNvSpPr>
            <p:nvPr/>
          </p:nvSpPr>
          <p:spPr bwMode="auto">
            <a:xfrm>
              <a:off x="9024711" y="4212782"/>
              <a:ext cx="226152" cy="226152"/>
            </a:xfrm>
            <a:prstGeom prst="rect">
              <a:avLst/>
            </a:prstGeom>
            <a:solidFill>
              <a:schemeClr val="bg1"/>
            </a:solidFill>
            <a:ln w="15875">
              <a:solidFill>
                <a:schemeClr val="tx1"/>
              </a:solidFill>
            </a:ln>
            <a:effectLst/>
            <a:extLst/>
          </p:spPr>
          <p:txBody>
            <a:bodyPr rtlCol="0" anchor="ctr"/>
            <a:lstStyle/>
            <a:p>
              <a:pPr algn="ctr"/>
              <a:endParaRPr lang="en-GB"/>
            </a:p>
          </p:txBody>
        </p:sp>
        <p:sp>
          <p:nvSpPr>
            <p:cNvPr id="49" name="Rectangle 48"/>
            <p:cNvSpPr>
              <a:spLocks noChangeAspect="1"/>
            </p:cNvSpPr>
            <p:nvPr/>
          </p:nvSpPr>
          <p:spPr bwMode="auto">
            <a:xfrm>
              <a:off x="9250863" y="4212782"/>
              <a:ext cx="226152" cy="226152"/>
            </a:xfrm>
            <a:prstGeom prst="rect">
              <a:avLst/>
            </a:prstGeom>
            <a:solidFill>
              <a:srgbClr val="990000"/>
            </a:solidFill>
            <a:ln w="15875">
              <a:solidFill>
                <a:schemeClr val="tx1"/>
              </a:solidFill>
            </a:ln>
            <a:effectLst/>
            <a:extLst/>
          </p:spPr>
          <p:txBody>
            <a:bodyPr rtlCol="0" anchor="ctr"/>
            <a:lstStyle/>
            <a:p>
              <a:pPr algn="ctr"/>
              <a:endParaRPr lang="en-GB"/>
            </a:p>
          </p:txBody>
        </p:sp>
        <p:sp>
          <p:nvSpPr>
            <p:cNvPr id="50" name="Rectangle 49"/>
            <p:cNvSpPr>
              <a:spLocks noChangeAspect="1"/>
            </p:cNvSpPr>
            <p:nvPr/>
          </p:nvSpPr>
          <p:spPr bwMode="auto">
            <a:xfrm>
              <a:off x="9477015" y="4212782"/>
              <a:ext cx="226152" cy="226152"/>
            </a:xfrm>
            <a:prstGeom prst="rect">
              <a:avLst/>
            </a:prstGeom>
            <a:solidFill>
              <a:srgbClr val="990000"/>
            </a:solidFill>
            <a:ln w="15875">
              <a:solidFill>
                <a:schemeClr val="tx1"/>
              </a:solidFill>
            </a:ln>
            <a:effectLst/>
            <a:extLst/>
          </p:spPr>
          <p:txBody>
            <a:bodyPr rtlCol="0" anchor="ctr"/>
            <a:lstStyle/>
            <a:p>
              <a:pPr algn="ctr"/>
              <a:endParaRPr lang="en-GB"/>
            </a:p>
          </p:txBody>
        </p:sp>
      </p:grpSp>
      <p:grpSp>
        <p:nvGrpSpPr>
          <p:cNvPr id="63" name="Group 62"/>
          <p:cNvGrpSpPr/>
          <p:nvPr/>
        </p:nvGrpSpPr>
        <p:grpSpPr>
          <a:xfrm>
            <a:off x="7694596" y="4487444"/>
            <a:ext cx="2711274" cy="226152"/>
            <a:chOff x="6977346" y="5046220"/>
            <a:chExt cx="2711274" cy="226152"/>
          </a:xfrm>
        </p:grpSpPr>
        <p:sp>
          <p:nvSpPr>
            <p:cNvPr id="51" name="Rectangle 50"/>
            <p:cNvSpPr>
              <a:spLocks noChangeAspect="1"/>
            </p:cNvSpPr>
            <p:nvPr/>
          </p:nvSpPr>
          <p:spPr bwMode="auto">
            <a:xfrm>
              <a:off x="6977346" y="5046220"/>
              <a:ext cx="226152" cy="226152"/>
            </a:xfrm>
            <a:prstGeom prst="rect">
              <a:avLst/>
            </a:prstGeom>
            <a:noFill/>
            <a:ln w="15875">
              <a:solidFill>
                <a:schemeClr val="tx1"/>
              </a:solidFill>
            </a:ln>
            <a:effectLst/>
            <a:extLst/>
          </p:spPr>
          <p:txBody>
            <a:bodyPr rtlCol="0" anchor="ctr"/>
            <a:lstStyle/>
            <a:p>
              <a:pPr algn="ctr"/>
              <a:endParaRPr lang="en-GB"/>
            </a:p>
          </p:txBody>
        </p:sp>
        <p:sp>
          <p:nvSpPr>
            <p:cNvPr id="52" name="Rectangle 51"/>
            <p:cNvSpPr>
              <a:spLocks noChangeAspect="1"/>
            </p:cNvSpPr>
            <p:nvPr/>
          </p:nvSpPr>
          <p:spPr bwMode="auto">
            <a:xfrm>
              <a:off x="7203498" y="5046220"/>
              <a:ext cx="226152" cy="226152"/>
            </a:xfrm>
            <a:prstGeom prst="rect">
              <a:avLst/>
            </a:prstGeom>
            <a:noFill/>
            <a:ln w="15875">
              <a:solidFill>
                <a:schemeClr val="tx1"/>
              </a:solidFill>
            </a:ln>
            <a:effectLst/>
            <a:extLst/>
          </p:spPr>
          <p:txBody>
            <a:bodyPr rtlCol="0" anchor="ctr"/>
            <a:lstStyle/>
            <a:p>
              <a:pPr algn="ctr"/>
              <a:endParaRPr lang="en-GB"/>
            </a:p>
          </p:txBody>
        </p:sp>
        <p:sp>
          <p:nvSpPr>
            <p:cNvPr id="53" name="Rectangle 52"/>
            <p:cNvSpPr>
              <a:spLocks noChangeAspect="1"/>
            </p:cNvSpPr>
            <p:nvPr/>
          </p:nvSpPr>
          <p:spPr bwMode="auto">
            <a:xfrm>
              <a:off x="7429650" y="5046220"/>
              <a:ext cx="226152" cy="226152"/>
            </a:xfrm>
            <a:prstGeom prst="rect">
              <a:avLst/>
            </a:prstGeom>
            <a:noFill/>
            <a:ln w="15875">
              <a:solidFill>
                <a:schemeClr val="tx1"/>
              </a:solidFill>
            </a:ln>
            <a:effectLst/>
            <a:extLst/>
          </p:spPr>
          <p:txBody>
            <a:bodyPr rtlCol="0" anchor="ctr"/>
            <a:lstStyle/>
            <a:p>
              <a:pPr algn="ctr"/>
              <a:endParaRPr lang="en-GB"/>
            </a:p>
          </p:txBody>
        </p:sp>
        <p:sp>
          <p:nvSpPr>
            <p:cNvPr id="54" name="Rectangle 53"/>
            <p:cNvSpPr>
              <a:spLocks noChangeAspect="1"/>
            </p:cNvSpPr>
            <p:nvPr/>
          </p:nvSpPr>
          <p:spPr bwMode="auto">
            <a:xfrm>
              <a:off x="7655802" y="5046220"/>
              <a:ext cx="226152" cy="226152"/>
            </a:xfrm>
            <a:prstGeom prst="rect">
              <a:avLst/>
            </a:prstGeom>
            <a:noFill/>
            <a:ln w="15875">
              <a:solidFill>
                <a:schemeClr val="tx1"/>
              </a:solidFill>
            </a:ln>
            <a:effectLst/>
            <a:extLst/>
          </p:spPr>
          <p:txBody>
            <a:bodyPr rtlCol="0" anchor="ctr"/>
            <a:lstStyle/>
            <a:p>
              <a:pPr algn="ctr"/>
              <a:endParaRPr lang="en-GB"/>
            </a:p>
          </p:txBody>
        </p:sp>
        <p:sp>
          <p:nvSpPr>
            <p:cNvPr id="55" name="Rectangle 54"/>
            <p:cNvSpPr>
              <a:spLocks noChangeAspect="1"/>
            </p:cNvSpPr>
            <p:nvPr/>
          </p:nvSpPr>
          <p:spPr bwMode="auto">
            <a:xfrm>
              <a:off x="7879404" y="5046220"/>
              <a:ext cx="226152" cy="226152"/>
            </a:xfrm>
            <a:prstGeom prst="rect">
              <a:avLst/>
            </a:prstGeom>
            <a:solidFill>
              <a:schemeClr val="bg1"/>
            </a:solidFill>
            <a:ln w="15875">
              <a:solidFill>
                <a:schemeClr val="tx1"/>
              </a:solidFill>
            </a:ln>
            <a:effectLst/>
            <a:extLst/>
          </p:spPr>
          <p:txBody>
            <a:bodyPr rtlCol="0" anchor="ctr"/>
            <a:lstStyle/>
            <a:p>
              <a:pPr algn="ctr"/>
              <a:endParaRPr lang="en-GB"/>
            </a:p>
          </p:txBody>
        </p:sp>
        <p:sp>
          <p:nvSpPr>
            <p:cNvPr id="56" name="Rectangle 55"/>
            <p:cNvSpPr>
              <a:spLocks noChangeAspect="1"/>
            </p:cNvSpPr>
            <p:nvPr/>
          </p:nvSpPr>
          <p:spPr bwMode="auto">
            <a:xfrm>
              <a:off x="8105556" y="5046220"/>
              <a:ext cx="226152" cy="226152"/>
            </a:xfrm>
            <a:prstGeom prst="rect">
              <a:avLst/>
            </a:prstGeom>
            <a:solidFill>
              <a:srgbClr val="990000"/>
            </a:solidFill>
            <a:ln w="15875">
              <a:solidFill>
                <a:schemeClr val="tx1"/>
              </a:solidFill>
            </a:ln>
            <a:effectLst/>
            <a:extLst/>
          </p:spPr>
          <p:txBody>
            <a:bodyPr rtlCol="0" anchor="ctr"/>
            <a:lstStyle/>
            <a:p>
              <a:pPr algn="ctr"/>
              <a:endParaRPr lang="en-GB"/>
            </a:p>
          </p:txBody>
        </p:sp>
        <p:sp>
          <p:nvSpPr>
            <p:cNvPr id="57" name="Rectangle 56"/>
            <p:cNvSpPr>
              <a:spLocks noChangeAspect="1"/>
            </p:cNvSpPr>
            <p:nvPr/>
          </p:nvSpPr>
          <p:spPr bwMode="auto">
            <a:xfrm>
              <a:off x="8331708" y="5046220"/>
              <a:ext cx="226152" cy="226152"/>
            </a:xfrm>
            <a:prstGeom prst="rect">
              <a:avLst/>
            </a:prstGeom>
            <a:solidFill>
              <a:srgbClr val="990000"/>
            </a:solidFill>
            <a:ln w="15875">
              <a:solidFill>
                <a:schemeClr val="tx1"/>
              </a:solidFill>
            </a:ln>
            <a:effectLst/>
            <a:extLst/>
          </p:spPr>
          <p:txBody>
            <a:bodyPr rtlCol="0" anchor="ctr"/>
            <a:lstStyle/>
            <a:p>
              <a:pPr algn="ctr"/>
              <a:endParaRPr lang="en-GB"/>
            </a:p>
          </p:txBody>
        </p:sp>
        <p:sp>
          <p:nvSpPr>
            <p:cNvPr id="58" name="Rectangle 57"/>
            <p:cNvSpPr>
              <a:spLocks noChangeAspect="1"/>
            </p:cNvSpPr>
            <p:nvPr/>
          </p:nvSpPr>
          <p:spPr bwMode="auto">
            <a:xfrm>
              <a:off x="8557860" y="5046220"/>
              <a:ext cx="226152" cy="226152"/>
            </a:xfrm>
            <a:prstGeom prst="rect">
              <a:avLst/>
            </a:prstGeom>
            <a:solidFill>
              <a:srgbClr val="990000"/>
            </a:solidFill>
            <a:ln w="15875">
              <a:solidFill>
                <a:schemeClr val="tx1"/>
              </a:solidFill>
            </a:ln>
            <a:effectLst/>
            <a:extLst/>
          </p:spPr>
          <p:txBody>
            <a:bodyPr rtlCol="0" anchor="ctr"/>
            <a:lstStyle/>
            <a:p>
              <a:pPr algn="ctr"/>
              <a:endParaRPr lang="en-GB"/>
            </a:p>
          </p:txBody>
        </p:sp>
        <p:sp>
          <p:nvSpPr>
            <p:cNvPr id="59" name="Rectangle 58"/>
            <p:cNvSpPr>
              <a:spLocks noChangeAspect="1"/>
            </p:cNvSpPr>
            <p:nvPr/>
          </p:nvSpPr>
          <p:spPr bwMode="auto">
            <a:xfrm>
              <a:off x="8784012" y="5046220"/>
              <a:ext cx="226152" cy="226152"/>
            </a:xfrm>
            <a:prstGeom prst="rect">
              <a:avLst/>
            </a:prstGeom>
            <a:solidFill>
              <a:srgbClr val="990000"/>
            </a:solidFill>
            <a:ln w="15875">
              <a:solidFill>
                <a:schemeClr val="tx1"/>
              </a:solidFill>
            </a:ln>
            <a:effectLst/>
            <a:extLst/>
          </p:spPr>
          <p:txBody>
            <a:bodyPr rtlCol="0" anchor="ctr"/>
            <a:lstStyle/>
            <a:p>
              <a:pPr algn="ctr"/>
              <a:endParaRPr lang="en-GB"/>
            </a:p>
          </p:txBody>
        </p:sp>
        <p:sp>
          <p:nvSpPr>
            <p:cNvPr id="60" name="Rectangle 59"/>
            <p:cNvSpPr>
              <a:spLocks noChangeAspect="1"/>
            </p:cNvSpPr>
            <p:nvPr/>
          </p:nvSpPr>
          <p:spPr bwMode="auto">
            <a:xfrm>
              <a:off x="9010164" y="5046220"/>
              <a:ext cx="226152" cy="226152"/>
            </a:xfrm>
            <a:prstGeom prst="rect">
              <a:avLst/>
            </a:prstGeom>
            <a:noFill/>
            <a:ln w="15875">
              <a:solidFill>
                <a:schemeClr val="tx1"/>
              </a:solidFill>
            </a:ln>
            <a:effectLst/>
            <a:extLst/>
          </p:spPr>
          <p:txBody>
            <a:bodyPr rtlCol="0" anchor="ctr"/>
            <a:lstStyle/>
            <a:p>
              <a:pPr algn="ctr"/>
              <a:endParaRPr lang="en-GB"/>
            </a:p>
          </p:txBody>
        </p:sp>
        <p:sp>
          <p:nvSpPr>
            <p:cNvPr id="61" name="Rectangle 60"/>
            <p:cNvSpPr>
              <a:spLocks noChangeAspect="1"/>
            </p:cNvSpPr>
            <p:nvPr/>
          </p:nvSpPr>
          <p:spPr bwMode="auto">
            <a:xfrm>
              <a:off x="9236316" y="5046220"/>
              <a:ext cx="226152" cy="226152"/>
            </a:xfrm>
            <a:prstGeom prst="rect">
              <a:avLst/>
            </a:prstGeom>
            <a:noFill/>
            <a:ln w="15875">
              <a:solidFill>
                <a:schemeClr val="tx1"/>
              </a:solidFill>
            </a:ln>
            <a:effectLst/>
            <a:extLst/>
          </p:spPr>
          <p:txBody>
            <a:bodyPr rtlCol="0" anchor="ctr"/>
            <a:lstStyle/>
            <a:p>
              <a:pPr algn="ctr"/>
              <a:endParaRPr lang="en-GB"/>
            </a:p>
          </p:txBody>
        </p:sp>
        <p:sp>
          <p:nvSpPr>
            <p:cNvPr id="62" name="Rectangle 61"/>
            <p:cNvSpPr>
              <a:spLocks noChangeAspect="1"/>
            </p:cNvSpPr>
            <p:nvPr/>
          </p:nvSpPr>
          <p:spPr bwMode="auto">
            <a:xfrm>
              <a:off x="9462468" y="5046220"/>
              <a:ext cx="226152" cy="226152"/>
            </a:xfrm>
            <a:prstGeom prst="rect">
              <a:avLst/>
            </a:prstGeom>
            <a:noFill/>
            <a:ln w="15875">
              <a:solidFill>
                <a:schemeClr val="tx1"/>
              </a:solidFill>
            </a:ln>
            <a:effectLst/>
            <a:extLst/>
          </p:spPr>
          <p:txBody>
            <a:bodyPr rtlCol="0" anchor="ctr"/>
            <a:lstStyle/>
            <a:p>
              <a:pPr algn="ctr"/>
              <a:endParaRPr lang="en-GB"/>
            </a:p>
          </p:txBody>
        </p:sp>
      </p:grpSp>
      <p:sp>
        <p:nvSpPr>
          <p:cNvPr id="65" name="TextBox 64"/>
          <p:cNvSpPr txBox="1"/>
          <p:nvPr/>
        </p:nvSpPr>
        <p:spPr>
          <a:xfrm>
            <a:off x="7106612" y="3619766"/>
            <a:ext cx="479929" cy="338554"/>
          </a:xfrm>
          <a:prstGeom prst="rect">
            <a:avLst/>
          </a:prstGeom>
          <a:noFill/>
        </p:spPr>
        <p:txBody>
          <a:bodyPr wrap="square" rtlCol="0">
            <a:spAutoFit/>
          </a:bodyPr>
          <a:lstStyle/>
          <a:p>
            <a:pP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DL</a:t>
            </a:r>
          </a:p>
        </p:txBody>
      </p:sp>
      <p:sp>
        <p:nvSpPr>
          <p:cNvPr id="66" name="TextBox 65"/>
          <p:cNvSpPr txBox="1"/>
          <p:nvPr/>
        </p:nvSpPr>
        <p:spPr>
          <a:xfrm>
            <a:off x="7110424" y="4431243"/>
            <a:ext cx="479929" cy="338554"/>
          </a:xfrm>
          <a:prstGeom prst="rect">
            <a:avLst/>
          </a:prstGeom>
          <a:noFill/>
        </p:spPr>
        <p:txBody>
          <a:bodyPr wrap="square" rtlCol="0">
            <a:spAutoFit/>
          </a:bodyPr>
          <a:lstStyle/>
          <a:p>
            <a:pPr>
              <a:spcBef>
                <a:spcPts val="600"/>
              </a:spcBef>
              <a:buClr>
                <a:schemeClr val="bg1">
                  <a:lumMod val="50000"/>
                </a:schemeClr>
              </a:buClr>
              <a:buSzPct val="80000"/>
              <a:buNone/>
            </a:pPr>
            <a:r>
              <a:rPr lang="en-GB" sz="1600" dirty="0">
                <a:latin typeface="Arial" pitchFamily="34" charset="0"/>
                <a:ea typeface="华文细黑" pitchFamily="2" charset="-122"/>
                <a:cs typeface="Arial" pitchFamily="34" charset="0"/>
              </a:rPr>
              <a:t>U</a:t>
            </a:r>
            <a:r>
              <a:rPr lang="en-GB" sz="1600" dirty="0" smtClean="0">
                <a:latin typeface="Arial" pitchFamily="34" charset="0"/>
                <a:ea typeface="华文细黑" pitchFamily="2" charset="-122"/>
                <a:cs typeface="Arial" pitchFamily="34" charset="0"/>
              </a:rPr>
              <a:t>L</a:t>
            </a:r>
          </a:p>
        </p:txBody>
      </p:sp>
      <p:sp>
        <p:nvSpPr>
          <p:cNvPr id="67" name="Rectangle 66"/>
          <p:cNvSpPr>
            <a:spLocks noChangeAspect="1"/>
          </p:cNvSpPr>
          <p:nvPr/>
        </p:nvSpPr>
        <p:spPr bwMode="auto">
          <a:xfrm>
            <a:off x="10405870" y="4487444"/>
            <a:ext cx="226152" cy="226152"/>
          </a:xfrm>
          <a:prstGeom prst="rect">
            <a:avLst/>
          </a:prstGeom>
          <a:noFill/>
          <a:ln w="15875">
            <a:solidFill>
              <a:schemeClr val="tx1"/>
            </a:solidFill>
          </a:ln>
          <a:effectLst/>
          <a:extLst/>
        </p:spPr>
        <p:txBody>
          <a:bodyPr rtlCol="0" anchor="ctr"/>
          <a:lstStyle/>
          <a:p>
            <a:pPr algn="ctr"/>
            <a:endParaRPr lang="en-GB"/>
          </a:p>
        </p:txBody>
      </p:sp>
      <p:sp>
        <p:nvSpPr>
          <p:cNvPr id="68" name="Rectangle 67"/>
          <p:cNvSpPr>
            <a:spLocks noChangeAspect="1"/>
          </p:cNvSpPr>
          <p:nvPr/>
        </p:nvSpPr>
        <p:spPr bwMode="auto">
          <a:xfrm>
            <a:off x="10405870" y="3682072"/>
            <a:ext cx="226152" cy="226152"/>
          </a:xfrm>
          <a:prstGeom prst="rect">
            <a:avLst/>
          </a:prstGeom>
          <a:solidFill>
            <a:srgbClr val="990000"/>
          </a:solidFill>
          <a:ln w="15875">
            <a:solidFill>
              <a:schemeClr val="tx1"/>
            </a:solidFill>
          </a:ln>
          <a:effectLst/>
          <a:extLst/>
        </p:spPr>
        <p:txBody>
          <a:bodyPr rtlCol="0" anchor="ctr"/>
          <a:lstStyle/>
          <a:p>
            <a:pPr algn="ctr"/>
            <a:endParaRPr lang="en-GB"/>
          </a:p>
        </p:txBody>
      </p:sp>
      <p:sp>
        <p:nvSpPr>
          <p:cNvPr id="69" name="Rectangle 68"/>
          <p:cNvSpPr>
            <a:spLocks noChangeAspect="1"/>
          </p:cNvSpPr>
          <p:nvPr/>
        </p:nvSpPr>
        <p:spPr bwMode="auto">
          <a:xfrm>
            <a:off x="10632022" y="3682072"/>
            <a:ext cx="226152" cy="226152"/>
          </a:xfrm>
          <a:prstGeom prst="rect">
            <a:avLst/>
          </a:prstGeom>
          <a:solidFill>
            <a:srgbClr val="990000"/>
          </a:solidFill>
          <a:ln w="15875">
            <a:solidFill>
              <a:schemeClr val="tx1"/>
            </a:solidFill>
          </a:ln>
          <a:effectLst/>
          <a:extLst/>
        </p:spPr>
        <p:txBody>
          <a:bodyPr rtlCol="0" anchor="ctr"/>
          <a:lstStyle/>
          <a:p>
            <a:pPr algn="ctr"/>
            <a:endParaRPr lang="en-GB"/>
          </a:p>
        </p:txBody>
      </p:sp>
      <p:cxnSp>
        <p:nvCxnSpPr>
          <p:cNvPr id="75" name="Straight Arrow Connector 74"/>
          <p:cNvCxnSpPr/>
          <p:nvPr/>
        </p:nvCxnSpPr>
        <p:spPr bwMode="auto">
          <a:xfrm>
            <a:off x="8715129" y="3950647"/>
            <a:ext cx="0" cy="480596"/>
          </a:xfrm>
          <a:prstGeom prst="straightConnector1">
            <a:avLst/>
          </a:prstGeom>
          <a:noFill/>
          <a:ln w="22225" cap="flat" cmpd="sng" algn="ctr">
            <a:solidFill>
              <a:srgbClr val="00B05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Arrow Connector 76"/>
          <p:cNvCxnSpPr/>
          <p:nvPr/>
        </p:nvCxnSpPr>
        <p:spPr bwMode="auto">
          <a:xfrm flipV="1">
            <a:off x="9839079" y="3958320"/>
            <a:ext cx="0" cy="480596"/>
          </a:xfrm>
          <a:prstGeom prst="straightConnector1">
            <a:avLst/>
          </a:prstGeom>
          <a:noFill/>
          <a:ln w="22225" cap="flat" cmpd="sng" algn="ctr">
            <a:solidFill>
              <a:srgbClr val="00B05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p:cNvSpPr txBox="1"/>
          <p:nvPr/>
        </p:nvSpPr>
        <p:spPr>
          <a:xfrm>
            <a:off x="7271004" y="4969650"/>
            <a:ext cx="4074363" cy="1000274"/>
          </a:xfrm>
          <a:prstGeom prst="rect">
            <a:avLst/>
          </a:prstGeom>
          <a:noFill/>
        </p:spPr>
        <p:txBody>
          <a:bodyPr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Half-duplex operation allows removal of duplexer from UE</a:t>
            </a:r>
          </a:p>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(Mandatory NB-IoT</a:t>
            </a:r>
            <a:r>
              <a:rPr lang="en-GB" smtClean="0">
                <a:latin typeface="Arial" pitchFamily="34" charset="0"/>
                <a:ea typeface="华文细黑" pitchFamily="2" charset="-122"/>
                <a:cs typeface="Arial" pitchFamily="34" charset="0"/>
              </a:rPr>
              <a:t>, optional eMTC</a:t>
            </a:r>
            <a:r>
              <a:rPr lang="en-GB" dirty="0" smtClean="0">
                <a:latin typeface="Arial" pitchFamily="34" charset="0"/>
                <a:ea typeface="华文细黑" pitchFamily="2" charset="-122"/>
                <a:cs typeface="Arial" pitchFamily="34" charset="0"/>
              </a:rPr>
              <a:t>)</a:t>
            </a:r>
          </a:p>
        </p:txBody>
      </p:sp>
      <p:sp>
        <p:nvSpPr>
          <p:cNvPr id="79" name="TextBox 78"/>
          <p:cNvSpPr txBox="1"/>
          <p:nvPr/>
        </p:nvSpPr>
        <p:spPr>
          <a:xfrm>
            <a:off x="8092938" y="3996980"/>
            <a:ext cx="692831" cy="276999"/>
          </a:xfrm>
          <a:prstGeom prst="rect">
            <a:avLst/>
          </a:prstGeom>
          <a:noFill/>
        </p:spPr>
        <p:txBody>
          <a:bodyPr wrap="square" rtlCol="0">
            <a:spAutoFit/>
          </a:bodyPr>
          <a:lstStyle/>
          <a:p>
            <a:pPr>
              <a:spcBef>
                <a:spcPts val="600"/>
              </a:spcBef>
              <a:buClr>
                <a:schemeClr val="bg1">
                  <a:lumMod val="50000"/>
                </a:schemeClr>
              </a:buClr>
              <a:buSzPct val="80000"/>
              <a:buNone/>
            </a:pPr>
            <a:r>
              <a:rPr lang="en-GB" sz="1200" dirty="0" smtClean="0">
                <a:latin typeface="Arial" pitchFamily="34" charset="0"/>
                <a:ea typeface="华文细黑" pitchFamily="2" charset="-122"/>
                <a:cs typeface="Arial" pitchFamily="34" charset="0"/>
              </a:rPr>
              <a:t>retune</a:t>
            </a:r>
          </a:p>
        </p:txBody>
      </p:sp>
      <p:sp>
        <p:nvSpPr>
          <p:cNvPr id="80" name="TextBox 79"/>
          <p:cNvSpPr txBox="1"/>
          <p:nvPr/>
        </p:nvSpPr>
        <p:spPr>
          <a:xfrm>
            <a:off x="9825351" y="3996980"/>
            <a:ext cx="692831" cy="276999"/>
          </a:xfrm>
          <a:prstGeom prst="rect">
            <a:avLst/>
          </a:prstGeom>
          <a:noFill/>
        </p:spPr>
        <p:txBody>
          <a:bodyPr wrap="square" rtlCol="0">
            <a:spAutoFit/>
          </a:bodyPr>
          <a:lstStyle/>
          <a:p>
            <a:pPr>
              <a:spcBef>
                <a:spcPts val="600"/>
              </a:spcBef>
              <a:buClr>
                <a:schemeClr val="bg1">
                  <a:lumMod val="50000"/>
                </a:schemeClr>
              </a:buClr>
              <a:buSzPct val="80000"/>
              <a:buNone/>
            </a:pPr>
            <a:r>
              <a:rPr lang="en-GB" sz="1200" dirty="0" smtClean="0">
                <a:latin typeface="Arial" pitchFamily="34" charset="0"/>
                <a:ea typeface="华文细黑" pitchFamily="2" charset="-122"/>
                <a:cs typeface="Arial" pitchFamily="34" charset="0"/>
              </a:rPr>
              <a:t>retune</a:t>
            </a:r>
          </a:p>
        </p:txBody>
      </p:sp>
    </p:spTree>
    <p:extLst>
      <p:ext uri="{BB962C8B-B14F-4D97-AF65-F5344CB8AC3E}">
        <p14:creationId xmlns:p14="http://schemas.microsoft.com/office/powerpoint/2010/main" val="100156707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2231"/>
            <a:ext cx="8512267" cy="430887"/>
          </a:xfrm>
        </p:spPr>
        <p:txBody>
          <a:bodyPr/>
          <a:lstStyle/>
          <a:p>
            <a:r>
              <a:rPr lang="en-GB" dirty="0" smtClean="0"/>
              <a:t>Ultra-low UE complexity: </a:t>
            </a:r>
            <a:r>
              <a:rPr lang="en-GB" dirty="0"/>
              <a:t>F</a:t>
            </a:r>
            <a:r>
              <a:rPr lang="en-GB" dirty="0" smtClean="0"/>
              <a:t>urther steps in NB-IoT</a:t>
            </a:r>
            <a:endParaRPr lang="en-GB" dirty="0"/>
          </a:p>
        </p:txBody>
      </p:sp>
      <p:sp>
        <p:nvSpPr>
          <p:cNvPr id="3" name="Content Placeholder 2"/>
          <p:cNvSpPr>
            <a:spLocks noGrp="1"/>
          </p:cNvSpPr>
          <p:nvPr>
            <p:ph idx="1"/>
          </p:nvPr>
        </p:nvSpPr>
        <p:spPr>
          <a:xfrm>
            <a:off x="609600" y="1014638"/>
            <a:ext cx="10975975" cy="5498592"/>
          </a:xfrm>
        </p:spPr>
        <p:txBody>
          <a:bodyPr/>
          <a:lstStyle/>
          <a:p>
            <a:r>
              <a:rPr lang="en-GB" dirty="0" smtClean="0"/>
              <a:t>NB-IoT takes additional steps to allow low-cost hardware:</a:t>
            </a:r>
          </a:p>
          <a:p>
            <a:pPr lvl="1"/>
            <a:r>
              <a:rPr lang="en-GB" dirty="0" smtClean="0"/>
              <a:t>Downlink uses convolutional encoding, removing need for turbo decoder in UE</a:t>
            </a:r>
          </a:p>
          <a:p>
            <a:pPr lvl="1"/>
            <a:r>
              <a:rPr lang="en-GB" dirty="0" smtClean="0"/>
              <a:t>1 or 2 HARQ processes, instead of 8 in LTE/eMTC, reduces memory for data buffering</a:t>
            </a:r>
          </a:p>
          <a:p>
            <a:pPr lvl="1"/>
            <a:r>
              <a:rPr lang="en-GB" dirty="0" smtClean="0"/>
              <a:t>Synchronization signals with low complexity, optimised for reception in deep coverage</a:t>
            </a:r>
          </a:p>
          <a:p>
            <a:pPr lvl="1"/>
            <a:r>
              <a:rPr lang="en-GB" dirty="0" smtClean="0"/>
              <a:t>Maximum modulation is QPSK instead of 16-QAM, lessening EVM requirements</a:t>
            </a:r>
          </a:p>
          <a:p>
            <a:pPr lvl="1"/>
            <a:r>
              <a:rPr lang="en-GB" dirty="0"/>
              <a:t>UE is allowed a much longer time to decode a reception before reacting to </a:t>
            </a:r>
            <a:r>
              <a:rPr lang="en-GB" dirty="0" smtClean="0"/>
              <a:t>it, e.g. for DL:</a:t>
            </a:r>
          </a:p>
          <a:p>
            <a:pPr lvl="1"/>
            <a:endParaRPr lang="en-GB" dirty="0"/>
          </a:p>
          <a:p>
            <a:pPr lvl="1"/>
            <a:endParaRPr lang="en-GB" dirty="0" smtClean="0"/>
          </a:p>
          <a:p>
            <a:pPr lvl="1"/>
            <a:endParaRPr lang="en-GB" dirty="0"/>
          </a:p>
          <a:p>
            <a:pPr lvl="1"/>
            <a:endParaRPr lang="en-GB" dirty="0" smtClean="0"/>
          </a:p>
          <a:p>
            <a:pPr lvl="1"/>
            <a:endParaRPr lang="en-GB" dirty="0" smtClean="0"/>
          </a:p>
          <a:p>
            <a:pPr lvl="1"/>
            <a:endParaRPr lang="en-GB" dirty="0" smtClean="0"/>
          </a:p>
          <a:p>
            <a:pPr lvl="1"/>
            <a:r>
              <a:rPr lang="en-GB" dirty="0" smtClean="0"/>
              <a:t>40 ms gap after each 256 ms of transmission during UL, allowing UE to re-sync to DL</a:t>
            </a:r>
          </a:p>
          <a:p>
            <a:pPr lvl="2"/>
            <a:r>
              <a:rPr lang="en-GB" dirty="0" smtClean="0"/>
              <a:t>Allows lower-cost non-temperature compensated crystal oscillators to be used in chipsets</a:t>
            </a:r>
          </a:p>
          <a:p>
            <a:pPr lvl="2"/>
            <a:r>
              <a:rPr lang="en-GB" dirty="0" smtClean="0"/>
              <a:t>Mandatory in NB-IoT UEs, optional for eMTC</a:t>
            </a:r>
          </a:p>
        </p:txBody>
      </p:sp>
      <p:grpSp>
        <p:nvGrpSpPr>
          <p:cNvPr id="6" name="Group 5"/>
          <p:cNvGrpSpPr/>
          <p:nvPr/>
        </p:nvGrpSpPr>
        <p:grpSpPr>
          <a:xfrm>
            <a:off x="1713857" y="3612007"/>
            <a:ext cx="8512193" cy="1645734"/>
            <a:chOff x="1686425" y="3694303"/>
            <a:chExt cx="8512193" cy="1645734"/>
          </a:xfrm>
        </p:grpSpPr>
        <p:sp>
          <p:nvSpPr>
            <p:cNvPr id="5" name="Rectangle 4"/>
            <p:cNvSpPr/>
            <p:nvPr/>
          </p:nvSpPr>
          <p:spPr bwMode="auto">
            <a:xfrm>
              <a:off x="3459418" y="3927348"/>
              <a:ext cx="540000" cy="540000"/>
            </a:xfrm>
            <a:prstGeom prst="rect">
              <a:avLst/>
            </a:prstGeom>
            <a:solidFill>
              <a:schemeClr val="accent1">
                <a:lumMod val="40000"/>
                <a:lumOff val="60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dirty="0" smtClean="0">
                  <a:latin typeface="Arial" panose="020B0604020202020204" pitchFamily="34" charset="0"/>
                  <a:ea typeface="华文细黑" panose="02010600040101010101" pitchFamily="2" charset="-122"/>
                  <a:cs typeface="Arial" panose="020B0604020202020204" pitchFamily="34" charset="0"/>
                </a:rPr>
                <a:t>RX</a:t>
              </a:r>
              <a:endParaRPr lang="en-GB" dirty="0">
                <a:latin typeface="Arial" panose="020B0604020202020204" pitchFamily="34" charset="0"/>
                <a:ea typeface="华文细黑" panose="02010600040101010101" pitchFamily="2" charset="-122"/>
                <a:cs typeface="Arial" panose="020B0604020202020204" pitchFamily="34" charset="0"/>
              </a:endParaRPr>
            </a:p>
          </p:txBody>
        </p:sp>
        <p:cxnSp>
          <p:nvCxnSpPr>
            <p:cNvPr id="10" name="Straight Connector 9"/>
            <p:cNvCxnSpPr/>
            <p:nvPr/>
          </p:nvCxnSpPr>
          <p:spPr bwMode="auto">
            <a:xfrm>
              <a:off x="2704018" y="3927348"/>
              <a:ext cx="755400" cy="0"/>
            </a:xfrm>
            <a:prstGeom prst="line">
              <a:avLst/>
            </a:prstGeom>
            <a:noFill/>
            <a:ln w="25400" cap="flat" cmpd="sng" algn="ctr">
              <a:solidFill>
                <a:schemeClr val="accent1">
                  <a:lumMod val="60000"/>
                  <a:lumOff val="40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2704018" y="4476873"/>
              <a:ext cx="755400" cy="0"/>
            </a:xfrm>
            <a:prstGeom prst="line">
              <a:avLst/>
            </a:prstGeom>
            <a:noFill/>
            <a:ln w="25400" cap="flat" cmpd="sng" algn="ctr">
              <a:solidFill>
                <a:schemeClr val="accent1">
                  <a:lumMod val="60000"/>
                  <a:lumOff val="40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a:off x="3999418" y="4033934"/>
              <a:ext cx="1884488" cy="0"/>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4115285" y="3694303"/>
              <a:ext cx="1498621" cy="646331"/>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LTE/eMTC: 4 ms</a:t>
              </a:r>
            </a:p>
          </p:txBody>
        </p:sp>
        <p:sp>
          <p:nvSpPr>
            <p:cNvPr id="16" name="Rectangle 15"/>
            <p:cNvSpPr/>
            <p:nvPr/>
          </p:nvSpPr>
          <p:spPr bwMode="auto">
            <a:xfrm>
              <a:off x="5883906" y="3763934"/>
              <a:ext cx="540000" cy="54000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sz="1400" dirty="0" smtClean="0">
                  <a:latin typeface="Arial" panose="020B0604020202020204" pitchFamily="34" charset="0"/>
                  <a:ea typeface="华文细黑" panose="02010600040101010101" pitchFamily="2" charset="-122"/>
                  <a:cs typeface="Arial" panose="020B0604020202020204" pitchFamily="34" charset="0"/>
                </a:rPr>
                <a:t>ACK/NACK</a:t>
              </a:r>
              <a:endParaRPr lang="en-GB" sz="1400" dirty="0">
                <a:latin typeface="Arial" panose="020B0604020202020204" pitchFamily="34" charset="0"/>
                <a:ea typeface="华文细黑" panose="02010600040101010101" pitchFamily="2" charset="-122"/>
                <a:cs typeface="Arial" panose="020B0604020202020204" pitchFamily="34" charset="0"/>
              </a:endParaRPr>
            </a:p>
          </p:txBody>
        </p:sp>
        <p:cxnSp>
          <p:nvCxnSpPr>
            <p:cNvPr id="17" name="Straight Arrow Connector 16"/>
            <p:cNvCxnSpPr/>
            <p:nvPr/>
          </p:nvCxnSpPr>
          <p:spPr bwMode="auto">
            <a:xfrm>
              <a:off x="3999418" y="4459634"/>
              <a:ext cx="5659200" cy="0"/>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17"/>
            <p:cNvSpPr/>
            <p:nvPr/>
          </p:nvSpPr>
          <p:spPr bwMode="auto">
            <a:xfrm>
              <a:off x="9658618" y="4189634"/>
              <a:ext cx="540000" cy="540000"/>
            </a:xfrm>
            <a:prstGeom prst="rect">
              <a:avLst/>
            </a:prstGeom>
            <a:solidFill>
              <a:srgbClr val="00B050"/>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sz="1400" dirty="0" smtClean="0">
                  <a:latin typeface="Arial" panose="020B0604020202020204" pitchFamily="34" charset="0"/>
                  <a:ea typeface="华文细黑" panose="02010600040101010101" pitchFamily="2" charset="-122"/>
                  <a:cs typeface="Arial" panose="020B0604020202020204" pitchFamily="34" charset="0"/>
                </a:rPr>
                <a:t>ACK/NACK</a:t>
              </a:r>
              <a:endParaRPr lang="en-GB" sz="1400" dirty="0">
                <a:latin typeface="Arial" panose="020B0604020202020204" pitchFamily="34" charset="0"/>
                <a:ea typeface="华文细黑" panose="02010600040101010101" pitchFamily="2" charset="-122"/>
                <a:cs typeface="Arial" panose="020B0604020202020204" pitchFamily="34" charset="0"/>
              </a:endParaRPr>
            </a:p>
          </p:txBody>
        </p:sp>
        <p:sp>
          <p:nvSpPr>
            <p:cNvPr id="21" name="TextBox 20"/>
            <p:cNvSpPr txBox="1"/>
            <p:nvPr/>
          </p:nvSpPr>
          <p:spPr>
            <a:xfrm>
              <a:off x="7064974" y="4110395"/>
              <a:ext cx="2053644" cy="369332"/>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NB-IoT: 12 ms</a:t>
              </a:r>
            </a:p>
          </p:txBody>
        </p:sp>
        <p:cxnSp>
          <p:nvCxnSpPr>
            <p:cNvPr id="23" name="Straight Connector 22"/>
            <p:cNvCxnSpPr/>
            <p:nvPr/>
          </p:nvCxnSpPr>
          <p:spPr bwMode="auto">
            <a:xfrm>
              <a:off x="3999418" y="4546473"/>
              <a:ext cx="0" cy="49530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1686425" y="4693706"/>
              <a:ext cx="2198574" cy="646331"/>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UE receives a DL transport block</a:t>
              </a:r>
            </a:p>
          </p:txBody>
        </p:sp>
        <p:cxnSp>
          <p:nvCxnSpPr>
            <p:cNvPr id="26" name="Straight Arrow Connector 25"/>
            <p:cNvCxnSpPr/>
            <p:nvPr/>
          </p:nvCxnSpPr>
          <p:spPr bwMode="auto">
            <a:xfrm flipV="1">
              <a:off x="3610356" y="4789377"/>
              <a:ext cx="389062" cy="252396"/>
            </a:xfrm>
            <a:prstGeom prst="straightConnector1">
              <a:avLst/>
            </a:prstGeom>
            <a:noFill/>
            <a:ln w="254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Rectangle 3"/>
            <p:cNvSpPr/>
            <p:nvPr/>
          </p:nvSpPr>
          <p:spPr bwMode="auto">
            <a:xfrm>
              <a:off x="3343550" y="3934968"/>
              <a:ext cx="152505" cy="533400"/>
            </a:xfrm>
            <a:prstGeom prst="rect">
              <a:avLst/>
            </a:prstGeom>
            <a:solidFill>
              <a:schemeClr val="accent1">
                <a:lumMod val="40000"/>
                <a:lumOff val="60000"/>
              </a:schemeClr>
            </a:solidFill>
            <a:ln>
              <a:noFill/>
            </a:ln>
            <a:effectLst/>
            <a:extLst/>
          </p:spPr>
          <p:txBody>
            <a:bodyPr rtlCol="0" anchor="ctr"/>
            <a:lstStyle/>
            <a:p>
              <a:pPr algn="ctr"/>
              <a:endParaRPr lang="en-GB"/>
            </a:p>
          </p:txBody>
        </p:sp>
      </p:grpSp>
    </p:spTree>
    <p:extLst>
      <p:ext uri="{BB962C8B-B14F-4D97-AF65-F5344CB8AC3E}">
        <p14:creationId xmlns:p14="http://schemas.microsoft.com/office/powerpoint/2010/main" val="318158293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2231"/>
            <a:ext cx="3703258" cy="430887"/>
          </a:xfrm>
        </p:spPr>
        <p:txBody>
          <a:bodyPr/>
          <a:lstStyle/>
          <a:p>
            <a:r>
              <a:rPr lang="en-GB" dirty="0" smtClean="0"/>
              <a:t>Coverage extension</a:t>
            </a:r>
            <a:endParaRPr lang="en-GB" dirty="0"/>
          </a:p>
        </p:txBody>
      </p:sp>
      <p:grpSp>
        <p:nvGrpSpPr>
          <p:cNvPr id="25" name="Group 24"/>
          <p:cNvGrpSpPr/>
          <p:nvPr/>
        </p:nvGrpSpPr>
        <p:grpSpPr>
          <a:xfrm>
            <a:off x="609600" y="960151"/>
            <a:ext cx="3837733" cy="4491460"/>
            <a:chOff x="3728539" y="3093751"/>
            <a:chExt cx="3837733" cy="4491460"/>
          </a:xfrm>
        </p:grpSpPr>
        <p:grpSp>
          <p:nvGrpSpPr>
            <p:cNvPr id="17" name="Group 16"/>
            <p:cNvGrpSpPr/>
            <p:nvPr/>
          </p:nvGrpSpPr>
          <p:grpSpPr>
            <a:xfrm>
              <a:off x="4152897" y="4237376"/>
              <a:ext cx="2815981" cy="1774148"/>
              <a:chOff x="4203945" y="3370601"/>
              <a:chExt cx="2815981" cy="1774148"/>
            </a:xfrm>
          </p:grpSpPr>
          <p:sp>
            <p:nvSpPr>
              <p:cNvPr id="13" name="Flowchart: Delay 12"/>
              <p:cNvSpPr/>
              <p:nvPr/>
            </p:nvSpPr>
            <p:spPr bwMode="auto">
              <a:xfrm rot="16200000">
                <a:off x="4724861" y="2849685"/>
                <a:ext cx="1774148" cy="2815980"/>
              </a:xfrm>
              <a:prstGeom prst="flowChartDelay">
                <a:avLst/>
              </a:prstGeom>
              <a:solidFill>
                <a:schemeClr val="accent4">
                  <a:lumMod val="75000"/>
                </a:schemeClr>
              </a:solidFill>
              <a:ln>
                <a:no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16" name="Rectangle 15"/>
              <p:cNvSpPr/>
              <p:nvPr/>
            </p:nvSpPr>
            <p:spPr bwMode="auto">
              <a:xfrm>
                <a:off x="4203946" y="4257675"/>
                <a:ext cx="2815980" cy="887074"/>
              </a:xfrm>
              <a:prstGeom prst="rect">
                <a:avLst/>
              </a:prstGeom>
              <a:solidFill>
                <a:schemeClr val="bg1">
                  <a:lumMod val="95000"/>
                </a:schemeClr>
              </a:solidFill>
              <a:ln>
                <a:no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grpSp>
        <p:sp>
          <p:nvSpPr>
            <p:cNvPr id="11" name="TextBox 10"/>
            <p:cNvSpPr txBox="1"/>
            <p:nvPr/>
          </p:nvSpPr>
          <p:spPr>
            <a:xfrm>
              <a:off x="3728539" y="3093751"/>
              <a:ext cx="685800" cy="369332"/>
            </a:xfrm>
            <a:prstGeom prst="rect">
              <a:avLst/>
            </a:prstGeom>
            <a:noFill/>
          </p:spPr>
          <p:txBody>
            <a:bodyPr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PSD</a:t>
              </a:r>
            </a:p>
          </p:txBody>
        </p:sp>
        <p:sp>
          <p:nvSpPr>
            <p:cNvPr id="12" name="TextBox 11"/>
            <p:cNvSpPr txBox="1"/>
            <p:nvPr/>
          </p:nvSpPr>
          <p:spPr>
            <a:xfrm>
              <a:off x="7248525" y="4944424"/>
              <a:ext cx="317747" cy="369332"/>
            </a:xfrm>
            <a:prstGeom prst="rect">
              <a:avLst/>
            </a:prstGeom>
            <a:noFill/>
          </p:spPr>
          <p:txBody>
            <a:bodyPr wrap="square" rtlCol="0">
              <a:spAutoFit/>
            </a:bodyPr>
            <a:lstStyle/>
            <a:p>
              <a:pPr>
                <a:spcBef>
                  <a:spcPts val="600"/>
                </a:spcBef>
                <a:buClr>
                  <a:schemeClr val="bg1">
                    <a:lumMod val="50000"/>
                  </a:schemeClr>
                </a:buClr>
                <a:buSzPct val="80000"/>
                <a:buNone/>
              </a:pPr>
              <a:r>
                <a:rPr lang="en-GB" i="1" dirty="0" smtClean="0">
                  <a:latin typeface="Arial" pitchFamily="34" charset="0"/>
                  <a:ea typeface="华文细黑" pitchFamily="2" charset="-122"/>
                  <a:cs typeface="Arial" pitchFamily="34" charset="0"/>
                </a:rPr>
                <a:t>f</a:t>
              </a:r>
            </a:p>
          </p:txBody>
        </p:sp>
        <p:grpSp>
          <p:nvGrpSpPr>
            <p:cNvPr id="18" name="Group 17"/>
            <p:cNvGrpSpPr/>
            <p:nvPr/>
          </p:nvGrpSpPr>
          <p:grpSpPr>
            <a:xfrm>
              <a:off x="4513849" y="3960245"/>
              <a:ext cx="742954" cy="2817416"/>
              <a:chOff x="4203946" y="3632991"/>
              <a:chExt cx="2815986" cy="1511758"/>
            </a:xfrm>
          </p:grpSpPr>
          <p:sp>
            <p:nvSpPr>
              <p:cNvPr id="19" name="Flowchart: Delay 18"/>
              <p:cNvSpPr/>
              <p:nvPr/>
            </p:nvSpPr>
            <p:spPr bwMode="auto">
              <a:xfrm rot="16200000">
                <a:off x="4856062" y="2980879"/>
                <a:ext cx="1511758" cy="2815982"/>
              </a:xfrm>
              <a:prstGeom prst="flowChartDelay">
                <a:avLst/>
              </a:prstGeom>
              <a:solidFill>
                <a:srgbClr val="00B0F0"/>
              </a:solidFill>
              <a:ln>
                <a:no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0" name="Rectangle 19"/>
              <p:cNvSpPr/>
              <p:nvPr/>
            </p:nvSpPr>
            <p:spPr bwMode="auto">
              <a:xfrm>
                <a:off x="4203946" y="4257675"/>
                <a:ext cx="2815980" cy="887074"/>
              </a:xfrm>
              <a:prstGeom prst="rect">
                <a:avLst/>
              </a:prstGeom>
              <a:solidFill>
                <a:schemeClr val="bg1">
                  <a:lumMod val="95000"/>
                </a:schemeClr>
              </a:solidFill>
              <a:ln>
                <a:no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grpSp>
        <p:grpSp>
          <p:nvGrpSpPr>
            <p:cNvPr id="21" name="Group 20"/>
            <p:cNvGrpSpPr/>
            <p:nvPr/>
          </p:nvGrpSpPr>
          <p:grpSpPr>
            <a:xfrm>
              <a:off x="5969463" y="3160003"/>
              <a:ext cx="286751" cy="4425208"/>
              <a:chOff x="4203945" y="3549517"/>
              <a:chExt cx="2815985" cy="1595232"/>
            </a:xfrm>
          </p:grpSpPr>
          <p:sp>
            <p:nvSpPr>
              <p:cNvPr id="22" name="Flowchart: Delay 21"/>
              <p:cNvSpPr/>
              <p:nvPr/>
            </p:nvSpPr>
            <p:spPr bwMode="auto">
              <a:xfrm rot="16200000">
                <a:off x="4814324" y="2939142"/>
                <a:ext cx="1595232" cy="2815981"/>
              </a:xfrm>
              <a:prstGeom prst="flowChartDelay">
                <a:avLst/>
              </a:prstGeom>
              <a:solidFill>
                <a:srgbClr val="C00000"/>
              </a:solidFill>
              <a:ln>
                <a:no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23" name="Rectangle 22"/>
              <p:cNvSpPr/>
              <p:nvPr/>
            </p:nvSpPr>
            <p:spPr bwMode="auto">
              <a:xfrm>
                <a:off x="4203945" y="4257675"/>
                <a:ext cx="2815981" cy="887074"/>
              </a:xfrm>
              <a:prstGeom prst="rect">
                <a:avLst/>
              </a:prstGeom>
              <a:solidFill>
                <a:schemeClr val="bg1">
                  <a:lumMod val="95000"/>
                </a:schemeClr>
              </a:solidFill>
              <a:ln>
                <a:no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grpSp>
        <p:grpSp>
          <p:nvGrpSpPr>
            <p:cNvPr id="10" name="Group 9"/>
            <p:cNvGrpSpPr/>
            <p:nvPr/>
          </p:nvGrpSpPr>
          <p:grpSpPr>
            <a:xfrm>
              <a:off x="4000500" y="3463083"/>
              <a:ext cx="3248025" cy="1737567"/>
              <a:chOff x="4000500" y="806290"/>
              <a:chExt cx="6105525" cy="4394363"/>
            </a:xfrm>
          </p:grpSpPr>
          <p:cxnSp>
            <p:nvCxnSpPr>
              <p:cNvPr id="7" name="Straight Arrow Connector 6"/>
              <p:cNvCxnSpPr>
                <a:endCxn id="11" idx="2"/>
              </p:cNvCxnSpPr>
              <p:nvPr/>
            </p:nvCxnSpPr>
            <p:spPr bwMode="auto">
              <a:xfrm flipH="1" flipV="1">
                <a:off x="4133849" y="806290"/>
                <a:ext cx="2" cy="4394363"/>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4000500" y="5019675"/>
                <a:ext cx="6105525" cy="0"/>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27" name="TextBox 26"/>
          <p:cNvSpPr txBox="1"/>
          <p:nvPr/>
        </p:nvSpPr>
        <p:spPr>
          <a:xfrm>
            <a:off x="2178594" y="2477273"/>
            <a:ext cx="631199" cy="369332"/>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solidFill>
                  <a:schemeClr val="bg1"/>
                </a:solidFill>
                <a:latin typeface="Arial" pitchFamily="34" charset="0"/>
                <a:ea typeface="华文细黑" pitchFamily="2" charset="-122"/>
                <a:cs typeface="Arial" pitchFamily="34" charset="0"/>
              </a:rPr>
              <a:t>LTE</a:t>
            </a:r>
          </a:p>
        </p:txBody>
      </p:sp>
      <p:sp>
        <p:nvSpPr>
          <p:cNvPr id="28" name="TextBox 27"/>
          <p:cNvSpPr txBox="1"/>
          <p:nvPr/>
        </p:nvSpPr>
        <p:spPr>
          <a:xfrm>
            <a:off x="1362394" y="2619197"/>
            <a:ext cx="824409" cy="369332"/>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solidFill>
                  <a:schemeClr val="bg1"/>
                </a:solidFill>
                <a:latin typeface="Arial" pitchFamily="34" charset="0"/>
                <a:ea typeface="华文细黑" pitchFamily="2" charset="-122"/>
                <a:cs typeface="Arial" pitchFamily="34" charset="0"/>
              </a:rPr>
              <a:t>eMTC</a:t>
            </a:r>
          </a:p>
        </p:txBody>
      </p:sp>
      <p:sp>
        <p:nvSpPr>
          <p:cNvPr id="29" name="TextBox 28"/>
          <p:cNvSpPr txBox="1"/>
          <p:nvPr/>
        </p:nvSpPr>
        <p:spPr>
          <a:xfrm rot="16200000">
            <a:off x="2505574" y="2241272"/>
            <a:ext cx="998351" cy="369332"/>
          </a:xfrm>
          <a:prstGeom prst="rect">
            <a:avLst/>
          </a:prstGeom>
          <a:noFill/>
        </p:spPr>
        <p:txBody>
          <a:bodyPr wrap="square" rtlCol="0">
            <a:spAutoFit/>
          </a:bodyPr>
          <a:lstStyle/>
          <a:p>
            <a:pPr algn="ctr">
              <a:spcBef>
                <a:spcPts val="600"/>
              </a:spcBef>
              <a:buClr>
                <a:schemeClr val="bg1">
                  <a:lumMod val="50000"/>
                </a:schemeClr>
              </a:buClr>
              <a:buSzPct val="80000"/>
              <a:buNone/>
            </a:pPr>
            <a:r>
              <a:rPr lang="en-GB" dirty="0" smtClean="0">
                <a:solidFill>
                  <a:schemeClr val="bg1"/>
                </a:solidFill>
                <a:latin typeface="Arial" pitchFamily="34" charset="0"/>
                <a:ea typeface="华文细黑" pitchFamily="2" charset="-122"/>
                <a:cs typeface="Arial" pitchFamily="34" charset="0"/>
              </a:rPr>
              <a:t>NB-IoT</a:t>
            </a:r>
          </a:p>
        </p:txBody>
      </p:sp>
      <p:sp>
        <p:nvSpPr>
          <p:cNvPr id="30" name="TextBox 29"/>
          <p:cNvSpPr txBox="1"/>
          <p:nvPr/>
        </p:nvSpPr>
        <p:spPr>
          <a:xfrm>
            <a:off x="453596" y="3224479"/>
            <a:ext cx="4547616" cy="338554"/>
          </a:xfrm>
          <a:prstGeom prst="rect">
            <a:avLst/>
          </a:prstGeom>
          <a:noFill/>
        </p:spPr>
        <p:txBody>
          <a:bodyPr wrap="square" rtlCol="0">
            <a:spAutoFit/>
          </a:bodyPr>
          <a:lstStyle/>
          <a:p>
            <a:pP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PSD boost in bandwidth as small as 3.75 kHz</a:t>
            </a:r>
          </a:p>
        </p:txBody>
      </p:sp>
      <p:grpSp>
        <p:nvGrpSpPr>
          <p:cNvPr id="3" name="Group 2"/>
          <p:cNvGrpSpPr/>
          <p:nvPr/>
        </p:nvGrpSpPr>
        <p:grpSpPr>
          <a:xfrm>
            <a:off x="562294" y="4062590"/>
            <a:ext cx="4038802" cy="2418592"/>
            <a:chOff x="562294" y="4062590"/>
            <a:chExt cx="4038802" cy="2418592"/>
          </a:xfrm>
        </p:grpSpPr>
        <p:grpSp>
          <p:nvGrpSpPr>
            <p:cNvPr id="62" name="Group 61"/>
            <p:cNvGrpSpPr/>
            <p:nvPr/>
          </p:nvGrpSpPr>
          <p:grpSpPr>
            <a:xfrm>
              <a:off x="562294" y="4062590"/>
              <a:ext cx="1543050" cy="1543050"/>
              <a:chOff x="1533525" y="4457700"/>
              <a:chExt cx="1543050" cy="1543050"/>
            </a:xfrm>
          </p:grpSpPr>
          <p:cxnSp>
            <p:nvCxnSpPr>
              <p:cNvPr id="56" name="Straight Connector 55"/>
              <p:cNvCxnSpPr/>
              <p:nvPr/>
            </p:nvCxnSpPr>
            <p:spPr bwMode="auto">
              <a:xfrm>
                <a:off x="2305050" y="4457700"/>
                <a:ext cx="0" cy="154305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p:cNvCxnSpPr/>
              <p:nvPr/>
            </p:nvCxnSpPr>
            <p:spPr bwMode="auto">
              <a:xfrm rot="5400000">
                <a:off x="2305050" y="4468154"/>
                <a:ext cx="0" cy="154305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Oval 57"/>
              <p:cNvSpPr/>
              <p:nvPr/>
            </p:nvSpPr>
            <p:spPr bwMode="auto">
              <a:xfrm>
                <a:off x="2647950" y="4745830"/>
                <a:ext cx="126000" cy="126000"/>
              </a:xfrm>
              <a:prstGeom prst="ellipse">
                <a:avLst/>
              </a:prstGeom>
              <a:solidFill>
                <a:srgbClr val="990000"/>
              </a:solidFill>
              <a:ln>
                <a:no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59" name="Oval 58"/>
              <p:cNvSpPr/>
              <p:nvPr/>
            </p:nvSpPr>
            <p:spPr bwMode="auto">
              <a:xfrm>
                <a:off x="2647950" y="5613736"/>
                <a:ext cx="126000" cy="126000"/>
              </a:xfrm>
              <a:prstGeom prst="ellipse">
                <a:avLst/>
              </a:prstGeom>
              <a:solidFill>
                <a:srgbClr val="990000"/>
              </a:solidFill>
              <a:ln>
                <a:no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60" name="Oval 59"/>
              <p:cNvSpPr/>
              <p:nvPr/>
            </p:nvSpPr>
            <p:spPr bwMode="auto">
              <a:xfrm>
                <a:off x="1822720" y="4745830"/>
                <a:ext cx="126000" cy="126000"/>
              </a:xfrm>
              <a:prstGeom prst="ellipse">
                <a:avLst/>
              </a:prstGeom>
              <a:solidFill>
                <a:srgbClr val="990000"/>
              </a:solidFill>
              <a:ln>
                <a:no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61" name="Oval 60"/>
              <p:cNvSpPr/>
              <p:nvPr/>
            </p:nvSpPr>
            <p:spPr bwMode="auto">
              <a:xfrm>
                <a:off x="1826031" y="5616327"/>
                <a:ext cx="126000" cy="126000"/>
              </a:xfrm>
              <a:prstGeom prst="ellipse">
                <a:avLst/>
              </a:prstGeom>
              <a:solidFill>
                <a:srgbClr val="990000"/>
              </a:solidFill>
              <a:ln>
                <a:no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grpSp>
        <p:grpSp>
          <p:nvGrpSpPr>
            <p:cNvPr id="63" name="Group 62"/>
            <p:cNvGrpSpPr/>
            <p:nvPr/>
          </p:nvGrpSpPr>
          <p:grpSpPr>
            <a:xfrm>
              <a:off x="3058046" y="4062590"/>
              <a:ext cx="1543050" cy="1543050"/>
              <a:chOff x="1533525" y="4457700"/>
              <a:chExt cx="1543050" cy="1543050"/>
            </a:xfrm>
          </p:grpSpPr>
          <p:cxnSp>
            <p:nvCxnSpPr>
              <p:cNvPr id="64" name="Straight Connector 63"/>
              <p:cNvCxnSpPr/>
              <p:nvPr/>
            </p:nvCxnSpPr>
            <p:spPr bwMode="auto">
              <a:xfrm>
                <a:off x="2305050" y="4457700"/>
                <a:ext cx="0" cy="154305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rot="5400000">
                <a:off x="2305050" y="4468154"/>
                <a:ext cx="0" cy="154305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Oval 65"/>
              <p:cNvSpPr/>
              <p:nvPr/>
            </p:nvSpPr>
            <p:spPr bwMode="auto">
              <a:xfrm>
                <a:off x="2647950" y="4745830"/>
                <a:ext cx="126000" cy="126000"/>
              </a:xfrm>
              <a:prstGeom prst="ellipse">
                <a:avLst/>
              </a:prstGeom>
              <a:solidFill>
                <a:srgbClr val="990000"/>
              </a:solidFill>
              <a:ln>
                <a:no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69" name="Oval 68"/>
              <p:cNvSpPr/>
              <p:nvPr/>
            </p:nvSpPr>
            <p:spPr bwMode="auto">
              <a:xfrm>
                <a:off x="1826031" y="5616327"/>
                <a:ext cx="126000" cy="126000"/>
              </a:xfrm>
              <a:prstGeom prst="ellipse">
                <a:avLst/>
              </a:prstGeom>
              <a:solidFill>
                <a:srgbClr val="990000"/>
              </a:solidFill>
              <a:ln>
                <a:noFill/>
              </a:ln>
              <a:effectLst/>
              <a:extLst/>
            </p:spPr>
            <p:txBody>
              <a:bodyPr vert="horz" wrap="square" lIns="0" tIns="0" rIns="0" bIns="0" numCol="1" rtlCol="0" anchor="ctr" anchorCtr="0" compatLnSpc="1">
                <a:prstTxWarp prst="textNoShape">
                  <a:avLst/>
                </a:prstTxWarp>
              </a:bodyPr>
              <a:lstStyle/>
              <a:p>
                <a:pPr algn="ctr">
                  <a:buNone/>
                </a:pPr>
                <a:endParaRPr lang="en-GB" dirty="0">
                  <a:latin typeface="Arial" panose="020B0604020202020204" pitchFamily="34" charset="0"/>
                  <a:ea typeface="华文细黑" panose="02010600040101010101" pitchFamily="2" charset="-122"/>
                  <a:cs typeface="Arial" panose="020B0604020202020204" pitchFamily="34" charset="0"/>
                </a:endParaRPr>
              </a:p>
            </p:txBody>
          </p:sp>
        </p:grpSp>
        <p:cxnSp>
          <p:nvCxnSpPr>
            <p:cNvPr id="75" name="Straight Arrow Connector 74"/>
            <p:cNvCxnSpPr/>
            <p:nvPr/>
          </p:nvCxnSpPr>
          <p:spPr bwMode="auto">
            <a:xfrm>
              <a:off x="2310524" y="4844569"/>
              <a:ext cx="540000" cy="0"/>
            </a:xfrm>
            <a:prstGeom prst="straightConnector1">
              <a:avLst/>
            </a:prstGeom>
            <a:noFill/>
            <a:ln w="38100"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p:cNvSpPr txBox="1"/>
            <p:nvPr/>
          </p:nvSpPr>
          <p:spPr>
            <a:xfrm>
              <a:off x="851489" y="5896407"/>
              <a:ext cx="3476804" cy="584775"/>
            </a:xfrm>
            <a:prstGeom prst="rect">
              <a:avLst/>
            </a:prstGeom>
            <a:noFill/>
          </p:spPr>
          <p:txBody>
            <a:bodyPr wrap="square" rtlCol="0">
              <a:spAutoFit/>
            </a:bodyPr>
            <a:lstStyle/>
            <a:p>
              <a:pPr algn="ct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Low-PAPR </a:t>
              </a:r>
              <a:r>
                <a:rPr lang="el-GR" sz="1600" i="1" dirty="0" smtClean="0">
                  <a:latin typeface="Arial" pitchFamily="34" charset="0"/>
                  <a:ea typeface="华文细黑" pitchFamily="2" charset="-122"/>
                  <a:cs typeface="Arial" pitchFamily="34" charset="0"/>
                </a:rPr>
                <a:t>π</a:t>
              </a:r>
              <a:r>
                <a:rPr lang="en-GB" sz="1600" dirty="0" smtClean="0">
                  <a:latin typeface="Arial" pitchFamily="34" charset="0"/>
                  <a:ea typeface="华文细黑" pitchFamily="2" charset="-122"/>
                  <a:cs typeface="Arial" pitchFamily="34" charset="0"/>
                </a:rPr>
                <a:t>/2-BPSK modulation (and </a:t>
              </a:r>
              <a:r>
                <a:rPr lang="el-GR" sz="1600" i="1" dirty="0">
                  <a:latin typeface="Arial" pitchFamily="34" charset="0"/>
                  <a:ea typeface="华文细黑" pitchFamily="2" charset="-122"/>
                  <a:cs typeface="Arial" pitchFamily="34" charset="0"/>
                </a:rPr>
                <a:t>π</a:t>
              </a:r>
              <a:r>
                <a:rPr lang="en-GB" sz="1600" dirty="0" smtClean="0">
                  <a:latin typeface="Arial" pitchFamily="34" charset="0"/>
                  <a:ea typeface="华文细黑" pitchFamily="2" charset="-122"/>
                  <a:cs typeface="Arial" pitchFamily="34" charset="0"/>
                </a:rPr>
                <a:t>/4-QPSK in NB-IoT)</a:t>
              </a:r>
            </a:p>
          </p:txBody>
        </p:sp>
      </p:grpSp>
      <p:grpSp>
        <p:nvGrpSpPr>
          <p:cNvPr id="4" name="Group 3"/>
          <p:cNvGrpSpPr/>
          <p:nvPr/>
        </p:nvGrpSpPr>
        <p:grpSpPr>
          <a:xfrm>
            <a:off x="5747962" y="940152"/>
            <a:ext cx="6022975" cy="2126898"/>
            <a:chOff x="5747962" y="940152"/>
            <a:chExt cx="6022975" cy="2126898"/>
          </a:xfrm>
        </p:grpSpPr>
        <p:grpSp>
          <p:nvGrpSpPr>
            <p:cNvPr id="38" name="Group 37"/>
            <p:cNvGrpSpPr/>
            <p:nvPr/>
          </p:nvGrpSpPr>
          <p:grpSpPr>
            <a:xfrm>
              <a:off x="5747962" y="1303427"/>
              <a:ext cx="3780000" cy="540000"/>
              <a:chOff x="6172200" y="1762124"/>
              <a:chExt cx="3780000" cy="540000"/>
            </a:xfrm>
          </p:grpSpPr>
          <p:sp>
            <p:nvSpPr>
              <p:cNvPr id="31" name="Rectangle 30"/>
              <p:cNvSpPr/>
              <p:nvPr/>
            </p:nvSpPr>
            <p:spPr bwMode="auto">
              <a:xfrm>
                <a:off x="6172200" y="1762124"/>
                <a:ext cx="540000" cy="540000"/>
              </a:xfrm>
              <a:prstGeom prst="rect">
                <a:avLst/>
              </a:prstGeom>
              <a:solidFill>
                <a:schemeClr val="accent1">
                  <a:lumMod val="40000"/>
                  <a:lumOff val="60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dirty="0" smtClean="0">
                    <a:latin typeface="Arial" panose="020B0604020202020204" pitchFamily="34" charset="0"/>
                    <a:ea typeface="华文细黑" panose="02010600040101010101" pitchFamily="2" charset="-122"/>
                    <a:cs typeface="Arial" panose="020B0604020202020204" pitchFamily="34" charset="0"/>
                  </a:rPr>
                  <a:t>A</a:t>
                </a: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2" name="Rectangle 31"/>
              <p:cNvSpPr/>
              <p:nvPr/>
            </p:nvSpPr>
            <p:spPr bwMode="auto">
              <a:xfrm>
                <a:off x="6712200" y="1762124"/>
                <a:ext cx="540000" cy="540000"/>
              </a:xfrm>
              <a:prstGeom prst="rect">
                <a:avLst/>
              </a:prstGeom>
              <a:solidFill>
                <a:schemeClr val="accent2">
                  <a:lumMod val="40000"/>
                  <a:lumOff val="60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dirty="0">
                    <a:latin typeface="Arial" panose="020B0604020202020204" pitchFamily="34" charset="0"/>
                    <a:ea typeface="华文细黑" panose="02010600040101010101" pitchFamily="2" charset="-122"/>
                    <a:cs typeface="Arial" panose="020B0604020202020204" pitchFamily="34" charset="0"/>
                  </a:rPr>
                  <a:t>B</a:t>
                </a:r>
              </a:p>
            </p:txBody>
          </p:sp>
          <p:sp>
            <p:nvSpPr>
              <p:cNvPr id="33" name="Rectangle 32"/>
              <p:cNvSpPr/>
              <p:nvPr/>
            </p:nvSpPr>
            <p:spPr bwMode="auto">
              <a:xfrm>
                <a:off x="7252200" y="1762124"/>
                <a:ext cx="540000" cy="540000"/>
              </a:xfrm>
              <a:prstGeom prst="rect">
                <a:avLst/>
              </a:prstGeom>
              <a:solidFill>
                <a:schemeClr val="accent3">
                  <a:lumMod val="40000"/>
                  <a:lumOff val="60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dirty="0" smtClean="0">
                    <a:latin typeface="Arial" panose="020B0604020202020204" pitchFamily="34" charset="0"/>
                    <a:ea typeface="华文细黑" panose="02010600040101010101" pitchFamily="2" charset="-122"/>
                    <a:cs typeface="Arial" panose="020B0604020202020204" pitchFamily="34" charset="0"/>
                  </a:rPr>
                  <a:t>C</a:t>
                </a: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4" name="Rectangle 33"/>
              <p:cNvSpPr/>
              <p:nvPr/>
            </p:nvSpPr>
            <p:spPr bwMode="auto">
              <a:xfrm>
                <a:off x="7792200" y="1762124"/>
                <a:ext cx="540000" cy="540000"/>
              </a:xfrm>
              <a:prstGeom prst="rect">
                <a:avLst/>
              </a:prstGeom>
              <a:solidFill>
                <a:schemeClr val="tx2"/>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dirty="0" smtClean="0">
                    <a:latin typeface="Arial" panose="020B0604020202020204" pitchFamily="34" charset="0"/>
                    <a:ea typeface="华文细黑" panose="02010600040101010101" pitchFamily="2" charset="-122"/>
                    <a:cs typeface="Arial" panose="020B0604020202020204" pitchFamily="34" charset="0"/>
                  </a:rPr>
                  <a:t>D</a:t>
                </a: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5" name="Rectangle 34"/>
              <p:cNvSpPr/>
              <p:nvPr/>
            </p:nvSpPr>
            <p:spPr bwMode="auto">
              <a:xfrm>
                <a:off x="8332200" y="1762124"/>
                <a:ext cx="540000" cy="540000"/>
              </a:xfrm>
              <a:prstGeom prst="rect">
                <a:avLst/>
              </a:prstGeom>
              <a:solidFill>
                <a:schemeClr val="accent5">
                  <a:lumMod val="40000"/>
                  <a:lumOff val="60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dirty="0" smtClean="0">
                    <a:latin typeface="Arial" panose="020B0604020202020204" pitchFamily="34" charset="0"/>
                    <a:ea typeface="华文细黑" panose="02010600040101010101" pitchFamily="2" charset="-122"/>
                    <a:cs typeface="Arial" panose="020B0604020202020204" pitchFamily="34" charset="0"/>
                  </a:rPr>
                  <a:t>E</a:t>
                </a: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6" name="Rectangle 35"/>
              <p:cNvSpPr/>
              <p:nvPr/>
            </p:nvSpPr>
            <p:spPr bwMode="auto">
              <a:xfrm>
                <a:off x="8872200" y="1762124"/>
                <a:ext cx="540000" cy="540000"/>
              </a:xfrm>
              <a:prstGeom prst="rect">
                <a:avLst/>
              </a:prstGeom>
              <a:solidFill>
                <a:schemeClr val="bg1">
                  <a:lumMod val="85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dirty="0" smtClean="0">
                    <a:latin typeface="Arial" panose="020B0604020202020204" pitchFamily="34" charset="0"/>
                    <a:ea typeface="华文细黑" panose="02010600040101010101" pitchFamily="2" charset="-122"/>
                    <a:cs typeface="Arial" panose="020B0604020202020204" pitchFamily="34" charset="0"/>
                  </a:rPr>
                  <a:t>F</a:t>
                </a: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37" name="Rectangle 36"/>
              <p:cNvSpPr/>
              <p:nvPr/>
            </p:nvSpPr>
            <p:spPr bwMode="auto">
              <a:xfrm>
                <a:off x="9412200" y="1762124"/>
                <a:ext cx="540000" cy="540000"/>
              </a:xfrm>
              <a:prstGeom prst="rect">
                <a:avLst/>
              </a:prstGeom>
              <a:solidFill>
                <a:schemeClr val="accent4">
                  <a:lumMod val="40000"/>
                  <a:lumOff val="60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dirty="0">
                    <a:latin typeface="Arial" panose="020B0604020202020204" pitchFamily="34" charset="0"/>
                    <a:ea typeface="华文细黑" panose="02010600040101010101" pitchFamily="2" charset="-122"/>
                    <a:cs typeface="Arial" panose="020B0604020202020204" pitchFamily="34" charset="0"/>
                  </a:rPr>
                  <a:t>G</a:t>
                </a:r>
              </a:p>
            </p:txBody>
          </p:sp>
        </p:grpSp>
        <p:sp>
          <p:nvSpPr>
            <p:cNvPr id="39" name="Rectangle 38"/>
            <p:cNvSpPr/>
            <p:nvPr/>
          </p:nvSpPr>
          <p:spPr bwMode="auto">
            <a:xfrm>
              <a:off x="5747962" y="2345166"/>
              <a:ext cx="540000" cy="540000"/>
            </a:xfrm>
            <a:prstGeom prst="rect">
              <a:avLst/>
            </a:prstGeom>
            <a:solidFill>
              <a:schemeClr val="accent1">
                <a:lumMod val="40000"/>
                <a:lumOff val="60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dirty="0" smtClean="0">
                  <a:latin typeface="Arial" panose="020B0604020202020204" pitchFamily="34" charset="0"/>
                  <a:ea typeface="华文细黑" panose="02010600040101010101" pitchFamily="2" charset="-122"/>
                  <a:cs typeface="Arial" panose="020B0604020202020204" pitchFamily="34" charset="0"/>
                </a:rPr>
                <a:t>A</a:t>
              </a: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40" name="Rectangle 39"/>
            <p:cNvSpPr/>
            <p:nvPr/>
          </p:nvSpPr>
          <p:spPr bwMode="auto">
            <a:xfrm>
              <a:off x="6287962" y="2345166"/>
              <a:ext cx="540000" cy="540000"/>
            </a:xfrm>
            <a:prstGeom prst="rect">
              <a:avLst/>
            </a:prstGeom>
            <a:solidFill>
              <a:schemeClr val="accent1">
                <a:lumMod val="40000"/>
                <a:lumOff val="60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dirty="0" smtClean="0">
                  <a:latin typeface="Arial" panose="020B0604020202020204" pitchFamily="34" charset="0"/>
                  <a:ea typeface="华文细黑" panose="02010600040101010101" pitchFamily="2" charset="-122"/>
                  <a:cs typeface="Arial" panose="020B0604020202020204" pitchFamily="34" charset="0"/>
                </a:rPr>
                <a:t>A</a:t>
              </a: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45" name="Rectangle 44"/>
            <p:cNvSpPr/>
            <p:nvPr/>
          </p:nvSpPr>
          <p:spPr bwMode="auto">
            <a:xfrm>
              <a:off x="8987962" y="2345166"/>
              <a:ext cx="540000" cy="540000"/>
            </a:xfrm>
            <a:prstGeom prst="rect">
              <a:avLst/>
            </a:prstGeom>
            <a:solidFill>
              <a:schemeClr val="accent1">
                <a:lumMod val="40000"/>
                <a:lumOff val="60000"/>
              </a:schemeClr>
            </a:solidFill>
            <a:ln>
              <a:solidFill>
                <a:schemeClr val="tx1"/>
              </a:solidFill>
            </a:ln>
            <a:effectLst/>
            <a:extLst/>
          </p:spPr>
          <p:txBody>
            <a:bodyPr vert="horz" wrap="square" lIns="0" tIns="0" rIns="0" bIns="0" numCol="1" rtlCol="0" anchor="ctr" anchorCtr="0" compatLnSpc="1">
              <a:prstTxWarp prst="textNoShape">
                <a:avLst/>
              </a:prstTxWarp>
            </a:bodyPr>
            <a:lstStyle/>
            <a:p>
              <a:pPr algn="ctr">
                <a:buNone/>
              </a:pPr>
              <a:r>
                <a:rPr lang="en-GB" dirty="0" smtClean="0">
                  <a:latin typeface="Arial" panose="020B0604020202020204" pitchFamily="34" charset="0"/>
                  <a:ea typeface="华文细黑" panose="02010600040101010101" pitchFamily="2" charset="-122"/>
                  <a:cs typeface="Arial" panose="020B0604020202020204" pitchFamily="34" charset="0"/>
                </a:rPr>
                <a:t>A</a:t>
              </a:r>
              <a:endParaRPr lang="en-GB" dirty="0">
                <a:latin typeface="Arial" panose="020B0604020202020204" pitchFamily="34" charset="0"/>
                <a:ea typeface="华文细黑" panose="02010600040101010101" pitchFamily="2" charset="-122"/>
                <a:cs typeface="Arial" panose="020B0604020202020204" pitchFamily="34" charset="0"/>
              </a:endParaRPr>
            </a:p>
          </p:txBody>
        </p:sp>
        <p:sp>
          <p:nvSpPr>
            <p:cNvPr id="50" name="TextBox 49"/>
            <p:cNvSpPr txBox="1"/>
            <p:nvPr/>
          </p:nvSpPr>
          <p:spPr>
            <a:xfrm>
              <a:off x="7264342" y="2387908"/>
              <a:ext cx="1345881" cy="523220"/>
            </a:xfrm>
            <a:prstGeom prst="rect">
              <a:avLst/>
            </a:prstGeom>
            <a:noFill/>
          </p:spPr>
          <p:txBody>
            <a:bodyPr wrap="square" rtlCol="0">
              <a:spAutoFit/>
            </a:bodyPr>
            <a:lstStyle/>
            <a:p>
              <a:pPr algn="ctr">
                <a:spcBef>
                  <a:spcPts val="600"/>
                </a:spcBef>
                <a:buClr>
                  <a:schemeClr val="bg1">
                    <a:lumMod val="50000"/>
                  </a:schemeClr>
                </a:buClr>
                <a:buSzPct val="80000"/>
                <a:buNone/>
              </a:pPr>
              <a:r>
                <a:rPr lang="en-GB" sz="1200" dirty="0" smtClean="0">
                  <a:latin typeface="Arial" pitchFamily="34" charset="0"/>
                  <a:ea typeface="华文细黑" pitchFamily="2" charset="-122"/>
                  <a:cs typeface="Arial" pitchFamily="34" charset="0"/>
                </a:rPr>
                <a:t>×</a:t>
              </a:r>
              <a:r>
                <a:rPr lang="en-GB" sz="1400" dirty="0" smtClean="0">
                  <a:latin typeface="Arial" pitchFamily="34" charset="0"/>
                  <a:ea typeface="华文细黑" pitchFamily="2" charset="-122"/>
                  <a:cs typeface="Arial" pitchFamily="34" charset="0"/>
                </a:rPr>
                <a:t>1 </a:t>
              </a:r>
              <a:r>
                <a:rPr lang="en-GB" sz="1400" dirty="0">
                  <a:latin typeface="Arial" pitchFamily="34" charset="0"/>
                  <a:ea typeface="华文细黑" pitchFamily="2" charset="-122"/>
                  <a:cs typeface="Arial" pitchFamily="34" charset="0"/>
                </a:rPr>
                <a:t>to </a:t>
              </a:r>
              <a:r>
                <a:rPr lang="en-GB" sz="1200" dirty="0" smtClean="0">
                  <a:latin typeface="Arial" pitchFamily="34" charset="0"/>
                  <a:ea typeface="华文细黑" pitchFamily="2" charset="-122"/>
                  <a:cs typeface="Arial" pitchFamily="34" charset="0"/>
                </a:rPr>
                <a:t>×</a:t>
              </a:r>
              <a:r>
                <a:rPr lang="en-GB" sz="1400" dirty="0" smtClean="0">
                  <a:latin typeface="Arial" pitchFamily="34" charset="0"/>
                  <a:ea typeface="华文细黑" pitchFamily="2" charset="-122"/>
                  <a:cs typeface="Arial" pitchFamily="34" charset="0"/>
                </a:rPr>
                <a:t>2048 repetitions</a:t>
              </a:r>
            </a:p>
          </p:txBody>
        </p:sp>
        <p:sp>
          <p:nvSpPr>
            <p:cNvPr id="51" name="TextBox 50"/>
            <p:cNvSpPr txBox="1"/>
            <p:nvPr/>
          </p:nvSpPr>
          <p:spPr>
            <a:xfrm>
              <a:off x="6782397" y="2298999"/>
              <a:ext cx="603272" cy="461665"/>
            </a:xfrm>
            <a:prstGeom prst="rect">
              <a:avLst/>
            </a:prstGeom>
            <a:noFill/>
          </p:spPr>
          <p:txBody>
            <a:bodyPr wrap="square" rtlCol="0">
              <a:spAutoFit/>
            </a:bodyPr>
            <a:lstStyle/>
            <a:p>
              <a:pPr algn="ctr">
                <a:spcBef>
                  <a:spcPts val="600"/>
                </a:spcBef>
                <a:buClr>
                  <a:schemeClr val="bg1">
                    <a:lumMod val="50000"/>
                  </a:schemeClr>
                </a:buClr>
                <a:buSzPct val="80000"/>
                <a:buNone/>
              </a:pPr>
              <a:r>
                <a:rPr lang="en-GB" sz="2400" dirty="0" smtClean="0">
                  <a:latin typeface="Arial" pitchFamily="34" charset="0"/>
                  <a:ea typeface="华文细黑" pitchFamily="2" charset="-122"/>
                  <a:cs typeface="Arial" pitchFamily="34" charset="0"/>
                </a:rPr>
                <a:t>…</a:t>
              </a:r>
            </a:p>
          </p:txBody>
        </p:sp>
        <p:sp>
          <p:nvSpPr>
            <p:cNvPr id="52" name="TextBox 51"/>
            <p:cNvSpPr txBox="1"/>
            <p:nvPr/>
          </p:nvSpPr>
          <p:spPr>
            <a:xfrm>
              <a:off x="8483376" y="2314079"/>
              <a:ext cx="603272" cy="461665"/>
            </a:xfrm>
            <a:prstGeom prst="rect">
              <a:avLst/>
            </a:prstGeom>
            <a:noFill/>
          </p:spPr>
          <p:txBody>
            <a:bodyPr wrap="square" rtlCol="0">
              <a:spAutoFit/>
            </a:bodyPr>
            <a:lstStyle/>
            <a:p>
              <a:pPr algn="ctr">
                <a:spcBef>
                  <a:spcPts val="600"/>
                </a:spcBef>
                <a:buClr>
                  <a:schemeClr val="bg1">
                    <a:lumMod val="50000"/>
                  </a:schemeClr>
                </a:buClr>
                <a:buSzPct val="80000"/>
                <a:buNone/>
              </a:pPr>
              <a:r>
                <a:rPr lang="en-GB" sz="2400" dirty="0" smtClean="0">
                  <a:latin typeface="Arial" pitchFamily="34" charset="0"/>
                  <a:ea typeface="华文细黑" pitchFamily="2" charset="-122"/>
                  <a:cs typeface="Arial" pitchFamily="34" charset="0"/>
                </a:rPr>
                <a:t>…</a:t>
              </a:r>
            </a:p>
          </p:txBody>
        </p:sp>
        <p:sp>
          <p:nvSpPr>
            <p:cNvPr id="53" name="TextBox 52"/>
            <p:cNvSpPr txBox="1"/>
            <p:nvPr/>
          </p:nvSpPr>
          <p:spPr>
            <a:xfrm>
              <a:off x="9527962" y="1303427"/>
              <a:ext cx="2242975" cy="523220"/>
            </a:xfrm>
            <a:prstGeom prst="rect">
              <a:avLst/>
            </a:prstGeom>
            <a:noFill/>
          </p:spPr>
          <p:txBody>
            <a:bodyPr wrap="square" rtlCol="0">
              <a:spAutoFit/>
            </a:bodyPr>
            <a:lstStyle/>
            <a:p>
              <a:pPr algn="ctr">
                <a:spcBef>
                  <a:spcPts val="600"/>
                </a:spcBef>
                <a:buClr>
                  <a:schemeClr val="bg1">
                    <a:lumMod val="50000"/>
                  </a:schemeClr>
                </a:buClr>
                <a:buSzPct val="80000"/>
                <a:buNone/>
              </a:pPr>
              <a:r>
                <a:rPr lang="en-GB" sz="1400" dirty="0" smtClean="0">
                  <a:latin typeface="Arial" pitchFamily="34" charset="0"/>
                  <a:ea typeface="华文细黑" pitchFamily="2" charset="-122"/>
                  <a:cs typeface="Arial" pitchFamily="34" charset="0"/>
                </a:rPr>
                <a:t>LTE uses single-subframe transmission</a:t>
              </a:r>
            </a:p>
          </p:txBody>
        </p:sp>
        <p:sp>
          <p:nvSpPr>
            <p:cNvPr id="54" name="TextBox 53"/>
            <p:cNvSpPr txBox="1"/>
            <p:nvPr/>
          </p:nvSpPr>
          <p:spPr>
            <a:xfrm>
              <a:off x="9527961" y="2328386"/>
              <a:ext cx="2242975" cy="738664"/>
            </a:xfrm>
            <a:prstGeom prst="rect">
              <a:avLst/>
            </a:prstGeom>
            <a:noFill/>
          </p:spPr>
          <p:txBody>
            <a:bodyPr wrap="square" rtlCol="0">
              <a:spAutoFit/>
            </a:bodyPr>
            <a:lstStyle/>
            <a:p>
              <a:pPr algn="ctr">
                <a:spcBef>
                  <a:spcPts val="600"/>
                </a:spcBef>
                <a:buClr>
                  <a:schemeClr val="bg1">
                    <a:lumMod val="50000"/>
                  </a:schemeClr>
                </a:buClr>
                <a:buSzPct val="80000"/>
                <a:buNone/>
              </a:pPr>
              <a:r>
                <a:rPr lang="en-GB" sz="1400" dirty="0" smtClean="0">
                  <a:latin typeface="Arial" pitchFamily="34" charset="0"/>
                  <a:ea typeface="华文细黑" pitchFamily="2" charset="-122"/>
                  <a:cs typeface="Arial" pitchFamily="34" charset="0"/>
                </a:rPr>
                <a:t>NB-IoT and eMTC repeat same transmission to accumulate </a:t>
              </a:r>
              <a:r>
                <a:rPr lang="en-GB" sz="1400" dirty="0" err="1" smtClean="0">
                  <a:latin typeface="Arial" pitchFamily="34" charset="0"/>
                  <a:ea typeface="华文细黑" pitchFamily="2" charset="-122"/>
                  <a:cs typeface="Arial" pitchFamily="34" charset="0"/>
                </a:rPr>
                <a:t>RX’d</a:t>
              </a:r>
              <a:r>
                <a:rPr lang="en-GB" sz="1400" dirty="0" smtClean="0">
                  <a:latin typeface="Arial" pitchFamily="34" charset="0"/>
                  <a:ea typeface="华文细黑" pitchFamily="2" charset="-122"/>
                  <a:cs typeface="Arial" pitchFamily="34" charset="0"/>
                </a:rPr>
                <a:t> power</a:t>
              </a:r>
            </a:p>
          </p:txBody>
        </p:sp>
        <p:cxnSp>
          <p:nvCxnSpPr>
            <p:cNvPr id="78" name="Straight Arrow Connector 77"/>
            <p:cNvCxnSpPr/>
            <p:nvPr/>
          </p:nvCxnSpPr>
          <p:spPr bwMode="auto">
            <a:xfrm>
              <a:off x="7191375" y="1112551"/>
              <a:ext cx="926882" cy="0"/>
            </a:xfrm>
            <a:prstGeom prst="straightConnector1">
              <a:avLst/>
            </a:prstGeom>
            <a:noFill/>
            <a:ln w="19050"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78"/>
            <p:cNvSpPr txBox="1"/>
            <p:nvPr/>
          </p:nvSpPr>
          <p:spPr>
            <a:xfrm>
              <a:off x="8088937" y="940152"/>
              <a:ext cx="321638" cy="307777"/>
            </a:xfrm>
            <a:prstGeom prst="rect">
              <a:avLst/>
            </a:prstGeom>
            <a:noFill/>
          </p:spPr>
          <p:txBody>
            <a:bodyPr wrap="square" rtlCol="0">
              <a:spAutoFit/>
            </a:bodyPr>
            <a:lstStyle/>
            <a:p>
              <a:pPr>
                <a:spcBef>
                  <a:spcPts val="600"/>
                </a:spcBef>
                <a:buClr>
                  <a:schemeClr val="bg1">
                    <a:lumMod val="50000"/>
                  </a:schemeClr>
                </a:buClr>
                <a:buSzPct val="80000"/>
                <a:buNone/>
              </a:pPr>
              <a:r>
                <a:rPr lang="en-GB" sz="1400" i="1" dirty="0" smtClean="0">
                  <a:latin typeface="Arial" pitchFamily="34" charset="0"/>
                  <a:ea typeface="华文细黑" pitchFamily="2" charset="-122"/>
                  <a:cs typeface="Arial" pitchFamily="34" charset="0"/>
                </a:rPr>
                <a:t>t</a:t>
              </a:r>
            </a:p>
          </p:txBody>
        </p:sp>
      </p:grpSp>
      <p:sp>
        <p:nvSpPr>
          <p:cNvPr id="81" name="TextBox 80"/>
          <p:cNvSpPr txBox="1"/>
          <p:nvPr/>
        </p:nvSpPr>
        <p:spPr>
          <a:xfrm>
            <a:off x="10229850" y="5429526"/>
            <a:ext cx="781191" cy="369332"/>
          </a:xfrm>
          <a:prstGeom prst="rect">
            <a:avLst/>
          </a:prstGeom>
          <a:noFill/>
        </p:spPr>
        <p:txBody>
          <a:bodyPr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SINR</a:t>
            </a:r>
          </a:p>
        </p:txBody>
      </p:sp>
      <p:cxnSp>
        <p:nvCxnSpPr>
          <p:cNvPr id="82" name="Straight Arrow Connector 81"/>
          <p:cNvCxnSpPr/>
          <p:nvPr/>
        </p:nvCxnSpPr>
        <p:spPr bwMode="auto">
          <a:xfrm flipV="1">
            <a:off x="6757348" y="3593938"/>
            <a:ext cx="0" cy="2123780"/>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p:cNvCxnSpPr/>
          <p:nvPr/>
        </p:nvCxnSpPr>
        <p:spPr bwMode="auto">
          <a:xfrm>
            <a:off x="6686409" y="5644255"/>
            <a:ext cx="3543441" cy="573"/>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TextBox 85"/>
          <p:cNvSpPr txBox="1"/>
          <p:nvPr/>
        </p:nvSpPr>
        <p:spPr>
          <a:xfrm rot="16200000">
            <a:off x="6020101" y="4232979"/>
            <a:ext cx="905055" cy="369332"/>
          </a:xfrm>
          <a:prstGeom prst="rect">
            <a:avLst/>
          </a:prstGeom>
          <a:noFill/>
        </p:spPr>
        <p:txBody>
          <a:bodyPr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BLER</a:t>
            </a:r>
          </a:p>
        </p:txBody>
      </p:sp>
      <p:sp>
        <p:nvSpPr>
          <p:cNvPr id="93" name="Freeform 92"/>
          <p:cNvSpPr/>
          <p:nvPr/>
        </p:nvSpPr>
        <p:spPr bwMode="auto">
          <a:xfrm>
            <a:off x="7355887" y="4002540"/>
            <a:ext cx="2654888" cy="1334796"/>
          </a:xfrm>
          <a:custGeom>
            <a:avLst/>
            <a:gdLst>
              <a:gd name="connsiteX0" fmla="*/ 0 w 2857500"/>
              <a:gd name="connsiteY0" fmla="*/ 1296 h 1334796"/>
              <a:gd name="connsiteX1" fmla="*/ 1057275 w 2857500"/>
              <a:gd name="connsiteY1" fmla="*/ 67971 h 1334796"/>
              <a:gd name="connsiteX2" fmla="*/ 1847850 w 2857500"/>
              <a:gd name="connsiteY2" fmla="*/ 439446 h 1334796"/>
              <a:gd name="connsiteX3" fmla="*/ 2438400 w 2857500"/>
              <a:gd name="connsiteY3" fmla="*/ 896646 h 1334796"/>
              <a:gd name="connsiteX4" fmla="*/ 2857500 w 2857500"/>
              <a:gd name="connsiteY4" fmla="*/ 1334796 h 1334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00" h="1334796">
                <a:moveTo>
                  <a:pt x="0" y="1296"/>
                </a:moveTo>
                <a:cubicBezTo>
                  <a:pt x="374650" y="-1879"/>
                  <a:pt x="749300" y="-5054"/>
                  <a:pt x="1057275" y="67971"/>
                </a:cubicBezTo>
                <a:cubicBezTo>
                  <a:pt x="1365250" y="140996"/>
                  <a:pt x="1617663" y="301334"/>
                  <a:pt x="1847850" y="439446"/>
                </a:cubicBezTo>
                <a:cubicBezTo>
                  <a:pt x="2078038" y="577559"/>
                  <a:pt x="2270125" y="747421"/>
                  <a:pt x="2438400" y="896646"/>
                </a:cubicBezTo>
                <a:cubicBezTo>
                  <a:pt x="2606675" y="1045871"/>
                  <a:pt x="2732087" y="1190333"/>
                  <a:pt x="2857500" y="1334796"/>
                </a:cubicBezTo>
              </a:path>
            </a:pathLst>
          </a:custGeom>
          <a:noFill/>
          <a:ln w="19050">
            <a:solidFill>
              <a:srgbClr val="00B050"/>
            </a:solidFill>
          </a:ln>
          <a:effectLst/>
          <a:extLst/>
        </p:spPr>
        <p:txBody>
          <a:bodyPr rtlCol="0" anchor="ctr"/>
          <a:lstStyle/>
          <a:p>
            <a:pPr algn="ctr"/>
            <a:endParaRPr lang="en-GB"/>
          </a:p>
        </p:txBody>
      </p:sp>
      <p:sp>
        <p:nvSpPr>
          <p:cNvPr id="94" name="Freeform 93"/>
          <p:cNvSpPr/>
          <p:nvPr/>
        </p:nvSpPr>
        <p:spPr bwMode="auto">
          <a:xfrm>
            <a:off x="6769766" y="4033234"/>
            <a:ext cx="2393284" cy="1334796"/>
          </a:xfrm>
          <a:custGeom>
            <a:avLst/>
            <a:gdLst>
              <a:gd name="connsiteX0" fmla="*/ 0 w 2857500"/>
              <a:gd name="connsiteY0" fmla="*/ 1296 h 1334796"/>
              <a:gd name="connsiteX1" fmla="*/ 1057275 w 2857500"/>
              <a:gd name="connsiteY1" fmla="*/ 67971 h 1334796"/>
              <a:gd name="connsiteX2" fmla="*/ 1847850 w 2857500"/>
              <a:gd name="connsiteY2" fmla="*/ 439446 h 1334796"/>
              <a:gd name="connsiteX3" fmla="*/ 2438400 w 2857500"/>
              <a:gd name="connsiteY3" fmla="*/ 896646 h 1334796"/>
              <a:gd name="connsiteX4" fmla="*/ 2857500 w 2857500"/>
              <a:gd name="connsiteY4" fmla="*/ 1334796 h 1334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00" h="1334796">
                <a:moveTo>
                  <a:pt x="0" y="1296"/>
                </a:moveTo>
                <a:cubicBezTo>
                  <a:pt x="374650" y="-1879"/>
                  <a:pt x="749300" y="-5054"/>
                  <a:pt x="1057275" y="67971"/>
                </a:cubicBezTo>
                <a:cubicBezTo>
                  <a:pt x="1365250" y="140996"/>
                  <a:pt x="1617663" y="301334"/>
                  <a:pt x="1847850" y="439446"/>
                </a:cubicBezTo>
                <a:cubicBezTo>
                  <a:pt x="2078038" y="577559"/>
                  <a:pt x="2270125" y="747421"/>
                  <a:pt x="2438400" y="896646"/>
                </a:cubicBezTo>
                <a:cubicBezTo>
                  <a:pt x="2606675" y="1045871"/>
                  <a:pt x="2732087" y="1190333"/>
                  <a:pt x="2857500" y="1334796"/>
                </a:cubicBezTo>
              </a:path>
            </a:pathLst>
          </a:custGeom>
          <a:noFill/>
          <a:ln w="19050">
            <a:solidFill>
              <a:srgbClr val="990000"/>
            </a:solidFill>
          </a:ln>
          <a:effectLst/>
          <a:extLst/>
        </p:spPr>
        <p:txBody>
          <a:bodyPr rtlCol="0" anchor="ctr"/>
          <a:lstStyle/>
          <a:p>
            <a:pPr algn="ctr"/>
            <a:endParaRPr lang="en-GB"/>
          </a:p>
        </p:txBody>
      </p:sp>
      <p:cxnSp>
        <p:nvCxnSpPr>
          <p:cNvPr id="106" name="Straight Arrow Connector 105"/>
          <p:cNvCxnSpPr/>
          <p:nvPr/>
        </p:nvCxnSpPr>
        <p:spPr bwMode="auto">
          <a:xfrm>
            <a:off x="8368837" y="4432416"/>
            <a:ext cx="619125" cy="0"/>
          </a:xfrm>
          <a:prstGeom prst="straightConnector1">
            <a:avLst/>
          </a:prstGeom>
          <a:noFill/>
          <a:ln w="19050"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Arrow Connector 106"/>
          <p:cNvCxnSpPr/>
          <p:nvPr/>
        </p:nvCxnSpPr>
        <p:spPr bwMode="auto">
          <a:xfrm rot="-5400000">
            <a:off x="8678400" y="4741978"/>
            <a:ext cx="619125" cy="0"/>
          </a:xfrm>
          <a:prstGeom prst="straightConnector1">
            <a:avLst/>
          </a:prstGeom>
          <a:noFill/>
          <a:ln w="19050"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TextBox 107"/>
          <p:cNvSpPr txBox="1"/>
          <p:nvPr/>
        </p:nvSpPr>
        <p:spPr>
          <a:xfrm>
            <a:off x="6071616" y="5942169"/>
            <a:ext cx="5528513" cy="338554"/>
          </a:xfrm>
          <a:prstGeom prst="rect">
            <a:avLst/>
          </a:prstGeom>
          <a:noFill/>
        </p:spPr>
        <p:txBody>
          <a:bodyPr wrap="square" rtlCol="0">
            <a:spAutoFit/>
          </a:bodyPr>
          <a:lstStyle/>
          <a:p>
            <a:pPr algn="ct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Relaxed requirements to tolerate lower SINR regimes</a:t>
            </a:r>
          </a:p>
        </p:txBody>
      </p:sp>
    </p:spTree>
    <p:extLst>
      <p:ext uri="{BB962C8B-B14F-4D97-AF65-F5344CB8AC3E}">
        <p14:creationId xmlns:p14="http://schemas.microsoft.com/office/powerpoint/2010/main" val="3141321580"/>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2231"/>
            <a:ext cx="4384534" cy="430887"/>
          </a:xfrm>
        </p:spPr>
        <p:txBody>
          <a:bodyPr/>
          <a:lstStyle/>
          <a:p>
            <a:r>
              <a:rPr lang="en-GB" dirty="0" smtClean="0"/>
              <a:t>Battery life 10 – 15 years</a:t>
            </a:r>
            <a:endParaRPr lang="en-GB" dirty="0"/>
          </a:p>
        </p:txBody>
      </p:sp>
      <p:grpSp>
        <p:nvGrpSpPr>
          <p:cNvPr id="119" name="Group 118"/>
          <p:cNvGrpSpPr/>
          <p:nvPr/>
        </p:nvGrpSpPr>
        <p:grpSpPr>
          <a:xfrm>
            <a:off x="4335047" y="1023149"/>
            <a:ext cx="3306284" cy="1718434"/>
            <a:chOff x="773476" y="3633676"/>
            <a:chExt cx="4302648" cy="2370596"/>
          </a:xfrm>
        </p:grpSpPr>
        <p:sp>
          <p:nvSpPr>
            <p:cNvPr id="52" name="TextBox 51"/>
            <p:cNvSpPr txBox="1"/>
            <p:nvPr/>
          </p:nvSpPr>
          <p:spPr>
            <a:xfrm>
              <a:off x="4828474" y="5634940"/>
              <a:ext cx="247650" cy="369332"/>
            </a:xfrm>
            <a:prstGeom prst="rect">
              <a:avLst/>
            </a:prstGeom>
            <a:noFill/>
          </p:spPr>
          <p:txBody>
            <a:bodyPr wrap="square" rtlCol="0">
              <a:spAutoFit/>
            </a:bodyPr>
            <a:lstStyle/>
            <a:p>
              <a:pPr>
                <a:spcBef>
                  <a:spcPts val="600"/>
                </a:spcBef>
                <a:buClr>
                  <a:schemeClr val="bg1">
                    <a:lumMod val="50000"/>
                  </a:schemeClr>
                </a:buClr>
                <a:buSzPct val="80000"/>
                <a:buNone/>
              </a:pPr>
              <a:r>
                <a:rPr lang="en-GB" i="1" dirty="0" smtClean="0">
                  <a:latin typeface="Arial" pitchFamily="34" charset="0"/>
                  <a:ea typeface="华文细黑" pitchFamily="2" charset="-122"/>
                  <a:cs typeface="Arial" pitchFamily="34" charset="0"/>
                </a:rPr>
                <a:t>t</a:t>
              </a:r>
            </a:p>
          </p:txBody>
        </p:sp>
        <p:cxnSp>
          <p:nvCxnSpPr>
            <p:cNvPr id="53" name="Straight Arrow Connector 52"/>
            <p:cNvCxnSpPr/>
            <p:nvPr/>
          </p:nvCxnSpPr>
          <p:spPr bwMode="auto">
            <a:xfrm flipV="1">
              <a:off x="844415" y="3799352"/>
              <a:ext cx="0" cy="2123780"/>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p:cNvCxnSpPr/>
            <p:nvPr/>
          </p:nvCxnSpPr>
          <p:spPr bwMode="auto">
            <a:xfrm flipV="1">
              <a:off x="773476" y="5849669"/>
              <a:ext cx="4092471" cy="1"/>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Rectangle 60"/>
            <p:cNvSpPr/>
            <p:nvPr/>
          </p:nvSpPr>
          <p:spPr bwMode="auto">
            <a:xfrm>
              <a:off x="3952727" y="5042900"/>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62" name="Rectangle 61"/>
            <p:cNvSpPr/>
            <p:nvPr/>
          </p:nvSpPr>
          <p:spPr bwMode="auto">
            <a:xfrm>
              <a:off x="4079620" y="5042900"/>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63" name="Rectangle 62"/>
            <p:cNvSpPr/>
            <p:nvPr/>
          </p:nvSpPr>
          <p:spPr bwMode="auto">
            <a:xfrm>
              <a:off x="4206515" y="5042900"/>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64" name="Rectangle 63"/>
            <p:cNvSpPr/>
            <p:nvPr/>
          </p:nvSpPr>
          <p:spPr bwMode="auto">
            <a:xfrm>
              <a:off x="3202490" y="4043990"/>
              <a:ext cx="425880" cy="1796024"/>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65" name="Left Brace 64"/>
            <p:cNvSpPr/>
            <p:nvPr/>
          </p:nvSpPr>
          <p:spPr bwMode="auto">
            <a:xfrm rot="5400000">
              <a:off x="4050901" y="4613597"/>
              <a:ext cx="217481" cy="630614"/>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GB"/>
            </a:p>
          </p:txBody>
        </p:sp>
        <p:sp>
          <p:nvSpPr>
            <p:cNvPr id="68" name="TextBox 67"/>
            <p:cNvSpPr txBox="1"/>
            <p:nvPr/>
          </p:nvSpPr>
          <p:spPr>
            <a:xfrm>
              <a:off x="2779108" y="3633676"/>
              <a:ext cx="1247747" cy="307777"/>
            </a:xfrm>
            <a:prstGeom prst="rect">
              <a:avLst/>
            </a:prstGeom>
            <a:noFill/>
          </p:spPr>
          <p:txBody>
            <a:bodyPr wrap="square" rtlCol="0">
              <a:spAutoFit/>
            </a:bodyPr>
            <a:lstStyle/>
            <a:p>
              <a:pPr algn="ctr">
                <a:spcBef>
                  <a:spcPts val="600"/>
                </a:spcBef>
                <a:buClr>
                  <a:schemeClr val="bg1">
                    <a:lumMod val="50000"/>
                  </a:schemeClr>
                </a:buClr>
                <a:buSzPct val="80000"/>
                <a:buNone/>
              </a:pPr>
              <a:r>
                <a:rPr lang="en-GB" sz="1400" dirty="0" smtClean="0">
                  <a:latin typeface="Arial" pitchFamily="34" charset="0"/>
                  <a:ea typeface="华文细黑" pitchFamily="2" charset="-122"/>
                  <a:cs typeface="Arial" pitchFamily="34" charset="0"/>
                </a:rPr>
                <a:t>TX</a:t>
              </a:r>
            </a:p>
          </p:txBody>
        </p:sp>
        <p:sp>
          <p:nvSpPr>
            <p:cNvPr id="49" name="TextBox 48"/>
            <p:cNvSpPr txBox="1"/>
            <p:nvPr/>
          </p:nvSpPr>
          <p:spPr>
            <a:xfrm>
              <a:off x="3564576" y="4147643"/>
              <a:ext cx="1247746" cy="523220"/>
            </a:xfrm>
            <a:prstGeom prst="rect">
              <a:avLst/>
            </a:prstGeom>
            <a:noFill/>
          </p:spPr>
          <p:txBody>
            <a:bodyPr wrap="square" rtlCol="0">
              <a:spAutoFit/>
            </a:bodyPr>
            <a:lstStyle/>
            <a:p>
              <a:pPr algn="ctr">
                <a:spcBef>
                  <a:spcPts val="600"/>
                </a:spcBef>
                <a:buClr>
                  <a:schemeClr val="bg1">
                    <a:lumMod val="50000"/>
                  </a:schemeClr>
                </a:buClr>
                <a:buSzPct val="80000"/>
                <a:buNone/>
              </a:pPr>
              <a:r>
                <a:rPr lang="en-GB" sz="1400" b="0" dirty="0">
                  <a:latin typeface="Arial" pitchFamily="34" charset="0"/>
                  <a:ea typeface="华文细黑" pitchFamily="2" charset="-122"/>
                  <a:cs typeface="Arial" pitchFamily="34" charset="0"/>
                </a:rPr>
                <a:t>p</a:t>
              </a:r>
              <a:r>
                <a:rPr lang="en-GB" sz="1400" b="0" dirty="0" smtClean="0">
                  <a:latin typeface="Arial" pitchFamily="34" charset="0"/>
                  <a:ea typeface="华文细黑" pitchFamily="2" charset="-122"/>
                  <a:cs typeface="Arial" pitchFamily="34" charset="0"/>
                </a:rPr>
                <a:t>aging chances</a:t>
              </a:r>
            </a:p>
          </p:txBody>
        </p:sp>
        <p:sp>
          <p:nvSpPr>
            <p:cNvPr id="69" name="Rectangle 68"/>
            <p:cNvSpPr/>
            <p:nvPr/>
          </p:nvSpPr>
          <p:spPr bwMode="auto">
            <a:xfrm>
              <a:off x="4339735" y="5042900"/>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0" name="TextBox 69"/>
            <p:cNvSpPr txBox="1"/>
            <p:nvPr/>
          </p:nvSpPr>
          <p:spPr>
            <a:xfrm>
              <a:off x="956657" y="3734359"/>
              <a:ext cx="2208724" cy="551956"/>
            </a:xfrm>
            <a:prstGeom prst="rect">
              <a:avLst/>
            </a:prstGeom>
            <a:noFill/>
          </p:spPr>
          <p:txBody>
            <a:bodyPr wrap="square" rtlCol="0">
              <a:spAutoFit/>
            </a:bodyPr>
            <a:lstStyle/>
            <a:p>
              <a:pPr algn="ctr">
                <a:spcBef>
                  <a:spcPts val="600"/>
                </a:spcBef>
                <a:buClr>
                  <a:schemeClr val="bg1">
                    <a:lumMod val="50000"/>
                  </a:schemeClr>
                </a:buClr>
                <a:buSzPct val="80000"/>
                <a:buNone/>
              </a:pPr>
              <a:r>
                <a:rPr lang="en-GB" sz="2000" dirty="0" smtClean="0">
                  <a:latin typeface="Arial" pitchFamily="34" charset="0"/>
                  <a:ea typeface="华文细黑" pitchFamily="2" charset="-122"/>
                  <a:cs typeface="Arial" pitchFamily="34" charset="0"/>
                </a:rPr>
                <a:t>PSM time</a:t>
              </a:r>
            </a:p>
          </p:txBody>
        </p:sp>
        <p:sp>
          <p:nvSpPr>
            <p:cNvPr id="71" name="Left Brace 70"/>
            <p:cNvSpPr/>
            <p:nvPr/>
          </p:nvSpPr>
          <p:spPr bwMode="auto">
            <a:xfrm rot="5400000">
              <a:off x="1912006" y="3280070"/>
              <a:ext cx="236539" cy="2274592"/>
            </a:xfrm>
            <a:prstGeom prst="leftBrace">
              <a:avLst/>
            </a:prstGeom>
            <a:noFill/>
            <a:ln w="2222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GB"/>
            </a:p>
          </p:txBody>
        </p:sp>
        <p:sp>
          <p:nvSpPr>
            <p:cNvPr id="73" name="TextBox 72"/>
            <p:cNvSpPr txBox="1"/>
            <p:nvPr/>
          </p:nvSpPr>
          <p:spPr>
            <a:xfrm>
              <a:off x="863677" y="4606873"/>
              <a:ext cx="2424042" cy="912849"/>
            </a:xfrm>
            <a:prstGeom prst="rect">
              <a:avLst/>
            </a:prstGeom>
            <a:noFill/>
          </p:spPr>
          <p:txBody>
            <a:bodyPr wrap="square" rtlCol="0">
              <a:spAutoFit/>
            </a:bodyPr>
            <a:lstStyle/>
            <a:p>
              <a:pP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Up to ~400 days</a:t>
              </a:r>
            </a:p>
            <a:p>
              <a:pPr>
                <a:spcBef>
                  <a:spcPts val="600"/>
                </a:spcBef>
                <a:buClr>
                  <a:schemeClr val="bg1">
                    <a:lumMod val="50000"/>
                  </a:schemeClr>
                </a:buClr>
                <a:buSzPct val="80000"/>
                <a:buNone/>
              </a:pPr>
              <a:r>
                <a:rPr lang="en-GB" sz="1600" b="0" dirty="0" smtClean="0">
                  <a:latin typeface="Arial" pitchFamily="34" charset="0"/>
                  <a:ea typeface="华文细黑" pitchFamily="2" charset="-122"/>
                  <a:cs typeface="Arial" pitchFamily="34" charset="0"/>
                </a:rPr>
                <a:t>UE is unreachable</a:t>
              </a:r>
            </a:p>
          </p:txBody>
        </p:sp>
      </p:grpSp>
      <p:grpSp>
        <p:nvGrpSpPr>
          <p:cNvPr id="118" name="Group 117"/>
          <p:cNvGrpSpPr/>
          <p:nvPr/>
        </p:nvGrpSpPr>
        <p:grpSpPr>
          <a:xfrm>
            <a:off x="8348067" y="989309"/>
            <a:ext cx="3684651" cy="1693456"/>
            <a:chOff x="6486276" y="946257"/>
            <a:chExt cx="4728427" cy="2346371"/>
          </a:xfrm>
        </p:grpSpPr>
        <p:sp>
          <p:nvSpPr>
            <p:cNvPr id="79" name="TextBox 78"/>
            <p:cNvSpPr txBox="1"/>
            <p:nvPr/>
          </p:nvSpPr>
          <p:spPr>
            <a:xfrm>
              <a:off x="10967052" y="2923297"/>
              <a:ext cx="247651" cy="369331"/>
            </a:xfrm>
            <a:prstGeom prst="rect">
              <a:avLst/>
            </a:prstGeom>
            <a:noFill/>
          </p:spPr>
          <p:txBody>
            <a:bodyPr wrap="square" rtlCol="0">
              <a:spAutoFit/>
            </a:bodyPr>
            <a:lstStyle/>
            <a:p>
              <a:pPr>
                <a:spcBef>
                  <a:spcPts val="600"/>
                </a:spcBef>
                <a:buClr>
                  <a:schemeClr val="bg1">
                    <a:lumMod val="50000"/>
                  </a:schemeClr>
                </a:buClr>
                <a:buSzPct val="80000"/>
                <a:buNone/>
              </a:pPr>
              <a:r>
                <a:rPr lang="en-GB" i="1" dirty="0" smtClean="0">
                  <a:latin typeface="Arial" pitchFamily="34" charset="0"/>
                  <a:ea typeface="华文细黑" pitchFamily="2" charset="-122"/>
                  <a:cs typeface="Arial" pitchFamily="34" charset="0"/>
                </a:rPr>
                <a:t>t</a:t>
              </a:r>
            </a:p>
          </p:txBody>
        </p:sp>
        <p:cxnSp>
          <p:nvCxnSpPr>
            <p:cNvPr id="80" name="Straight Arrow Connector 79"/>
            <p:cNvCxnSpPr/>
            <p:nvPr/>
          </p:nvCxnSpPr>
          <p:spPr bwMode="auto">
            <a:xfrm flipV="1">
              <a:off x="6557215" y="1120607"/>
              <a:ext cx="0" cy="2123780"/>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p:cNvCxnSpPr/>
            <p:nvPr/>
          </p:nvCxnSpPr>
          <p:spPr bwMode="auto">
            <a:xfrm>
              <a:off x="6486276" y="3170923"/>
              <a:ext cx="4586314" cy="0"/>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3" name="Group 102"/>
            <p:cNvGrpSpPr/>
            <p:nvPr/>
          </p:nvGrpSpPr>
          <p:grpSpPr>
            <a:xfrm>
              <a:off x="7068640" y="2384038"/>
              <a:ext cx="320463" cy="792000"/>
              <a:chOff x="7258617" y="2384038"/>
              <a:chExt cx="320463" cy="792000"/>
            </a:xfrm>
            <a:solidFill>
              <a:schemeClr val="tx1">
                <a:lumMod val="50000"/>
                <a:lumOff val="50000"/>
              </a:schemeClr>
            </a:solidFill>
          </p:grpSpPr>
          <p:sp>
            <p:nvSpPr>
              <p:cNvPr id="82" name="Rectangle 81"/>
              <p:cNvSpPr/>
              <p:nvPr/>
            </p:nvSpPr>
            <p:spPr bwMode="auto">
              <a:xfrm>
                <a:off x="7258617" y="2384038"/>
                <a:ext cx="66675" cy="792000"/>
              </a:xfrm>
              <a:prstGeom prst="rect">
                <a:avLst/>
              </a:prstGeom>
              <a:grp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83" name="Rectangle 82"/>
              <p:cNvSpPr/>
              <p:nvPr/>
            </p:nvSpPr>
            <p:spPr bwMode="auto">
              <a:xfrm>
                <a:off x="7385511" y="2384038"/>
                <a:ext cx="66675" cy="792000"/>
              </a:xfrm>
              <a:prstGeom prst="rect">
                <a:avLst/>
              </a:prstGeom>
              <a:grp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84" name="Rectangle 83"/>
              <p:cNvSpPr/>
              <p:nvPr/>
            </p:nvSpPr>
            <p:spPr bwMode="auto">
              <a:xfrm>
                <a:off x="7512405" y="2384038"/>
                <a:ext cx="66675" cy="792000"/>
              </a:xfrm>
              <a:prstGeom prst="rect">
                <a:avLst/>
              </a:prstGeom>
              <a:grp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grpSp>
          <p:nvGrpSpPr>
            <p:cNvPr id="105" name="Group 104"/>
            <p:cNvGrpSpPr/>
            <p:nvPr/>
          </p:nvGrpSpPr>
          <p:grpSpPr>
            <a:xfrm>
              <a:off x="9749932" y="2373810"/>
              <a:ext cx="320463" cy="792000"/>
              <a:chOff x="9580304" y="2373810"/>
              <a:chExt cx="320463" cy="792000"/>
            </a:xfrm>
          </p:grpSpPr>
          <p:sp>
            <p:nvSpPr>
              <p:cNvPr id="85" name="Rectangle 84"/>
              <p:cNvSpPr/>
              <p:nvPr/>
            </p:nvSpPr>
            <p:spPr bwMode="auto">
              <a:xfrm>
                <a:off x="9580304" y="2373810"/>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86" name="Rectangle 85"/>
              <p:cNvSpPr/>
              <p:nvPr/>
            </p:nvSpPr>
            <p:spPr bwMode="auto">
              <a:xfrm>
                <a:off x="9707198" y="2373810"/>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87" name="Rectangle 86"/>
              <p:cNvSpPr/>
              <p:nvPr/>
            </p:nvSpPr>
            <p:spPr bwMode="auto">
              <a:xfrm>
                <a:off x="9834092" y="2373810"/>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grpSp>
          <p:nvGrpSpPr>
            <p:cNvPr id="104" name="Group 103"/>
            <p:cNvGrpSpPr/>
            <p:nvPr/>
          </p:nvGrpSpPr>
          <p:grpSpPr>
            <a:xfrm>
              <a:off x="8417876" y="2384038"/>
              <a:ext cx="320463" cy="792000"/>
              <a:chOff x="8453048" y="2384038"/>
              <a:chExt cx="320463" cy="792000"/>
            </a:xfrm>
            <a:solidFill>
              <a:schemeClr val="tx1">
                <a:lumMod val="50000"/>
                <a:lumOff val="50000"/>
              </a:schemeClr>
            </a:solidFill>
          </p:grpSpPr>
          <p:sp>
            <p:nvSpPr>
              <p:cNvPr id="97" name="Rectangle 96"/>
              <p:cNvSpPr/>
              <p:nvPr/>
            </p:nvSpPr>
            <p:spPr bwMode="auto">
              <a:xfrm>
                <a:off x="8453048" y="2384038"/>
                <a:ext cx="66675" cy="792000"/>
              </a:xfrm>
              <a:prstGeom prst="rect">
                <a:avLst/>
              </a:prstGeom>
              <a:grp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98" name="Rectangle 97"/>
              <p:cNvSpPr/>
              <p:nvPr/>
            </p:nvSpPr>
            <p:spPr bwMode="auto">
              <a:xfrm>
                <a:off x="8579942" y="2384038"/>
                <a:ext cx="66675" cy="792000"/>
              </a:xfrm>
              <a:prstGeom prst="rect">
                <a:avLst/>
              </a:prstGeom>
              <a:grp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99" name="Rectangle 98"/>
              <p:cNvSpPr/>
              <p:nvPr/>
            </p:nvSpPr>
            <p:spPr bwMode="auto">
              <a:xfrm>
                <a:off x="8706836" y="2384038"/>
                <a:ext cx="66675" cy="792000"/>
              </a:xfrm>
              <a:prstGeom prst="rect">
                <a:avLst/>
              </a:prstGeom>
              <a:grp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sp>
          <p:nvSpPr>
            <p:cNvPr id="100" name="Rectangle 99"/>
            <p:cNvSpPr/>
            <p:nvPr/>
          </p:nvSpPr>
          <p:spPr bwMode="auto">
            <a:xfrm>
              <a:off x="10456019" y="1356572"/>
              <a:ext cx="425880" cy="1796025"/>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1" name="TextBox 100"/>
            <p:cNvSpPr txBox="1"/>
            <p:nvPr/>
          </p:nvSpPr>
          <p:spPr>
            <a:xfrm>
              <a:off x="9824843" y="946257"/>
              <a:ext cx="1247747" cy="307777"/>
            </a:xfrm>
            <a:prstGeom prst="rect">
              <a:avLst/>
            </a:prstGeom>
            <a:noFill/>
          </p:spPr>
          <p:txBody>
            <a:bodyPr wrap="square" rtlCol="0">
              <a:spAutoFit/>
            </a:bodyPr>
            <a:lstStyle/>
            <a:p>
              <a:pPr algn="ctr">
                <a:spcBef>
                  <a:spcPts val="600"/>
                </a:spcBef>
                <a:buClr>
                  <a:schemeClr val="bg1">
                    <a:lumMod val="50000"/>
                  </a:schemeClr>
                </a:buClr>
                <a:buSzPct val="80000"/>
                <a:buNone/>
              </a:pPr>
              <a:r>
                <a:rPr lang="en-GB" sz="1400" dirty="0" smtClean="0">
                  <a:latin typeface="Arial" pitchFamily="34" charset="0"/>
                  <a:ea typeface="华文细黑" pitchFamily="2" charset="-122"/>
                  <a:cs typeface="Arial" pitchFamily="34" charset="0"/>
                </a:rPr>
                <a:t>RX/TX</a:t>
              </a:r>
            </a:p>
          </p:txBody>
        </p:sp>
        <p:sp>
          <p:nvSpPr>
            <p:cNvPr id="102" name="Rectangle 101"/>
            <p:cNvSpPr/>
            <p:nvPr/>
          </p:nvSpPr>
          <p:spPr bwMode="auto">
            <a:xfrm>
              <a:off x="9022565" y="2533650"/>
              <a:ext cx="409949" cy="635300"/>
            </a:xfrm>
            <a:prstGeom prst="rect">
              <a:avLst/>
            </a:prstGeom>
            <a:solidFill>
              <a:srgbClr val="00B05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uNone/>
              </a:pPr>
              <a:r>
                <a:rPr lang="en-GB" sz="1200" dirty="0" smtClean="0"/>
                <a:t>WUS</a:t>
              </a:r>
              <a:endParaRPr lang="en-GB" sz="1200" dirty="0"/>
            </a:p>
          </p:txBody>
        </p:sp>
        <p:sp>
          <p:nvSpPr>
            <p:cNvPr id="106" name="TextBox 105"/>
            <p:cNvSpPr txBox="1"/>
            <p:nvPr/>
          </p:nvSpPr>
          <p:spPr>
            <a:xfrm>
              <a:off x="6799634" y="1134635"/>
              <a:ext cx="3093252" cy="554373"/>
            </a:xfrm>
            <a:prstGeom prst="rect">
              <a:avLst/>
            </a:prstGeom>
            <a:noFill/>
          </p:spPr>
          <p:txBody>
            <a:bodyPr wrap="square" rtlCol="0">
              <a:spAutoFit/>
            </a:bodyPr>
            <a:lstStyle/>
            <a:p>
              <a:pPr algn="ctr">
                <a:spcBef>
                  <a:spcPts val="600"/>
                </a:spcBef>
                <a:buClr>
                  <a:schemeClr val="bg1">
                    <a:lumMod val="50000"/>
                  </a:schemeClr>
                </a:buClr>
                <a:buSzPct val="80000"/>
                <a:buNone/>
              </a:pPr>
              <a:r>
                <a:rPr lang="en-GB" sz="2000" dirty="0" smtClean="0">
                  <a:latin typeface="Arial" pitchFamily="34" charset="0"/>
                  <a:ea typeface="华文细黑" pitchFamily="2" charset="-122"/>
                  <a:cs typeface="Arial" pitchFamily="34" charset="0"/>
                </a:rPr>
                <a:t>“Wake-up signal”</a:t>
              </a:r>
            </a:p>
          </p:txBody>
        </p:sp>
      </p:grpSp>
      <p:grpSp>
        <p:nvGrpSpPr>
          <p:cNvPr id="10" name="Group 9"/>
          <p:cNvGrpSpPr/>
          <p:nvPr/>
        </p:nvGrpSpPr>
        <p:grpSpPr>
          <a:xfrm>
            <a:off x="313343" y="3677237"/>
            <a:ext cx="3003071" cy="2713877"/>
            <a:chOff x="313343" y="3677237"/>
            <a:chExt cx="3003071" cy="2713877"/>
          </a:xfrm>
        </p:grpSpPr>
        <p:grpSp>
          <p:nvGrpSpPr>
            <p:cNvPr id="120" name="Group 119"/>
            <p:cNvGrpSpPr/>
            <p:nvPr/>
          </p:nvGrpSpPr>
          <p:grpSpPr>
            <a:xfrm>
              <a:off x="1000108" y="3677237"/>
              <a:ext cx="1896256" cy="1828800"/>
              <a:chOff x="6792076" y="4078436"/>
              <a:chExt cx="1896256" cy="1828800"/>
            </a:xfrm>
          </p:grpSpPr>
          <p:sp>
            <p:nvSpPr>
              <p:cNvPr id="107" name="Hexagon 106"/>
              <p:cNvSpPr/>
              <p:nvPr/>
            </p:nvSpPr>
            <p:spPr bwMode="auto">
              <a:xfrm>
                <a:off x="6792076" y="4078436"/>
                <a:ext cx="1060704" cy="914400"/>
              </a:xfrm>
              <a:prstGeom prst="hexagon">
                <a:avLst/>
              </a:prstGeom>
              <a:noFill/>
              <a:ln w="15875">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8" name="Hexagon 107"/>
              <p:cNvSpPr/>
              <p:nvPr/>
            </p:nvSpPr>
            <p:spPr bwMode="auto">
              <a:xfrm>
                <a:off x="7627628" y="4535636"/>
                <a:ext cx="1060704" cy="914400"/>
              </a:xfrm>
              <a:prstGeom prst="hexagon">
                <a:avLst/>
              </a:prstGeom>
              <a:noFill/>
              <a:ln w="15875">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9" name="Hexagon 108"/>
              <p:cNvSpPr/>
              <p:nvPr/>
            </p:nvSpPr>
            <p:spPr bwMode="auto">
              <a:xfrm>
                <a:off x="6792076" y="4992836"/>
                <a:ext cx="1060704" cy="914400"/>
              </a:xfrm>
              <a:prstGeom prst="hexagon">
                <a:avLst/>
              </a:prstGeom>
              <a:noFill/>
              <a:ln w="15875">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cxnSp>
            <p:nvCxnSpPr>
              <p:cNvPr id="111" name="Straight Arrow Connector 110"/>
              <p:cNvCxnSpPr/>
              <p:nvPr/>
            </p:nvCxnSpPr>
            <p:spPr bwMode="auto">
              <a:xfrm>
                <a:off x="7322428" y="4535636"/>
                <a:ext cx="902410" cy="502007"/>
              </a:xfrm>
              <a:prstGeom prst="straightConnector1">
                <a:avLst/>
              </a:prstGeom>
              <a:noFill/>
              <a:ln w="28575" cap="flat" cmpd="sng" algn="ctr">
                <a:solidFill>
                  <a:srgbClr val="99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Straight Arrow Connector 112"/>
              <p:cNvCxnSpPr/>
              <p:nvPr/>
            </p:nvCxnSpPr>
            <p:spPr bwMode="auto">
              <a:xfrm>
                <a:off x="7322428" y="4540750"/>
                <a:ext cx="11493" cy="968325"/>
              </a:xfrm>
              <a:prstGeom prst="straightConnector1">
                <a:avLst/>
              </a:prstGeom>
              <a:noFill/>
              <a:ln w="28575" cap="flat" cmpd="sng" algn="ctr">
                <a:solidFill>
                  <a:srgbClr val="99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TextBox 113"/>
              <p:cNvSpPr txBox="1"/>
              <p:nvPr/>
            </p:nvSpPr>
            <p:spPr>
              <a:xfrm>
                <a:off x="7616367" y="4579650"/>
                <a:ext cx="623909" cy="584775"/>
              </a:xfrm>
              <a:prstGeom prst="rect">
                <a:avLst/>
              </a:prstGeom>
              <a:noFill/>
            </p:spPr>
            <p:txBody>
              <a:bodyPr wrap="square" rtlCol="0">
                <a:spAutoFit/>
              </a:bodyPr>
              <a:lstStyle/>
              <a:p>
                <a:pPr algn="ctr">
                  <a:spcBef>
                    <a:spcPts val="600"/>
                  </a:spcBef>
                  <a:buClr>
                    <a:schemeClr val="bg1">
                      <a:lumMod val="50000"/>
                    </a:schemeClr>
                  </a:buClr>
                  <a:buSzPct val="80000"/>
                  <a:buNone/>
                </a:pPr>
                <a:r>
                  <a:rPr lang="en-GB" sz="3200" dirty="0" smtClean="0">
                    <a:solidFill>
                      <a:srgbClr val="00B050"/>
                    </a:solidFill>
                    <a:latin typeface="Arial" pitchFamily="34" charset="0"/>
                    <a:ea typeface="华文细黑" pitchFamily="2" charset="-122"/>
                    <a:cs typeface="Arial" pitchFamily="34" charset="0"/>
                  </a:rPr>
                  <a:t>X</a:t>
                </a:r>
              </a:p>
            </p:txBody>
          </p:sp>
          <p:sp>
            <p:nvSpPr>
              <p:cNvPr id="115" name="TextBox 114"/>
              <p:cNvSpPr txBox="1"/>
              <p:nvPr/>
            </p:nvSpPr>
            <p:spPr>
              <a:xfrm>
                <a:off x="7043810" y="4898118"/>
                <a:ext cx="623909" cy="584775"/>
              </a:xfrm>
              <a:prstGeom prst="rect">
                <a:avLst/>
              </a:prstGeom>
              <a:noFill/>
            </p:spPr>
            <p:txBody>
              <a:bodyPr wrap="square" rtlCol="0">
                <a:spAutoFit/>
              </a:bodyPr>
              <a:lstStyle/>
              <a:p>
                <a:pPr algn="ctr">
                  <a:spcBef>
                    <a:spcPts val="600"/>
                  </a:spcBef>
                  <a:buClr>
                    <a:schemeClr val="bg1">
                      <a:lumMod val="50000"/>
                    </a:schemeClr>
                  </a:buClr>
                  <a:buSzPct val="80000"/>
                  <a:buNone/>
                </a:pPr>
                <a:r>
                  <a:rPr lang="en-GB" sz="3200" dirty="0" smtClean="0">
                    <a:solidFill>
                      <a:srgbClr val="00B050"/>
                    </a:solidFill>
                    <a:latin typeface="Arial" pitchFamily="34" charset="0"/>
                    <a:ea typeface="华文细黑" pitchFamily="2" charset="-122"/>
                    <a:cs typeface="Arial" pitchFamily="34" charset="0"/>
                  </a:rPr>
                  <a:t>X</a:t>
                </a:r>
              </a:p>
            </p:txBody>
          </p:sp>
        </p:grpSp>
        <p:sp>
          <p:nvSpPr>
            <p:cNvPr id="121" name="TextBox 120"/>
            <p:cNvSpPr txBox="1"/>
            <p:nvPr/>
          </p:nvSpPr>
          <p:spPr>
            <a:xfrm>
              <a:off x="313343" y="5806339"/>
              <a:ext cx="3003071" cy="584775"/>
            </a:xfrm>
            <a:prstGeom prst="rect">
              <a:avLst/>
            </a:prstGeom>
            <a:noFill/>
          </p:spPr>
          <p:txBody>
            <a:bodyPr wrap="square" rtlCol="0">
              <a:spAutoFit/>
            </a:bodyPr>
            <a:lstStyle/>
            <a:p>
              <a:pPr algn="ct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NB-IoT: No handover measurements / signalling</a:t>
              </a:r>
            </a:p>
          </p:txBody>
        </p:sp>
      </p:grpSp>
      <p:grpSp>
        <p:nvGrpSpPr>
          <p:cNvPr id="9" name="Group 8"/>
          <p:cNvGrpSpPr/>
          <p:nvPr/>
        </p:nvGrpSpPr>
        <p:grpSpPr>
          <a:xfrm>
            <a:off x="4022443" y="3360212"/>
            <a:ext cx="3457382" cy="3027391"/>
            <a:chOff x="4022443" y="3360212"/>
            <a:chExt cx="3457382" cy="3027391"/>
          </a:xfrm>
        </p:grpSpPr>
        <p:grpSp>
          <p:nvGrpSpPr>
            <p:cNvPr id="6" name="Group 5"/>
            <p:cNvGrpSpPr/>
            <p:nvPr/>
          </p:nvGrpSpPr>
          <p:grpSpPr>
            <a:xfrm>
              <a:off x="4038234" y="3360212"/>
              <a:ext cx="3063400" cy="2238435"/>
              <a:chOff x="4050838" y="3213365"/>
              <a:chExt cx="3063400" cy="2238435"/>
            </a:xfrm>
          </p:grpSpPr>
          <p:cxnSp>
            <p:nvCxnSpPr>
              <p:cNvPr id="124" name="Straight Connector 123"/>
              <p:cNvCxnSpPr/>
              <p:nvPr/>
            </p:nvCxnSpPr>
            <p:spPr bwMode="auto">
              <a:xfrm>
                <a:off x="4503789" y="3518225"/>
                <a:ext cx="0" cy="1933575"/>
              </a:xfrm>
              <a:prstGeom prst="line">
                <a:avLst/>
              </a:prstGeom>
              <a:noFill/>
              <a:ln w="349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Straight Connector 124"/>
              <p:cNvCxnSpPr/>
              <p:nvPr/>
            </p:nvCxnSpPr>
            <p:spPr bwMode="auto">
              <a:xfrm>
                <a:off x="6673009" y="3520400"/>
                <a:ext cx="0" cy="1931400"/>
              </a:xfrm>
              <a:prstGeom prst="line">
                <a:avLst/>
              </a:prstGeom>
              <a:noFill/>
              <a:ln w="349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TextBox 125"/>
              <p:cNvSpPr txBox="1"/>
              <p:nvPr/>
            </p:nvSpPr>
            <p:spPr>
              <a:xfrm>
                <a:off x="4050838" y="3213365"/>
                <a:ext cx="905901" cy="338554"/>
              </a:xfrm>
              <a:prstGeom prst="rect">
                <a:avLst/>
              </a:prstGeom>
              <a:noFill/>
            </p:spPr>
            <p:txBody>
              <a:bodyPr wrap="square" rtlCol="0">
                <a:spAutoFit/>
              </a:bodyPr>
              <a:lstStyle/>
              <a:p>
                <a:pPr algn="ct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UE</a:t>
                </a:r>
              </a:p>
            </p:txBody>
          </p:sp>
          <p:sp>
            <p:nvSpPr>
              <p:cNvPr id="127" name="TextBox 126"/>
              <p:cNvSpPr txBox="1"/>
              <p:nvPr/>
            </p:nvSpPr>
            <p:spPr>
              <a:xfrm>
                <a:off x="6208337" y="3218575"/>
                <a:ext cx="905901" cy="338554"/>
              </a:xfrm>
              <a:prstGeom prst="rect">
                <a:avLst/>
              </a:prstGeom>
              <a:noFill/>
            </p:spPr>
            <p:txBody>
              <a:bodyPr wrap="square" rtlCol="0">
                <a:spAutoFit/>
              </a:bodyPr>
              <a:lstStyle/>
              <a:p>
                <a:pPr algn="ct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eNB</a:t>
                </a:r>
              </a:p>
            </p:txBody>
          </p:sp>
          <p:cxnSp>
            <p:nvCxnSpPr>
              <p:cNvPr id="131" name="Straight Arrow Connector 130"/>
              <p:cNvCxnSpPr/>
              <p:nvPr/>
            </p:nvCxnSpPr>
            <p:spPr bwMode="auto">
              <a:xfrm>
                <a:off x="4503788" y="3766375"/>
                <a:ext cx="2157499" cy="0"/>
              </a:xfrm>
              <a:prstGeom prst="straightConnector1">
                <a:avLst/>
              </a:prstGeom>
              <a:noFill/>
              <a:ln w="34925" cap="flat" cmpd="sng" algn="ctr">
                <a:solidFill>
                  <a:srgbClr val="99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Straight Arrow Connector 132"/>
              <p:cNvCxnSpPr/>
              <p:nvPr/>
            </p:nvCxnSpPr>
            <p:spPr bwMode="auto">
              <a:xfrm flipH="1">
                <a:off x="4503788" y="4070675"/>
                <a:ext cx="2157499" cy="0"/>
              </a:xfrm>
              <a:prstGeom prst="straightConnector1">
                <a:avLst/>
              </a:prstGeom>
              <a:noFill/>
              <a:ln w="34925" cap="flat" cmpd="sng" algn="ctr">
                <a:solidFill>
                  <a:srgbClr val="99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Straight Arrow Connector 133"/>
              <p:cNvCxnSpPr/>
              <p:nvPr/>
            </p:nvCxnSpPr>
            <p:spPr bwMode="auto">
              <a:xfrm>
                <a:off x="4515510" y="4370451"/>
                <a:ext cx="2157499" cy="0"/>
              </a:xfrm>
              <a:prstGeom prst="straightConnector1">
                <a:avLst/>
              </a:prstGeom>
              <a:noFill/>
              <a:ln w="34925" cap="flat" cmpd="sng" algn="ctr">
                <a:solidFill>
                  <a:srgbClr val="99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Straight Arrow Connector 134"/>
              <p:cNvCxnSpPr/>
              <p:nvPr/>
            </p:nvCxnSpPr>
            <p:spPr bwMode="auto">
              <a:xfrm flipH="1">
                <a:off x="4515510" y="4674751"/>
                <a:ext cx="2157499" cy="0"/>
              </a:xfrm>
              <a:prstGeom prst="straightConnector1">
                <a:avLst/>
              </a:prstGeom>
              <a:noFill/>
              <a:ln w="34925" cap="flat" cmpd="sng" algn="ctr">
                <a:solidFill>
                  <a:srgbClr val="99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Arrow Connector 135"/>
              <p:cNvCxnSpPr/>
              <p:nvPr/>
            </p:nvCxnSpPr>
            <p:spPr bwMode="auto">
              <a:xfrm>
                <a:off x="4503788" y="5046726"/>
                <a:ext cx="2157499" cy="0"/>
              </a:xfrm>
              <a:prstGeom prst="straightConnector1">
                <a:avLst/>
              </a:prstGeom>
              <a:noFill/>
              <a:ln w="34925" cap="flat" cmpd="sng" algn="ctr">
                <a:solidFill>
                  <a:schemeClr val="tx1">
                    <a:lumMod val="65000"/>
                    <a:lumOff val="35000"/>
                  </a:schemeClr>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Arrow Connector 136"/>
              <p:cNvCxnSpPr/>
              <p:nvPr/>
            </p:nvCxnSpPr>
            <p:spPr bwMode="auto">
              <a:xfrm flipH="1">
                <a:off x="4503788" y="5351026"/>
                <a:ext cx="2157499" cy="0"/>
              </a:xfrm>
              <a:prstGeom prst="straightConnector1">
                <a:avLst/>
              </a:prstGeom>
              <a:noFill/>
              <a:ln w="34925" cap="flat" cmpd="sng" algn="ctr">
                <a:solidFill>
                  <a:schemeClr val="tx1">
                    <a:lumMod val="65000"/>
                    <a:lumOff val="35000"/>
                  </a:schemeClr>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useBgFill="1">
            <p:nvSpPr>
              <p:cNvPr id="139" name="TextBox 138"/>
              <p:cNvSpPr txBox="1"/>
              <p:nvPr/>
            </p:nvSpPr>
            <p:spPr>
              <a:xfrm>
                <a:off x="5216411" y="4850143"/>
                <a:ext cx="868996" cy="400110"/>
              </a:xfrm>
              <a:prstGeom prst="rect">
                <a:avLst/>
              </a:prstGeom>
            </p:spPr>
            <p:txBody>
              <a:bodyPr wrap="square" rtlCol="0">
                <a:spAutoFit/>
              </a:bodyPr>
              <a:lstStyle/>
              <a:p>
                <a:pPr algn="ctr">
                  <a:spcBef>
                    <a:spcPts val="600"/>
                  </a:spcBef>
                  <a:buClr>
                    <a:schemeClr val="bg1">
                      <a:lumMod val="50000"/>
                    </a:schemeClr>
                  </a:buClr>
                  <a:buSzPct val="80000"/>
                  <a:buNone/>
                </a:pPr>
                <a:r>
                  <a:rPr lang="en-GB" sz="2000" dirty="0" smtClean="0">
                    <a:latin typeface="Arial" pitchFamily="34" charset="0"/>
                    <a:ea typeface="华文细黑" pitchFamily="2" charset="-122"/>
                    <a:cs typeface="Arial" pitchFamily="34" charset="0"/>
                  </a:rPr>
                  <a:t>DATA</a:t>
                </a:r>
              </a:p>
            </p:txBody>
          </p:sp>
          <p:sp useBgFill="1">
            <p:nvSpPr>
              <p:cNvPr id="140" name="TextBox 139"/>
              <p:cNvSpPr txBox="1"/>
              <p:nvPr/>
            </p:nvSpPr>
            <p:spPr>
              <a:xfrm>
                <a:off x="5216411" y="4172658"/>
                <a:ext cx="868996" cy="400110"/>
              </a:xfrm>
              <a:prstGeom prst="rect">
                <a:avLst/>
              </a:prstGeom>
            </p:spPr>
            <p:txBody>
              <a:bodyPr wrap="square" rtlCol="0">
                <a:spAutoFit/>
              </a:bodyPr>
              <a:lstStyle/>
              <a:p>
                <a:pPr algn="ctr">
                  <a:spcBef>
                    <a:spcPts val="600"/>
                  </a:spcBef>
                  <a:buClr>
                    <a:schemeClr val="bg1">
                      <a:lumMod val="50000"/>
                    </a:schemeClr>
                  </a:buClr>
                  <a:buSzPct val="80000"/>
                  <a:buNone/>
                </a:pPr>
                <a:r>
                  <a:rPr lang="en-GB" sz="2000" dirty="0" smtClean="0">
                    <a:solidFill>
                      <a:srgbClr val="00B050"/>
                    </a:solidFill>
                    <a:latin typeface="Arial" pitchFamily="34" charset="0"/>
                    <a:ea typeface="华文细黑" pitchFamily="2" charset="-122"/>
                    <a:cs typeface="Arial" pitchFamily="34" charset="0"/>
                  </a:rPr>
                  <a:t>DATA</a:t>
                </a:r>
              </a:p>
            </p:txBody>
          </p:sp>
          <p:sp>
            <p:nvSpPr>
              <p:cNvPr id="141" name="Curved Left Arrow 140"/>
              <p:cNvSpPr/>
              <p:nvPr/>
            </p:nvSpPr>
            <p:spPr bwMode="auto">
              <a:xfrm rot="10800000">
                <a:off x="4860273" y="4276919"/>
                <a:ext cx="420075" cy="757757"/>
              </a:xfrm>
              <a:prstGeom prst="curvedLeftArrow">
                <a:avLst/>
              </a:prstGeom>
              <a:solidFill>
                <a:srgbClr val="00B050"/>
              </a:solidFill>
              <a:ln>
                <a:solidFill>
                  <a:srgbClr val="00B050"/>
                </a:solidFill>
              </a:ln>
              <a:effectLst/>
              <a:extLst/>
            </p:spPr>
            <p:txBody>
              <a:bodyPr vert="horz" wrap="square" lIns="0" tIns="0" rIns="0" bIns="0" numCol="1" rtlCol="0" anchor="ctr" anchorCtr="0" compatLnSpc="1">
                <a:prstTxWarp prst="textNoShape">
                  <a:avLst/>
                </a:prstTxWarp>
              </a:bodyPr>
              <a:lstStyle/>
              <a:p>
                <a:pPr algn="ctr">
                  <a:buNone/>
                </a:pPr>
                <a:endParaRPr lang="en-GB" sz="900" dirty="0">
                  <a:latin typeface="Arial" panose="020B0604020202020204" pitchFamily="34" charset="0"/>
                  <a:ea typeface="华文细黑" panose="02010600040101010101" pitchFamily="2" charset="-122"/>
                  <a:cs typeface="Arial" panose="020B0604020202020204" pitchFamily="34" charset="0"/>
                </a:endParaRPr>
              </a:p>
            </p:txBody>
          </p:sp>
        </p:grpSp>
        <p:sp>
          <p:nvSpPr>
            <p:cNvPr id="142" name="TextBox 141"/>
            <p:cNvSpPr txBox="1"/>
            <p:nvPr/>
          </p:nvSpPr>
          <p:spPr>
            <a:xfrm>
              <a:off x="4022443" y="5802828"/>
              <a:ext cx="3457382" cy="584775"/>
            </a:xfrm>
            <a:prstGeom prst="rect">
              <a:avLst/>
            </a:prstGeom>
            <a:noFill/>
          </p:spPr>
          <p:txBody>
            <a:bodyPr wrap="square" rtlCol="0">
              <a:spAutoFit/>
            </a:bodyPr>
            <a:lstStyle/>
            <a:p>
              <a:pPr algn="ct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Earlier data transmission, without </a:t>
              </a:r>
              <a:r>
                <a:rPr lang="en-GB" sz="1600" dirty="0" err="1" smtClean="0">
                  <a:latin typeface="Arial" pitchFamily="34" charset="0"/>
                  <a:ea typeface="华文细黑" pitchFamily="2" charset="-122"/>
                  <a:cs typeface="Arial" pitchFamily="34" charset="0"/>
                </a:rPr>
                <a:t>tx</a:t>
              </a:r>
              <a:r>
                <a:rPr lang="en-GB" sz="1600" dirty="0" smtClean="0">
                  <a:latin typeface="Arial" pitchFamily="34" charset="0"/>
                  <a:ea typeface="华文细黑" pitchFamily="2" charset="-122"/>
                  <a:cs typeface="Arial" pitchFamily="34" charset="0"/>
                </a:rPr>
                <a:t>/</a:t>
              </a:r>
              <a:r>
                <a:rPr lang="en-GB" sz="1600" dirty="0" err="1" smtClean="0">
                  <a:latin typeface="Arial" pitchFamily="34" charset="0"/>
                  <a:ea typeface="华文细黑" pitchFamily="2" charset="-122"/>
                  <a:cs typeface="Arial" pitchFamily="34" charset="0"/>
                </a:rPr>
                <a:t>rx’ing</a:t>
              </a:r>
              <a:r>
                <a:rPr lang="en-GB" sz="1600" dirty="0" smtClean="0">
                  <a:latin typeface="Arial" pitchFamily="34" charset="0"/>
                  <a:ea typeface="华文细黑" pitchFamily="2" charset="-122"/>
                  <a:cs typeface="Arial" pitchFamily="34" charset="0"/>
                </a:rPr>
                <a:t> to complete connection</a:t>
              </a:r>
            </a:p>
          </p:txBody>
        </p:sp>
      </p:grpSp>
      <p:sp>
        <p:nvSpPr>
          <p:cNvPr id="145" name="Left Brace 144"/>
          <p:cNvSpPr/>
          <p:nvPr/>
        </p:nvSpPr>
        <p:spPr bwMode="auto">
          <a:xfrm rot="5400000">
            <a:off x="10930287" y="1735668"/>
            <a:ext cx="166527" cy="386222"/>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GB"/>
          </a:p>
        </p:txBody>
      </p:sp>
      <p:sp>
        <p:nvSpPr>
          <p:cNvPr id="146" name="TextBox 145"/>
          <p:cNvSpPr txBox="1"/>
          <p:nvPr/>
        </p:nvSpPr>
        <p:spPr>
          <a:xfrm>
            <a:off x="10546126" y="1356595"/>
            <a:ext cx="905900" cy="379947"/>
          </a:xfrm>
          <a:prstGeom prst="rect">
            <a:avLst/>
          </a:prstGeom>
          <a:noFill/>
        </p:spPr>
        <p:txBody>
          <a:bodyPr wrap="square" rtlCol="0">
            <a:spAutoFit/>
          </a:bodyPr>
          <a:lstStyle/>
          <a:p>
            <a:pPr algn="ctr">
              <a:spcBef>
                <a:spcPts val="600"/>
              </a:spcBef>
              <a:buClr>
                <a:schemeClr val="bg1">
                  <a:lumMod val="50000"/>
                </a:schemeClr>
              </a:buClr>
              <a:buSzPct val="80000"/>
              <a:buNone/>
            </a:pPr>
            <a:r>
              <a:rPr lang="en-GB" sz="1400" b="0" dirty="0">
                <a:latin typeface="Arial" pitchFamily="34" charset="0"/>
                <a:ea typeface="华文细黑" pitchFamily="2" charset="-122"/>
                <a:cs typeface="Arial" pitchFamily="34" charset="0"/>
              </a:rPr>
              <a:t>p</a:t>
            </a:r>
            <a:r>
              <a:rPr lang="en-GB" sz="1400" b="0" dirty="0" smtClean="0">
                <a:latin typeface="Arial" pitchFamily="34" charset="0"/>
                <a:ea typeface="华文细黑" pitchFamily="2" charset="-122"/>
                <a:cs typeface="Arial" pitchFamily="34" charset="0"/>
              </a:rPr>
              <a:t>aging chances</a:t>
            </a:r>
          </a:p>
        </p:txBody>
      </p:sp>
      <p:grpSp>
        <p:nvGrpSpPr>
          <p:cNvPr id="8" name="Group 7"/>
          <p:cNvGrpSpPr/>
          <p:nvPr/>
        </p:nvGrpSpPr>
        <p:grpSpPr>
          <a:xfrm>
            <a:off x="7459913" y="3424421"/>
            <a:ext cx="4214688" cy="2963182"/>
            <a:chOff x="7459913" y="3424421"/>
            <a:chExt cx="4214688" cy="2963182"/>
          </a:xfrm>
        </p:grpSpPr>
        <p:grpSp>
          <p:nvGrpSpPr>
            <p:cNvPr id="5" name="Group 4"/>
            <p:cNvGrpSpPr/>
            <p:nvPr/>
          </p:nvGrpSpPr>
          <p:grpSpPr>
            <a:xfrm>
              <a:off x="7459913" y="3424421"/>
              <a:ext cx="4170408" cy="2059839"/>
              <a:chOff x="7459913" y="3701655"/>
              <a:chExt cx="4170408" cy="2059839"/>
            </a:xfrm>
          </p:grpSpPr>
          <p:sp>
            <p:nvSpPr>
              <p:cNvPr id="151" name="TextBox 150"/>
              <p:cNvSpPr txBox="1"/>
              <p:nvPr/>
            </p:nvSpPr>
            <p:spPr>
              <a:xfrm>
                <a:off x="8044884" y="3701655"/>
                <a:ext cx="656338" cy="276999"/>
              </a:xfrm>
              <a:prstGeom prst="rect">
                <a:avLst/>
              </a:prstGeom>
              <a:noFill/>
            </p:spPr>
            <p:txBody>
              <a:bodyPr wrap="square" rtlCol="0">
                <a:spAutoFit/>
              </a:bodyPr>
              <a:lstStyle/>
              <a:p>
                <a:pPr algn="ctr">
                  <a:spcBef>
                    <a:spcPts val="600"/>
                  </a:spcBef>
                  <a:buClr>
                    <a:schemeClr val="bg1">
                      <a:lumMod val="50000"/>
                    </a:schemeClr>
                  </a:buClr>
                  <a:buSzPct val="80000"/>
                  <a:buNone/>
                </a:pPr>
                <a:r>
                  <a:rPr lang="en-GB" sz="1200" dirty="0" smtClean="0">
                    <a:latin typeface="Arial" pitchFamily="34" charset="0"/>
                    <a:ea typeface="华文细黑" pitchFamily="2" charset="-122"/>
                    <a:cs typeface="Arial" pitchFamily="34" charset="0"/>
                  </a:rPr>
                  <a:t>RSRP</a:t>
                </a:r>
              </a:p>
            </p:txBody>
          </p:sp>
          <p:sp>
            <p:nvSpPr>
              <p:cNvPr id="152" name="TextBox 151"/>
              <p:cNvSpPr txBox="1"/>
              <p:nvPr/>
            </p:nvSpPr>
            <p:spPr>
              <a:xfrm>
                <a:off x="11450520" y="5392162"/>
                <a:ext cx="179801" cy="369332"/>
              </a:xfrm>
              <a:prstGeom prst="rect">
                <a:avLst/>
              </a:prstGeom>
              <a:noFill/>
            </p:spPr>
            <p:txBody>
              <a:bodyPr wrap="square" rtlCol="0">
                <a:spAutoFit/>
              </a:bodyPr>
              <a:lstStyle/>
              <a:p>
                <a:pPr>
                  <a:spcBef>
                    <a:spcPts val="600"/>
                  </a:spcBef>
                  <a:buClr>
                    <a:schemeClr val="bg1">
                      <a:lumMod val="50000"/>
                    </a:schemeClr>
                  </a:buClr>
                  <a:buSzPct val="80000"/>
                  <a:buNone/>
                </a:pPr>
                <a:r>
                  <a:rPr lang="en-GB" i="1" dirty="0" smtClean="0">
                    <a:latin typeface="Arial" pitchFamily="34" charset="0"/>
                    <a:ea typeface="华文细黑" pitchFamily="2" charset="-122"/>
                    <a:cs typeface="Arial" pitchFamily="34" charset="0"/>
                  </a:rPr>
                  <a:t>t</a:t>
                </a:r>
              </a:p>
            </p:txBody>
          </p:sp>
          <p:cxnSp>
            <p:nvCxnSpPr>
              <p:cNvPr id="153" name="Straight Arrow Connector 152"/>
              <p:cNvCxnSpPr/>
              <p:nvPr/>
            </p:nvCxnSpPr>
            <p:spPr bwMode="auto">
              <a:xfrm flipV="1">
                <a:off x="8373053" y="3938555"/>
                <a:ext cx="0" cy="1662884"/>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flipV="1">
                <a:off x="8321549" y="5541080"/>
                <a:ext cx="3167368" cy="7011"/>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Straight Connector 156"/>
              <p:cNvCxnSpPr/>
              <p:nvPr/>
            </p:nvCxnSpPr>
            <p:spPr bwMode="auto">
              <a:xfrm>
                <a:off x="7785450" y="4418385"/>
                <a:ext cx="3519222" cy="0"/>
              </a:xfrm>
              <a:prstGeom prst="line">
                <a:avLst/>
              </a:prstGeom>
              <a:noFill/>
              <a:ln w="15875" cap="flat" cmpd="sng" algn="ctr">
                <a:solidFill>
                  <a:srgbClr val="00B05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Connector 157"/>
              <p:cNvCxnSpPr/>
              <p:nvPr/>
            </p:nvCxnSpPr>
            <p:spPr bwMode="auto">
              <a:xfrm>
                <a:off x="7767691" y="4987515"/>
                <a:ext cx="3543349" cy="0"/>
              </a:xfrm>
              <a:prstGeom prst="line">
                <a:avLst/>
              </a:prstGeom>
              <a:noFill/>
              <a:ln w="15875" cap="flat" cmpd="sng" algn="ctr">
                <a:solidFill>
                  <a:srgbClr val="00B05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7" name="Freeform 166"/>
              <p:cNvSpPr/>
              <p:nvPr/>
            </p:nvSpPr>
            <p:spPr bwMode="auto">
              <a:xfrm>
                <a:off x="8389144" y="4495201"/>
                <a:ext cx="631031" cy="476749"/>
              </a:xfrm>
              <a:custGeom>
                <a:avLst/>
                <a:gdLst>
                  <a:gd name="connsiteX0" fmla="*/ 0 w 631031"/>
                  <a:gd name="connsiteY0" fmla="*/ 170804 h 502232"/>
                  <a:gd name="connsiteX1" fmla="*/ 69056 w 631031"/>
                  <a:gd name="connsiteY1" fmla="*/ 404166 h 502232"/>
                  <a:gd name="connsiteX2" fmla="*/ 154781 w 631031"/>
                  <a:gd name="connsiteY2" fmla="*/ 247004 h 502232"/>
                  <a:gd name="connsiteX3" fmla="*/ 228600 w 631031"/>
                  <a:gd name="connsiteY3" fmla="*/ 485129 h 502232"/>
                  <a:gd name="connsiteX4" fmla="*/ 335756 w 631031"/>
                  <a:gd name="connsiteY4" fmla="*/ 8879 h 502232"/>
                  <a:gd name="connsiteX5" fmla="*/ 404812 w 631031"/>
                  <a:gd name="connsiteY5" fmla="*/ 168423 h 502232"/>
                  <a:gd name="connsiteX6" fmla="*/ 440531 w 631031"/>
                  <a:gd name="connsiteY6" fmla="*/ 87460 h 502232"/>
                  <a:gd name="connsiteX7" fmla="*/ 538162 w 631031"/>
                  <a:gd name="connsiteY7" fmla="*/ 501798 h 502232"/>
                  <a:gd name="connsiteX8" fmla="*/ 631031 w 631031"/>
                  <a:gd name="connsiteY8" fmla="*/ 173185 h 50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1031" h="502232">
                    <a:moveTo>
                      <a:pt x="0" y="170804"/>
                    </a:moveTo>
                    <a:cubicBezTo>
                      <a:pt x="21629" y="281135"/>
                      <a:pt x="43259" y="391466"/>
                      <a:pt x="69056" y="404166"/>
                    </a:cubicBezTo>
                    <a:cubicBezTo>
                      <a:pt x="94853" y="416866"/>
                      <a:pt x="128190" y="233510"/>
                      <a:pt x="154781" y="247004"/>
                    </a:cubicBezTo>
                    <a:cubicBezTo>
                      <a:pt x="181372" y="260498"/>
                      <a:pt x="198438" y="524817"/>
                      <a:pt x="228600" y="485129"/>
                    </a:cubicBezTo>
                    <a:cubicBezTo>
                      <a:pt x="258763" y="445442"/>
                      <a:pt x="306387" y="61663"/>
                      <a:pt x="335756" y="8879"/>
                    </a:cubicBezTo>
                    <a:cubicBezTo>
                      <a:pt x="365125" y="-43905"/>
                      <a:pt x="387350" y="155326"/>
                      <a:pt x="404812" y="168423"/>
                    </a:cubicBezTo>
                    <a:cubicBezTo>
                      <a:pt x="422275" y="181520"/>
                      <a:pt x="418306" y="31898"/>
                      <a:pt x="440531" y="87460"/>
                    </a:cubicBezTo>
                    <a:cubicBezTo>
                      <a:pt x="462756" y="143022"/>
                      <a:pt x="506412" y="487511"/>
                      <a:pt x="538162" y="501798"/>
                    </a:cubicBezTo>
                    <a:cubicBezTo>
                      <a:pt x="569912" y="516086"/>
                      <a:pt x="631031" y="173185"/>
                      <a:pt x="631031" y="173185"/>
                    </a:cubicBezTo>
                  </a:path>
                </a:pathLst>
              </a:custGeom>
              <a:noFill/>
              <a:ln w="19050">
                <a:solidFill>
                  <a:srgbClr val="990000"/>
                </a:solidFill>
              </a:ln>
              <a:effectLst/>
              <a:extLst/>
            </p:spPr>
            <p:txBody>
              <a:bodyPr rtlCol="0" anchor="ctr"/>
              <a:lstStyle/>
              <a:p>
                <a:pPr algn="ctr"/>
                <a:endParaRPr lang="en-GB"/>
              </a:p>
            </p:txBody>
          </p:sp>
          <p:sp>
            <p:nvSpPr>
              <p:cNvPr id="169" name="Freeform 168"/>
              <p:cNvSpPr/>
              <p:nvPr/>
            </p:nvSpPr>
            <p:spPr bwMode="auto">
              <a:xfrm>
                <a:off x="9020175" y="4239601"/>
                <a:ext cx="1819275" cy="930445"/>
              </a:xfrm>
              <a:custGeom>
                <a:avLst/>
                <a:gdLst>
                  <a:gd name="connsiteX0" fmla="*/ 0 w 1819275"/>
                  <a:gd name="connsiteY0" fmla="*/ 429498 h 930445"/>
                  <a:gd name="connsiteX1" fmla="*/ 40481 w 1819275"/>
                  <a:gd name="connsiteY1" fmla="*/ 293767 h 930445"/>
                  <a:gd name="connsiteX2" fmla="*/ 154781 w 1819275"/>
                  <a:gd name="connsiteY2" fmla="*/ 227092 h 930445"/>
                  <a:gd name="connsiteX3" fmla="*/ 295275 w 1819275"/>
                  <a:gd name="connsiteY3" fmla="*/ 369967 h 930445"/>
                  <a:gd name="connsiteX4" fmla="*/ 459581 w 1819275"/>
                  <a:gd name="connsiteY4" fmla="*/ 873 h 930445"/>
                  <a:gd name="connsiteX5" fmla="*/ 692944 w 1819275"/>
                  <a:gd name="connsiteY5" fmla="*/ 274717 h 930445"/>
                  <a:gd name="connsiteX6" fmla="*/ 873919 w 1819275"/>
                  <a:gd name="connsiteY6" fmla="*/ 510460 h 930445"/>
                  <a:gd name="connsiteX7" fmla="*/ 950119 w 1819275"/>
                  <a:gd name="connsiteY7" fmla="*/ 384254 h 930445"/>
                  <a:gd name="connsiteX8" fmla="*/ 1047750 w 1819275"/>
                  <a:gd name="connsiteY8" fmla="*/ 622379 h 930445"/>
                  <a:gd name="connsiteX9" fmla="*/ 1169194 w 1819275"/>
                  <a:gd name="connsiteY9" fmla="*/ 341392 h 930445"/>
                  <a:gd name="connsiteX10" fmla="*/ 1354931 w 1819275"/>
                  <a:gd name="connsiteY10" fmla="*/ 703342 h 930445"/>
                  <a:gd name="connsiteX11" fmla="*/ 1521619 w 1819275"/>
                  <a:gd name="connsiteY11" fmla="*/ 893842 h 930445"/>
                  <a:gd name="connsiteX12" fmla="*/ 1726406 w 1819275"/>
                  <a:gd name="connsiteY12" fmla="*/ 920035 h 930445"/>
                  <a:gd name="connsiteX13" fmla="*/ 1819275 w 1819275"/>
                  <a:gd name="connsiteY13" fmla="*/ 770017 h 93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9275" h="930445">
                    <a:moveTo>
                      <a:pt x="0" y="429498"/>
                    </a:moveTo>
                    <a:cubicBezTo>
                      <a:pt x="7342" y="378499"/>
                      <a:pt x="14684" y="327501"/>
                      <a:pt x="40481" y="293767"/>
                    </a:cubicBezTo>
                    <a:cubicBezTo>
                      <a:pt x="66278" y="260033"/>
                      <a:pt x="112315" y="214392"/>
                      <a:pt x="154781" y="227092"/>
                    </a:cubicBezTo>
                    <a:cubicBezTo>
                      <a:pt x="197247" y="239792"/>
                      <a:pt x="244475" y="407670"/>
                      <a:pt x="295275" y="369967"/>
                    </a:cubicBezTo>
                    <a:cubicBezTo>
                      <a:pt x="346075" y="332264"/>
                      <a:pt x="393303" y="16748"/>
                      <a:pt x="459581" y="873"/>
                    </a:cubicBezTo>
                    <a:cubicBezTo>
                      <a:pt x="525859" y="-15002"/>
                      <a:pt x="623888" y="189786"/>
                      <a:pt x="692944" y="274717"/>
                    </a:cubicBezTo>
                    <a:cubicBezTo>
                      <a:pt x="762000" y="359648"/>
                      <a:pt x="831057" y="492204"/>
                      <a:pt x="873919" y="510460"/>
                    </a:cubicBezTo>
                    <a:cubicBezTo>
                      <a:pt x="916781" y="528716"/>
                      <a:pt x="921147" y="365601"/>
                      <a:pt x="950119" y="384254"/>
                    </a:cubicBezTo>
                    <a:cubicBezTo>
                      <a:pt x="979091" y="402907"/>
                      <a:pt x="1011238" y="629523"/>
                      <a:pt x="1047750" y="622379"/>
                    </a:cubicBezTo>
                    <a:cubicBezTo>
                      <a:pt x="1084263" y="615235"/>
                      <a:pt x="1117997" y="327898"/>
                      <a:pt x="1169194" y="341392"/>
                    </a:cubicBezTo>
                    <a:cubicBezTo>
                      <a:pt x="1220391" y="354886"/>
                      <a:pt x="1296194" y="611267"/>
                      <a:pt x="1354931" y="703342"/>
                    </a:cubicBezTo>
                    <a:cubicBezTo>
                      <a:pt x="1413668" y="795417"/>
                      <a:pt x="1459707" y="857727"/>
                      <a:pt x="1521619" y="893842"/>
                    </a:cubicBezTo>
                    <a:cubicBezTo>
                      <a:pt x="1583531" y="929957"/>
                      <a:pt x="1676797" y="940672"/>
                      <a:pt x="1726406" y="920035"/>
                    </a:cubicBezTo>
                    <a:cubicBezTo>
                      <a:pt x="1776015" y="899398"/>
                      <a:pt x="1797645" y="834707"/>
                      <a:pt x="1819275" y="770017"/>
                    </a:cubicBezTo>
                  </a:path>
                </a:pathLst>
              </a:custGeom>
              <a:noFill/>
              <a:ln w="19050">
                <a:solidFill>
                  <a:schemeClr val="bg1">
                    <a:lumMod val="50000"/>
                  </a:schemeClr>
                </a:solidFill>
              </a:ln>
              <a:effectLst/>
              <a:extLst/>
            </p:spPr>
            <p:txBody>
              <a:bodyPr rtlCol="0" anchor="ctr"/>
              <a:lstStyle/>
              <a:p>
                <a:pPr algn="ctr"/>
                <a:endParaRPr lang="en-GB"/>
              </a:p>
            </p:txBody>
          </p:sp>
          <p:cxnSp>
            <p:nvCxnSpPr>
              <p:cNvPr id="171" name="Straight Arrow Connector 170"/>
              <p:cNvCxnSpPr/>
              <p:nvPr/>
            </p:nvCxnSpPr>
            <p:spPr bwMode="auto">
              <a:xfrm>
                <a:off x="8366143" y="5355223"/>
                <a:ext cx="648252" cy="0"/>
              </a:xfrm>
              <a:prstGeom prst="straightConnector1">
                <a:avLst/>
              </a:prstGeom>
              <a:noFill/>
              <a:ln w="9525" cap="flat" cmpd="sng" algn="ctr">
                <a:solidFill>
                  <a:schemeClr val="tx1"/>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 name="Straight Arrow Connector 172"/>
              <p:cNvCxnSpPr/>
              <p:nvPr/>
            </p:nvCxnSpPr>
            <p:spPr bwMode="auto">
              <a:xfrm>
                <a:off x="9025620" y="5355223"/>
                <a:ext cx="1865668" cy="0"/>
              </a:xfrm>
              <a:prstGeom prst="straightConnector1">
                <a:avLst/>
              </a:prstGeom>
              <a:noFill/>
              <a:ln w="9525" cap="flat" cmpd="sng" algn="ctr">
                <a:solidFill>
                  <a:schemeClr val="tx1"/>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6" name="TextBox 175"/>
              <p:cNvSpPr txBox="1"/>
              <p:nvPr/>
            </p:nvSpPr>
            <p:spPr>
              <a:xfrm>
                <a:off x="8342037" y="5019776"/>
                <a:ext cx="758898" cy="307777"/>
              </a:xfrm>
              <a:prstGeom prst="rect">
                <a:avLst/>
              </a:prstGeom>
              <a:noFill/>
            </p:spPr>
            <p:txBody>
              <a:bodyPr wrap="square" rtlCol="0">
                <a:spAutoFit/>
              </a:bodyPr>
              <a:lstStyle/>
              <a:p>
                <a:pPr algn="ctr">
                  <a:spcBef>
                    <a:spcPts val="600"/>
                  </a:spcBef>
                  <a:buClr>
                    <a:schemeClr val="bg1">
                      <a:lumMod val="50000"/>
                    </a:schemeClr>
                  </a:buClr>
                  <a:buSzPct val="80000"/>
                  <a:buNone/>
                </a:pPr>
                <a:r>
                  <a:rPr lang="en-GB" sz="1400" dirty="0" smtClean="0">
                    <a:latin typeface="Arial" pitchFamily="34" charset="0"/>
                    <a:ea typeface="华文细黑" pitchFamily="2" charset="-122"/>
                    <a:cs typeface="Arial" pitchFamily="34" charset="0"/>
                  </a:rPr>
                  <a:t>5 mins</a:t>
                </a:r>
              </a:p>
            </p:txBody>
          </p:sp>
          <p:sp>
            <p:nvSpPr>
              <p:cNvPr id="177" name="TextBox 176"/>
              <p:cNvSpPr txBox="1"/>
              <p:nvPr/>
            </p:nvSpPr>
            <p:spPr>
              <a:xfrm>
                <a:off x="9386227" y="5023192"/>
                <a:ext cx="1038012" cy="307777"/>
              </a:xfrm>
              <a:prstGeom prst="rect">
                <a:avLst/>
              </a:prstGeom>
              <a:noFill/>
            </p:spPr>
            <p:txBody>
              <a:bodyPr wrap="square" rtlCol="0">
                <a:spAutoFit/>
              </a:bodyPr>
              <a:lstStyle/>
              <a:p>
                <a:pPr algn="ctr">
                  <a:spcBef>
                    <a:spcPts val="600"/>
                  </a:spcBef>
                  <a:buClr>
                    <a:schemeClr val="bg1">
                      <a:lumMod val="50000"/>
                    </a:schemeClr>
                  </a:buClr>
                  <a:buSzPct val="80000"/>
                  <a:buNone/>
                </a:pPr>
                <a:r>
                  <a:rPr lang="en-GB" sz="1400" dirty="0" smtClean="0">
                    <a:latin typeface="Arial" pitchFamily="34" charset="0"/>
                    <a:ea typeface="华文细黑" pitchFamily="2" charset="-122"/>
                    <a:cs typeface="Arial" pitchFamily="34" charset="0"/>
                  </a:rPr>
                  <a:t>24 hours</a:t>
                </a:r>
              </a:p>
            </p:txBody>
          </p:sp>
          <p:cxnSp>
            <p:nvCxnSpPr>
              <p:cNvPr id="179" name="Straight Connector 178"/>
              <p:cNvCxnSpPr/>
              <p:nvPr/>
            </p:nvCxnSpPr>
            <p:spPr bwMode="auto">
              <a:xfrm>
                <a:off x="9020175" y="4070675"/>
                <a:ext cx="0" cy="1433803"/>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179"/>
              <p:cNvCxnSpPr/>
              <p:nvPr/>
            </p:nvCxnSpPr>
            <p:spPr bwMode="auto">
              <a:xfrm>
                <a:off x="10891288" y="4070675"/>
                <a:ext cx="0" cy="1452531"/>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190"/>
              <p:cNvCxnSpPr/>
              <p:nvPr/>
            </p:nvCxnSpPr>
            <p:spPr bwMode="auto">
              <a:xfrm>
                <a:off x="7996810" y="4674776"/>
                <a:ext cx="1010476" cy="0"/>
              </a:xfrm>
              <a:prstGeom prst="line">
                <a:avLst/>
              </a:prstGeom>
              <a:noFill/>
              <a:ln w="317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Arrow Connector 192"/>
              <p:cNvCxnSpPr/>
              <p:nvPr/>
            </p:nvCxnSpPr>
            <p:spPr bwMode="auto">
              <a:xfrm>
                <a:off x="7861648" y="4424735"/>
                <a:ext cx="0" cy="544945"/>
              </a:xfrm>
              <a:prstGeom prst="straightConnector1">
                <a:avLst/>
              </a:prstGeom>
              <a:noFill/>
              <a:ln w="9525" cap="flat" cmpd="sng" algn="ctr">
                <a:solidFill>
                  <a:schemeClr val="tx1"/>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 name="TextBox 193"/>
              <p:cNvSpPr txBox="1"/>
              <p:nvPr/>
            </p:nvSpPr>
            <p:spPr>
              <a:xfrm rot="16200000">
                <a:off x="7125527" y="4534917"/>
                <a:ext cx="976549" cy="307777"/>
              </a:xfrm>
              <a:prstGeom prst="rect">
                <a:avLst/>
              </a:prstGeom>
              <a:noFill/>
            </p:spPr>
            <p:txBody>
              <a:bodyPr wrap="square" rtlCol="0">
                <a:spAutoFit/>
              </a:bodyPr>
              <a:lstStyle/>
              <a:p>
                <a:pPr algn="ctr">
                  <a:spcBef>
                    <a:spcPts val="600"/>
                  </a:spcBef>
                  <a:buClr>
                    <a:schemeClr val="bg1">
                      <a:lumMod val="50000"/>
                    </a:schemeClr>
                  </a:buClr>
                  <a:buSzPct val="80000"/>
                  <a:buNone/>
                </a:pPr>
                <a:r>
                  <a:rPr lang="en-GB" sz="1400" dirty="0" smtClean="0">
                    <a:latin typeface="Arial" pitchFamily="34" charset="0"/>
                    <a:ea typeface="华文细黑" pitchFamily="2" charset="-122"/>
                    <a:cs typeface="Arial" pitchFamily="34" charset="0"/>
                  </a:rPr>
                  <a:t>±</a:t>
                </a:r>
                <a:r>
                  <a:rPr lang="en-GB" sz="1400" i="1" dirty="0" smtClean="0">
                    <a:latin typeface="Arial" pitchFamily="34" charset="0"/>
                    <a:ea typeface="华文细黑" pitchFamily="2" charset="-122"/>
                    <a:cs typeface="Arial" pitchFamily="34" charset="0"/>
                  </a:rPr>
                  <a:t>X</a:t>
                </a:r>
                <a:r>
                  <a:rPr lang="en-GB" sz="1400" dirty="0" smtClean="0">
                    <a:latin typeface="Arial" pitchFamily="34" charset="0"/>
                    <a:ea typeface="华文细黑" pitchFamily="2" charset="-122"/>
                    <a:cs typeface="Arial" pitchFamily="34" charset="0"/>
                  </a:rPr>
                  <a:t> dB</a:t>
                </a:r>
              </a:p>
            </p:txBody>
          </p:sp>
        </p:grpSp>
        <p:sp>
          <p:nvSpPr>
            <p:cNvPr id="110" name="TextBox 109"/>
            <p:cNvSpPr txBox="1"/>
            <p:nvPr/>
          </p:nvSpPr>
          <p:spPr>
            <a:xfrm>
              <a:off x="8089165" y="5802828"/>
              <a:ext cx="3585436" cy="584775"/>
            </a:xfrm>
            <a:prstGeom prst="rect">
              <a:avLst/>
            </a:prstGeom>
            <a:noFill/>
          </p:spPr>
          <p:txBody>
            <a:bodyPr wrap="square" rtlCol="0">
              <a:spAutoFit/>
            </a:bodyPr>
            <a:lstStyle/>
            <a:p>
              <a:pPr algn="ct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Stationary UE can suspend measurements of neighbour cells</a:t>
              </a:r>
            </a:p>
          </p:txBody>
        </p:sp>
      </p:grpSp>
      <p:grpSp>
        <p:nvGrpSpPr>
          <p:cNvPr id="7" name="Group 6"/>
          <p:cNvGrpSpPr/>
          <p:nvPr/>
        </p:nvGrpSpPr>
        <p:grpSpPr>
          <a:xfrm>
            <a:off x="170259" y="1020776"/>
            <a:ext cx="3717288" cy="2380859"/>
            <a:chOff x="170259" y="1020776"/>
            <a:chExt cx="3717288" cy="2380859"/>
          </a:xfrm>
        </p:grpSpPr>
        <p:grpSp>
          <p:nvGrpSpPr>
            <p:cNvPr id="46" name="Group 45"/>
            <p:cNvGrpSpPr/>
            <p:nvPr/>
          </p:nvGrpSpPr>
          <p:grpSpPr>
            <a:xfrm>
              <a:off x="170259" y="1020776"/>
              <a:ext cx="3717288" cy="1822590"/>
              <a:chOff x="6242934" y="3428262"/>
              <a:chExt cx="5120028" cy="2509867"/>
            </a:xfrm>
          </p:grpSpPr>
          <p:grpSp>
            <p:nvGrpSpPr>
              <p:cNvPr id="43" name="Group 42"/>
              <p:cNvGrpSpPr/>
              <p:nvPr/>
            </p:nvGrpSpPr>
            <p:grpSpPr>
              <a:xfrm>
                <a:off x="6242934" y="3428262"/>
                <a:ext cx="5000830" cy="2509867"/>
                <a:chOff x="6242934" y="3428262"/>
                <a:chExt cx="5000830" cy="2509867"/>
              </a:xfrm>
            </p:grpSpPr>
            <p:sp>
              <p:nvSpPr>
                <p:cNvPr id="20" name="TextBox 19"/>
                <p:cNvSpPr txBox="1"/>
                <p:nvPr/>
              </p:nvSpPr>
              <p:spPr>
                <a:xfrm rot="16200000">
                  <a:off x="5526699" y="4310171"/>
                  <a:ext cx="1941171" cy="508702"/>
                </a:xfrm>
                <a:prstGeom prst="rect">
                  <a:avLst/>
                </a:prstGeom>
                <a:noFill/>
              </p:spPr>
              <p:txBody>
                <a:bodyPr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Power use</a:t>
                  </a:r>
                </a:p>
              </p:txBody>
            </p:sp>
            <p:grpSp>
              <p:nvGrpSpPr>
                <p:cNvPr id="42" name="Group 41"/>
                <p:cNvGrpSpPr/>
                <p:nvPr/>
              </p:nvGrpSpPr>
              <p:grpSpPr>
                <a:xfrm>
                  <a:off x="6686409" y="3428262"/>
                  <a:ext cx="4557355" cy="2509867"/>
                  <a:chOff x="6686409" y="3428262"/>
                  <a:chExt cx="4557355" cy="2509867"/>
                </a:xfrm>
              </p:grpSpPr>
              <p:sp>
                <p:nvSpPr>
                  <p:cNvPr id="17" name="TextBox 16"/>
                  <p:cNvSpPr txBox="1"/>
                  <p:nvPr/>
                </p:nvSpPr>
                <p:spPr>
                  <a:xfrm>
                    <a:off x="10996114" y="5429526"/>
                    <a:ext cx="247650" cy="508603"/>
                  </a:xfrm>
                  <a:prstGeom prst="rect">
                    <a:avLst/>
                  </a:prstGeom>
                  <a:noFill/>
                </p:spPr>
                <p:txBody>
                  <a:bodyPr wrap="square" rtlCol="0">
                    <a:spAutoFit/>
                  </a:bodyPr>
                  <a:lstStyle/>
                  <a:p>
                    <a:pPr>
                      <a:spcBef>
                        <a:spcPts val="600"/>
                      </a:spcBef>
                      <a:buClr>
                        <a:schemeClr val="bg1">
                          <a:lumMod val="50000"/>
                        </a:schemeClr>
                      </a:buClr>
                      <a:buSzPct val="80000"/>
                      <a:buNone/>
                    </a:pPr>
                    <a:r>
                      <a:rPr lang="en-GB" i="1" dirty="0" smtClean="0">
                        <a:latin typeface="Arial" pitchFamily="34" charset="0"/>
                        <a:ea typeface="华文细黑" pitchFamily="2" charset="-122"/>
                        <a:cs typeface="Arial" pitchFamily="34" charset="0"/>
                      </a:rPr>
                      <a:t>t</a:t>
                    </a:r>
                  </a:p>
                </p:txBody>
              </p:sp>
              <p:cxnSp>
                <p:nvCxnSpPr>
                  <p:cNvPr id="18" name="Straight Arrow Connector 17"/>
                  <p:cNvCxnSpPr/>
                  <p:nvPr/>
                </p:nvCxnSpPr>
                <p:spPr bwMode="auto">
                  <a:xfrm flipV="1">
                    <a:off x="6757348" y="3593938"/>
                    <a:ext cx="0" cy="2123780"/>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p:nvPr/>
                </p:nvCxnSpPr>
                <p:spPr bwMode="auto">
                  <a:xfrm flipV="1">
                    <a:off x="6686409" y="5634600"/>
                    <a:ext cx="4362591" cy="9655"/>
                  </a:xfrm>
                  <a:prstGeom prst="straightConnector1">
                    <a:avLst/>
                  </a:prstGeom>
                  <a:noFill/>
                  <a:ln w="2857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20"/>
                  <p:cNvSpPr/>
                  <p:nvPr/>
                </p:nvSpPr>
                <p:spPr bwMode="auto">
                  <a:xfrm>
                    <a:off x="7000875" y="4857369"/>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2" name="Rectangle 21"/>
                  <p:cNvSpPr/>
                  <p:nvPr/>
                </p:nvSpPr>
                <p:spPr bwMode="auto">
                  <a:xfrm>
                    <a:off x="7127769" y="4857369"/>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3" name="Rectangle 22"/>
                  <p:cNvSpPr/>
                  <p:nvPr/>
                </p:nvSpPr>
                <p:spPr bwMode="auto">
                  <a:xfrm>
                    <a:off x="7254663" y="4857369"/>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4" name="Rectangle 23"/>
                  <p:cNvSpPr/>
                  <p:nvPr/>
                </p:nvSpPr>
                <p:spPr bwMode="auto">
                  <a:xfrm>
                    <a:off x="8828809" y="4847141"/>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 name="Rectangle 24"/>
                  <p:cNvSpPr/>
                  <p:nvPr/>
                </p:nvSpPr>
                <p:spPr bwMode="auto">
                  <a:xfrm>
                    <a:off x="8955703" y="4847141"/>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 name="Rectangle 25"/>
                  <p:cNvSpPr/>
                  <p:nvPr/>
                </p:nvSpPr>
                <p:spPr bwMode="auto">
                  <a:xfrm>
                    <a:off x="9082597" y="4847141"/>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7" name="Rectangle 26"/>
                  <p:cNvSpPr/>
                  <p:nvPr/>
                </p:nvSpPr>
                <p:spPr bwMode="auto">
                  <a:xfrm>
                    <a:off x="10535683" y="4837486"/>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8" name="Rectangle 27"/>
                  <p:cNvSpPr/>
                  <p:nvPr/>
                </p:nvSpPr>
                <p:spPr bwMode="auto">
                  <a:xfrm>
                    <a:off x="10662577" y="4837486"/>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9" name="Rectangle 28"/>
                  <p:cNvSpPr/>
                  <p:nvPr/>
                </p:nvSpPr>
                <p:spPr bwMode="auto">
                  <a:xfrm>
                    <a:off x="10789471" y="4837486"/>
                    <a:ext cx="66675" cy="792000"/>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0" name="Rectangle 29"/>
                  <p:cNvSpPr/>
                  <p:nvPr/>
                </p:nvSpPr>
                <p:spPr bwMode="auto">
                  <a:xfrm>
                    <a:off x="9445760" y="3838576"/>
                    <a:ext cx="425880" cy="1796024"/>
                  </a:xfrm>
                  <a:prstGeom prst="rect">
                    <a:avLst/>
                  </a:prstGeom>
                  <a:solidFill>
                    <a:srgbClr val="C000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4" name="Left Brace 33"/>
                  <p:cNvSpPr/>
                  <p:nvPr/>
                </p:nvSpPr>
                <p:spPr bwMode="auto">
                  <a:xfrm rot="5400000">
                    <a:off x="10578613" y="4463427"/>
                    <a:ext cx="229323" cy="531965"/>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GB"/>
                  </a:p>
                </p:txBody>
              </p:sp>
              <p:sp>
                <p:nvSpPr>
                  <p:cNvPr id="39" name="TextBox 38"/>
                  <p:cNvSpPr txBox="1"/>
                  <p:nvPr/>
                </p:nvSpPr>
                <p:spPr>
                  <a:xfrm>
                    <a:off x="7111435" y="3805792"/>
                    <a:ext cx="2146081" cy="550987"/>
                  </a:xfrm>
                  <a:prstGeom prst="rect">
                    <a:avLst/>
                  </a:prstGeom>
                  <a:noFill/>
                </p:spPr>
                <p:txBody>
                  <a:bodyPr wrap="square" rtlCol="0">
                    <a:spAutoFit/>
                  </a:bodyPr>
                  <a:lstStyle/>
                  <a:p>
                    <a:pPr algn="ctr">
                      <a:spcBef>
                        <a:spcPts val="600"/>
                      </a:spcBef>
                      <a:buClr>
                        <a:schemeClr val="bg1">
                          <a:lumMod val="50000"/>
                        </a:schemeClr>
                      </a:buClr>
                      <a:buSzPct val="80000"/>
                      <a:buNone/>
                    </a:pPr>
                    <a:r>
                      <a:rPr lang="en-GB" sz="2000" dirty="0" err="1" smtClean="0">
                        <a:latin typeface="Arial" pitchFamily="34" charset="0"/>
                        <a:ea typeface="华文细黑" pitchFamily="2" charset="-122"/>
                        <a:cs typeface="Arial" pitchFamily="34" charset="0"/>
                      </a:rPr>
                      <a:t>eDRX</a:t>
                    </a:r>
                    <a:r>
                      <a:rPr lang="en-GB" sz="2000" dirty="0" smtClean="0">
                        <a:latin typeface="Arial" pitchFamily="34" charset="0"/>
                        <a:ea typeface="华文细黑" pitchFamily="2" charset="-122"/>
                        <a:cs typeface="Arial" pitchFamily="34" charset="0"/>
                      </a:rPr>
                      <a:t> time</a:t>
                    </a:r>
                  </a:p>
                </p:txBody>
              </p:sp>
              <p:sp>
                <p:nvSpPr>
                  <p:cNvPr id="40" name="Left Brace 39"/>
                  <p:cNvSpPr/>
                  <p:nvPr/>
                </p:nvSpPr>
                <p:spPr bwMode="auto">
                  <a:xfrm rot="5400000">
                    <a:off x="7968736" y="3857826"/>
                    <a:ext cx="207017" cy="1418942"/>
                  </a:xfrm>
                  <a:prstGeom prst="leftBrace">
                    <a:avLst/>
                  </a:prstGeom>
                  <a:noFill/>
                  <a:ln w="2222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GB"/>
                  </a:p>
                </p:txBody>
              </p:sp>
              <p:sp>
                <p:nvSpPr>
                  <p:cNvPr id="41" name="TextBox 40"/>
                  <p:cNvSpPr txBox="1"/>
                  <p:nvPr/>
                </p:nvSpPr>
                <p:spPr>
                  <a:xfrm>
                    <a:off x="9022378" y="3428262"/>
                    <a:ext cx="1247747" cy="307777"/>
                  </a:xfrm>
                  <a:prstGeom prst="rect">
                    <a:avLst/>
                  </a:prstGeom>
                  <a:noFill/>
                </p:spPr>
                <p:txBody>
                  <a:bodyPr wrap="square" rtlCol="0">
                    <a:spAutoFit/>
                  </a:bodyPr>
                  <a:lstStyle/>
                  <a:p>
                    <a:pPr algn="ctr">
                      <a:spcBef>
                        <a:spcPts val="600"/>
                      </a:spcBef>
                      <a:buClr>
                        <a:schemeClr val="bg1">
                          <a:lumMod val="50000"/>
                        </a:schemeClr>
                      </a:buClr>
                      <a:buSzPct val="80000"/>
                      <a:buNone/>
                    </a:pPr>
                    <a:r>
                      <a:rPr lang="en-GB" sz="1400" dirty="0" smtClean="0">
                        <a:latin typeface="Arial" pitchFamily="34" charset="0"/>
                        <a:ea typeface="华文细黑" pitchFamily="2" charset="-122"/>
                        <a:cs typeface="Arial" pitchFamily="34" charset="0"/>
                      </a:rPr>
                      <a:t>RX/TX</a:t>
                    </a:r>
                  </a:p>
                </p:txBody>
              </p:sp>
            </p:grpSp>
          </p:grpSp>
          <p:sp>
            <p:nvSpPr>
              <p:cNvPr id="44" name="TextBox 43"/>
              <p:cNvSpPr txBox="1"/>
              <p:nvPr/>
            </p:nvSpPr>
            <p:spPr>
              <a:xfrm>
                <a:off x="10115215" y="3920535"/>
                <a:ext cx="1247747" cy="523220"/>
              </a:xfrm>
              <a:prstGeom prst="rect">
                <a:avLst/>
              </a:prstGeom>
              <a:noFill/>
            </p:spPr>
            <p:txBody>
              <a:bodyPr wrap="square" rtlCol="0">
                <a:spAutoFit/>
              </a:bodyPr>
              <a:lstStyle/>
              <a:p>
                <a:pPr algn="ctr">
                  <a:spcBef>
                    <a:spcPts val="600"/>
                  </a:spcBef>
                  <a:buClr>
                    <a:schemeClr val="bg1">
                      <a:lumMod val="50000"/>
                    </a:schemeClr>
                  </a:buClr>
                  <a:buSzPct val="80000"/>
                  <a:buNone/>
                </a:pPr>
                <a:r>
                  <a:rPr lang="en-GB" sz="1400" b="0" dirty="0">
                    <a:latin typeface="Arial" pitchFamily="34" charset="0"/>
                    <a:ea typeface="华文细黑" pitchFamily="2" charset="-122"/>
                    <a:cs typeface="Arial" pitchFamily="34" charset="0"/>
                  </a:rPr>
                  <a:t>p</a:t>
                </a:r>
                <a:r>
                  <a:rPr lang="en-GB" sz="1400" b="0" dirty="0" smtClean="0">
                    <a:latin typeface="Arial" pitchFamily="34" charset="0"/>
                    <a:ea typeface="华文细黑" pitchFamily="2" charset="-122"/>
                    <a:cs typeface="Arial" pitchFamily="34" charset="0"/>
                  </a:rPr>
                  <a:t>aging chances</a:t>
                </a:r>
              </a:p>
            </p:txBody>
          </p:sp>
        </p:grpSp>
        <p:sp>
          <p:nvSpPr>
            <p:cNvPr id="72" name="TextBox 71"/>
            <p:cNvSpPr txBox="1"/>
            <p:nvPr/>
          </p:nvSpPr>
          <p:spPr>
            <a:xfrm>
              <a:off x="761293" y="2739915"/>
              <a:ext cx="1739272" cy="661720"/>
            </a:xfrm>
            <a:prstGeom prst="rect">
              <a:avLst/>
            </a:prstGeom>
            <a:noFill/>
          </p:spPr>
          <p:txBody>
            <a:bodyPr wrap="square" rtlCol="0">
              <a:spAutoFit/>
            </a:bodyPr>
            <a:lstStyle/>
            <a:p>
              <a:pP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NB-IoT: ≤ 3 hr</a:t>
              </a:r>
            </a:p>
            <a:p>
              <a:pPr>
                <a:spcBef>
                  <a:spcPts val="600"/>
                </a:spcBef>
                <a:buClr>
                  <a:schemeClr val="bg1">
                    <a:lumMod val="50000"/>
                  </a:schemeClr>
                </a:buClr>
                <a:buSzPct val="80000"/>
                <a:buNone/>
              </a:pPr>
              <a:r>
                <a:rPr lang="en-GB" sz="1600" dirty="0" smtClean="0">
                  <a:latin typeface="Arial" pitchFamily="34" charset="0"/>
                  <a:ea typeface="华文细黑" pitchFamily="2" charset="-122"/>
                  <a:cs typeface="Arial" pitchFamily="34" charset="0"/>
                </a:rPr>
                <a:t>eMTC: </a:t>
              </a:r>
              <a:r>
                <a:rPr lang="en-GB" sz="1600" dirty="0">
                  <a:latin typeface="Arial" pitchFamily="34" charset="0"/>
                  <a:ea typeface="华文细黑" pitchFamily="2" charset="-122"/>
                  <a:cs typeface="Arial" pitchFamily="34" charset="0"/>
                </a:rPr>
                <a:t>≤ </a:t>
              </a:r>
              <a:r>
                <a:rPr lang="en-GB" sz="1600" dirty="0" smtClean="0">
                  <a:latin typeface="Arial" pitchFamily="34" charset="0"/>
                  <a:ea typeface="华文细黑" pitchFamily="2" charset="-122"/>
                  <a:cs typeface="Arial" pitchFamily="34" charset="0"/>
                </a:rPr>
                <a:t>40 min</a:t>
              </a:r>
            </a:p>
          </p:txBody>
        </p:sp>
        <p:cxnSp>
          <p:nvCxnSpPr>
            <p:cNvPr id="4" name="Straight Arrow Connector 3"/>
            <p:cNvCxnSpPr/>
            <p:nvPr/>
          </p:nvCxnSpPr>
          <p:spPr bwMode="auto">
            <a:xfrm flipV="1">
              <a:off x="1498392" y="1936859"/>
              <a:ext cx="0" cy="818509"/>
            </a:xfrm>
            <a:prstGeom prst="straightConnector1">
              <a:avLst/>
            </a:prstGeom>
            <a:noFill/>
            <a:ln w="28575" cap="flat" cmpd="sng" algn="ctr">
              <a:solidFill>
                <a:srgbClr val="00B05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6" name="TextBox 115"/>
          <p:cNvSpPr txBox="1"/>
          <p:nvPr/>
        </p:nvSpPr>
        <p:spPr>
          <a:xfrm rot="16200000">
            <a:off x="3493812" y="1645412"/>
            <a:ext cx="1409620" cy="369332"/>
          </a:xfrm>
          <a:prstGeom prst="rect">
            <a:avLst/>
          </a:prstGeom>
          <a:noFill/>
        </p:spPr>
        <p:txBody>
          <a:bodyPr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Power use</a:t>
            </a:r>
          </a:p>
        </p:txBody>
      </p:sp>
      <p:sp>
        <p:nvSpPr>
          <p:cNvPr id="163" name="TextBox 162"/>
          <p:cNvSpPr txBox="1"/>
          <p:nvPr/>
        </p:nvSpPr>
        <p:spPr>
          <a:xfrm rot="16200000">
            <a:off x="7535164" y="1663598"/>
            <a:ext cx="1409620" cy="369332"/>
          </a:xfrm>
          <a:prstGeom prst="rect">
            <a:avLst/>
          </a:prstGeom>
          <a:noFill/>
        </p:spPr>
        <p:txBody>
          <a:bodyPr wrap="square" rtlCol="0">
            <a:spAutoFit/>
          </a:bodyPr>
          <a:lstStyle/>
          <a:p>
            <a:pPr>
              <a:spcBef>
                <a:spcPts val="600"/>
              </a:spcBef>
              <a:buClr>
                <a:schemeClr val="bg1">
                  <a:lumMod val="50000"/>
                </a:schemeClr>
              </a:buClr>
              <a:buSzPct val="80000"/>
              <a:buNone/>
            </a:pPr>
            <a:r>
              <a:rPr lang="en-GB" dirty="0" smtClean="0">
                <a:latin typeface="Arial" pitchFamily="34" charset="0"/>
                <a:ea typeface="华文细黑" pitchFamily="2" charset="-122"/>
                <a:cs typeface="Arial" pitchFamily="34" charset="0"/>
              </a:rPr>
              <a:t>Power use</a:t>
            </a:r>
          </a:p>
        </p:txBody>
      </p:sp>
    </p:spTree>
    <p:extLst>
      <p:ext uri="{BB962C8B-B14F-4D97-AF65-F5344CB8AC3E}">
        <p14:creationId xmlns:p14="http://schemas.microsoft.com/office/powerpoint/2010/main" val="243699842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theme/theme1.xml><?xml version="1.0" encoding="utf-8"?>
<a:theme xmlns:a="http://schemas.openxmlformats.org/drawingml/2006/main" name="1_16-9 PPT Temp">
  <a:themeElements>
    <a:clrScheme name="16比9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6比9PPT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6比9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6比9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6比9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6比9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6比9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6比9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6比9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6比9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6比9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6比9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6比9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6比9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6-9 模板-Gray" id="{E084D7FC-E938-47E6-AA47-010E3945E919}" vid="{56FD3ECA-7F99-430C-9DEA-957950880660}"/>
    </a:ext>
  </a:extLst>
</a:theme>
</file>

<file path=ppt/theme/theme2.xml><?xml version="1.0" encoding="utf-8"?>
<a:theme xmlns:a="http://schemas.openxmlformats.org/drawingml/2006/main" name="2_默认设计模板">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2_默认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spPr>
      <a:bodyPr rtlCol="0" anchor="ctr"/>
      <a:lstStyle>
        <a:defPPr algn="ctr">
          <a:defRPr/>
        </a:defPPr>
      </a:lstStyle>
    </a:spDef>
    <a:ln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marL="274638" indent="-274638">
          <a:spcBef>
            <a:spcPts val="600"/>
          </a:spcBef>
          <a:buClr>
            <a:schemeClr val="bg1">
              <a:lumMod val="50000"/>
            </a:schemeClr>
          </a:buClr>
          <a:buSzPct val="80000"/>
          <a:buFont typeface="Wingdings" pitchFamily="2" charset="2"/>
          <a:buChar char="l"/>
          <a:defRPr dirty="0" err="1" smtClean="0">
            <a:latin typeface="Arial" pitchFamily="34" charset="0"/>
            <a:ea typeface="华文细黑" pitchFamily="2" charset="-122"/>
            <a:cs typeface="Arial" pitchFamily="34" charset="0"/>
          </a:defRPr>
        </a:defPPr>
      </a:lstStyle>
    </a:txDef>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6-9 模板-Gray" id="{E084D7FC-E938-47E6-AA47-010E3945E919}" vid="{CD46EE07-394F-42D7-8252-5E7AD7A148D5}"/>
    </a:ext>
  </a:extLst>
</a:theme>
</file>

<file path=ppt/theme/theme3.xml><?xml version="1.0" encoding="utf-8"?>
<a:theme xmlns:a="http://schemas.openxmlformats.org/drawingml/2006/main" name="5_default">
  <a:themeElements>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3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3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3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3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3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3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3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3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3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3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6-9 模板-Gray" id="{E084D7FC-E938-47E6-AA47-010E3945E919}" vid="{6ED0E8CE-4234-444F-8F3F-B81082EADC5F}"/>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 模板-Gray new</Template>
  <TotalTime>32175</TotalTime>
  <Words>967</Words>
  <Application>Microsoft Office PowerPoint</Application>
  <PresentationFormat>Custom</PresentationFormat>
  <Paragraphs>308</Paragraphs>
  <Slides>11</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11</vt:i4>
      </vt:variant>
    </vt:vector>
  </HeadingPairs>
  <TitlesOfParts>
    <vt:vector size="26" baseType="lpstr">
      <vt:lpstr>MS PGothic</vt:lpstr>
      <vt:lpstr>黑体</vt:lpstr>
      <vt:lpstr>宋体</vt:lpstr>
      <vt:lpstr>宋体</vt:lpstr>
      <vt:lpstr>Arial</vt:lpstr>
      <vt:lpstr>Bauhaus 93</vt:lpstr>
      <vt:lpstr>FrutigerNext LT Light</vt:lpstr>
      <vt:lpstr>FrutigerNext LT Medium</vt:lpstr>
      <vt:lpstr>FrutigerNext LT Regular</vt:lpstr>
      <vt:lpstr>华文细黑</vt:lpstr>
      <vt:lpstr>Symbol</vt:lpstr>
      <vt:lpstr>Wingdings</vt:lpstr>
      <vt:lpstr>1_16-9 PPT Temp</vt:lpstr>
      <vt:lpstr>2_默认设计模板</vt:lpstr>
      <vt:lpstr>5_default</vt:lpstr>
      <vt:lpstr>3GPP’s Low-Power Wide-Area IoT Solutions: NB-IoT and eMTC</vt:lpstr>
      <vt:lpstr>Four KPIs for 3GPP LPWA IoT solutions</vt:lpstr>
      <vt:lpstr>NB-IoT and eMTC project timelines</vt:lpstr>
      <vt:lpstr>mMTC connection density</vt:lpstr>
      <vt:lpstr>Ultra-low UE complexity: Signal processing simplifications</vt:lpstr>
      <vt:lpstr>Ultra-low UE complexity: Hardware simplifications</vt:lpstr>
      <vt:lpstr>Ultra-low UE complexity: Further steps in NB-IoT</vt:lpstr>
      <vt:lpstr>Coverage extension</vt:lpstr>
      <vt:lpstr>Battery life 10 – 15 years</vt:lpstr>
      <vt:lpstr>Hallmarks of 3GPP LPWA IoT technologies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3GPP's Low-Power Wide-Area IoT Solutions: NB-IoT and eMTC</dc:title>
  <dc:creator>Matthew Webb</dc:creator>
  <cp:lastModifiedBy>Huawei</cp:lastModifiedBy>
  <cp:revision>2108</cp:revision>
  <cp:lastPrinted>2018-06-20T09:31:51Z</cp:lastPrinted>
  <dcterms:created xsi:type="dcterms:W3CDTF">2016-03-01T06:13:35Z</dcterms:created>
  <dcterms:modified xsi:type="dcterms:W3CDTF">2018-10-23T09:31:34Z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(2)pY4GDiLe8oqACb1nl4pglzEDlJZKty2CUFJGZI8EzfKNbQeW7A3Q72EqOkX7My9KzQP2NtXj_x000d_ jxKaXgOHbrgFWeS1pao/VRcrPrQwuTPBkZp1fOJp/Xf2vYI2195zkRVPO7McHhljWqMUHT7v_x000d_ dXdfeg0/+KENREhENVch8MaIZmn2fsM0JwzsuBaJFegeaUOtE01BuzgB2V9P54qFzu4OvGuh_x000d_ w5iKg5TuV1+FYIN/Oc</vt:lpwstr>
  </property>
  <property fmtid="{D5CDD505-2E9C-101B-9397-08002B2CF9AE}" pid="3" name="_ms_pID_7253431">
    <vt:lpwstr>/ND/H98mPg0AONmBcm6+3ALojSGjtylUHgfSaVrE42KEbwT22CztbW_x000d_ zATFMdFjTRFSn40LAnWiq332XiNaaBGun15jDcGFZu4CLYHNGATbwdQVF3FjhUTyGjVSNM0V_x000d_ 98egp12j/O6uobRaoAgoPnvzoyIqTXrrgPWXHz0AbNgjkXkWYITzL0epUziIRZvzZWSPBKSu_x000d_ dxcgm9T9ysaGYo6J</vt:lpwstr>
  </property>
  <property fmtid="{D5CDD505-2E9C-101B-9397-08002B2CF9AE}" pid="4" name="_new_ms_pID_72543">
    <vt:lpwstr>(3)epobGLf1tZ6OpcyBhpLdJLKIulHwEPXN2tyllQrKHA0ZU24gCjcnKlSCQ5FSOzUFoNCaJmA7
DEkT8XKal6tycRXPIL16lLP6Wqs4DMoPd4vTOfTUkfIu6Hn436jXbE41L7bU6ZzFLkiC2mfx
RaSY/5B5BCwh1+3nZ+BiM6ZtToEj3UXancuAobg5ZitBKPnt53FLmfftc2f3sE8vhACsIVWL
jc9N/lOJKkw1eiMnhV</vt:lpwstr>
  </property>
  <property fmtid="{D5CDD505-2E9C-101B-9397-08002B2CF9AE}" pid="5" name="_new_ms_pID_725431">
    <vt:lpwstr>9JUDqHwhrl0PfvzsU+silll02dXhZZGrXg8GO+xBjXUulm9UXNMkBq
1mPlMx9hh/z2+JWY+x559OCWqjEKcxnUqjYH1g1iJZCjxXHpvGG4ur4Gl743bh+kSu0WAyHb
hW8PWiDgrLh2SzeZnK5VF+9e34uIe3rYGselWyvlzcDwF8JYYsGT+r4t5z2gHiSgRX+7hI5M
oMceI8aY+MigR4nbIQbVV3xMWki0VLxU81J3</vt:lpwstr>
  </property>
  <property fmtid="{D5CDD505-2E9C-101B-9397-08002B2CF9AE}" pid="6" name="_new_ms_pID_725432">
    <vt:lpwstr>/+iL5NhMFZftFHgCqERIRNOdarpcgrXKvSgf
4L02OQQUvMWi9/VBQq0lKeCli64Evw==</vt:lpwstr>
  </property>
  <property fmtid="{D5CDD505-2E9C-101B-9397-08002B2CF9AE}" pid="7" name="_2015_ms_pID_725343">
    <vt:lpwstr>(3)mXWg07bDzwCwBHZHE9ZZFxLAhjqg19bMXevgn6v87zts9FWPLyzPHwe3HpM+0JWq4Sw6O3fS
asn+GgHHpAdCFYxnPgp4M84Hi9gq2l77oGd1pWBP5cXufHGNGlDy3jcy3qwiDK3HcU3G3nhI
ga0SqITOcfwEL8l6AyAcOX+Yy1RkH2TKEPuk2lDxE3pMLNd7iuPV73jodhGEVv1B2/MzFGPj
/d6kK+ihvazduE1rgW</vt:lpwstr>
  </property>
  <property fmtid="{D5CDD505-2E9C-101B-9397-08002B2CF9AE}" pid="8" name="_2015_ms_pID_7253431">
    <vt:lpwstr>rQAl/6+XLjYU3Ll59brxu3KUwXkvUOZqLAuHPWyxYBtoZByg8fr0jK
MnIEh5yDduBrTv5HCixLjDuhkNeCWFVe2s29JH/+466UZqRHwZvT9yBzQnv6sVxdoKLjTuOt
SwPPhXx/UZNuTOAsG2h03K0LCZpp8uqegNwSwl+Ng/LSVnzJc41Xos7j73K2WGQ5N6SPcB2K
W5kgqdW4ZxS/IfCyG65d7CoeDhMbMUl0y/dH</vt:lpwstr>
  </property>
  <property fmtid="{D5CDD505-2E9C-101B-9397-08002B2CF9AE}" pid="9" name="_2015_ms_pID_7253432">
    <vt:lpwstr>dmh5MWsh2rKRa/i4BNev03crs547LydyCOtA
kg4jZ0qFVovNzNKlTGEwi1ns1BoRkcNYSK/zuPXHhv5nW3al/Vk=</vt:lpwstr>
  </property>
  <property fmtid="{D5CDD505-2E9C-101B-9397-08002B2CF9AE}" pid="10" name="_readonly">
    <vt:lpwstr/>
  </property>
  <property fmtid="{D5CDD505-2E9C-101B-9397-08002B2CF9AE}" pid="11" name="_change">
    <vt:lpwstr/>
  </property>
  <property fmtid="{D5CDD505-2E9C-101B-9397-08002B2CF9AE}" pid="12" name="_full-control">
    <vt:lpwstr/>
  </property>
  <property fmtid="{D5CDD505-2E9C-101B-9397-08002B2CF9AE}" pid="13" name="sflag">
    <vt:lpwstr>1540287081</vt:lpwstr>
  </property>
</Properties>
</file>