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1"/>
  </p:notesMasterIdLst>
  <p:handoutMasterIdLst>
    <p:handoutMasterId r:id="rId12"/>
  </p:handoutMasterIdLst>
  <p:sldIdLst>
    <p:sldId id="303" r:id="rId2"/>
    <p:sldId id="790" r:id="rId3"/>
    <p:sldId id="778" r:id="rId4"/>
    <p:sldId id="780" r:id="rId5"/>
    <p:sldId id="781" r:id="rId6"/>
    <p:sldId id="792" r:id="rId7"/>
    <p:sldId id="793" r:id="rId8"/>
    <p:sldId id="794" r:id="rId9"/>
    <p:sldId id="791" r:id="rId10"/>
  </p:sldIdLst>
  <p:sldSz cx="12192000" cy="6858000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AF2F"/>
    <a:srgbClr val="000000"/>
    <a:srgbClr val="5C88D0"/>
    <a:srgbClr val="2A6EA8"/>
    <a:srgbClr val="B1D254"/>
    <a:srgbClr val="72732F"/>
    <a:srgbClr val="C6D25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B72E-A2E2-4386-95A4-24FBA4C0C90A}" v="135" dt="2018-10-23T08:46:13.67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198" autoAdjust="0"/>
  </p:normalViewPr>
  <p:slideViewPr>
    <p:cSldViewPr snapToGrid="0">
      <p:cViewPr varScale="1">
        <p:scale>
          <a:sx n="103" d="100"/>
          <a:sy n="103" d="100"/>
        </p:scale>
        <p:origin x="88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69F8D0-6988-49F8-B041-349D1F38E7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1DAADD-F6CB-4B14-9132-9ECAF76C51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E226629-30E3-458A-9995-80338765A69F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B65A493-FA9F-4C92-A176-8151FCC2B7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CEA3FE-E612-4CD4-9A17-398DA7E45A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048030-2F15-49CD-8EBE-311B328F72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0016451-0565-4EE3-B86F-AB109DCDEC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8470489-914C-46CE-AD78-FC41600399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6055659-BBCC-435B-A2D2-1A94CA68834A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715914A-83F3-4835-8066-E341AA46F8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C00CD7F-29A7-4E9E-8FCF-912BEEB62F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6E04452-B3CA-43B4-8123-9DC4E3F508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38AEF83-D8C0-403F-8683-F8BEE725A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DC20A0-5E95-4331-B3F9-DD99BBCBDB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080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176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8272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4368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EA171D3-04BB-41E8-94DB-93D2EF75E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5771CB-83B5-4AA7-8D40-CCBDC2775B2B}" type="slidenum">
              <a:rPr lang="en-GB" altLang="en-US" sz="1200" smtClean="0"/>
              <a:pPr>
                <a:spcBef>
                  <a:spcPct val="0"/>
                </a:spcBef>
              </a:pPr>
              <a:t>1</a:t>
            </a:fld>
            <a:endParaRPr lang="en-GB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08796D9-7941-436C-AA84-D70F99B37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21463" cy="3725863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484276B-AB41-4E56-901A-7A353C99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792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ubbles_ppt_cover.png">
            <a:extLst>
              <a:ext uri="{FF2B5EF4-FFF2-40B4-BE49-F238E27FC236}">
                <a16:creationId xmlns:a16="http://schemas.microsoft.com/office/drawing/2014/main" id="{E22F12F6-E9C2-426B-BAF5-7EAFA6F45A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0"/>
            <a:ext cx="5145087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043" y="3839308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075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518464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4">
            <a:extLst>
              <a:ext uri="{FF2B5EF4-FFF2-40B4-BE49-F238E27FC236}">
                <a16:creationId xmlns:a16="http://schemas.microsoft.com/office/drawing/2014/main" id="{FAC8C622-D425-4CC6-A1BD-06DAF84AE6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13" y="6373813"/>
            <a:ext cx="8224837" cy="323850"/>
          </a:xfrm>
          <a:prstGeom prst="homePlate">
            <a:avLst>
              <a:gd name="adj" fmla="val 91600"/>
            </a:avLst>
          </a:prstGeom>
          <a:solidFill>
            <a:srgbClr val="72AF2F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33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E65B8BB-0BC4-417A-9703-784080AAF6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2463" y="228600"/>
            <a:ext cx="9102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68F443F-0F5E-41F3-8D37-999378E0FA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7700" y="1454150"/>
            <a:ext cx="1118393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AC84B-62F1-4F16-B076-F2411408BE71}"/>
              </a:ext>
            </a:extLst>
          </p:cNvPr>
          <p:cNvSpPr txBox="1"/>
          <p:nvPr userDrawn="1"/>
        </p:nvSpPr>
        <p:spPr>
          <a:xfrm>
            <a:off x="-58738" y="6394450"/>
            <a:ext cx="7950201" cy="31115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GB" sz="133" spc="400" dirty="0">
                <a:solidFill>
                  <a:schemeClr val="bg1"/>
                </a:solidFill>
              </a:rPr>
              <a:t> </a:t>
            </a:r>
            <a:r>
              <a:rPr lang="en-US" sz="13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Workshop on 3GPP submission towards IMT-2020, Brussels, October 24</a:t>
            </a:r>
            <a:r>
              <a:rPr lang="en-US" sz="1300" b="0" i="0" u="none" strike="noStrike" kern="120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lang="en-US" sz="13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25</a:t>
            </a:r>
            <a:r>
              <a:rPr lang="en-US" sz="1300" b="0" i="0" u="none" strike="noStrike" kern="120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lang="en-US" sz="13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GB" sz="1067" b="1" spc="400" dirty="0">
              <a:solidFill>
                <a:schemeClr val="bg1"/>
              </a:solidFill>
            </a:endParaRP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5E033DD-DAEF-4A3C-A898-E25A3A2163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48300" y="3303588"/>
            <a:ext cx="12382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333">
                <a:solidFill>
                  <a:schemeClr val="bg1"/>
                </a:solidFill>
              </a:rPr>
              <a:t>© 3GPP 2012</a:t>
            </a:r>
            <a:endParaRPr lang="en-GB" altLang="en-US" sz="1333"/>
          </a:p>
        </p:txBody>
      </p:sp>
      <p:pic>
        <p:nvPicPr>
          <p:cNvPr id="1031" name="Picture 10" descr="3GPP_TM_RD.jpg">
            <a:extLst>
              <a:ext uri="{FF2B5EF4-FFF2-40B4-BE49-F238E27FC236}">
                <a16:creationId xmlns:a16="http://schemas.microsoft.com/office/drawing/2014/main" id="{EC40FA7B-498C-4208-B23C-560685AF89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88" y="306388"/>
            <a:ext cx="1584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6">
            <a:extLst>
              <a:ext uri="{FF2B5EF4-FFF2-40B4-BE49-F238E27FC236}">
                <a16:creationId xmlns:a16="http://schemas.microsoft.com/office/drawing/2014/main" id="{7A27E446-249D-48AD-94A1-7867B08572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18700" y="6462713"/>
            <a:ext cx="10271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067" dirty="0"/>
              <a:t>© 3GPP 2018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A157BE-250E-4045-A2E9-EECC4E27559F}"/>
              </a:ext>
            </a:extLst>
          </p:cNvPr>
          <p:cNvSpPr/>
          <p:nvPr userDrawn="1"/>
        </p:nvSpPr>
        <p:spPr bwMode="auto">
          <a:xfrm>
            <a:off x="11079163" y="6364288"/>
            <a:ext cx="812800" cy="4191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8B77EA99-820D-4AD4-A33F-82AA652DAAE2}" type="slidenum">
              <a:rPr lang="en-GB" altLang="en-US" sz="1333" b="1" smtClean="0"/>
              <a:pPr algn="ctr">
                <a:defRPr/>
              </a:pPr>
              <a:t>‹#›</a:t>
            </a:fld>
            <a:endParaRPr lang="en-GB" altLang="en-US" sz="1333" b="1"/>
          </a:p>
          <a:p>
            <a:pPr>
              <a:defRPr/>
            </a:pPr>
            <a:endParaRPr lang="en-GB" altLang="en-US" sz="133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78" r:id="rId2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5pPr>
      <a:lvl6pPr marL="609585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6pPr>
      <a:lvl7pPr marL="1219170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7pPr>
      <a:lvl8pPr marL="1828754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8pPr>
      <a:lvl9pPr marL="2438339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9pPr>
    </p:titleStyle>
    <p:bodyStyle>
      <a:lvl1pPr marL="608013" indent="-608013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Blip>
          <a:blip r:embed="rId6"/>
        </a:buBlip>
        <a:defRPr sz="3200">
          <a:solidFill>
            <a:schemeClr val="tx1"/>
          </a:solidFill>
          <a:latin typeface="+mn-lt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600">
          <a:solidFill>
            <a:schemeClr val="tx1"/>
          </a:solidFill>
          <a:latin typeface="+mn-lt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ftp/TSG_RAN/TSG_RAN/TSGR_81/Docs/RP-182097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3gpp.org/ftp/TSG_RAN/TSG_RAN/TSGR_81/Docs/RP-182097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3gpp.org/ftp/TSG_RAN/TSG_RAN/TSGR_81/Docs/RP-182097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3gpp.org/ftp/TSG_RAN/TSG_RAN/TSGR_81/Docs/RP-182097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3gpp.org/ftp/TSG_RAN/TSG_RAN/TSGR_81/Docs/RP-182097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F256BEF-BDEB-448D-8FBC-6311F6869D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50988" y="2635250"/>
            <a:ext cx="8621712" cy="1468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4267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br>
              <a:rPr lang="en-GB" sz="4267" dirty="0"/>
            </a:br>
            <a:r>
              <a:rPr lang="en-GB" sz="4267" dirty="0"/>
              <a:t>IMT-2020 submission templates: Link budget template</a:t>
            </a:r>
            <a:r>
              <a:rPr lang="en-GB" sz="4267" dirty="0">
                <a:latin typeface="Arial" pitchFamily="34" charset="0"/>
              </a:rPr>
              <a:t> </a:t>
            </a:r>
            <a:br>
              <a:rPr lang="en-US" sz="4267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</a:br>
            <a:br>
              <a:rPr lang="en-US" sz="3733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sz="3733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Subtitle 6">
            <a:extLst>
              <a:ext uri="{FF2B5EF4-FFF2-40B4-BE49-F238E27FC236}">
                <a16:creationId xmlns:a16="http://schemas.microsoft.com/office/drawing/2014/main" id="{6BDB4F81-CAC3-4320-B280-AB18C06E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750" y="3840163"/>
            <a:ext cx="8534400" cy="1752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br>
              <a:rPr lang="en-US" altLang="en-US" sz="2667" dirty="0"/>
            </a:br>
            <a:r>
              <a:rPr lang="en-US" altLang="en-US" sz="3733" dirty="0">
                <a:latin typeface="Arial" panose="020B0604020202020204" pitchFamily="34" charset="0"/>
              </a:rPr>
              <a:t>Asbjörn Grövlen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733" dirty="0">
                <a:latin typeface="Arial" panose="020B0604020202020204" pitchFamily="34" charset="0"/>
              </a:rPr>
              <a:t>Ericsson</a:t>
            </a:r>
          </a:p>
          <a:p>
            <a:pPr>
              <a:lnSpc>
                <a:spcPct val="80000"/>
              </a:lnSpc>
              <a:defRPr/>
            </a:pPr>
            <a:endParaRPr lang="en-US" altLang="en-US" sz="2667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GB" altLang="en-US" sz="2667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CA7-32F7-4576-B59C-694248A5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0971-BE8D-4B3C-BC5A-6525A314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11183938" cy="4830763"/>
          </a:xfrm>
        </p:spPr>
        <p:txBody>
          <a:bodyPr/>
          <a:lstStyle/>
          <a:p>
            <a:r>
              <a:rPr lang="en-US" dirty="0"/>
              <a:t>Assess the maximum supported path loss and range</a:t>
            </a:r>
          </a:p>
          <a:p>
            <a:pPr lvl="1"/>
            <a:r>
              <a:rPr lang="en-US" dirty="0"/>
              <a:t>Downlink and uplink</a:t>
            </a:r>
          </a:p>
          <a:p>
            <a:pPr lvl="1"/>
            <a:r>
              <a:rPr lang="en-US" dirty="0"/>
              <a:t>Data and control</a:t>
            </a:r>
          </a:p>
          <a:p>
            <a:pPr lvl="1"/>
            <a:r>
              <a:rPr lang="en-US" dirty="0"/>
              <a:t>Five test environments: indoor hotspot </a:t>
            </a:r>
            <a:r>
              <a:rPr lang="en-US" dirty="0" err="1"/>
              <a:t>eMBB</a:t>
            </a:r>
            <a:r>
              <a:rPr lang="en-US" dirty="0"/>
              <a:t>, dense urban </a:t>
            </a:r>
            <a:r>
              <a:rPr lang="en-US" dirty="0" err="1"/>
              <a:t>eMBB</a:t>
            </a:r>
            <a:r>
              <a:rPr lang="en-US" dirty="0"/>
              <a:t>, rural </a:t>
            </a:r>
            <a:r>
              <a:rPr lang="en-US" dirty="0" err="1"/>
              <a:t>eMBB</a:t>
            </a:r>
            <a:r>
              <a:rPr lang="en-US" dirty="0"/>
              <a:t>, urban macro </a:t>
            </a:r>
            <a:r>
              <a:rPr lang="en-US" dirty="0" err="1"/>
              <a:t>mMTC</a:t>
            </a:r>
            <a:r>
              <a:rPr lang="en-US" dirty="0"/>
              <a:t>, urban macro URLLC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A0F7D399-DCFB-458E-8290-4F278D19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448" y="5478198"/>
            <a:ext cx="9161590" cy="638175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1A228C7-AC4E-4F12-9272-C8B91488B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5320" y="5368711"/>
            <a:ext cx="283142" cy="428574"/>
          </a:xfrm>
          <a:custGeom>
            <a:avLst/>
            <a:gdLst>
              <a:gd name="T0" fmla="*/ 276 w 292"/>
              <a:gd name="T1" fmla="*/ 396 h 444"/>
              <a:gd name="T2" fmla="*/ 16 w 292"/>
              <a:gd name="T3" fmla="*/ 396 h 444"/>
              <a:gd name="T4" fmla="*/ 16 w 292"/>
              <a:gd name="T5" fmla="*/ 81 h 444"/>
              <a:gd name="T6" fmla="*/ 276 w 292"/>
              <a:gd name="T7" fmla="*/ 81 h 444"/>
              <a:gd name="T8" fmla="*/ 292 w 292"/>
              <a:gd name="T9" fmla="*/ 116 h 444"/>
              <a:gd name="T10" fmla="*/ 266 w 292"/>
              <a:gd name="T11" fmla="*/ 16 h 444"/>
              <a:gd name="T12" fmla="*/ 206 w 292"/>
              <a:gd name="T13" fmla="*/ 16 h 444"/>
              <a:gd name="T14" fmla="*/ 0 w 292"/>
              <a:gd name="T15" fmla="*/ 81 h 444"/>
              <a:gd name="T16" fmla="*/ 0 w 292"/>
              <a:gd name="T17" fmla="*/ 396 h 444"/>
              <a:gd name="T18" fmla="*/ 292 w 292"/>
              <a:gd name="T19" fmla="*/ 396 h 444"/>
              <a:gd name="T20" fmla="*/ 265 w 292"/>
              <a:gd name="T21" fmla="*/ 196 h 444"/>
              <a:gd name="T22" fmla="*/ 233 w 292"/>
              <a:gd name="T23" fmla="*/ 58 h 444"/>
              <a:gd name="T24" fmla="*/ 27 w 292"/>
              <a:gd name="T25" fmla="*/ 90 h 444"/>
              <a:gd name="T26" fmla="*/ 60 w 292"/>
              <a:gd name="T27" fmla="*/ 228 h 444"/>
              <a:gd name="T28" fmla="*/ 265 w 292"/>
              <a:gd name="T29" fmla="*/ 196 h 444"/>
              <a:gd name="T30" fmla="*/ 233 w 292"/>
              <a:gd name="T31" fmla="*/ 212 h 444"/>
              <a:gd name="T32" fmla="*/ 43 w 292"/>
              <a:gd name="T33" fmla="*/ 196 h 444"/>
              <a:gd name="T34" fmla="*/ 60 w 292"/>
              <a:gd name="T35" fmla="*/ 74 h 444"/>
              <a:gd name="T36" fmla="*/ 249 w 292"/>
              <a:gd name="T37" fmla="*/ 90 h 444"/>
              <a:gd name="T38" fmla="*/ 120 w 292"/>
              <a:gd name="T39" fmla="*/ 418 h 444"/>
              <a:gd name="T40" fmla="*/ 113 w 292"/>
              <a:gd name="T41" fmla="*/ 411 h 444"/>
              <a:gd name="T42" fmla="*/ 154 w 292"/>
              <a:gd name="T43" fmla="*/ 411 h 444"/>
              <a:gd name="T44" fmla="*/ 173 w 292"/>
              <a:gd name="T45" fmla="*/ 418 h 444"/>
              <a:gd name="T46" fmla="*/ 165 w 292"/>
              <a:gd name="T47" fmla="*/ 411 h 444"/>
              <a:gd name="T48" fmla="*/ 84 w 292"/>
              <a:gd name="T49" fmla="*/ 245 h 444"/>
              <a:gd name="T50" fmla="*/ 41 w 292"/>
              <a:gd name="T51" fmla="*/ 270 h 444"/>
              <a:gd name="T52" fmla="*/ 100 w 292"/>
              <a:gd name="T53" fmla="*/ 270 h 444"/>
              <a:gd name="T54" fmla="*/ 161 w 292"/>
              <a:gd name="T55" fmla="*/ 286 h 444"/>
              <a:gd name="T56" fmla="*/ 161 w 292"/>
              <a:gd name="T57" fmla="*/ 245 h 444"/>
              <a:gd name="T58" fmla="*/ 117 w 292"/>
              <a:gd name="T59" fmla="*/ 270 h 444"/>
              <a:gd name="T60" fmla="*/ 238 w 292"/>
              <a:gd name="T61" fmla="*/ 245 h 444"/>
              <a:gd name="T62" fmla="*/ 194 w 292"/>
              <a:gd name="T63" fmla="*/ 270 h 444"/>
              <a:gd name="T64" fmla="*/ 254 w 292"/>
              <a:gd name="T65" fmla="*/ 270 h 444"/>
              <a:gd name="T66" fmla="*/ 84 w 292"/>
              <a:gd name="T67" fmla="*/ 297 h 444"/>
              <a:gd name="T68" fmla="*/ 41 w 292"/>
              <a:gd name="T69" fmla="*/ 322 h 444"/>
              <a:gd name="T70" fmla="*/ 100 w 292"/>
              <a:gd name="T71" fmla="*/ 322 h 444"/>
              <a:gd name="T72" fmla="*/ 133 w 292"/>
              <a:gd name="T73" fmla="*/ 338 h 444"/>
              <a:gd name="T74" fmla="*/ 177 w 292"/>
              <a:gd name="T75" fmla="*/ 313 h 444"/>
              <a:gd name="T76" fmla="*/ 117 w 292"/>
              <a:gd name="T77" fmla="*/ 313 h 444"/>
              <a:gd name="T78" fmla="*/ 238 w 292"/>
              <a:gd name="T79" fmla="*/ 297 h 444"/>
              <a:gd name="T80" fmla="*/ 194 w 292"/>
              <a:gd name="T81" fmla="*/ 322 h 444"/>
              <a:gd name="T82" fmla="*/ 254 w 292"/>
              <a:gd name="T83" fmla="*/ 322 h 444"/>
              <a:gd name="T84" fmla="*/ 57 w 292"/>
              <a:gd name="T85" fmla="*/ 349 h 444"/>
              <a:gd name="T86" fmla="*/ 57 w 292"/>
              <a:gd name="T87" fmla="*/ 390 h 444"/>
              <a:gd name="T88" fmla="*/ 100 w 292"/>
              <a:gd name="T89" fmla="*/ 365 h 444"/>
              <a:gd name="T90" fmla="*/ 177 w 292"/>
              <a:gd name="T91" fmla="*/ 365 h 444"/>
              <a:gd name="T92" fmla="*/ 117 w 292"/>
              <a:gd name="T93" fmla="*/ 365 h 444"/>
              <a:gd name="T94" fmla="*/ 161 w 292"/>
              <a:gd name="T95" fmla="*/ 390 h 444"/>
              <a:gd name="T96" fmla="*/ 210 w 292"/>
              <a:gd name="T97" fmla="*/ 349 h 444"/>
              <a:gd name="T98" fmla="*/ 210 w 292"/>
              <a:gd name="T99" fmla="*/ 390 h 444"/>
              <a:gd name="T100" fmla="*/ 254 w 292"/>
              <a:gd name="T101" fmla="*/ 36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2" h="444">
                <a:moveTo>
                  <a:pt x="284" y="141"/>
                </a:moveTo>
                <a:cubicBezTo>
                  <a:pt x="280" y="141"/>
                  <a:pt x="276" y="144"/>
                  <a:pt x="276" y="149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276" y="414"/>
                  <a:pt x="262" y="428"/>
                  <a:pt x="244" y="428"/>
                </a:cubicBezTo>
                <a:cubicBezTo>
                  <a:pt x="49" y="428"/>
                  <a:pt x="49" y="428"/>
                  <a:pt x="49" y="428"/>
                </a:cubicBezTo>
                <a:cubicBezTo>
                  <a:pt x="31" y="428"/>
                  <a:pt x="16" y="414"/>
                  <a:pt x="16" y="396"/>
                </a:cubicBezTo>
                <a:cubicBezTo>
                  <a:pt x="16" y="333"/>
                  <a:pt x="16" y="333"/>
                  <a:pt x="16" y="333"/>
                </a:cubicBezTo>
                <a:cubicBezTo>
                  <a:pt x="16" y="311"/>
                  <a:pt x="16" y="311"/>
                  <a:pt x="16" y="311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63"/>
                  <a:pt x="31" y="49"/>
                  <a:pt x="49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262" y="49"/>
                  <a:pt x="276" y="63"/>
                  <a:pt x="276" y="81"/>
                </a:cubicBezTo>
                <a:cubicBezTo>
                  <a:pt x="276" y="116"/>
                  <a:pt x="276" y="116"/>
                  <a:pt x="276" y="116"/>
                </a:cubicBezTo>
                <a:cubicBezTo>
                  <a:pt x="276" y="121"/>
                  <a:pt x="280" y="124"/>
                  <a:pt x="284" y="124"/>
                </a:cubicBezTo>
                <a:cubicBezTo>
                  <a:pt x="289" y="124"/>
                  <a:pt x="292" y="121"/>
                  <a:pt x="292" y="116"/>
                </a:cubicBezTo>
                <a:cubicBezTo>
                  <a:pt x="292" y="81"/>
                  <a:pt x="292" y="81"/>
                  <a:pt x="292" y="81"/>
                </a:cubicBezTo>
                <a:cubicBezTo>
                  <a:pt x="292" y="62"/>
                  <a:pt x="282" y="46"/>
                  <a:pt x="266" y="38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7"/>
                  <a:pt x="259" y="0"/>
                  <a:pt x="25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13" y="0"/>
                  <a:pt x="206" y="7"/>
                  <a:pt x="206" y="16"/>
                </a:cubicBezTo>
                <a:cubicBezTo>
                  <a:pt x="206" y="33"/>
                  <a:pt x="206" y="33"/>
                  <a:pt x="206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22" y="33"/>
                  <a:pt x="0" y="55"/>
                  <a:pt x="0" y="8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23"/>
                  <a:pt x="22" y="444"/>
                  <a:pt x="49" y="444"/>
                </a:cubicBezTo>
                <a:cubicBezTo>
                  <a:pt x="244" y="444"/>
                  <a:pt x="244" y="444"/>
                  <a:pt x="244" y="444"/>
                </a:cubicBezTo>
                <a:cubicBezTo>
                  <a:pt x="271" y="444"/>
                  <a:pt x="292" y="423"/>
                  <a:pt x="292" y="396"/>
                </a:cubicBezTo>
                <a:cubicBezTo>
                  <a:pt x="292" y="149"/>
                  <a:pt x="292" y="149"/>
                  <a:pt x="292" y="149"/>
                </a:cubicBezTo>
                <a:cubicBezTo>
                  <a:pt x="292" y="144"/>
                  <a:pt x="289" y="141"/>
                  <a:pt x="284" y="141"/>
                </a:cubicBezTo>
                <a:close/>
                <a:moveTo>
                  <a:pt x="265" y="196"/>
                </a:moveTo>
                <a:cubicBezTo>
                  <a:pt x="265" y="90"/>
                  <a:pt x="265" y="90"/>
                  <a:pt x="265" y="90"/>
                </a:cubicBezTo>
                <a:cubicBezTo>
                  <a:pt x="265" y="81"/>
                  <a:pt x="264" y="72"/>
                  <a:pt x="257" y="66"/>
                </a:cubicBezTo>
                <a:cubicBezTo>
                  <a:pt x="251" y="60"/>
                  <a:pt x="243" y="58"/>
                  <a:pt x="233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50" y="58"/>
                  <a:pt x="42" y="60"/>
                  <a:pt x="35" y="66"/>
                </a:cubicBezTo>
                <a:cubicBezTo>
                  <a:pt x="29" y="72"/>
                  <a:pt x="27" y="81"/>
                  <a:pt x="27" y="90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206"/>
                  <a:pt x="29" y="214"/>
                  <a:pt x="35" y="221"/>
                </a:cubicBezTo>
                <a:cubicBezTo>
                  <a:pt x="42" y="227"/>
                  <a:pt x="50" y="228"/>
                  <a:pt x="60" y="228"/>
                </a:cubicBezTo>
                <a:cubicBezTo>
                  <a:pt x="233" y="228"/>
                  <a:pt x="233" y="228"/>
                  <a:pt x="233" y="228"/>
                </a:cubicBezTo>
                <a:cubicBezTo>
                  <a:pt x="243" y="228"/>
                  <a:pt x="251" y="227"/>
                  <a:pt x="257" y="221"/>
                </a:cubicBezTo>
                <a:cubicBezTo>
                  <a:pt x="264" y="214"/>
                  <a:pt x="265" y="206"/>
                  <a:pt x="265" y="196"/>
                </a:cubicBezTo>
                <a:close/>
                <a:moveTo>
                  <a:pt x="249" y="196"/>
                </a:moveTo>
                <a:cubicBezTo>
                  <a:pt x="249" y="204"/>
                  <a:pt x="248" y="208"/>
                  <a:pt x="246" y="209"/>
                </a:cubicBezTo>
                <a:cubicBezTo>
                  <a:pt x="245" y="211"/>
                  <a:pt x="241" y="212"/>
                  <a:pt x="233" y="212"/>
                </a:cubicBezTo>
                <a:cubicBezTo>
                  <a:pt x="60" y="212"/>
                  <a:pt x="60" y="212"/>
                  <a:pt x="60" y="212"/>
                </a:cubicBezTo>
                <a:cubicBezTo>
                  <a:pt x="52" y="212"/>
                  <a:pt x="48" y="211"/>
                  <a:pt x="47" y="209"/>
                </a:cubicBezTo>
                <a:cubicBezTo>
                  <a:pt x="45" y="208"/>
                  <a:pt x="43" y="204"/>
                  <a:pt x="43" y="196"/>
                </a:cubicBezTo>
                <a:cubicBezTo>
                  <a:pt x="43" y="90"/>
                  <a:pt x="43" y="90"/>
                  <a:pt x="43" y="90"/>
                </a:cubicBezTo>
                <a:cubicBezTo>
                  <a:pt x="43" y="82"/>
                  <a:pt x="45" y="79"/>
                  <a:pt x="47" y="77"/>
                </a:cubicBezTo>
                <a:cubicBezTo>
                  <a:pt x="48" y="76"/>
                  <a:pt x="52" y="74"/>
                  <a:pt x="60" y="74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41" y="74"/>
                  <a:pt x="245" y="76"/>
                  <a:pt x="246" y="77"/>
                </a:cubicBezTo>
                <a:cubicBezTo>
                  <a:pt x="248" y="79"/>
                  <a:pt x="249" y="82"/>
                  <a:pt x="249" y="90"/>
                </a:cubicBezTo>
                <a:lnTo>
                  <a:pt x="249" y="196"/>
                </a:lnTo>
                <a:close/>
                <a:moveTo>
                  <a:pt x="113" y="411"/>
                </a:moveTo>
                <a:cubicBezTo>
                  <a:pt x="113" y="415"/>
                  <a:pt x="116" y="418"/>
                  <a:pt x="120" y="418"/>
                </a:cubicBezTo>
                <a:cubicBezTo>
                  <a:pt x="124" y="418"/>
                  <a:pt x="127" y="415"/>
                  <a:pt x="127" y="411"/>
                </a:cubicBezTo>
                <a:cubicBezTo>
                  <a:pt x="127" y="407"/>
                  <a:pt x="124" y="404"/>
                  <a:pt x="120" y="404"/>
                </a:cubicBezTo>
                <a:cubicBezTo>
                  <a:pt x="116" y="404"/>
                  <a:pt x="113" y="407"/>
                  <a:pt x="113" y="411"/>
                </a:cubicBezTo>
                <a:close/>
                <a:moveTo>
                  <a:pt x="139" y="411"/>
                </a:moveTo>
                <a:cubicBezTo>
                  <a:pt x="139" y="415"/>
                  <a:pt x="142" y="418"/>
                  <a:pt x="146" y="418"/>
                </a:cubicBezTo>
                <a:cubicBezTo>
                  <a:pt x="150" y="418"/>
                  <a:pt x="154" y="415"/>
                  <a:pt x="154" y="411"/>
                </a:cubicBezTo>
                <a:cubicBezTo>
                  <a:pt x="154" y="407"/>
                  <a:pt x="150" y="404"/>
                  <a:pt x="146" y="404"/>
                </a:cubicBezTo>
                <a:cubicBezTo>
                  <a:pt x="142" y="404"/>
                  <a:pt x="139" y="407"/>
                  <a:pt x="139" y="411"/>
                </a:cubicBezTo>
                <a:close/>
                <a:moveTo>
                  <a:pt x="173" y="418"/>
                </a:moveTo>
                <a:cubicBezTo>
                  <a:pt x="177" y="418"/>
                  <a:pt x="180" y="415"/>
                  <a:pt x="180" y="411"/>
                </a:cubicBezTo>
                <a:cubicBezTo>
                  <a:pt x="180" y="407"/>
                  <a:pt x="177" y="404"/>
                  <a:pt x="173" y="404"/>
                </a:cubicBezTo>
                <a:cubicBezTo>
                  <a:pt x="169" y="404"/>
                  <a:pt x="165" y="407"/>
                  <a:pt x="165" y="411"/>
                </a:cubicBezTo>
                <a:cubicBezTo>
                  <a:pt x="165" y="415"/>
                  <a:pt x="169" y="418"/>
                  <a:pt x="173" y="418"/>
                </a:cubicBezTo>
                <a:close/>
                <a:moveTo>
                  <a:pt x="100" y="261"/>
                </a:moveTo>
                <a:cubicBezTo>
                  <a:pt x="100" y="252"/>
                  <a:pt x="93" y="245"/>
                  <a:pt x="84" y="245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48" y="245"/>
                  <a:pt x="41" y="252"/>
                  <a:pt x="41" y="26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1" y="279"/>
                  <a:pt x="48" y="286"/>
                  <a:pt x="57" y="286"/>
                </a:cubicBezTo>
                <a:cubicBezTo>
                  <a:pt x="84" y="286"/>
                  <a:pt x="84" y="286"/>
                  <a:pt x="84" y="286"/>
                </a:cubicBezTo>
                <a:cubicBezTo>
                  <a:pt x="93" y="286"/>
                  <a:pt x="100" y="279"/>
                  <a:pt x="100" y="270"/>
                </a:cubicBezTo>
                <a:lnTo>
                  <a:pt x="100" y="261"/>
                </a:lnTo>
                <a:close/>
                <a:moveTo>
                  <a:pt x="133" y="286"/>
                </a:moveTo>
                <a:cubicBezTo>
                  <a:pt x="161" y="286"/>
                  <a:pt x="161" y="286"/>
                  <a:pt x="161" y="286"/>
                </a:cubicBezTo>
                <a:cubicBezTo>
                  <a:pt x="170" y="286"/>
                  <a:pt x="177" y="279"/>
                  <a:pt x="177" y="270"/>
                </a:cubicBezTo>
                <a:cubicBezTo>
                  <a:pt x="177" y="261"/>
                  <a:pt x="177" y="261"/>
                  <a:pt x="177" y="261"/>
                </a:cubicBezTo>
                <a:cubicBezTo>
                  <a:pt x="177" y="252"/>
                  <a:pt x="170" y="245"/>
                  <a:pt x="161" y="245"/>
                </a:cubicBezTo>
                <a:cubicBezTo>
                  <a:pt x="133" y="245"/>
                  <a:pt x="133" y="245"/>
                  <a:pt x="133" y="245"/>
                </a:cubicBezTo>
                <a:cubicBezTo>
                  <a:pt x="125" y="245"/>
                  <a:pt x="117" y="252"/>
                  <a:pt x="117" y="261"/>
                </a:cubicBezTo>
                <a:cubicBezTo>
                  <a:pt x="117" y="270"/>
                  <a:pt x="117" y="270"/>
                  <a:pt x="117" y="270"/>
                </a:cubicBezTo>
                <a:cubicBezTo>
                  <a:pt x="117" y="279"/>
                  <a:pt x="125" y="286"/>
                  <a:pt x="133" y="286"/>
                </a:cubicBezTo>
                <a:close/>
                <a:moveTo>
                  <a:pt x="254" y="261"/>
                </a:moveTo>
                <a:cubicBezTo>
                  <a:pt x="254" y="252"/>
                  <a:pt x="247" y="245"/>
                  <a:pt x="238" y="245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01" y="245"/>
                  <a:pt x="194" y="252"/>
                  <a:pt x="194" y="261"/>
                </a:cubicBezTo>
                <a:cubicBezTo>
                  <a:pt x="194" y="270"/>
                  <a:pt x="194" y="270"/>
                  <a:pt x="194" y="270"/>
                </a:cubicBezTo>
                <a:cubicBezTo>
                  <a:pt x="194" y="279"/>
                  <a:pt x="201" y="286"/>
                  <a:pt x="210" y="286"/>
                </a:cubicBezTo>
                <a:cubicBezTo>
                  <a:pt x="238" y="286"/>
                  <a:pt x="238" y="286"/>
                  <a:pt x="238" y="286"/>
                </a:cubicBezTo>
                <a:cubicBezTo>
                  <a:pt x="247" y="286"/>
                  <a:pt x="254" y="279"/>
                  <a:pt x="254" y="270"/>
                </a:cubicBezTo>
                <a:lnTo>
                  <a:pt x="254" y="261"/>
                </a:lnTo>
                <a:close/>
                <a:moveTo>
                  <a:pt x="100" y="313"/>
                </a:moveTo>
                <a:cubicBezTo>
                  <a:pt x="100" y="304"/>
                  <a:pt x="93" y="297"/>
                  <a:pt x="84" y="297"/>
                </a:cubicBezTo>
                <a:cubicBezTo>
                  <a:pt x="57" y="297"/>
                  <a:pt x="57" y="297"/>
                  <a:pt x="57" y="297"/>
                </a:cubicBezTo>
                <a:cubicBezTo>
                  <a:pt x="48" y="297"/>
                  <a:pt x="41" y="304"/>
                  <a:pt x="41" y="313"/>
                </a:cubicBezTo>
                <a:cubicBezTo>
                  <a:pt x="41" y="322"/>
                  <a:pt x="41" y="322"/>
                  <a:pt x="41" y="322"/>
                </a:cubicBezTo>
                <a:cubicBezTo>
                  <a:pt x="41" y="331"/>
                  <a:pt x="48" y="338"/>
                  <a:pt x="57" y="338"/>
                </a:cubicBezTo>
                <a:cubicBezTo>
                  <a:pt x="84" y="338"/>
                  <a:pt x="84" y="338"/>
                  <a:pt x="84" y="338"/>
                </a:cubicBezTo>
                <a:cubicBezTo>
                  <a:pt x="93" y="338"/>
                  <a:pt x="100" y="331"/>
                  <a:pt x="100" y="322"/>
                </a:cubicBezTo>
                <a:lnTo>
                  <a:pt x="100" y="313"/>
                </a:lnTo>
                <a:close/>
                <a:moveTo>
                  <a:pt x="117" y="322"/>
                </a:moveTo>
                <a:cubicBezTo>
                  <a:pt x="117" y="331"/>
                  <a:pt x="125" y="338"/>
                  <a:pt x="133" y="338"/>
                </a:cubicBezTo>
                <a:cubicBezTo>
                  <a:pt x="161" y="338"/>
                  <a:pt x="161" y="338"/>
                  <a:pt x="161" y="338"/>
                </a:cubicBezTo>
                <a:cubicBezTo>
                  <a:pt x="170" y="338"/>
                  <a:pt x="177" y="331"/>
                  <a:pt x="177" y="322"/>
                </a:cubicBezTo>
                <a:cubicBezTo>
                  <a:pt x="177" y="313"/>
                  <a:pt x="177" y="313"/>
                  <a:pt x="177" y="313"/>
                </a:cubicBezTo>
                <a:cubicBezTo>
                  <a:pt x="177" y="304"/>
                  <a:pt x="170" y="297"/>
                  <a:pt x="161" y="297"/>
                </a:cubicBezTo>
                <a:cubicBezTo>
                  <a:pt x="133" y="297"/>
                  <a:pt x="133" y="297"/>
                  <a:pt x="133" y="297"/>
                </a:cubicBezTo>
                <a:cubicBezTo>
                  <a:pt x="125" y="297"/>
                  <a:pt x="117" y="304"/>
                  <a:pt x="117" y="313"/>
                </a:cubicBezTo>
                <a:lnTo>
                  <a:pt x="117" y="322"/>
                </a:lnTo>
                <a:close/>
                <a:moveTo>
                  <a:pt x="254" y="313"/>
                </a:moveTo>
                <a:cubicBezTo>
                  <a:pt x="254" y="304"/>
                  <a:pt x="247" y="297"/>
                  <a:pt x="238" y="297"/>
                </a:cubicBezTo>
                <a:cubicBezTo>
                  <a:pt x="210" y="297"/>
                  <a:pt x="210" y="297"/>
                  <a:pt x="210" y="297"/>
                </a:cubicBezTo>
                <a:cubicBezTo>
                  <a:pt x="201" y="297"/>
                  <a:pt x="194" y="304"/>
                  <a:pt x="194" y="313"/>
                </a:cubicBezTo>
                <a:cubicBezTo>
                  <a:pt x="194" y="322"/>
                  <a:pt x="194" y="322"/>
                  <a:pt x="194" y="322"/>
                </a:cubicBezTo>
                <a:cubicBezTo>
                  <a:pt x="194" y="331"/>
                  <a:pt x="201" y="338"/>
                  <a:pt x="210" y="338"/>
                </a:cubicBezTo>
                <a:cubicBezTo>
                  <a:pt x="238" y="338"/>
                  <a:pt x="238" y="338"/>
                  <a:pt x="238" y="338"/>
                </a:cubicBezTo>
                <a:cubicBezTo>
                  <a:pt x="247" y="338"/>
                  <a:pt x="254" y="331"/>
                  <a:pt x="254" y="322"/>
                </a:cubicBezTo>
                <a:lnTo>
                  <a:pt x="254" y="313"/>
                </a:lnTo>
                <a:close/>
                <a:moveTo>
                  <a:pt x="84" y="349"/>
                </a:moveTo>
                <a:cubicBezTo>
                  <a:pt x="57" y="349"/>
                  <a:pt x="57" y="349"/>
                  <a:pt x="57" y="349"/>
                </a:cubicBezTo>
                <a:cubicBezTo>
                  <a:pt x="48" y="349"/>
                  <a:pt x="41" y="356"/>
                  <a:pt x="41" y="365"/>
                </a:cubicBezTo>
                <a:cubicBezTo>
                  <a:pt x="41" y="374"/>
                  <a:pt x="41" y="374"/>
                  <a:pt x="41" y="374"/>
                </a:cubicBezTo>
                <a:cubicBezTo>
                  <a:pt x="41" y="383"/>
                  <a:pt x="48" y="390"/>
                  <a:pt x="57" y="390"/>
                </a:cubicBezTo>
                <a:cubicBezTo>
                  <a:pt x="84" y="390"/>
                  <a:pt x="84" y="390"/>
                  <a:pt x="84" y="390"/>
                </a:cubicBezTo>
                <a:cubicBezTo>
                  <a:pt x="93" y="390"/>
                  <a:pt x="100" y="383"/>
                  <a:pt x="100" y="374"/>
                </a:cubicBezTo>
                <a:cubicBezTo>
                  <a:pt x="100" y="365"/>
                  <a:pt x="100" y="365"/>
                  <a:pt x="100" y="365"/>
                </a:cubicBezTo>
                <a:cubicBezTo>
                  <a:pt x="100" y="356"/>
                  <a:pt x="93" y="349"/>
                  <a:pt x="84" y="349"/>
                </a:cubicBezTo>
                <a:close/>
                <a:moveTo>
                  <a:pt x="177" y="374"/>
                </a:moveTo>
                <a:cubicBezTo>
                  <a:pt x="177" y="365"/>
                  <a:pt x="177" y="365"/>
                  <a:pt x="177" y="365"/>
                </a:cubicBezTo>
                <a:cubicBezTo>
                  <a:pt x="177" y="356"/>
                  <a:pt x="170" y="349"/>
                  <a:pt x="161" y="349"/>
                </a:cubicBezTo>
                <a:cubicBezTo>
                  <a:pt x="133" y="349"/>
                  <a:pt x="133" y="349"/>
                  <a:pt x="133" y="349"/>
                </a:cubicBezTo>
                <a:cubicBezTo>
                  <a:pt x="125" y="349"/>
                  <a:pt x="117" y="356"/>
                  <a:pt x="117" y="365"/>
                </a:cubicBezTo>
                <a:cubicBezTo>
                  <a:pt x="117" y="374"/>
                  <a:pt x="117" y="374"/>
                  <a:pt x="117" y="374"/>
                </a:cubicBezTo>
                <a:cubicBezTo>
                  <a:pt x="117" y="383"/>
                  <a:pt x="125" y="390"/>
                  <a:pt x="133" y="390"/>
                </a:cubicBezTo>
                <a:cubicBezTo>
                  <a:pt x="161" y="390"/>
                  <a:pt x="161" y="390"/>
                  <a:pt x="161" y="390"/>
                </a:cubicBezTo>
                <a:cubicBezTo>
                  <a:pt x="170" y="390"/>
                  <a:pt x="177" y="383"/>
                  <a:pt x="177" y="374"/>
                </a:cubicBezTo>
                <a:close/>
                <a:moveTo>
                  <a:pt x="238" y="349"/>
                </a:moveTo>
                <a:cubicBezTo>
                  <a:pt x="210" y="349"/>
                  <a:pt x="210" y="349"/>
                  <a:pt x="210" y="349"/>
                </a:cubicBezTo>
                <a:cubicBezTo>
                  <a:pt x="201" y="349"/>
                  <a:pt x="194" y="356"/>
                  <a:pt x="194" y="365"/>
                </a:cubicBezTo>
                <a:cubicBezTo>
                  <a:pt x="194" y="374"/>
                  <a:pt x="194" y="374"/>
                  <a:pt x="194" y="374"/>
                </a:cubicBezTo>
                <a:cubicBezTo>
                  <a:pt x="194" y="383"/>
                  <a:pt x="201" y="390"/>
                  <a:pt x="210" y="390"/>
                </a:cubicBezTo>
                <a:cubicBezTo>
                  <a:pt x="238" y="390"/>
                  <a:pt x="238" y="390"/>
                  <a:pt x="238" y="390"/>
                </a:cubicBezTo>
                <a:cubicBezTo>
                  <a:pt x="247" y="390"/>
                  <a:pt x="254" y="383"/>
                  <a:pt x="254" y="374"/>
                </a:cubicBezTo>
                <a:cubicBezTo>
                  <a:pt x="254" y="365"/>
                  <a:pt x="254" y="365"/>
                  <a:pt x="254" y="365"/>
                </a:cubicBezTo>
                <a:cubicBezTo>
                  <a:pt x="254" y="356"/>
                  <a:pt x="247" y="349"/>
                  <a:pt x="238" y="34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1D0AF203-9CD3-4D67-8AE0-B1F03FFF4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48" y="5490626"/>
            <a:ext cx="8474472" cy="6381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6268F36-EC4E-411E-BCF0-6CAA5FD399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29748" y="4474171"/>
            <a:ext cx="1193800" cy="1355725"/>
          </a:xfrm>
          <a:custGeom>
            <a:avLst/>
            <a:gdLst>
              <a:gd name="T0" fmla="*/ 276 w 327"/>
              <a:gd name="T1" fmla="*/ 15 h 370"/>
              <a:gd name="T2" fmla="*/ 276 w 327"/>
              <a:gd name="T3" fmla="*/ 197 h 370"/>
              <a:gd name="T4" fmla="*/ 327 w 327"/>
              <a:gd name="T5" fmla="*/ 100 h 370"/>
              <a:gd name="T6" fmla="*/ 249 w 327"/>
              <a:gd name="T7" fmla="*/ 158 h 370"/>
              <a:gd name="T8" fmla="*/ 260 w 327"/>
              <a:gd name="T9" fmla="*/ 169 h 370"/>
              <a:gd name="T10" fmla="*/ 249 w 327"/>
              <a:gd name="T11" fmla="*/ 31 h 370"/>
              <a:gd name="T12" fmla="*/ 222 w 327"/>
              <a:gd name="T13" fmla="*/ 142 h 370"/>
              <a:gd name="T14" fmla="*/ 250 w 327"/>
              <a:gd name="T15" fmla="*/ 100 h 370"/>
              <a:gd name="T16" fmla="*/ 222 w 327"/>
              <a:gd name="T17" fmla="*/ 69 h 370"/>
              <a:gd name="T18" fmla="*/ 222 w 327"/>
              <a:gd name="T19" fmla="*/ 142 h 370"/>
              <a:gd name="T20" fmla="*/ 51 w 327"/>
              <a:gd name="T21" fmla="*/ 15 h 370"/>
              <a:gd name="T22" fmla="*/ 40 w 327"/>
              <a:gd name="T23" fmla="*/ 4 h 370"/>
              <a:gd name="T24" fmla="*/ 46 w 327"/>
              <a:gd name="T25" fmla="*/ 199 h 370"/>
              <a:gd name="T26" fmla="*/ 67 w 327"/>
              <a:gd name="T27" fmla="*/ 169 h 370"/>
              <a:gd name="T28" fmla="*/ 78 w 327"/>
              <a:gd name="T29" fmla="*/ 158 h 370"/>
              <a:gd name="T30" fmla="*/ 78 w 327"/>
              <a:gd name="T31" fmla="*/ 31 h 370"/>
              <a:gd name="T32" fmla="*/ 67 w 327"/>
              <a:gd name="T33" fmla="*/ 169 h 370"/>
              <a:gd name="T34" fmla="*/ 106 w 327"/>
              <a:gd name="T35" fmla="*/ 142 h 370"/>
              <a:gd name="T36" fmla="*/ 106 w 327"/>
              <a:gd name="T37" fmla="*/ 69 h 370"/>
              <a:gd name="T38" fmla="*/ 77 w 327"/>
              <a:gd name="T39" fmla="*/ 100 h 370"/>
              <a:gd name="T40" fmla="*/ 219 w 327"/>
              <a:gd name="T41" fmla="*/ 270 h 370"/>
              <a:gd name="T42" fmla="*/ 177 w 327"/>
              <a:gd name="T43" fmla="*/ 146 h 370"/>
              <a:gd name="T44" fmla="*/ 197 w 327"/>
              <a:gd name="T45" fmla="*/ 77 h 370"/>
              <a:gd name="T46" fmla="*/ 164 w 327"/>
              <a:gd name="T47" fmla="*/ 132 h 370"/>
              <a:gd name="T48" fmla="*/ 177 w 327"/>
              <a:gd name="T49" fmla="*/ 71 h 370"/>
              <a:gd name="T50" fmla="*/ 184 w 327"/>
              <a:gd name="T51" fmla="*/ 57 h 370"/>
              <a:gd name="T52" fmla="*/ 150 w 327"/>
              <a:gd name="T53" fmla="*/ 146 h 370"/>
              <a:gd name="T54" fmla="*/ 108 w 327"/>
              <a:gd name="T55" fmla="*/ 271 h 370"/>
              <a:gd name="T56" fmla="*/ 54 w 327"/>
              <a:gd name="T57" fmla="*/ 355 h 370"/>
              <a:gd name="T58" fmla="*/ 58 w 327"/>
              <a:gd name="T59" fmla="*/ 370 h 370"/>
              <a:gd name="T60" fmla="*/ 163 w 327"/>
              <a:gd name="T61" fmla="*/ 331 h 370"/>
              <a:gd name="T62" fmla="*/ 268 w 327"/>
              <a:gd name="T63" fmla="*/ 370 h 370"/>
              <a:gd name="T64" fmla="*/ 274 w 327"/>
              <a:gd name="T65" fmla="*/ 357 h 370"/>
              <a:gd name="T66" fmla="*/ 183 w 327"/>
              <a:gd name="T67" fmla="*/ 228 h 370"/>
              <a:gd name="T68" fmla="*/ 163 w 327"/>
              <a:gd name="T69" fmla="*/ 159 h 370"/>
              <a:gd name="T70" fmla="*/ 190 w 327"/>
              <a:gd name="T71" fmla="*/ 245 h 370"/>
              <a:gd name="T72" fmla="*/ 131 w 327"/>
              <a:gd name="T73" fmla="*/ 260 h 370"/>
              <a:gd name="T74" fmla="*/ 163 w 327"/>
              <a:gd name="T75" fmla="*/ 272 h 370"/>
              <a:gd name="T76" fmla="*/ 163 w 327"/>
              <a:gd name="T77" fmla="*/ 285 h 370"/>
              <a:gd name="T78" fmla="*/ 234 w 327"/>
              <a:gd name="T79" fmla="*/ 354 h 370"/>
              <a:gd name="T80" fmla="*/ 75 w 327"/>
              <a:gd name="T81" fmla="*/ 354 h 370"/>
              <a:gd name="T82" fmla="*/ 163 w 327"/>
              <a:gd name="T83" fmla="*/ 301 h 370"/>
              <a:gd name="T84" fmla="*/ 251 w 327"/>
              <a:gd name="T85" fmla="*/ 35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70">
                <a:moveTo>
                  <a:pt x="287" y="4"/>
                </a:moveTo>
                <a:cubicBezTo>
                  <a:pt x="284" y="0"/>
                  <a:pt x="279" y="0"/>
                  <a:pt x="276" y="4"/>
                </a:cubicBezTo>
                <a:cubicBezTo>
                  <a:pt x="273" y="7"/>
                  <a:pt x="273" y="12"/>
                  <a:pt x="276" y="15"/>
                </a:cubicBezTo>
                <a:cubicBezTo>
                  <a:pt x="300" y="38"/>
                  <a:pt x="311" y="69"/>
                  <a:pt x="311" y="100"/>
                </a:cubicBezTo>
                <a:cubicBezTo>
                  <a:pt x="311" y="131"/>
                  <a:pt x="300" y="162"/>
                  <a:pt x="276" y="185"/>
                </a:cubicBezTo>
                <a:cubicBezTo>
                  <a:pt x="273" y="188"/>
                  <a:pt x="273" y="194"/>
                  <a:pt x="276" y="197"/>
                </a:cubicBezTo>
                <a:cubicBezTo>
                  <a:pt x="278" y="198"/>
                  <a:pt x="280" y="199"/>
                  <a:pt x="282" y="199"/>
                </a:cubicBezTo>
                <a:cubicBezTo>
                  <a:pt x="284" y="199"/>
                  <a:pt x="286" y="198"/>
                  <a:pt x="287" y="197"/>
                </a:cubicBezTo>
                <a:cubicBezTo>
                  <a:pt x="314" y="170"/>
                  <a:pt x="327" y="135"/>
                  <a:pt x="327" y="100"/>
                </a:cubicBezTo>
                <a:cubicBezTo>
                  <a:pt x="327" y="65"/>
                  <a:pt x="314" y="30"/>
                  <a:pt x="287" y="4"/>
                </a:cubicBezTo>
                <a:close/>
                <a:moveTo>
                  <a:pt x="273" y="100"/>
                </a:moveTo>
                <a:cubicBezTo>
                  <a:pt x="273" y="121"/>
                  <a:pt x="265" y="142"/>
                  <a:pt x="249" y="158"/>
                </a:cubicBezTo>
                <a:cubicBezTo>
                  <a:pt x="246" y="161"/>
                  <a:pt x="246" y="166"/>
                  <a:pt x="249" y="169"/>
                </a:cubicBezTo>
                <a:cubicBezTo>
                  <a:pt x="250" y="171"/>
                  <a:pt x="253" y="172"/>
                  <a:pt x="255" y="172"/>
                </a:cubicBezTo>
                <a:cubicBezTo>
                  <a:pt x="257" y="172"/>
                  <a:pt x="259" y="171"/>
                  <a:pt x="260" y="169"/>
                </a:cubicBezTo>
                <a:cubicBezTo>
                  <a:pt x="279" y="150"/>
                  <a:pt x="289" y="125"/>
                  <a:pt x="289" y="100"/>
                </a:cubicBezTo>
                <a:cubicBezTo>
                  <a:pt x="289" y="75"/>
                  <a:pt x="279" y="50"/>
                  <a:pt x="260" y="31"/>
                </a:cubicBezTo>
                <a:cubicBezTo>
                  <a:pt x="257" y="28"/>
                  <a:pt x="252" y="28"/>
                  <a:pt x="249" y="31"/>
                </a:cubicBezTo>
                <a:cubicBezTo>
                  <a:pt x="246" y="34"/>
                  <a:pt x="246" y="39"/>
                  <a:pt x="249" y="42"/>
                </a:cubicBezTo>
                <a:cubicBezTo>
                  <a:pt x="265" y="58"/>
                  <a:pt x="273" y="79"/>
                  <a:pt x="273" y="100"/>
                </a:cubicBezTo>
                <a:close/>
                <a:moveTo>
                  <a:pt x="222" y="142"/>
                </a:moveTo>
                <a:cubicBezTo>
                  <a:pt x="223" y="144"/>
                  <a:pt x="225" y="145"/>
                  <a:pt x="227" y="145"/>
                </a:cubicBezTo>
                <a:cubicBezTo>
                  <a:pt x="229" y="145"/>
                  <a:pt x="231" y="144"/>
                  <a:pt x="233" y="142"/>
                </a:cubicBezTo>
                <a:cubicBezTo>
                  <a:pt x="245" y="131"/>
                  <a:pt x="250" y="115"/>
                  <a:pt x="250" y="100"/>
                </a:cubicBezTo>
                <a:cubicBezTo>
                  <a:pt x="250" y="85"/>
                  <a:pt x="245" y="70"/>
                  <a:pt x="233" y="58"/>
                </a:cubicBezTo>
                <a:cubicBezTo>
                  <a:pt x="230" y="55"/>
                  <a:pt x="225" y="55"/>
                  <a:pt x="222" y="58"/>
                </a:cubicBezTo>
                <a:cubicBezTo>
                  <a:pt x="219" y="61"/>
                  <a:pt x="219" y="66"/>
                  <a:pt x="222" y="69"/>
                </a:cubicBezTo>
                <a:cubicBezTo>
                  <a:pt x="230" y="78"/>
                  <a:pt x="234" y="89"/>
                  <a:pt x="234" y="100"/>
                </a:cubicBezTo>
                <a:cubicBezTo>
                  <a:pt x="234" y="111"/>
                  <a:pt x="230" y="122"/>
                  <a:pt x="222" y="131"/>
                </a:cubicBezTo>
                <a:cubicBezTo>
                  <a:pt x="219" y="134"/>
                  <a:pt x="219" y="139"/>
                  <a:pt x="222" y="142"/>
                </a:cubicBezTo>
                <a:close/>
                <a:moveTo>
                  <a:pt x="51" y="185"/>
                </a:moveTo>
                <a:cubicBezTo>
                  <a:pt x="28" y="162"/>
                  <a:pt x="16" y="131"/>
                  <a:pt x="16" y="100"/>
                </a:cubicBezTo>
                <a:cubicBezTo>
                  <a:pt x="16" y="69"/>
                  <a:pt x="28" y="38"/>
                  <a:pt x="51" y="15"/>
                </a:cubicBezTo>
                <a:cubicBezTo>
                  <a:pt x="54" y="12"/>
                  <a:pt x="54" y="7"/>
                  <a:pt x="51" y="4"/>
                </a:cubicBezTo>
                <a:cubicBezTo>
                  <a:pt x="48" y="0"/>
                  <a:pt x="43" y="0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13" y="30"/>
                  <a:pt x="0" y="65"/>
                  <a:pt x="0" y="100"/>
                </a:cubicBezTo>
                <a:cubicBezTo>
                  <a:pt x="0" y="135"/>
                  <a:pt x="13" y="170"/>
                  <a:pt x="40" y="197"/>
                </a:cubicBezTo>
                <a:cubicBezTo>
                  <a:pt x="41" y="198"/>
                  <a:pt x="44" y="199"/>
                  <a:pt x="46" y="199"/>
                </a:cubicBezTo>
                <a:cubicBezTo>
                  <a:pt x="48" y="199"/>
                  <a:pt x="50" y="198"/>
                  <a:pt x="51" y="197"/>
                </a:cubicBezTo>
                <a:cubicBezTo>
                  <a:pt x="54" y="194"/>
                  <a:pt x="54" y="188"/>
                  <a:pt x="51" y="185"/>
                </a:cubicBezTo>
                <a:close/>
                <a:moveTo>
                  <a:pt x="67" y="169"/>
                </a:moveTo>
                <a:cubicBezTo>
                  <a:pt x="69" y="171"/>
                  <a:pt x="71" y="172"/>
                  <a:pt x="73" y="172"/>
                </a:cubicBezTo>
                <a:cubicBezTo>
                  <a:pt x="75" y="172"/>
                  <a:pt x="77" y="171"/>
                  <a:pt x="78" y="169"/>
                </a:cubicBezTo>
                <a:cubicBezTo>
                  <a:pt x="82" y="166"/>
                  <a:pt x="82" y="161"/>
                  <a:pt x="78" y="158"/>
                </a:cubicBezTo>
                <a:cubicBezTo>
                  <a:pt x="62" y="142"/>
                  <a:pt x="54" y="121"/>
                  <a:pt x="54" y="100"/>
                </a:cubicBezTo>
                <a:cubicBezTo>
                  <a:pt x="54" y="79"/>
                  <a:pt x="62" y="58"/>
                  <a:pt x="78" y="42"/>
                </a:cubicBezTo>
                <a:cubicBezTo>
                  <a:pt x="82" y="39"/>
                  <a:pt x="82" y="34"/>
                  <a:pt x="78" y="31"/>
                </a:cubicBezTo>
                <a:cubicBezTo>
                  <a:pt x="75" y="28"/>
                  <a:pt x="70" y="28"/>
                  <a:pt x="67" y="31"/>
                </a:cubicBezTo>
                <a:cubicBezTo>
                  <a:pt x="48" y="50"/>
                  <a:pt x="38" y="75"/>
                  <a:pt x="38" y="100"/>
                </a:cubicBezTo>
                <a:cubicBezTo>
                  <a:pt x="38" y="125"/>
                  <a:pt x="48" y="150"/>
                  <a:pt x="67" y="169"/>
                </a:cubicBezTo>
                <a:close/>
                <a:moveTo>
                  <a:pt x="94" y="142"/>
                </a:moveTo>
                <a:cubicBezTo>
                  <a:pt x="96" y="144"/>
                  <a:pt x="98" y="145"/>
                  <a:pt x="100" y="145"/>
                </a:cubicBezTo>
                <a:cubicBezTo>
                  <a:pt x="102" y="145"/>
                  <a:pt x="104" y="144"/>
                  <a:pt x="106" y="142"/>
                </a:cubicBezTo>
                <a:cubicBezTo>
                  <a:pt x="109" y="139"/>
                  <a:pt x="109" y="134"/>
                  <a:pt x="106" y="131"/>
                </a:cubicBezTo>
                <a:cubicBezTo>
                  <a:pt x="97" y="122"/>
                  <a:pt x="93" y="111"/>
                  <a:pt x="93" y="100"/>
                </a:cubicBezTo>
                <a:cubicBezTo>
                  <a:pt x="93" y="89"/>
                  <a:pt x="97" y="78"/>
                  <a:pt x="106" y="69"/>
                </a:cubicBezTo>
                <a:cubicBezTo>
                  <a:pt x="109" y="66"/>
                  <a:pt x="109" y="61"/>
                  <a:pt x="106" y="58"/>
                </a:cubicBezTo>
                <a:cubicBezTo>
                  <a:pt x="103" y="55"/>
                  <a:pt x="97" y="55"/>
                  <a:pt x="94" y="58"/>
                </a:cubicBezTo>
                <a:cubicBezTo>
                  <a:pt x="83" y="70"/>
                  <a:pt x="77" y="85"/>
                  <a:pt x="77" y="100"/>
                </a:cubicBezTo>
                <a:cubicBezTo>
                  <a:pt x="77" y="115"/>
                  <a:pt x="83" y="131"/>
                  <a:pt x="94" y="142"/>
                </a:cubicBezTo>
                <a:close/>
                <a:moveTo>
                  <a:pt x="267" y="349"/>
                </a:moveTo>
                <a:cubicBezTo>
                  <a:pt x="257" y="336"/>
                  <a:pt x="238" y="309"/>
                  <a:pt x="219" y="270"/>
                </a:cubicBezTo>
                <a:cubicBezTo>
                  <a:pt x="218" y="270"/>
                  <a:pt x="218" y="269"/>
                  <a:pt x="218" y="268"/>
                </a:cubicBezTo>
                <a:cubicBezTo>
                  <a:pt x="213" y="259"/>
                  <a:pt x="209" y="249"/>
                  <a:pt x="204" y="239"/>
                </a:cubicBezTo>
                <a:cubicBezTo>
                  <a:pt x="190" y="205"/>
                  <a:pt x="182" y="171"/>
                  <a:pt x="177" y="146"/>
                </a:cubicBezTo>
                <a:cubicBezTo>
                  <a:pt x="197" y="140"/>
                  <a:pt x="211" y="122"/>
                  <a:pt x="211" y="100"/>
                </a:cubicBezTo>
                <a:cubicBezTo>
                  <a:pt x="211" y="93"/>
                  <a:pt x="210" y="87"/>
                  <a:pt x="208" y="81"/>
                </a:cubicBezTo>
                <a:cubicBezTo>
                  <a:pt x="206" y="77"/>
                  <a:pt x="201" y="75"/>
                  <a:pt x="197" y="77"/>
                </a:cubicBezTo>
                <a:cubicBezTo>
                  <a:pt x="193" y="79"/>
                  <a:pt x="191" y="84"/>
                  <a:pt x="193" y="88"/>
                </a:cubicBezTo>
                <a:cubicBezTo>
                  <a:pt x="194" y="91"/>
                  <a:pt x="195" y="96"/>
                  <a:pt x="195" y="100"/>
                </a:cubicBezTo>
                <a:cubicBezTo>
                  <a:pt x="195" y="117"/>
                  <a:pt x="181" y="132"/>
                  <a:pt x="164" y="132"/>
                </a:cubicBezTo>
                <a:cubicBezTo>
                  <a:pt x="146" y="132"/>
                  <a:pt x="132" y="117"/>
                  <a:pt x="132" y="100"/>
                </a:cubicBezTo>
                <a:cubicBezTo>
                  <a:pt x="132" y="82"/>
                  <a:pt x="146" y="68"/>
                  <a:pt x="164" y="68"/>
                </a:cubicBezTo>
                <a:cubicBezTo>
                  <a:pt x="169" y="68"/>
                  <a:pt x="173" y="69"/>
                  <a:pt x="177" y="71"/>
                </a:cubicBezTo>
                <a:cubicBezTo>
                  <a:pt x="181" y="73"/>
                  <a:pt x="186" y="71"/>
                  <a:pt x="188" y="67"/>
                </a:cubicBezTo>
                <a:cubicBezTo>
                  <a:pt x="190" y="63"/>
                  <a:pt x="188" y="59"/>
                  <a:pt x="184" y="57"/>
                </a:cubicBezTo>
                <a:cubicBezTo>
                  <a:pt x="184" y="57"/>
                  <a:pt x="184" y="57"/>
                  <a:pt x="184" y="57"/>
                </a:cubicBezTo>
                <a:cubicBezTo>
                  <a:pt x="178" y="54"/>
                  <a:pt x="171" y="52"/>
                  <a:pt x="164" y="52"/>
                </a:cubicBezTo>
                <a:cubicBezTo>
                  <a:pt x="137" y="52"/>
                  <a:pt x="116" y="74"/>
                  <a:pt x="116" y="100"/>
                </a:cubicBezTo>
                <a:cubicBezTo>
                  <a:pt x="116" y="121"/>
                  <a:pt x="130" y="140"/>
                  <a:pt x="150" y="146"/>
                </a:cubicBezTo>
                <a:cubicBezTo>
                  <a:pt x="145" y="170"/>
                  <a:pt x="136" y="205"/>
                  <a:pt x="123" y="239"/>
                </a:cubicBezTo>
                <a:cubicBezTo>
                  <a:pt x="118" y="249"/>
                  <a:pt x="114" y="259"/>
                  <a:pt x="109" y="268"/>
                </a:cubicBezTo>
                <a:cubicBezTo>
                  <a:pt x="109" y="269"/>
                  <a:pt x="108" y="270"/>
                  <a:pt x="108" y="271"/>
                </a:cubicBezTo>
                <a:cubicBezTo>
                  <a:pt x="97" y="293"/>
                  <a:pt x="85" y="312"/>
                  <a:pt x="76" y="326"/>
                </a:cubicBezTo>
                <a:cubicBezTo>
                  <a:pt x="69" y="336"/>
                  <a:pt x="63" y="344"/>
                  <a:pt x="59" y="349"/>
                </a:cubicBezTo>
                <a:cubicBezTo>
                  <a:pt x="57" y="351"/>
                  <a:pt x="55" y="353"/>
                  <a:pt x="54" y="355"/>
                </a:cubicBezTo>
                <a:cubicBezTo>
                  <a:pt x="53" y="356"/>
                  <a:pt x="52" y="357"/>
                  <a:pt x="52" y="357"/>
                </a:cubicBezTo>
                <a:cubicBezTo>
                  <a:pt x="50" y="359"/>
                  <a:pt x="50" y="362"/>
                  <a:pt x="51" y="365"/>
                </a:cubicBezTo>
                <a:cubicBezTo>
                  <a:pt x="52" y="368"/>
                  <a:pt x="55" y="370"/>
                  <a:pt x="58" y="370"/>
                </a:cubicBezTo>
                <a:cubicBezTo>
                  <a:pt x="97" y="370"/>
                  <a:pt x="97" y="370"/>
                  <a:pt x="97" y="370"/>
                </a:cubicBezTo>
                <a:cubicBezTo>
                  <a:pt x="100" y="370"/>
                  <a:pt x="102" y="368"/>
                  <a:pt x="104" y="366"/>
                </a:cubicBezTo>
                <a:cubicBezTo>
                  <a:pt x="115" y="345"/>
                  <a:pt x="138" y="331"/>
                  <a:pt x="163" y="331"/>
                </a:cubicBezTo>
                <a:cubicBezTo>
                  <a:pt x="189" y="331"/>
                  <a:pt x="211" y="345"/>
                  <a:pt x="223" y="366"/>
                </a:cubicBezTo>
                <a:cubicBezTo>
                  <a:pt x="224" y="368"/>
                  <a:pt x="227" y="370"/>
                  <a:pt x="230" y="370"/>
                </a:cubicBezTo>
                <a:cubicBezTo>
                  <a:pt x="268" y="370"/>
                  <a:pt x="268" y="370"/>
                  <a:pt x="268" y="370"/>
                </a:cubicBezTo>
                <a:cubicBezTo>
                  <a:pt x="268" y="370"/>
                  <a:pt x="268" y="370"/>
                  <a:pt x="268" y="370"/>
                </a:cubicBezTo>
                <a:cubicBezTo>
                  <a:pt x="271" y="370"/>
                  <a:pt x="274" y="368"/>
                  <a:pt x="275" y="365"/>
                </a:cubicBezTo>
                <a:cubicBezTo>
                  <a:pt x="276" y="362"/>
                  <a:pt x="276" y="359"/>
                  <a:pt x="274" y="357"/>
                </a:cubicBezTo>
                <a:cubicBezTo>
                  <a:pt x="274" y="357"/>
                  <a:pt x="271" y="354"/>
                  <a:pt x="267" y="349"/>
                </a:cubicBezTo>
                <a:close/>
                <a:moveTo>
                  <a:pt x="163" y="159"/>
                </a:moveTo>
                <a:cubicBezTo>
                  <a:pt x="168" y="179"/>
                  <a:pt x="174" y="203"/>
                  <a:pt x="183" y="228"/>
                </a:cubicBezTo>
                <a:cubicBezTo>
                  <a:pt x="177" y="227"/>
                  <a:pt x="170" y="227"/>
                  <a:pt x="163" y="227"/>
                </a:cubicBezTo>
                <a:cubicBezTo>
                  <a:pt x="157" y="227"/>
                  <a:pt x="150" y="227"/>
                  <a:pt x="144" y="228"/>
                </a:cubicBezTo>
                <a:cubicBezTo>
                  <a:pt x="153" y="203"/>
                  <a:pt x="159" y="179"/>
                  <a:pt x="163" y="159"/>
                </a:cubicBezTo>
                <a:close/>
                <a:moveTo>
                  <a:pt x="137" y="245"/>
                </a:moveTo>
                <a:cubicBezTo>
                  <a:pt x="146" y="244"/>
                  <a:pt x="154" y="243"/>
                  <a:pt x="163" y="243"/>
                </a:cubicBezTo>
                <a:cubicBezTo>
                  <a:pt x="172" y="243"/>
                  <a:pt x="181" y="244"/>
                  <a:pt x="190" y="245"/>
                </a:cubicBezTo>
                <a:cubicBezTo>
                  <a:pt x="192" y="250"/>
                  <a:pt x="194" y="255"/>
                  <a:pt x="196" y="260"/>
                </a:cubicBezTo>
                <a:cubicBezTo>
                  <a:pt x="186" y="257"/>
                  <a:pt x="174" y="256"/>
                  <a:pt x="163" y="256"/>
                </a:cubicBezTo>
                <a:cubicBezTo>
                  <a:pt x="152" y="256"/>
                  <a:pt x="141" y="257"/>
                  <a:pt x="131" y="260"/>
                </a:cubicBezTo>
                <a:cubicBezTo>
                  <a:pt x="133" y="255"/>
                  <a:pt x="135" y="250"/>
                  <a:pt x="137" y="245"/>
                </a:cubicBezTo>
                <a:close/>
                <a:moveTo>
                  <a:pt x="122" y="279"/>
                </a:moveTo>
                <a:cubicBezTo>
                  <a:pt x="135" y="275"/>
                  <a:pt x="149" y="272"/>
                  <a:pt x="163" y="272"/>
                </a:cubicBezTo>
                <a:cubicBezTo>
                  <a:pt x="178" y="272"/>
                  <a:pt x="192" y="275"/>
                  <a:pt x="205" y="279"/>
                </a:cubicBezTo>
                <a:cubicBezTo>
                  <a:pt x="208" y="286"/>
                  <a:pt x="212" y="292"/>
                  <a:pt x="215" y="298"/>
                </a:cubicBezTo>
                <a:cubicBezTo>
                  <a:pt x="199" y="290"/>
                  <a:pt x="182" y="285"/>
                  <a:pt x="163" y="285"/>
                </a:cubicBezTo>
                <a:cubicBezTo>
                  <a:pt x="145" y="285"/>
                  <a:pt x="127" y="290"/>
                  <a:pt x="112" y="298"/>
                </a:cubicBezTo>
                <a:cubicBezTo>
                  <a:pt x="115" y="292"/>
                  <a:pt x="118" y="286"/>
                  <a:pt x="122" y="279"/>
                </a:cubicBezTo>
                <a:close/>
                <a:moveTo>
                  <a:pt x="234" y="354"/>
                </a:moveTo>
                <a:cubicBezTo>
                  <a:pt x="219" y="330"/>
                  <a:pt x="193" y="315"/>
                  <a:pt x="163" y="315"/>
                </a:cubicBezTo>
                <a:cubicBezTo>
                  <a:pt x="133" y="315"/>
                  <a:pt x="107" y="330"/>
                  <a:pt x="92" y="354"/>
                </a:cubicBezTo>
                <a:cubicBezTo>
                  <a:pt x="75" y="354"/>
                  <a:pt x="75" y="354"/>
                  <a:pt x="75" y="354"/>
                </a:cubicBezTo>
                <a:cubicBezTo>
                  <a:pt x="78" y="350"/>
                  <a:pt x="81" y="346"/>
                  <a:pt x="85" y="341"/>
                </a:cubicBezTo>
                <a:cubicBezTo>
                  <a:pt x="85" y="341"/>
                  <a:pt x="85" y="341"/>
                  <a:pt x="85" y="341"/>
                </a:cubicBezTo>
                <a:cubicBezTo>
                  <a:pt x="103" y="317"/>
                  <a:pt x="131" y="301"/>
                  <a:pt x="163" y="301"/>
                </a:cubicBezTo>
                <a:cubicBezTo>
                  <a:pt x="195" y="301"/>
                  <a:pt x="223" y="317"/>
                  <a:pt x="241" y="341"/>
                </a:cubicBezTo>
                <a:cubicBezTo>
                  <a:pt x="241" y="341"/>
                  <a:pt x="242" y="341"/>
                  <a:pt x="242" y="341"/>
                </a:cubicBezTo>
                <a:cubicBezTo>
                  <a:pt x="245" y="346"/>
                  <a:pt x="248" y="350"/>
                  <a:pt x="251" y="354"/>
                </a:cubicBezTo>
                <a:lnTo>
                  <a:pt x="234" y="354"/>
                </a:lnTo>
                <a:close/>
              </a:path>
            </a:pathLst>
          </a:custGeom>
          <a:solidFill>
            <a:srgbClr val="E321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1AE56-2A98-4005-8C49-1026A7116319}"/>
              </a:ext>
            </a:extLst>
          </p:cNvPr>
          <p:cNvSpPr txBox="1"/>
          <p:nvPr/>
        </p:nvSpPr>
        <p:spPr bwMode="auto">
          <a:xfrm>
            <a:off x="5297593" y="4942034"/>
            <a:ext cx="2588654" cy="392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000" dirty="0"/>
              <a:t>x dB, y km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AEF669-23C3-4F3F-8CA8-4F6B7A87795E}"/>
              </a:ext>
            </a:extLst>
          </p:cNvPr>
          <p:cNvCxnSpPr/>
          <p:nvPr/>
        </p:nvCxnSpPr>
        <p:spPr bwMode="auto">
          <a:xfrm>
            <a:off x="3045745" y="5287113"/>
            <a:ext cx="580837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682802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90C5-D92A-41BD-835B-D062C26A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from the ITU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E058-5EFB-432F-AB98-3D1E74C4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6493329" cy="4830763"/>
          </a:xfrm>
        </p:spPr>
        <p:txBody>
          <a:bodyPr/>
          <a:lstStyle/>
          <a:p>
            <a:r>
              <a:rPr lang="en-US" sz="3200" dirty="0"/>
              <a:t>Methodology and tables provided in M.2111, 5.2.3.3</a:t>
            </a:r>
          </a:p>
          <a:p>
            <a:r>
              <a:rPr lang="en-US" sz="3200" dirty="0"/>
              <a:t>One table per test environment</a:t>
            </a:r>
          </a:p>
          <a:p>
            <a:pPr lvl="1"/>
            <a:r>
              <a:rPr lang="en-US" sz="2400" dirty="0"/>
              <a:t>Indoor hotspot, dense urban, rural, urban macro </a:t>
            </a:r>
            <a:r>
              <a:rPr lang="en-US" sz="2400" dirty="0" err="1"/>
              <a:t>mMTC</a:t>
            </a:r>
            <a:r>
              <a:rPr lang="en-US" sz="2400" dirty="0"/>
              <a:t>, urban macro URLLC</a:t>
            </a:r>
          </a:p>
          <a:p>
            <a:r>
              <a:rPr lang="en-US" sz="3200" dirty="0"/>
              <a:t>Some parameters given by the ITU</a:t>
            </a:r>
          </a:p>
          <a:p>
            <a:r>
              <a:rPr lang="en-US" sz="3200" dirty="0"/>
              <a:t>Some parameters provided by proponent</a:t>
            </a:r>
          </a:p>
          <a:p>
            <a:pPr lvl="1"/>
            <a:r>
              <a:rPr lang="en-US" sz="2400" dirty="0"/>
              <a:t>Assumptions</a:t>
            </a:r>
          </a:p>
          <a:p>
            <a:pPr lvl="1"/>
            <a:r>
              <a:rPr lang="en-US" sz="2400" dirty="0"/>
              <a:t>Simulation results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FE5AC-32BF-4B94-8B95-4A57BE69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85" y="1192349"/>
            <a:ext cx="4572000" cy="16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F9B54-74D9-4CBF-845C-BEF3A51F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29" y="3315292"/>
            <a:ext cx="456438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147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64DC-C80F-4E38-BBAF-4FDA71EC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from 3GPP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5CF1-6592-4164-B008-A782DDEF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NR and LTE </a:t>
            </a:r>
          </a:p>
          <a:p>
            <a:r>
              <a:rPr lang="en-US" sz="2400" dirty="0"/>
              <a:t>Data represented by PDSCH and PUSCH </a:t>
            </a:r>
          </a:p>
          <a:p>
            <a:r>
              <a:rPr lang="en-US" sz="2400" dirty="0"/>
              <a:t>Control represented by PDCCH (indicating downlink and uplink resource allocation, modulation and coding) and PUCCH (used for ACK/NACK, scheduling requests, channel quality indication)</a:t>
            </a:r>
          </a:p>
          <a:p>
            <a:r>
              <a:rPr lang="en-US" sz="2400" dirty="0"/>
              <a:t>For NR TDD, a DDDSU pattern is assumed for downlink and a DSUUD pattern for uplink</a:t>
            </a:r>
          </a:p>
          <a:p>
            <a:r>
              <a:rPr lang="en-US" sz="2400" dirty="0"/>
              <a:t>Power levels, bandwidths, noise figures, antenna configurations aligned with test environment configurations</a:t>
            </a:r>
          </a:p>
          <a:p>
            <a:r>
              <a:rPr lang="en-US" sz="2400" dirty="0"/>
              <a:t>Shadow fading and interference margins assumptions</a:t>
            </a:r>
          </a:p>
          <a:p>
            <a:r>
              <a:rPr lang="en-US" sz="2400" dirty="0"/>
              <a:t>Link performance simulated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RP-182097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69558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218A-A43D-4324-82B8-7A89C8F0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from 3GPP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36A5-0F05-4E29-9D84-2D6FC6A6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10681561" cy="1428535"/>
          </a:xfrm>
        </p:spPr>
        <p:txBody>
          <a:bodyPr/>
          <a:lstStyle/>
          <a:p>
            <a:r>
              <a:rPr lang="en-US" sz="2800" dirty="0"/>
              <a:t>Full results provided in </a:t>
            </a:r>
            <a:r>
              <a:rPr lang="en-US" sz="2800" dirty="0">
                <a:hlinkClick r:id="rId2"/>
              </a:rPr>
              <a:t>RP-182097</a:t>
            </a:r>
            <a:endParaRPr lang="en-US" sz="2800" dirty="0"/>
          </a:p>
          <a:p>
            <a:r>
              <a:rPr lang="en-US" sz="2800" dirty="0"/>
              <a:t>Example, NR FDD 700MHz, rural, channel model A, 6Mbps DL, 0.5Mbps UL</a:t>
            </a:r>
          </a:p>
          <a:p>
            <a:endParaRPr lang="en-US" sz="2800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3642438-F7C4-40B2-91D2-9C129BF4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045600"/>
            <a:ext cx="5389331" cy="2831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A7608-328A-4FA3-8E27-085BAEEEF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45" y="3044799"/>
            <a:ext cx="5389331" cy="2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43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218A-A43D-4324-82B8-7A89C8F0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from 3GPP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36A5-0F05-4E29-9D84-2D6FC6A6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10681561" cy="1428535"/>
          </a:xfrm>
        </p:spPr>
        <p:txBody>
          <a:bodyPr/>
          <a:lstStyle/>
          <a:p>
            <a:r>
              <a:rPr lang="en-US" sz="2800" dirty="0"/>
              <a:t>Full results provided in </a:t>
            </a:r>
            <a:r>
              <a:rPr lang="en-US" sz="2800" dirty="0">
                <a:hlinkClick r:id="rId2"/>
              </a:rPr>
              <a:t>RP-182097</a:t>
            </a:r>
            <a:endParaRPr lang="en-US" sz="2800" dirty="0"/>
          </a:p>
          <a:p>
            <a:r>
              <a:rPr lang="en-US" sz="2800" dirty="0"/>
              <a:t>Example, LTE FDD 700MHz, rural, channel model A, 6Mbps DL, 0.5Mbps UL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29820-F33C-47EB-841E-900D42D06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3044799"/>
            <a:ext cx="5386283" cy="283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C8BE0-D0B3-4ADB-BCEA-F117CFD34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000" y="3045600"/>
            <a:ext cx="5389331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24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218A-A43D-4324-82B8-7A89C8F0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from 3GPP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36A5-0F05-4E29-9D84-2D6FC6A6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10681561" cy="1428535"/>
          </a:xfrm>
        </p:spPr>
        <p:txBody>
          <a:bodyPr/>
          <a:lstStyle/>
          <a:p>
            <a:r>
              <a:rPr lang="en-US" sz="2800" dirty="0"/>
              <a:t>Full results provided in </a:t>
            </a:r>
            <a:r>
              <a:rPr lang="en-US" sz="2800" dirty="0">
                <a:hlinkClick r:id="rId2"/>
              </a:rPr>
              <a:t>RP-182097</a:t>
            </a:r>
            <a:endParaRPr lang="en-US" sz="2800" dirty="0"/>
          </a:p>
          <a:p>
            <a:r>
              <a:rPr lang="en-US" sz="2800" dirty="0"/>
              <a:t>Example, NB-IoT Uma-</a:t>
            </a:r>
            <a:r>
              <a:rPr lang="en-US" sz="2800" dirty="0" err="1"/>
              <a:t>mMTC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3A1B6-9A5B-410B-8A65-08D35757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94" y="2746381"/>
            <a:ext cx="6625156" cy="36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274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218A-A43D-4324-82B8-7A89C8F0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28600"/>
            <a:ext cx="9102725" cy="1143000"/>
          </a:xfrm>
        </p:spPr>
        <p:txBody>
          <a:bodyPr/>
          <a:lstStyle/>
          <a:p>
            <a:r>
              <a:rPr lang="en-US"/>
              <a:t>Preliminary results from 3GPP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36A5-0F05-4E29-9D84-2D6FC6A6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10681561" cy="1428535"/>
          </a:xfrm>
        </p:spPr>
        <p:txBody>
          <a:bodyPr/>
          <a:lstStyle/>
          <a:p>
            <a:r>
              <a:rPr lang="en-US" sz="2800"/>
              <a:t>Full results provided in </a:t>
            </a:r>
            <a:r>
              <a:rPr lang="en-US" sz="2800">
                <a:hlinkClick r:id="rId2"/>
              </a:rPr>
              <a:t>RP-182097</a:t>
            </a:r>
            <a:endParaRPr lang="en-US" sz="2800"/>
          </a:p>
          <a:p>
            <a:r>
              <a:rPr lang="en-US" sz="2800"/>
              <a:t>Example, eMTC, Uma-mMTC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73041-F324-4A21-8867-4248AD78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63" y="2746801"/>
            <a:ext cx="6613740" cy="34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269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ECBA2-97EF-4D7F-BCCF-10E78134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509029"/>
            <a:ext cx="3506787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30551-51E3-49FE-BC2E-E9C0B5B76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28" y="3413620"/>
            <a:ext cx="2820987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7DDF5-81BA-4477-AFF0-6EF824C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for the evaluation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5B5C-27D6-4CA9-BD32-761E2298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54150"/>
            <a:ext cx="11183938" cy="1143001"/>
          </a:xfrm>
        </p:spPr>
        <p:txBody>
          <a:bodyPr/>
          <a:lstStyle/>
          <a:p>
            <a:r>
              <a:rPr lang="en-US" sz="3200" dirty="0"/>
              <a:t>Verify that parameters are aligned with ITU guidelines</a:t>
            </a:r>
          </a:p>
          <a:p>
            <a:r>
              <a:rPr lang="en-US" sz="3200" dirty="0"/>
              <a:t>Verify that margins for fading and interference etc. are reasonable</a:t>
            </a:r>
          </a:p>
          <a:p>
            <a:r>
              <a:rPr lang="en-US" sz="3200" dirty="0"/>
              <a:t>Verify link performance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54433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25326</TotalTime>
  <Words>295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 IMT-2020 submission templates: Link budget template   </vt:lpstr>
      <vt:lpstr>Link budget – what is it?</vt:lpstr>
      <vt:lpstr>Guidelines from the ITU</vt:lpstr>
      <vt:lpstr>Assumptions from 3GPP</vt:lpstr>
      <vt:lpstr>Preliminary results from 3GPP</vt:lpstr>
      <vt:lpstr>Preliminary results from 3GPP</vt:lpstr>
      <vt:lpstr>Preliminary results from 3GPP</vt:lpstr>
      <vt:lpstr>Preliminary results from 3GPP</vt:lpstr>
      <vt:lpstr>What to do for the evaluation groups?</vt:lpstr>
    </vt:vector>
  </TitlesOfParts>
  <Company>3GPP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Scrase</dc:creator>
  <dc:description>© 2009  All rights reserved</dc:description>
  <cp:lastModifiedBy>Asbjörn Grövlen</cp:lastModifiedBy>
  <cp:revision>910</cp:revision>
  <dcterms:created xsi:type="dcterms:W3CDTF">2008-08-30T09:32:10Z</dcterms:created>
  <dcterms:modified xsi:type="dcterms:W3CDTF">2018-10-23T09:03:08Z</dcterms:modified>
</cp:coreProperties>
</file>