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4"/>
  </p:notesMasterIdLst>
  <p:handoutMasterIdLst>
    <p:handoutMasterId r:id="rId15"/>
  </p:handoutMasterIdLst>
  <p:sldIdLst>
    <p:sldId id="303" r:id="rId2"/>
    <p:sldId id="317" r:id="rId3"/>
    <p:sldId id="304" r:id="rId4"/>
    <p:sldId id="305" r:id="rId5"/>
    <p:sldId id="318" r:id="rId6"/>
    <p:sldId id="306" r:id="rId7"/>
    <p:sldId id="308" r:id="rId8"/>
    <p:sldId id="319" r:id="rId9"/>
    <p:sldId id="311" r:id="rId10"/>
    <p:sldId id="314" r:id="rId11"/>
    <p:sldId id="312" r:id="rId12"/>
    <p:sldId id="313" r:id="rId13"/>
  </p:sldIdLst>
  <p:sldSz cx="9144000" cy="5143500" type="screen16x9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2732F"/>
    <a:srgbClr val="C6D254"/>
    <a:srgbClr val="FFCC99"/>
    <a:srgbClr val="72AF2F"/>
    <a:srgbClr val="000000"/>
    <a:srgbClr val="5C88D0"/>
    <a:srgbClr val="2A6EA8"/>
    <a:srgbClr val="B1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9" autoAdjust="0"/>
    <p:restoredTop sz="83619" autoAdjust="0"/>
  </p:normalViewPr>
  <p:slideViewPr>
    <p:cSldViewPr snapToGrid="0">
      <p:cViewPr varScale="1">
        <p:scale>
          <a:sx n="71" d="100"/>
          <a:sy n="71" d="100"/>
        </p:scale>
        <p:origin x="-86" y="-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8B58C3-883E-4142-BA68-7F4195BAC6CA}" type="datetime1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E4454D-4B41-854D-8D97-36F1A8A2A1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12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2D0B697-2BBB-414C-8152-3C49174F3F9B}" type="datetime1">
              <a:rPr lang="en-US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68643D-031E-014D-8736-BD328A8471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22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45D58EA-A470-5745-AB49-9DA79FB050F1}" type="slidenum">
              <a:rPr lang="en-GB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0"/>
            <a:ext cx="385921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532" y="2879481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33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09650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257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/>
          <p:cNvSpPr>
            <a:spLocks noChangeArrowheads="1"/>
          </p:cNvSpPr>
          <p:nvPr userDrawn="1"/>
        </p:nvSpPr>
        <p:spPr bwMode="auto">
          <a:xfrm>
            <a:off x="7938" y="4779963"/>
            <a:ext cx="6169025" cy="242887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8950" y="171450"/>
            <a:ext cx="6827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5" y="1090613"/>
            <a:ext cx="838835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4773612"/>
            <a:ext cx="6890883" cy="255587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Workshop on 3GPP Submission towards IMT-2020, 23-24 October, 2018, Brussels, BE</a:t>
            </a:r>
            <a:endParaRPr lang="en-GB" sz="10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4086225" y="2478088"/>
            <a:ext cx="971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mtClean="0">
                <a:solidFill>
                  <a:schemeClr val="bg1"/>
                </a:solidFill>
                <a:ea typeface="+mn-ea"/>
              </a:rPr>
              <a:t>© 3GPP 2012</a:t>
            </a:r>
            <a:endParaRPr lang="en-GB" altLang="en-US" smtClean="0">
              <a:ea typeface="+mn-ea"/>
            </a:endParaRPr>
          </a:p>
        </p:txBody>
      </p:sp>
      <p:pic>
        <p:nvPicPr>
          <p:cNvPr id="1031" name="Picture 10" descr="3GPP_TM_RD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30188"/>
            <a:ext cx="11874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485062" y="4846638"/>
            <a:ext cx="823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 smtClean="0">
                <a:ea typeface="+mn-ea"/>
              </a:rPr>
              <a:t>© 3GPP 2018</a:t>
            </a:r>
          </a:p>
        </p:txBody>
      </p:sp>
      <p:sp>
        <p:nvSpPr>
          <p:cNvPr id="12" name="Oval 11"/>
          <p:cNvSpPr/>
          <p:nvPr userDrawn="1"/>
        </p:nvSpPr>
        <p:spPr bwMode="auto">
          <a:xfrm>
            <a:off x="8308975" y="4773613"/>
            <a:ext cx="609600" cy="314325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9A936CBE-D515-3C44-87FD-1C1CD2D9BB58}" type="slidenum">
              <a:rPr lang="en-GB" altLang="en-US" b="1" smtClean="0">
                <a:ea typeface="+mn-ea"/>
              </a:rPr>
              <a:pPr algn="ctr">
                <a:defRPr/>
              </a:pPr>
              <a:t>‹#›</a:t>
            </a:fld>
            <a:endParaRPr lang="en-GB" altLang="en-US" b="1" smtClean="0">
              <a:ea typeface="+mn-ea"/>
            </a:endParaRPr>
          </a:p>
          <a:p>
            <a:pPr>
              <a:defRPr/>
            </a:pPr>
            <a:endParaRPr lang="en-GB" altLang="en-US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1" r:id="rId2"/>
    <p:sldLayoutId id="2147483912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.Guttman@samsung.com" TargetMode="External"/><Relationship Id="rId2" Type="http://schemas.openxmlformats.org/officeDocument/2006/relationships/hyperlink" Target="mailto:info@3gpp.or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393" y="1976438"/>
            <a:ext cx="7803714" cy="1101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Anticipations for the Final IMT-2020 Submission:</a:t>
            </a:r>
            <a:br>
              <a:rPr lang="en-US" sz="2400" b="1" dirty="0" smtClean="0"/>
            </a:br>
            <a:r>
              <a:rPr lang="en-US" sz="2400" b="1" dirty="0" smtClean="0"/>
              <a:t>Rel-16 Outlook for System and Core Network Aspects</a:t>
            </a:r>
            <a:endParaRPr lang="en-GB" sz="11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Subtitle 6"/>
          <p:cNvSpPr>
            <a:spLocks noGrp="1"/>
          </p:cNvSpPr>
          <p:nvPr>
            <p:ph type="subTitle" idx="1"/>
          </p:nvPr>
        </p:nvSpPr>
        <p:spPr>
          <a:xfrm>
            <a:off x="1388135" y="3028576"/>
            <a:ext cx="6400800" cy="841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Erik Guttman</a:t>
            </a:r>
            <a:br>
              <a:rPr lang="en-US" altLang="en-US" sz="2000" dirty="0" smtClean="0"/>
            </a:br>
            <a:r>
              <a:rPr lang="en-US" altLang="en-US" sz="2000" dirty="0" smtClean="0"/>
              <a:t>3GPP TSG SA Chairman</a:t>
            </a:r>
            <a:br>
              <a:rPr lang="en-US" altLang="en-US" sz="2000" dirty="0" smtClean="0"/>
            </a:br>
            <a:r>
              <a:rPr lang="en-US" altLang="en-US" sz="2000" dirty="0" smtClean="0"/>
              <a:t>Samsung R&amp;D Institute UK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</a:t>
            </a:r>
            <a:r>
              <a:rPr lang="en-US" dirty="0" smtClean="0"/>
              <a:t>Rel-17: Things to 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90613"/>
            <a:ext cx="8388350" cy="3919798"/>
          </a:xfrm>
        </p:spPr>
        <p:txBody>
          <a:bodyPr/>
          <a:lstStyle/>
          <a:p>
            <a:r>
              <a:rPr lang="en-US" sz="1600" dirty="0" smtClean="0"/>
              <a:t>Stage 1 (Rel-17): </a:t>
            </a:r>
            <a:r>
              <a:rPr lang="en-US" sz="1600" dirty="0" smtClean="0"/>
              <a:t>So far</a:t>
            </a:r>
          </a:p>
          <a:p>
            <a:pPr lvl="1"/>
            <a:r>
              <a:rPr lang="en-US" sz="1400" dirty="0" smtClean="0"/>
              <a:t>Asset tracking</a:t>
            </a:r>
          </a:p>
          <a:p>
            <a:pPr lvl="1"/>
            <a:r>
              <a:rPr lang="en-US" sz="1400" dirty="0" smtClean="0"/>
              <a:t>Critical </a:t>
            </a:r>
            <a:r>
              <a:rPr lang="en-US" sz="1400" dirty="0" smtClean="0"/>
              <a:t>Medical </a:t>
            </a:r>
            <a:r>
              <a:rPr lang="en-US" sz="1400" dirty="0" smtClean="0"/>
              <a:t>Applications</a:t>
            </a:r>
          </a:p>
          <a:p>
            <a:pPr lvl="1"/>
            <a:r>
              <a:rPr lang="en-US" sz="1400" dirty="0" smtClean="0"/>
              <a:t>Unmanned </a:t>
            </a:r>
            <a:r>
              <a:rPr lang="en-US" sz="1400" dirty="0" smtClean="0"/>
              <a:t>Aerial </a:t>
            </a:r>
            <a:r>
              <a:rPr lang="en-US" sz="1400" dirty="0" smtClean="0"/>
              <a:t>Vehicles</a:t>
            </a:r>
          </a:p>
          <a:p>
            <a:pPr lvl="1"/>
            <a:r>
              <a:rPr lang="en-US" sz="1400" dirty="0" smtClean="0"/>
              <a:t>Audio </a:t>
            </a:r>
            <a:r>
              <a:rPr lang="en-US" sz="1400" dirty="0" smtClean="0"/>
              <a:t>Visual Service </a:t>
            </a:r>
            <a:r>
              <a:rPr lang="en-US" sz="1400" dirty="0" smtClean="0"/>
              <a:t>Production</a:t>
            </a:r>
          </a:p>
          <a:p>
            <a:pPr lvl="1"/>
            <a:r>
              <a:rPr lang="en-US" sz="1400" dirty="0" smtClean="0"/>
              <a:t>Maritime</a:t>
            </a:r>
          </a:p>
          <a:p>
            <a:pPr lvl="1"/>
            <a:r>
              <a:rPr lang="en-US" sz="1400" dirty="0" smtClean="0"/>
              <a:t>Extended Reality</a:t>
            </a:r>
          </a:p>
          <a:p>
            <a:r>
              <a:rPr lang="en-US" sz="1600" dirty="0" smtClean="0"/>
              <a:t>Ongoing development will occur for</a:t>
            </a:r>
          </a:p>
          <a:p>
            <a:pPr lvl="1"/>
            <a:r>
              <a:rPr lang="en-US" sz="1400" dirty="0" smtClean="0"/>
              <a:t>Automotive, Railway, Maritime sectors</a:t>
            </a:r>
          </a:p>
          <a:p>
            <a:pPr lvl="1"/>
            <a:r>
              <a:rPr lang="en-US" sz="1400" dirty="0" smtClean="0"/>
              <a:t>Industrial Automation</a:t>
            </a:r>
          </a:p>
          <a:p>
            <a:pPr lvl="1"/>
            <a:r>
              <a:rPr lang="en-US" sz="1400" dirty="0" smtClean="0"/>
              <a:t>Critical Communications</a:t>
            </a:r>
          </a:p>
          <a:p>
            <a:pPr lvl="1"/>
            <a:r>
              <a:rPr lang="en-US" sz="1400" dirty="0" smtClean="0"/>
              <a:t>Fundamental enablers: </a:t>
            </a:r>
            <a:r>
              <a:rPr lang="en-US" sz="1400" dirty="0" err="1" smtClean="0"/>
              <a:t>IoT</a:t>
            </a:r>
            <a:r>
              <a:rPr lang="en-US" sz="1400" dirty="0" smtClean="0"/>
              <a:t>, </a:t>
            </a:r>
            <a:r>
              <a:rPr lang="en-US" sz="1400" dirty="0" smtClean="0"/>
              <a:t>Broadcast,  Slicing, Network Automation, Orchestration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039466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Rel-16 adds </a:t>
            </a:r>
            <a:r>
              <a:rPr lang="en-US" sz="2000" dirty="0"/>
              <a:t>5G Vertical support</a:t>
            </a:r>
          </a:p>
          <a:p>
            <a:pPr lvl="1"/>
            <a:r>
              <a:rPr lang="en-US" sz="1600" b="1" dirty="0" smtClean="0"/>
              <a:t>Vehicle Communication, Mission Critical Communications, Industrial Automation and Verticals, Audio Visual Production, </a:t>
            </a:r>
          </a:p>
          <a:p>
            <a:r>
              <a:rPr lang="en-US" sz="2400" dirty="0" smtClean="0"/>
              <a:t>Rel-16 also adds enhances the system</a:t>
            </a:r>
          </a:p>
          <a:p>
            <a:pPr lvl="1"/>
            <a:r>
              <a:rPr lang="en-US" sz="1800" b="1" dirty="0" smtClean="0"/>
              <a:t>5G LAN, High Precision Positioning, Cellular </a:t>
            </a:r>
            <a:r>
              <a:rPr lang="en-US" sz="1800" b="1" dirty="0" err="1" smtClean="0"/>
              <a:t>IoT</a:t>
            </a:r>
            <a:r>
              <a:rPr lang="en-US" sz="1800" b="1" dirty="0" smtClean="0"/>
              <a:t> for 5G, URLLC capabilities, Fixed and Satellite as 3GPP accesses, ONAP interworking, </a:t>
            </a:r>
            <a:r>
              <a:rPr lang="en-US" sz="1800" b="1" dirty="0" err="1" smtClean="0"/>
              <a:t>QoS</a:t>
            </a:r>
            <a:r>
              <a:rPr lang="en-US" sz="1800" b="1" dirty="0" smtClean="0"/>
              <a:t> Monitoring, Network Automation, protocol and core network improvements…</a:t>
            </a:r>
            <a:endParaRPr lang="en-US" sz="1800" dirty="0" smtClean="0"/>
          </a:p>
          <a:p>
            <a:r>
              <a:rPr lang="en-US" sz="2400" dirty="0" smtClean="0"/>
              <a:t>In </a:t>
            </a:r>
            <a:r>
              <a:rPr lang="en-US" sz="2400" dirty="0" smtClean="0"/>
              <a:t>Rel-17 </a:t>
            </a:r>
            <a:r>
              <a:rPr lang="en-US" sz="2400" dirty="0" smtClean="0"/>
              <a:t>– more verticals and service enablers</a:t>
            </a:r>
          </a:p>
          <a:p>
            <a:pPr lvl="1"/>
            <a:r>
              <a:rPr lang="en-US" sz="1800" b="1" dirty="0" smtClean="0"/>
              <a:t>logistics, e-health, unmanned aerial vehicles…</a:t>
            </a:r>
          </a:p>
          <a:p>
            <a:pPr lvl="1"/>
            <a:r>
              <a:rPr lang="en-US" sz="1800" b="1" dirty="0" smtClean="0"/>
              <a:t>XR, …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668692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4556" y="3462782"/>
            <a:ext cx="235902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www.3gpp.org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47825" y="1428750"/>
            <a:ext cx="4989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i-FI" sz="2800" b="1" dirty="0">
                <a:latin typeface="+mn-lt"/>
                <a:ea typeface="+mn-ea"/>
                <a:cs typeface="Arial" panose="020B0604020202020204" pitchFamily="34" charset="0"/>
              </a:rPr>
              <a:t>For more Information:</a:t>
            </a:r>
            <a:endParaRPr lang="fi-FI" sz="14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788894" y="3141663"/>
            <a:ext cx="324494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2"/>
              </a:rPr>
              <a:t>info@3gpp.org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  <a:hlinkClick r:id="rId3"/>
              </a:rPr>
              <a:t>Erik.Guttman@samsung.com</a:t>
            </a:r>
            <a:endParaRPr lang="en-GB" sz="2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8" descr="http://paranormalehradio.files.wordpress.com/2011/10/100091-green-metallic-orb-icon-social-media-logos-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2652013"/>
            <a:ext cx="6159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744088"/>
            <a:ext cx="2332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383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871" y="2348753"/>
            <a:ext cx="7772400" cy="880506"/>
          </a:xfrm>
        </p:spPr>
        <p:txBody>
          <a:bodyPr/>
          <a:lstStyle/>
          <a:p>
            <a:r>
              <a:rPr lang="en-US" dirty="0"/>
              <a:t>System and Service aspects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IMT-2020 </a:t>
            </a:r>
            <a:r>
              <a:rPr lang="en-US" dirty="0" smtClean="0"/>
              <a:t>submission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6700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IMT-2020 Submission Non-Radio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past IMT submissions, 3GPP will include an informative list of all non-RAN specifications.</a:t>
            </a:r>
          </a:p>
          <a:p>
            <a:pPr lvl="1"/>
            <a:r>
              <a:rPr lang="en-US" dirty="0" smtClean="0"/>
              <a:t>It is important to emphasize that the 3GPP system is much more than the 3GPP radio aspects.</a:t>
            </a:r>
          </a:p>
          <a:p>
            <a:pPr lvl="1"/>
            <a:r>
              <a:rPr lang="en-US" dirty="0" smtClean="0"/>
              <a:t>This list </a:t>
            </a:r>
            <a:r>
              <a:rPr lang="en-US" dirty="0" smtClean="0"/>
              <a:t>will include </a:t>
            </a:r>
            <a:r>
              <a:rPr lang="en-US" b="1" dirty="0" smtClean="0"/>
              <a:t>fewer</a:t>
            </a:r>
            <a:r>
              <a:rPr lang="en-US" dirty="0" smtClean="0"/>
              <a:t> specifications than in </a:t>
            </a:r>
            <a:r>
              <a:rPr lang="en-US" dirty="0" smtClean="0"/>
              <a:t>past submissions, as the 5G system explicitly does not support full backward compatibility with the 2G and 3G system (IMT-2000).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61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3GPP 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5G specifications began in Release 15. </a:t>
            </a:r>
          </a:p>
          <a:p>
            <a:pPr lvl="1"/>
            <a:r>
              <a:rPr lang="en-US" sz="2000" dirty="0" smtClean="0"/>
              <a:t>These specifications include not only the new 5G components, but also the continuing evolution of the 4G system.</a:t>
            </a:r>
          </a:p>
          <a:p>
            <a:r>
              <a:rPr lang="en-US" sz="2400" dirty="0" smtClean="0"/>
              <a:t>New 5G specifications have been introduced across 3GPP.</a:t>
            </a:r>
          </a:p>
          <a:p>
            <a:r>
              <a:rPr lang="en-US" sz="2400" dirty="0" smtClean="0"/>
              <a:t>Some 4G specifications are now 5G specifications, from Rel-15</a:t>
            </a:r>
          </a:p>
          <a:p>
            <a:pPr lvl="1"/>
            <a:r>
              <a:rPr lang="en-US" sz="2000" dirty="0" smtClean="0"/>
              <a:t>The Enhanced Packet Core and other 4G standards are important components of 5G.</a:t>
            </a:r>
          </a:p>
          <a:p>
            <a:pPr lvl="1"/>
            <a:r>
              <a:rPr lang="en-US" sz="2000" dirty="0" smtClean="0"/>
              <a:t>Operators will deploy and integrate 5G functionality in different ways, including  continuing use of the EPC for some time.</a:t>
            </a:r>
          </a:p>
          <a:p>
            <a:pPr lvl="1"/>
            <a:r>
              <a:rPr lang="en-US" sz="2000" b="1" dirty="0" smtClean="0"/>
              <a:t>See TS 21.205 – which links to a list of 1113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81935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871" y="2348753"/>
            <a:ext cx="7772400" cy="880506"/>
          </a:xfrm>
        </p:spPr>
        <p:txBody>
          <a:bodyPr/>
          <a:lstStyle/>
          <a:p>
            <a:r>
              <a:rPr lang="en-US" dirty="0"/>
              <a:t>System and Service aspects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Release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8821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Core Network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System and Core Network Aspects, as discussed in this presentation, include everything in scope of 3GPP standardization </a:t>
            </a:r>
            <a:r>
              <a:rPr lang="en-US" sz="2000" i="1" dirty="0" smtClean="0"/>
              <a:t>except </a:t>
            </a:r>
            <a:r>
              <a:rPr lang="en-US" sz="2000" dirty="0" smtClean="0"/>
              <a:t> Radio Access Network aspects.</a:t>
            </a:r>
          </a:p>
          <a:p>
            <a:r>
              <a:rPr lang="en-US" sz="2000" b="1" dirty="0" smtClean="0"/>
              <a:t>System Aspects </a:t>
            </a:r>
            <a:r>
              <a:rPr lang="en-US" sz="2000" dirty="0" smtClean="0"/>
              <a:t>include: Security, Media and Codecs, Operations and Management, Applications, Terminal and End to End Aspects, Interworking with External Networks and Smart Card Application Aspects</a:t>
            </a:r>
          </a:p>
          <a:p>
            <a:r>
              <a:rPr lang="en-US" sz="2000" b="1" dirty="0" smtClean="0"/>
              <a:t>Core Network Aspects </a:t>
            </a:r>
            <a:r>
              <a:rPr lang="en-US" sz="2000" dirty="0" smtClean="0"/>
              <a:t>include: all functions to support for services provided by the 3GPP system.</a:t>
            </a:r>
          </a:p>
          <a:p>
            <a:pPr lvl="1"/>
            <a:r>
              <a:rPr lang="en-US" sz="1800" dirty="0" smtClean="0"/>
              <a:t>These categories are somewhat arbitrary. Some functions could be considered both Core Network and System Aspects.</a:t>
            </a:r>
            <a:endParaRPr lang="en-US" sz="22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51124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</a:t>
            </a:r>
            <a:r>
              <a:rPr lang="en-US" dirty="0" smtClean="0"/>
              <a:t>&amp; CN </a:t>
            </a:r>
            <a:r>
              <a:rPr lang="en-US" dirty="0" smtClean="0"/>
              <a:t>Aspects </a:t>
            </a:r>
            <a:r>
              <a:rPr lang="en-US" dirty="0" smtClean="0"/>
              <a:t>(</a:t>
            </a:r>
            <a:r>
              <a:rPr lang="en-US" dirty="0" smtClean="0"/>
              <a:t>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4" y="1371600"/>
            <a:ext cx="3673849" cy="3200400"/>
          </a:xfrm>
        </p:spPr>
        <p:txBody>
          <a:bodyPr/>
          <a:lstStyle/>
          <a:p>
            <a:r>
              <a:rPr lang="en-US" sz="1600" dirty="0" smtClean="0"/>
              <a:t>Stage 1 – Service Requirements for 5G</a:t>
            </a:r>
          </a:p>
          <a:p>
            <a:pPr lvl="1"/>
            <a:r>
              <a:rPr lang="en-US" sz="1400" dirty="0" smtClean="0"/>
              <a:t>TS 22.261 “</a:t>
            </a:r>
            <a:r>
              <a:rPr lang="en-US" sz="1400" dirty="0"/>
              <a:t>New </a:t>
            </a:r>
            <a:r>
              <a:rPr lang="en-US" sz="1400" dirty="0" smtClean="0"/>
              <a:t>Services and Markets Technology Enablers”</a:t>
            </a:r>
          </a:p>
          <a:p>
            <a:r>
              <a:rPr lang="en-US" sz="1600" dirty="0" smtClean="0"/>
              <a:t>Stage 2 – 5G System defined in</a:t>
            </a:r>
          </a:p>
          <a:p>
            <a:pPr lvl="1"/>
            <a:r>
              <a:rPr lang="en-US" sz="1400" dirty="0" smtClean="0"/>
              <a:t>TS 23.501 “System Architecture for the 5G System</a:t>
            </a:r>
            <a:r>
              <a:rPr lang="en-US" sz="1400" dirty="0" smtClean="0"/>
              <a:t>”</a:t>
            </a:r>
          </a:p>
          <a:p>
            <a:pPr lvl="1"/>
            <a:r>
              <a:rPr lang="en-US" sz="1400" dirty="0" smtClean="0"/>
              <a:t>TS 23.502 “Procedures”</a:t>
            </a:r>
            <a:endParaRPr lang="en-US" sz="1400" dirty="0" smtClean="0"/>
          </a:p>
          <a:p>
            <a:pPr lvl="1"/>
            <a:r>
              <a:rPr lang="en-US" sz="1400" dirty="0" smtClean="0"/>
              <a:t>TS 23.503 “Policy and Charging Control Framework for the 5G System”</a:t>
            </a:r>
          </a:p>
          <a:p>
            <a:pPr lvl="1"/>
            <a:r>
              <a:rPr lang="en-US" sz="1400" dirty="0" smtClean="0"/>
              <a:t>TS 33.501 “Security architecture and procedures for 5G System”</a:t>
            </a:r>
            <a:endParaRPr lang="en-GB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18503" y="1371600"/>
            <a:ext cx="36738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/>
              <a:t>Stage 1 – Service Requirements for 5G</a:t>
            </a:r>
          </a:p>
          <a:p>
            <a:pPr lvl="1"/>
            <a:r>
              <a:rPr lang="en-US" sz="1100" dirty="0" smtClean="0"/>
              <a:t>Adds requirements for </a:t>
            </a:r>
            <a:r>
              <a:rPr lang="en-US" sz="1100" b="1" dirty="0" smtClean="0"/>
              <a:t>verticals </a:t>
            </a:r>
            <a:r>
              <a:rPr lang="en-US" sz="1100" dirty="0" smtClean="0"/>
              <a:t>from Industrial &amp; Vertical automation, 5G Satellite, LAN support, High Precision Positioning, </a:t>
            </a:r>
            <a:r>
              <a:rPr lang="en-US" sz="1100" dirty="0" err="1" smtClean="0"/>
              <a:t>QoS</a:t>
            </a:r>
            <a:r>
              <a:rPr lang="en-US" sz="1100" dirty="0" smtClean="0"/>
              <a:t> Monitoring. New specification TS 22.104 on Cyber-Physical Control Applications.</a:t>
            </a:r>
          </a:p>
          <a:p>
            <a:r>
              <a:rPr lang="en-US" sz="1200" dirty="0" smtClean="0"/>
              <a:t>Stage 2 – 5G System expands in</a:t>
            </a:r>
          </a:p>
          <a:p>
            <a:pPr lvl="1"/>
            <a:r>
              <a:rPr lang="en-US" sz="1100" dirty="0" smtClean="0"/>
              <a:t>Adds support to the TSs for </a:t>
            </a:r>
            <a:r>
              <a:rPr lang="en-US" sz="1100" b="1" dirty="0" smtClean="0"/>
              <a:t>verticals: </a:t>
            </a:r>
            <a:r>
              <a:rPr lang="en-US" sz="1100" dirty="0" smtClean="0"/>
              <a:t>URLLC, 5G LAN, 5GC Location Services, </a:t>
            </a:r>
            <a:r>
              <a:rPr lang="en-US" sz="1100" dirty="0"/>
              <a:t>E</a:t>
            </a:r>
            <a:r>
              <a:rPr lang="en-US" sz="1100" dirty="0" smtClean="0"/>
              <a:t>nhanced V2X, Cellular </a:t>
            </a:r>
            <a:r>
              <a:rPr lang="en-US" sz="1100" dirty="0" err="1" smtClean="0"/>
              <a:t>IoT</a:t>
            </a:r>
            <a:endParaRPr lang="en-US" sz="1100" dirty="0"/>
          </a:p>
          <a:p>
            <a:pPr lvl="1"/>
            <a:r>
              <a:rPr lang="en-US" sz="1100" dirty="0" smtClean="0"/>
              <a:t>Adds support for </a:t>
            </a:r>
            <a:r>
              <a:rPr lang="en-US" sz="1100" b="1" dirty="0" smtClean="0"/>
              <a:t>new accesses: </a:t>
            </a:r>
            <a:r>
              <a:rPr lang="en-US" sz="1100" dirty="0" smtClean="0"/>
              <a:t>Wireless </a:t>
            </a:r>
            <a:r>
              <a:rPr lang="en-US" sz="1100" dirty="0" err="1" smtClean="0"/>
              <a:t>Wireline</a:t>
            </a:r>
            <a:r>
              <a:rPr lang="en-US" sz="1100" dirty="0" smtClean="0"/>
              <a:t> Convergence, Satellite, SRVCC from 5GS to 3G</a:t>
            </a:r>
          </a:p>
          <a:p>
            <a:pPr lvl="1"/>
            <a:r>
              <a:rPr lang="en-US" sz="1100" b="1" dirty="0" smtClean="0"/>
              <a:t>Enhancements to the base system: </a:t>
            </a:r>
            <a:r>
              <a:rPr lang="en-US" sz="1100" dirty="0" smtClean="0"/>
              <a:t>Network Automation, Traffic Steering/Switch/Splitting, Service Based Architecture, Network Slicing, Radio Capabilities, User Data Interworking… </a:t>
            </a:r>
            <a:endParaRPr lang="en-GB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28916" y="9448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Release 15 (5G Phase 1)</a:t>
            </a: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4363" y="95385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Release 16 (5G Phase 2)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smtClean="0"/>
              <a:t>System &amp; CN </a:t>
            </a:r>
            <a:r>
              <a:rPr lang="en-US" dirty="0" smtClean="0"/>
              <a:t>Aspects </a:t>
            </a:r>
            <a:r>
              <a:rPr lang="en-US" dirty="0" smtClean="0"/>
              <a:t>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4" y="1371600"/>
            <a:ext cx="3673849" cy="3200400"/>
          </a:xfrm>
        </p:spPr>
        <p:txBody>
          <a:bodyPr/>
          <a:lstStyle/>
          <a:p>
            <a:r>
              <a:rPr lang="en-US" sz="1600" dirty="0"/>
              <a:t>Stage 2, continued</a:t>
            </a:r>
          </a:p>
          <a:p>
            <a:pPr lvl="1"/>
            <a:r>
              <a:rPr lang="en-US" sz="1400" dirty="0"/>
              <a:t>Application : TS 23.222 “Common API Framework for 3GPP Northbound APIs”</a:t>
            </a:r>
          </a:p>
          <a:p>
            <a:pPr lvl="1"/>
            <a:r>
              <a:rPr lang="en-US" sz="1400" dirty="0"/>
              <a:t>Media: TS 26.118 “3GPP Virtual reality profiles for streaming applications”</a:t>
            </a:r>
          </a:p>
          <a:p>
            <a:pPr lvl="1"/>
            <a:r>
              <a:rPr lang="en-US" sz="1400" dirty="0"/>
              <a:t>Charging*: TS 32.291 “5G System Charging Service”</a:t>
            </a:r>
          </a:p>
          <a:p>
            <a:pPr lvl="1"/>
            <a:r>
              <a:rPr lang="en-US" sz="1400" dirty="0"/>
              <a:t>OAM*: TS 28.530..554 “Management and orchestration”, many aspects</a:t>
            </a:r>
          </a:p>
          <a:p>
            <a:pPr lvl="1"/>
            <a:r>
              <a:rPr lang="en-US" sz="1400" dirty="0"/>
              <a:t>OAM*: TS 28.304..306 “Control and Monitoring of Power, Energy and </a:t>
            </a:r>
            <a:r>
              <a:rPr lang="en-US" sz="1400" dirty="0" err="1"/>
              <a:t>Envirnomental</a:t>
            </a:r>
            <a:r>
              <a:rPr lang="en-US" sz="1400" dirty="0"/>
              <a:t> Parameters”</a:t>
            </a:r>
            <a:endParaRPr lang="en-GB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18502" y="1371600"/>
            <a:ext cx="4525498" cy="36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Stage 2, continued</a:t>
            </a:r>
          </a:p>
          <a:p>
            <a:pPr lvl="1"/>
            <a:r>
              <a:rPr lang="en-US" sz="1400" dirty="0" smtClean="0"/>
              <a:t>5G Support for </a:t>
            </a:r>
            <a:r>
              <a:rPr lang="en-US" sz="1400" b="1" dirty="0" smtClean="0"/>
              <a:t>verticals</a:t>
            </a:r>
            <a:r>
              <a:rPr lang="en-US" sz="1400" dirty="0" smtClean="0"/>
              <a:t>: Mission Critical support over 5G (Spec TBD),  V2X Application support (Spec TBD)</a:t>
            </a:r>
          </a:p>
          <a:p>
            <a:pPr lvl="1"/>
            <a:r>
              <a:rPr lang="en-US" sz="1400" dirty="0" smtClean="0"/>
              <a:t>5G support for </a:t>
            </a:r>
            <a:r>
              <a:rPr lang="en-US" sz="1400" b="1" dirty="0" smtClean="0"/>
              <a:t>media</a:t>
            </a:r>
            <a:r>
              <a:rPr lang="en-US" sz="1400" dirty="0" smtClean="0"/>
              <a:t>: coverage and handoff enhancements, </a:t>
            </a:r>
            <a:r>
              <a:rPr lang="en-US" sz="1400" dirty="0" err="1" smtClean="0"/>
              <a:t>QoE</a:t>
            </a:r>
            <a:r>
              <a:rPr lang="en-US" sz="1400" dirty="0" smtClean="0"/>
              <a:t> metrics for VR, 5G Mobile Broadband Media Distribution, V2X Media Handling, Extensions or 5G Conversational Services, Many enhancements, study on XR (Extended Reality) (Specs TBD)</a:t>
            </a:r>
          </a:p>
          <a:p>
            <a:pPr lvl="1"/>
            <a:r>
              <a:rPr lang="en-US" sz="1400" b="1" dirty="0" smtClean="0"/>
              <a:t>OAM support </a:t>
            </a:r>
            <a:r>
              <a:rPr lang="en-US" sz="1400" dirty="0" smtClean="0"/>
              <a:t>extends to: ONAP interworking for Configuration Management, Data Collection, Analytics and Events, Self-Organizing Networks, </a:t>
            </a:r>
            <a:r>
              <a:rPr lang="en-US" sz="1400" dirty="0" err="1" smtClean="0"/>
              <a:t>QoE</a:t>
            </a:r>
            <a:r>
              <a:rPr lang="en-US" sz="1400" dirty="0" smtClean="0"/>
              <a:t> measurement collection, slice management, energy efficiency, orchestration &amp; virtualization….</a:t>
            </a:r>
          </a:p>
          <a:p>
            <a:pPr lvl="1"/>
            <a:endParaRPr lang="en-US" sz="1200" dirty="0" smtClean="0"/>
          </a:p>
          <a:p>
            <a:pPr lvl="1"/>
            <a:endParaRPr lang="en-GB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28916" y="9448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Release 15 (5G Phase 1)</a:t>
            </a: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4363" y="95385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Release 16 (5G Phase 2)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02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3GPP Rel-16: Ongoing </a:t>
            </a:r>
            <a:r>
              <a:rPr lang="en-US" dirty="0" smtClean="0"/>
              <a:t>RAN-SA </a:t>
            </a:r>
            <a:r>
              <a:rPr lang="en-US" dirty="0" smtClean="0"/>
              <a:t>Studies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81258"/>
              </p:ext>
            </p:extLst>
          </p:nvPr>
        </p:nvGraphicFramePr>
        <p:xfrm>
          <a:off x="444678" y="1491305"/>
          <a:ext cx="827343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590"/>
                <a:gridCol w="3369502"/>
                <a:gridCol w="32943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Focus Area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Studies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 Studies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URLLC for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Enhancement of URLLC support</a:t>
                      </a:r>
                      <a:r>
                        <a:rPr lang="en-US" sz="1200" baseline="0" dirty="0" smtClean="0"/>
                        <a:t> in 5G, Enhanced support of Vertical and LAN Services, Cyber-physical control applications in vertical domains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Physical layer enhancements for NR UR Low Latency Cases, NR-based</a:t>
                      </a:r>
                      <a:r>
                        <a:rPr lang="en-GB" sz="1200" b="0" baseline="0" dirty="0" smtClean="0"/>
                        <a:t> access to unlicensed spectrum, NR Industrial Internet of Things</a:t>
                      </a:r>
                      <a:endParaRPr lang="en-GB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V2X for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Architecture enhancements for 3GPP support of advanced V2X services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NR Vehicle-to-Everything (V2X)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Enhancement to the 5GC Location Services, 5G positioning services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NR positioning support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UE Capabilities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Optimisations</a:t>
                      </a:r>
                      <a:r>
                        <a:rPr lang="en-US" sz="1200" dirty="0" smtClean="0"/>
                        <a:t> on UE radio capability </a:t>
                      </a:r>
                      <a:r>
                        <a:rPr lang="en-US" sz="1200" dirty="0" err="1" smtClean="0"/>
                        <a:t>signalling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Optimisations on UE radio capability signalling – NR/E-UTRA Aspects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5G Satellite Aspects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Architecture aspects for using satellite access in 5G, Integration of Satellite Access in 5G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Solutions for NR to support non-terrestrial networks (NTN)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241" y="1022525"/>
            <a:ext cx="786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Common  5G focus areas across Radio Access Network and System / Core Network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1241" y="4318958"/>
            <a:ext cx="839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Many other features have </a:t>
            </a:r>
            <a:r>
              <a:rPr lang="en-US" sz="1400" i="1" dirty="0" smtClean="0"/>
              <a:t>impacts</a:t>
            </a:r>
            <a:r>
              <a:rPr lang="en-US" sz="1400" dirty="0" smtClean="0"/>
              <a:t> across the system (both in RAN and non-RAN areas), however, these are mainly handled on one side or the other. They require alignment not significant coordination.</a:t>
            </a:r>
          </a:p>
        </p:txBody>
      </p:sp>
    </p:spTree>
    <p:extLst>
      <p:ext uri="{BB962C8B-B14F-4D97-AF65-F5344CB8AC3E}">
        <p14:creationId xmlns:p14="http://schemas.microsoft.com/office/powerpoint/2010/main" val="2096644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33270</TotalTime>
  <Words>1010</Words>
  <Application>Microsoft Office PowerPoint</Application>
  <PresentationFormat>On-screen Show (16:9)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Anticipations for the Final IMT-2020 Submission: Rel-16 Outlook for System and Core Network Aspects</vt:lpstr>
      <vt:lpstr>System and Service aspects  in the IMT-2020 submission</vt:lpstr>
      <vt:lpstr>IMT-2020 Submission Non-Radio Aspects</vt:lpstr>
      <vt:lpstr>5G 3GPP Specifications</vt:lpstr>
      <vt:lpstr>System and Service aspects  in Release 16</vt:lpstr>
      <vt:lpstr>System and Core Network Aspects</vt:lpstr>
      <vt:lpstr>Overview of System &amp; CN Aspects (1/2)</vt:lpstr>
      <vt:lpstr>Overview of System &amp; CN Aspects (2/2)</vt:lpstr>
      <vt:lpstr>3GPP Rel-16: Ongoing RAN-SA Studies</vt:lpstr>
      <vt:lpstr>3GPP Rel-17: Things to come</vt:lpstr>
      <vt:lpstr>Summary</vt:lpstr>
      <vt:lpstr>PowerPoint Presentation</vt:lpstr>
    </vt:vector>
  </TitlesOfParts>
  <Company>3GPP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SA Chairman (Samsung) </cp:lastModifiedBy>
  <cp:revision>873</cp:revision>
  <dcterms:created xsi:type="dcterms:W3CDTF">2008-08-30T09:32:10Z</dcterms:created>
  <dcterms:modified xsi:type="dcterms:W3CDTF">2018-10-25T08:42:14Z</dcterms:modified>
</cp:coreProperties>
</file>