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7" r:id="rId1"/>
    <p:sldMasterId id="2147483650" r:id="rId2"/>
    <p:sldMasterId id="2147483699" r:id="rId3"/>
  </p:sldMasterIdLst>
  <p:notesMasterIdLst>
    <p:notesMasterId r:id="rId15"/>
  </p:notesMasterIdLst>
  <p:handoutMasterIdLst>
    <p:handoutMasterId r:id="rId16"/>
  </p:handoutMasterIdLst>
  <p:sldIdLst>
    <p:sldId id="664" r:id="rId4"/>
    <p:sldId id="729" r:id="rId5"/>
    <p:sldId id="737" r:id="rId6"/>
    <p:sldId id="723" r:id="rId7"/>
    <p:sldId id="735" r:id="rId8"/>
    <p:sldId id="736" r:id="rId9"/>
    <p:sldId id="725" r:id="rId10"/>
    <p:sldId id="720" r:id="rId11"/>
    <p:sldId id="721" r:id="rId12"/>
    <p:sldId id="731" r:id="rId13"/>
    <p:sldId id="738" r:id="rId14"/>
  </p:sldIdLst>
  <p:sldSz cx="12195175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CC9900"/>
      </a:buClr>
      <a:buFont typeface="Wingdings" pitchFamily="2" charset="2"/>
      <a:buChar char="n"/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CC9900"/>
      </a:buClr>
      <a:buFont typeface="Wingdings" pitchFamily="2" charset="2"/>
      <a:buChar char="n"/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CC9900"/>
      </a:buClr>
      <a:buFont typeface="Wingdings" pitchFamily="2" charset="2"/>
      <a:buChar char="n"/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CC9900"/>
      </a:buClr>
      <a:buFont typeface="Wingdings" pitchFamily="2" charset="2"/>
      <a:buChar char="n"/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CC9900"/>
      </a:buClr>
      <a:buFont typeface="Wingdings" pitchFamily="2" charset="2"/>
      <a:buChar char="n"/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">
          <p15:clr>
            <a:srgbClr val="A4A3A4"/>
          </p15:clr>
        </p15:guide>
        <p15:guide id="2" orient="horz" pos="752">
          <p15:clr>
            <a:srgbClr val="A4A3A4"/>
          </p15:clr>
        </p15:guide>
        <p15:guide id="3" pos="4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n zhu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66"/>
    <a:srgbClr val="3333CC"/>
    <a:srgbClr val="005A9E"/>
    <a:srgbClr val="C86138"/>
    <a:srgbClr val="CC0099"/>
    <a:srgbClr val="CC3300"/>
    <a:srgbClr val="A50021"/>
    <a:srgbClr val="000000"/>
    <a:srgbClr val="FCF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88889" autoAdjust="0"/>
  </p:normalViewPr>
  <p:slideViewPr>
    <p:cSldViewPr snapToGrid="0">
      <p:cViewPr varScale="1">
        <p:scale>
          <a:sx n="82" d="100"/>
          <a:sy n="82" d="100"/>
        </p:scale>
        <p:origin x="354" y="96"/>
      </p:cViewPr>
      <p:guideLst>
        <p:guide orient="horz" pos="518"/>
        <p:guide orient="horz" pos="752"/>
        <p:guide pos="4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563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300" b="0"/>
            </a:lvl1pPr>
          </a:lstStyle>
          <a:p>
            <a:endParaRPr lang="en-US" altLang="zh-CN"/>
          </a:p>
        </p:txBody>
      </p:sp>
      <p:sp>
        <p:nvSpPr>
          <p:cNvPr id="1082371" name="矩形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300" b="0"/>
            </a:lvl1pPr>
          </a:lstStyle>
          <a:p>
            <a:endParaRPr lang="en-US" altLang="zh-CN"/>
          </a:p>
        </p:txBody>
      </p:sp>
      <p:sp>
        <p:nvSpPr>
          <p:cNvPr id="1082372" name="矩形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300" b="0"/>
            </a:lvl1pPr>
          </a:lstStyle>
          <a:p>
            <a:endParaRPr lang="en-US" altLang="zh-CN"/>
          </a:p>
        </p:txBody>
      </p:sp>
      <p:sp>
        <p:nvSpPr>
          <p:cNvPr id="1082373" name="矩形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300" b="0"/>
            </a:lvl1pPr>
          </a:lstStyle>
          <a:p>
            <a:fld id="{D1302BA7-A8F8-4C6D-AFCA-35A633BB4B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0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300" b="0"/>
            </a:lvl1pPr>
          </a:lstStyle>
          <a:p>
            <a:endParaRPr lang="en-US" altLang="zh-CN"/>
          </a:p>
        </p:txBody>
      </p:sp>
      <p:sp>
        <p:nvSpPr>
          <p:cNvPr id="10243" name="矩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300" b="0"/>
            </a:lvl1pPr>
          </a:lstStyle>
          <a:p>
            <a:endParaRPr lang="en-US" altLang="zh-CN"/>
          </a:p>
        </p:txBody>
      </p:sp>
      <p:sp>
        <p:nvSpPr>
          <p:cNvPr id="10244" name="矩形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矩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矩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300" b="0"/>
            </a:lvl1pPr>
          </a:lstStyle>
          <a:p>
            <a:endParaRPr lang="en-US" altLang="zh-CN"/>
          </a:p>
        </p:txBody>
      </p:sp>
      <p:sp>
        <p:nvSpPr>
          <p:cNvPr id="10247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300" b="0"/>
            </a:lvl1pPr>
          </a:lstStyle>
          <a:p>
            <a:fld id="{05E0B524-39D1-4AA2-8F56-B570DCCF57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900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ew.webb@huawei.com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8556" y="4196522"/>
            <a:ext cx="7456488" cy="1419225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4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5975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3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52200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/>
          </p:nvPr>
        </p:nvSpPr>
        <p:spPr>
          <a:xfrm>
            <a:off x="6309946" y="1066800"/>
            <a:ext cx="52200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65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917" y="275167"/>
            <a:ext cx="1097734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171526" y="423929"/>
            <a:ext cx="5515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2800" dirty="0" smtClean="0"/>
              <a:t>CONTACT</a:t>
            </a:r>
          </a:p>
          <a:p>
            <a:pPr algn="ctr">
              <a:buNone/>
            </a:pPr>
            <a:r>
              <a:rPr lang="en-GB" sz="2800" dirty="0" smtClean="0"/>
              <a:t>Matthew Webb</a:t>
            </a:r>
          </a:p>
          <a:p>
            <a:pPr algn="ctr">
              <a:buNone/>
            </a:pPr>
            <a:r>
              <a:rPr lang="en-GB" sz="2800" dirty="0" smtClean="0">
                <a:hlinkClick r:id="rId2"/>
              </a:rPr>
              <a:t>matthew.webb@huawei.com</a:t>
            </a:r>
            <a:r>
              <a:rPr lang="en-GB" sz="2800" baseline="0" dirty="0" smtClean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0380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 txBox="1">
            <a:spLocks/>
          </p:cNvSpPr>
          <p:nvPr/>
        </p:nvSpPr>
        <p:spPr bwMode="auto">
          <a:xfrm>
            <a:off x="3676082" y="6421894"/>
            <a:ext cx="3649662" cy="29368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US" altLang="zh-CN" sz="1800" b="0" dirty="0" smtClean="0">
                <a:solidFill>
                  <a:schemeClr val="bg1">
                    <a:lumMod val="50000"/>
                  </a:schemeClr>
                </a:solidFill>
              </a:rPr>
              <a:t>www.huawei.com</a:t>
            </a:r>
            <a:endParaRPr lang="zh-CN" altLang="en-US" sz="1800" b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69" y="6342743"/>
            <a:ext cx="2776352" cy="51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 userDrawn="1"/>
        </p:nvGrpSpPr>
        <p:grpSpPr>
          <a:xfrm>
            <a:off x="-1" y="0"/>
            <a:ext cx="12195176" cy="4775200"/>
            <a:chOff x="0" y="0"/>
            <a:chExt cx="9144000" cy="3281653"/>
          </a:xfrm>
        </p:grpSpPr>
        <p:pic>
          <p:nvPicPr>
            <p:cNvPr id="5" name="图片 7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2" y="0"/>
              <a:ext cx="9141076" cy="2388867"/>
            </a:xfrm>
            <a:prstGeom prst="rect">
              <a:avLst/>
            </a:prstGeom>
          </p:spPr>
        </p:pic>
        <p:pic>
          <p:nvPicPr>
            <p:cNvPr id="9" name="图片 153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0" y="1059582"/>
              <a:ext cx="9144000" cy="2222071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40" y="6216794"/>
            <a:ext cx="2289436" cy="49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0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6"/>
          <p:cNvSpPr>
            <a:spLocks noChangeArrowheads="1"/>
          </p:cNvSpPr>
          <p:nvPr/>
        </p:nvSpPr>
        <p:spPr bwMode="auto">
          <a:xfrm>
            <a:off x="11414125" y="6376989"/>
            <a:ext cx="68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784225" eaLnBrk="0" hangingPunct="0">
              <a:lnSpc>
                <a:spcPct val="85000"/>
              </a:lnSpc>
              <a:buClrTx/>
              <a:buFontTx/>
              <a:buNone/>
            </a:pPr>
            <a:endParaRPr lang="de-DE" sz="1400" b="0" dirty="0">
              <a:latin typeface="FrutigerNext LT Light" pitchFamily="34" charset="0"/>
              <a:ea typeface="MS PGothic" pitchFamily="34" charset="-128"/>
            </a:endParaRPr>
          </a:p>
          <a:p>
            <a:pPr defTabSz="784225" eaLnBrk="0" hangingPunct="0">
              <a:lnSpc>
                <a:spcPct val="85000"/>
              </a:lnSpc>
              <a:buClrTx/>
              <a:buFontTx/>
              <a:buNone/>
            </a:pPr>
            <a:r>
              <a:rPr lang="de-DE" sz="1400" b="0" dirty="0">
                <a:latin typeface="FrutigerNext LT Light" pitchFamily="34" charset="0"/>
                <a:ea typeface="MS PGothic" pitchFamily="34" charset="-128"/>
              </a:rPr>
              <a:t>Page </a:t>
            </a:r>
            <a:fld id="{E68EC476-442B-4BB7-9603-F1440C241F3D}" type="slidenum">
              <a:rPr lang="de-DE" sz="1400" b="0">
                <a:latin typeface="FrutigerNext LT Light" pitchFamily="34" charset="0"/>
                <a:ea typeface="MS PGothic" pitchFamily="34" charset="-128"/>
              </a:rPr>
              <a:pPr defTabSz="784225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1400" b="0" dirty="0">
              <a:latin typeface="FrutigerNext LT Light" pitchFamily="34" charset="0"/>
              <a:ea typeface="MS PGothic" pitchFamily="34" charset="-128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56498" y="6467468"/>
            <a:ext cx="26888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utigerNext LT Light" pitchFamily="34" charset="0"/>
                <a:ea typeface="MS PGothic" pitchFamily="34" charset="-128"/>
              </a:rPr>
              <a:t>HUAWEI TECHNOLOGIES CO., LTD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utigerNext LT Light" pitchFamily="34" charset="0"/>
                <a:ea typeface="MS PGothic" pitchFamily="34" charset="-128"/>
              </a:rPr>
              <a:t>.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  <a:latin typeface="FrutigerNext LT Light" pitchFamily="34" charset="0"/>
              <a:ea typeface="MS PGothic" pitchFamily="34" charset="-128"/>
            </a:endParaRPr>
          </a:p>
        </p:txBody>
      </p:sp>
      <p:sp>
        <p:nvSpPr>
          <p:cNvPr id="1084444" name="矩形 28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92231"/>
            <a:ext cx="451277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02" r:id="rId2"/>
    <p:sldLayoutId id="2147483701" r:id="rId3"/>
  </p:sldLayoutIdLst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9390" y="1954856"/>
            <a:ext cx="3730090" cy="145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5102624" y="3412722"/>
            <a:ext cx="15236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Tx/>
              <a:buFontTx/>
              <a:buNone/>
            </a:pPr>
            <a:r>
              <a:rPr lang="en-US" altLang="zh-CN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Light" pitchFamily="34" charset="0"/>
                <a:ea typeface="MS PGothic" pitchFamily="34" charset="-128"/>
              </a:rPr>
              <a:t>www.huawei.com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FrutigerNext LT Light" pitchFamily="34" charset="0"/>
              <a:ea typeface="MS PGothic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20" y="4041032"/>
            <a:ext cx="1908630" cy="41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1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SimSun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SimSun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SimSun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SimSun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SimSun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SimSun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SimSun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SimSun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542" y="4562857"/>
            <a:ext cx="11700609" cy="135331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990000"/>
                </a:solidFill>
              </a:rPr>
              <a:t>3GPP’s Low-Power Wide-Area IoT Solutions:</a:t>
            </a:r>
            <a:r>
              <a:rPr lang="en-US" altLang="zh-CN" sz="4400" dirty="0" smtClean="0">
                <a:solidFill>
                  <a:srgbClr val="990000"/>
                </a:solidFill>
              </a:rPr>
              <a:t/>
            </a:r>
            <a:br>
              <a:rPr lang="en-US" altLang="zh-CN" sz="4400" dirty="0" smtClean="0">
                <a:solidFill>
                  <a:srgbClr val="990000"/>
                </a:solidFill>
              </a:rPr>
            </a:br>
            <a:r>
              <a:rPr lang="en-US" altLang="zh-CN" sz="4400" dirty="0" smtClean="0">
                <a:solidFill>
                  <a:srgbClr val="990000"/>
                </a:solidFill>
              </a:rPr>
              <a:t>NB-IoT and eMTC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4542" y="200026"/>
            <a:ext cx="5250730" cy="1244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b="1" kern="0" dirty="0" smtClean="0"/>
              <a:t>RWS-180023</a:t>
            </a:r>
            <a:endParaRPr lang="en-GB" sz="1600" b="1" kern="0" dirty="0" smtClean="0"/>
          </a:p>
          <a:p>
            <a:pPr marL="0" indent="0">
              <a:buClrTx/>
              <a:buFontTx/>
              <a:buNone/>
            </a:pPr>
            <a:r>
              <a:rPr lang="en-GB" sz="1600" kern="0" dirty="0" smtClean="0"/>
              <a:t>Workshop on 3GPP Submission Towards IMT-2020</a:t>
            </a:r>
          </a:p>
          <a:p>
            <a:pPr marL="0" indent="0">
              <a:buClrTx/>
              <a:buFontTx/>
              <a:buNone/>
            </a:pPr>
            <a:r>
              <a:rPr lang="en-GB" sz="1600" b="1" kern="0" dirty="0" smtClean="0"/>
              <a:t>24-25 October 2018</a:t>
            </a:r>
          </a:p>
          <a:p>
            <a:pPr marL="0" indent="0">
              <a:buClrTx/>
              <a:buFontTx/>
              <a:buNone/>
            </a:pPr>
            <a:r>
              <a:rPr lang="en-GB" sz="1600" b="1" kern="0" dirty="0" smtClean="0"/>
              <a:t>Brussels, Belgium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2231"/>
            <a:ext cx="7510389" cy="430887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Hallmarks of 3GPP LPWA IoT technologies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49" y="977163"/>
            <a:ext cx="10119766" cy="1453561"/>
          </a:xfrm>
        </p:spPr>
        <p:txBody>
          <a:bodyPr/>
          <a:lstStyle/>
          <a:p>
            <a:pPr marL="57150" indent="0" algn="r">
              <a:buNone/>
            </a:pPr>
            <a:r>
              <a:rPr lang="en-GB" sz="2000" b="1" dirty="0" smtClean="0">
                <a:solidFill>
                  <a:srgbClr val="990000"/>
                </a:solidFill>
              </a:rPr>
              <a:t>Battery life of 15 years or more on 2AA cells (5 </a:t>
            </a:r>
            <a:r>
              <a:rPr lang="en-GB" sz="2000" b="1" dirty="0" err="1" smtClean="0">
                <a:solidFill>
                  <a:srgbClr val="990000"/>
                </a:solidFill>
              </a:rPr>
              <a:t>Wh</a:t>
            </a:r>
            <a:r>
              <a:rPr lang="en-GB" sz="2000" b="1" dirty="0" smtClean="0">
                <a:solidFill>
                  <a:srgbClr val="990000"/>
                </a:solidFill>
              </a:rPr>
              <a:t>)</a:t>
            </a:r>
          </a:p>
          <a:p>
            <a:pPr marL="400050" algn="r"/>
            <a:r>
              <a:rPr lang="en-GB" sz="2000" dirty="0" smtClean="0"/>
              <a:t>Optimised for small infrequent packet transmissions e.g. 50-200 bytes few times/day </a:t>
            </a:r>
          </a:p>
          <a:p>
            <a:pPr marL="400050" algn="r"/>
            <a:r>
              <a:rPr lang="en-GB" sz="2000" dirty="0" smtClean="0"/>
              <a:t>Transfer data earlier with fewer transmissions, and less battery consumption</a:t>
            </a:r>
          </a:p>
          <a:p>
            <a:pPr marL="400050"/>
            <a:r>
              <a:rPr lang="en-GB" sz="2000" dirty="0"/>
              <a:t>Maximise time UE can spend in low-power states and eliminate avoidable UE </a:t>
            </a:r>
            <a:r>
              <a:rPr lang="en-GB" sz="2000" dirty="0" smtClean="0"/>
              <a:t>RX/TX</a:t>
            </a:r>
            <a:endParaRPr lang="en-GB" sz="2000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1056283" y="1141742"/>
            <a:ext cx="702225" cy="1229480"/>
            <a:chOff x="7474998" y="2207204"/>
            <a:chExt cx="1340528" cy="2347041"/>
          </a:xfrm>
        </p:grpSpPr>
        <p:sp>
          <p:nvSpPr>
            <p:cNvPr id="5" name="Rectangle 4"/>
            <p:cNvSpPr/>
            <p:nvPr/>
          </p:nvSpPr>
          <p:spPr bwMode="auto">
            <a:xfrm>
              <a:off x="7474998" y="2509949"/>
              <a:ext cx="1340528" cy="2044296"/>
            </a:xfrm>
            <a:prstGeom prst="rect">
              <a:avLst/>
            </a:prstGeom>
            <a:solidFill>
              <a:srgbClr val="99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901512" y="2207204"/>
              <a:ext cx="487886" cy="302745"/>
            </a:xfrm>
            <a:prstGeom prst="rect">
              <a:avLst/>
            </a:prstGeom>
            <a:solidFill>
              <a:srgbClr val="99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550458" y="2629753"/>
              <a:ext cx="1189608" cy="20915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550458" y="2958714"/>
              <a:ext cx="1189608" cy="2091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550458" y="3287675"/>
              <a:ext cx="1189608" cy="2091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0458" y="3616636"/>
              <a:ext cx="1189608" cy="2091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550458" y="3945597"/>
              <a:ext cx="1189608" cy="2091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550458" y="4274558"/>
              <a:ext cx="1189608" cy="2091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0823002" y="3992440"/>
            <a:ext cx="1155482" cy="1000184"/>
            <a:chOff x="2979939" y="1278385"/>
            <a:chExt cx="1654206" cy="1431878"/>
          </a:xfrm>
        </p:grpSpPr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979939" y="1278385"/>
              <a:ext cx="1654206" cy="1431878"/>
              <a:chOff x="4273105" y="1537980"/>
              <a:chExt cx="2766672" cy="2394827"/>
            </a:xfrm>
          </p:grpSpPr>
          <p:sp useBgFill="1">
            <p:nvSpPr>
              <p:cNvPr id="67" name="Hexagon 66"/>
              <p:cNvSpPr/>
              <p:nvPr/>
            </p:nvSpPr>
            <p:spPr bwMode="auto">
              <a:xfrm>
                <a:off x="4273105" y="1537980"/>
                <a:ext cx="2766672" cy="2394827"/>
              </a:xfrm>
              <a:prstGeom prst="hexagon">
                <a:avLst/>
              </a:prstGeom>
              <a:ln w="60325">
                <a:solidFill>
                  <a:srgbClr val="99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100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4882573" y="1752030"/>
                <a:ext cx="1506512" cy="1933731"/>
                <a:chOff x="5246557" y="1926236"/>
                <a:chExt cx="1506512" cy="1933731"/>
              </a:xfrm>
            </p:grpSpPr>
            <p:sp>
              <p:nvSpPr>
                <p:cNvPr id="69" name="Rectangle 68"/>
                <p:cNvSpPr/>
                <p:nvPr/>
              </p:nvSpPr>
              <p:spPr bwMode="auto">
                <a:xfrm>
                  <a:off x="5246557" y="1926236"/>
                  <a:ext cx="1506512" cy="19337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70" name="Rectangle 69"/>
                <p:cNvSpPr/>
                <p:nvPr/>
              </p:nvSpPr>
              <p:spPr bwMode="auto">
                <a:xfrm>
                  <a:off x="5340352" y="2051484"/>
                  <a:ext cx="1318261" cy="9668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lIns="0" tIns="0" rIns="0" bIns="0" rtlCol="0" anchor="ctr"/>
                <a:lstStyle/>
                <a:p>
                  <a:pPr algn="ctr">
                    <a:buNone/>
                  </a:pPr>
                  <a:endParaRPr lang="en-GB" sz="1100" dirty="0" smtClean="0"/>
                </a:p>
                <a:p>
                  <a:pPr algn="ctr">
                    <a:buNone/>
                  </a:pPr>
                  <a:r>
                    <a:rPr lang="en-GB" sz="700" dirty="0" err="1" smtClean="0"/>
                    <a:t>SmartElec</a:t>
                  </a:r>
                  <a:r>
                    <a:rPr lang="en-GB" sz="700" dirty="0" smtClean="0"/>
                    <a:t> Limited</a:t>
                  </a:r>
                  <a:endParaRPr lang="en-GB" sz="700" dirty="0"/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5427381" y="2094657"/>
                  <a:ext cx="239841" cy="412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GB" sz="1100" b="0" dirty="0" smtClean="0">
                      <a:solidFill>
                        <a:srgbClr val="00B050"/>
                      </a:solidFill>
                      <a:latin typeface="Bauhaus 93" panose="04030905020B02020C02" pitchFamily="82" charset="0"/>
                    </a:rPr>
                    <a:t>0</a:t>
                  </a:r>
                  <a:endParaRPr lang="en-GB" sz="1100" b="0" dirty="0">
                    <a:solidFill>
                      <a:srgbClr val="00B050"/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 bwMode="auto">
                <a:xfrm>
                  <a:off x="5731868" y="2094657"/>
                  <a:ext cx="239841" cy="412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GB" sz="1100" b="0" dirty="0">
                      <a:solidFill>
                        <a:srgbClr val="00B050"/>
                      </a:solidFill>
                      <a:latin typeface="Bauhaus 93" panose="04030905020B02020C02" pitchFamily="82" charset="0"/>
                    </a:rPr>
                    <a:t>2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 bwMode="auto">
                <a:xfrm>
                  <a:off x="6036355" y="2094656"/>
                  <a:ext cx="239842" cy="412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GB" sz="1100" b="0" dirty="0">
                      <a:solidFill>
                        <a:srgbClr val="00B050"/>
                      </a:solidFill>
                      <a:latin typeface="Bauhaus 93" panose="04030905020B02020C02" pitchFamily="82" charset="0"/>
                    </a:rPr>
                    <a:t>3</a:t>
                  </a:r>
                </a:p>
              </p:txBody>
            </p:sp>
            <p:sp>
              <p:nvSpPr>
                <p:cNvPr id="74" name="Rectangle 73"/>
                <p:cNvSpPr/>
                <p:nvPr/>
              </p:nvSpPr>
              <p:spPr bwMode="auto">
                <a:xfrm>
                  <a:off x="6330535" y="2094656"/>
                  <a:ext cx="239842" cy="412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GB" sz="1100" b="0" dirty="0">
                      <a:solidFill>
                        <a:srgbClr val="00B050"/>
                      </a:solidFill>
                      <a:latin typeface="Bauhaus 93" panose="04030905020B02020C02" pitchFamily="82" charset="0"/>
                    </a:rPr>
                    <a:t>5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 bwMode="auto">
                <a:xfrm>
                  <a:off x="5411449" y="3242325"/>
                  <a:ext cx="74951" cy="6745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76" name="Rectangle 75"/>
                <p:cNvSpPr/>
                <p:nvPr/>
              </p:nvSpPr>
              <p:spPr bwMode="auto">
                <a:xfrm>
                  <a:off x="5563848" y="3242323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auto">
                <a:xfrm>
                  <a:off x="5718754" y="3242323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78" name="Rectangle 77"/>
                <p:cNvSpPr/>
                <p:nvPr/>
              </p:nvSpPr>
              <p:spPr bwMode="auto">
                <a:xfrm>
                  <a:off x="5863652" y="3245948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5411449" y="3407214"/>
                  <a:ext cx="74951" cy="6745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5563848" y="3407213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auto">
                <a:xfrm>
                  <a:off x="5716249" y="3407213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auto">
                <a:xfrm>
                  <a:off x="5863651" y="3409711"/>
                  <a:ext cx="74951" cy="6745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5411449" y="3572102"/>
                  <a:ext cx="74951" cy="6745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5563848" y="3572100"/>
                  <a:ext cx="74951" cy="6745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5716249" y="3572101"/>
                  <a:ext cx="74951" cy="6745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auto">
                <a:xfrm>
                  <a:off x="5863651" y="3574599"/>
                  <a:ext cx="74951" cy="6745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87" name="Oval 86"/>
                <p:cNvSpPr/>
                <p:nvPr/>
              </p:nvSpPr>
              <p:spPr bwMode="auto">
                <a:xfrm>
                  <a:off x="6140346" y="3222883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88" name="Rectangle 87"/>
                <p:cNvSpPr/>
                <p:nvPr/>
              </p:nvSpPr>
              <p:spPr bwMode="auto">
                <a:xfrm>
                  <a:off x="5409034" y="3239826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5409034" y="3404716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90" name="Rectangle 89"/>
                <p:cNvSpPr/>
                <p:nvPr/>
              </p:nvSpPr>
              <p:spPr bwMode="auto">
                <a:xfrm>
                  <a:off x="5861237" y="3407213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5409034" y="3569603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92" name="Rectangle 91"/>
                <p:cNvSpPr/>
                <p:nvPr/>
              </p:nvSpPr>
              <p:spPr bwMode="auto">
                <a:xfrm>
                  <a:off x="5561433" y="3569601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93" name="Rectangle 92"/>
                <p:cNvSpPr/>
                <p:nvPr/>
              </p:nvSpPr>
              <p:spPr bwMode="auto">
                <a:xfrm>
                  <a:off x="5713834" y="3569603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94" name="Rectangle 93"/>
                <p:cNvSpPr/>
                <p:nvPr/>
              </p:nvSpPr>
              <p:spPr bwMode="auto">
                <a:xfrm>
                  <a:off x="5861237" y="3572100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</p:grpSp>
        </p:grpSp>
        <p:sp>
          <p:nvSpPr>
            <p:cNvPr id="66" name="Oval 65"/>
            <p:cNvSpPr/>
            <p:nvPr/>
          </p:nvSpPr>
          <p:spPr bwMode="auto">
            <a:xfrm>
              <a:off x="3943271" y="2246144"/>
              <a:ext cx="129600" cy="129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grpSp>
        <p:nvGrpSpPr>
          <p:cNvPr id="109" name="Group 108"/>
          <p:cNvGrpSpPr>
            <a:grpSpLocks noChangeAspect="1"/>
          </p:cNvGrpSpPr>
          <p:nvPr/>
        </p:nvGrpSpPr>
        <p:grpSpPr>
          <a:xfrm>
            <a:off x="253823" y="2716651"/>
            <a:ext cx="1718465" cy="1005207"/>
            <a:chOff x="1313082" y="3076812"/>
            <a:chExt cx="2985182" cy="1667199"/>
          </a:xfrm>
        </p:grpSpPr>
        <p:sp>
          <p:nvSpPr>
            <p:cNvPr id="97" name="Oval 96"/>
            <p:cNvSpPr/>
            <p:nvPr/>
          </p:nvSpPr>
          <p:spPr bwMode="auto">
            <a:xfrm>
              <a:off x="1453397" y="3751511"/>
              <a:ext cx="2844867" cy="992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  <a:extLst/>
          </p:spPr>
          <p:txBody>
            <a:bodyPr rtlCol="0" anchor="ctr"/>
            <a:lstStyle/>
            <a:p>
              <a:pPr lvl="3" algn="r">
                <a:buNone/>
              </a:pPr>
              <a:endParaRPr lang="en-GB" dirty="0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1313082" y="3765122"/>
              <a:ext cx="1828819" cy="931847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rtlCol="0" anchor="ctr"/>
            <a:lstStyle/>
            <a:p>
              <a:pPr algn="r">
                <a:buNone/>
              </a:pPr>
              <a:endParaRPr lang="en-GB" dirty="0"/>
            </a:p>
          </p:txBody>
        </p:sp>
        <p:sp>
          <p:nvSpPr>
            <p:cNvPr id="102" name="Isosceles Triangle 101"/>
            <p:cNvSpPr/>
            <p:nvPr/>
          </p:nvSpPr>
          <p:spPr bwMode="auto">
            <a:xfrm>
              <a:off x="1502879" y="3405735"/>
              <a:ext cx="525072" cy="914011"/>
            </a:xfrm>
            <a:prstGeom prst="triangle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Isosceles Triangle 102"/>
            <p:cNvSpPr/>
            <p:nvPr/>
          </p:nvSpPr>
          <p:spPr bwMode="auto">
            <a:xfrm rot="10800000">
              <a:off x="1627489" y="3894357"/>
              <a:ext cx="275851" cy="425389"/>
            </a:xfrm>
            <a:prstGeom prst="triangle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Isosceles Triangle 103"/>
            <p:cNvSpPr/>
            <p:nvPr/>
          </p:nvSpPr>
          <p:spPr bwMode="auto">
            <a:xfrm>
              <a:off x="1696633" y="3894356"/>
              <a:ext cx="127553" cy="226587"/>
            </a:xfrm>
            <a:prstGeom prst="triangle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6" name="Straight Connector 105"/>
            <p:cNvCxnSpPr/>
            <p:nvPr/>
          </p:nvCxnSpPr>
          <p:spPr bwMode="auto">
            <a:xfrm>
              <a:off x="1765415" y="3076812"/>
              <a:ext cx="0" cy="382156"/>
            </a:xfrm>
            <a:prstGeom prst="line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672870" y="3076812"/>
              <a:ext cx="92545" cy="160120"/>
            </a:xfrm>
            <a:prstGeom prst="line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</p:cxnSp>
        <p:cxnSp>
          <p:nvCxnSpPr>
            <p:cNvPr id="108" name="Straight Connector 107"/>
            <p:cNvCxnSpPr/>
            <p:nvPr/>
          </p:nvCxnSpPr>
          <p:spPr bwMode="auto">
            <a:xfrm flipH="1">
              <a:off x="1765415" y="3076812"/>
              <a:ext cx="92545" cy="160120"/>
            </a:xfrm>
            <a:prstGeom prst="line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</p:cxnSp>
        <p:cxnSp>
          <p:nvCxnSpPr>
            <p:cNvPr id="100" name="Straight Arrow Connector 99"/>
            <p:cNvCxnSpPr>
              <a:endCxn id="97" idx="6"/>
            </p:cNvCxnSpPr>
            <p:nvPr/>
          </p:nvCxnSpPr>
          <p:spPr bwMode="auto">
            <a:xfrm>
              <a:off x="1903341" y="3145824"/>
              <a:ext cx="2394923" cy="1101937"/>
            </a:xfrm>
            <a:prstGeom prst="straightConnector1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Straight Arrow Connector 100"/>
            <p:cNvCxnSpPr>
              <a:endCxn id="98" idx="6"/>
            </p:cNvCxnSpPr>
            <p:nvPr/>
          </p:nvCxnSpPr>
          <p:spPr bwMode="auto">
            <a:xfrm>
              <a:off x="1916731" y="3145824"/>
              <a:ext cx="1225169" cy="1085221"/>
            </a:xfrm>
            <a:prstGeom prst="straightConnector1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0" name="Content Placeholder 2"/>
          <p:cNvSpPr txBox="1">
            <a:spLocks/>
          </p:cNvSpPr>
          <p:nvPr/>
        </p:nvSpPr>
        <p:spPr>
          <a:xfrm>
            <a:off x="2043830" y="2644669"/>
            <a:ext cx="9012453" cy="114748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GB" sz="2000" dirty="0" smtClean="0">
                <a:solidFill>
                  <a:srgbClr val="990000"/>
                </a:solidFill>
              </a:rPr>
              <a:t>Support for normal to moderate coverage </a:t>
            </a:r>
            <a:r>
              <a:rPr lang="en-GB" sz="2000" dirty="0">
                <a:solidFill>
                  <a:srgbClr val="990000"/>
                </a:solidFill>
              </a:rPr>
              <a:t>and </a:t>
            </a:r>
            <a:r>
              <a:rPr lang="en-GB" sz="2000" dirty="0" smtClean="0">
                <a:solidFill>
                  <a:srgbClr val="990000"/>
                </a:solidFill>
              </a:rPr>
              <a:t>deep coverage scenarios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GB" sz="2000" b="0" dirty="0" smtClean="0"/>
              <a:t>Repetition</a:t>
            </a:r>
            <a:r>
              <a:rPr lang="en-GB" sz="2000" b="0" dirty="0"/>
              <a:t>, PSD boosting, and </a:t>
            </a:r>
            <a:r>
              <a:rPr lang="en-GB" sz="2000" b="0" dirty="0" smtClean="0"/>
              <a:t>low-PAPR transmissions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GB" sz="2000" b="0" dirty="0" smtClean="0"/>
              <a:t>In </a:t>
            </a:r>
            <a:r>
              <a:rPr lang="en-GB" sz="2000" b="0" dirty="0"/>
              <a:t>good coverage, NB-IoT and eMTC </a:t>
            </a:r>
            <a:r>
              <a:rPr lang="en-GB" sz="2000" b="0" dirty="0" smtClean="0"/>
              <a:t>do not need </a:t>
            </a:r>
            <a:r>
              <a:rPr lang="en-GB" sz="2000" b="0" dirty="0"/>
              <a:t>repetitions</a:t>
            </a:r>
          </a:p>
        </p:txBody>
      </p:sp>
      <p:sp>
        <p:nvSpPr>
          <p:cNvPr id="112" name="Content Placeholder 2"/>
          <p:cNvSpPr txBox="1">
            <a:spLocks/>
          </p:cNvSpPr>
          <p:nvPr/>
        </p:nvSpPr>
        <p:spPr>
          <a:xfrm>
            <a:off x="326276" y="3992440"/>
            <a:ext cx="10398750" cy="111917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 algn="r">
              <a:buNone/>
            </a:pPr>
            <a:r>
              <a:rPr lang="en-GB" sz="2000" dirty="0" err="1" smtClean="0">
                <a:solidFill>
                  <a:srgbClr val="990000"/>
                </a:solidFill>
              </a:rPr>
              <a:t>mMTC</a:t>
            </a:r>
            <a:r>
              <a:rPr lang="en-GB" sz="2000" dirty="0" smtClean="0">
                <a:solidFill>
                  <a:srgbClr val="990000"/>
                </a:solidFill>
              </a:rPr>
              <a:t> connection </a:t>
            </a:r>
            <a:r>
              <a:rPr lang="en-GB" sz="2000" dirty="0">
                <a:solidFill>
                  <a:srgbClr val="990000"/>
                </a:solidFill>
              </a:rPr>
              <a:t>density of </a:t>
            </a:r>
            <a:r>
              <a:rPr lang="en-GB" sz="2000" dirty="0" smtClean="0">
                <a:solidFill>
                  <a:srgbClr val="990000"/>
                </a:solidFill>
              </a:rPr>
              <a:t>≥1 </a:t>
            </a:r>
            <a:r>
              <a:rPr lang="en-GB" sz="2000" dirty="0">
                <a:solidFill>
                  <a:srgbClr val="990000"/>
                </a:solidFill>
              </a:rPr>
              <a:t>000 000 UE/km</a:t>
            </a:r>
            <a:r>
              <a:rPr lang="en-GB" sz="2000" baseline="30000" dirty="0">
                <a:solidFill>
                  <a:srgbClr val="990000"/>
                </a:solidFill>
              </a:rPr>
              <a:t>2</a:t>
            </a:r>
          </a:p>
          <a:p>
            <a:pPr marL="400050" algn="r">
              <a:buFont typeface="Arial" panose="020B0604020202020204" pitchFamily="34" charset="0"/>
              <a:buChar char="•"/>
            </a:pPr>
            <a:r>
              <a:rPr lang="en-GB" sz="2000" b="0" dirty="0"/>
              <a:t>Small resource allocations, </a:t>
            </a:r>
            <a:r>
              <a:rPr lang="en-GB" sz="2000" b="0" dirty="0" smtClean="0"/>
              <a:t>3.75 kHz subcarriers (NB-IoT), scalable </a:t>
            </a:r>
            <a:r>
              <a:rPr lang="en-GB" sz="2000" b="0" dirty="0"/>
              <a:t>network capacity</a:t>
            </a:r>
          </a:p>
          <a:p>
            <a:pPr marL="400050" algn="r">
              <a:buFont typeface="Arial" panose="020B0604020202020204" pitchFamily="34" charset="0"/>
              <a:buChar char="•"/>
            </a:pPr>
            <a:r>
              <a:rPr lang="en-GB" sz="2000" b="0" dirty="0"/>
              <a:t>Reduced signalling overhead to free-up resources for connecting more devices per cell</a:t>
            </a:r>
          </a:p>
          <a:p>
            <a:pPr marL="400050" lvl="1" indent="-342900" algn="r">
              <a:buFont typeface="Arial" panose="020B0604020202020204" pitchFamily="34" charset="0"/>
              <a:buChar char="•"/>
            </a:pPr>
            <a:endParaRPr lang="en-GB" b="0" dirty="0" smtClean="0"/>
          </a:p>
          <a:p>
            <a:pPr marL="400050" lvl="1" indent="-342900" algn="r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113" name="Content Placeholder 2"/>
          <p:cNvSpPr txBox="1">
            <a:spLocks/>
          </p:cNvSpPr>
          <p:nvPr/>
        </p:nvSpPr>
        <p:spPr>
          <a:xfrm>
            <a:off x="1543951" y="5295078"/>
            <a:ext cx="10336027" cy="114748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GB" sz="2000" dirty="0">
                <a:solidFill>
                  <a:srgbClr val="990000"/>
                </a:solidFill>
              </a:rPr>
              <a:t>Complexity and cost </a:t>
            </a:r>
            <a:r>
              <a:rPr lang="en-GB" sz="2000" dirty="0" smtClean="0">
                <a:solidFill>
                  <a:srgbClr val="990000"/>
                </a:solidFill>
              </a:rPr>
              <a:t>is </a:t>
            </a:r>
            <a:r>
              <a:rPr lang="en-GB" sz="2000" dirty="0">
                <a:solidFill>
                  <a:srgbClr val="990000"/>
                </a:solidFill>
              </a:rPr>
              <a:t>much lower than MBB </a:t>
            </a:r>
            <a:r>
              <a:rPr lang="en-GB" sz="2000" dirty="0" smtClean="0">
                <a:solidFill>
                  <a:srgbClr val="990000"/>
                </a:solidFill>
              </a:rPr>
              <a:t>devices</a:t>
            </a:r>
            <a:endParaRPr lang="en-GB" sz="2000" dirty="0">
              <a:solidFill>
                <a:srgbClr val="990000"/>
              </a:solidFill>
            </a:endParaRPr>
          </a:p>
          <a:p>
            <a:pPr marL="400050" lvl="1" indent="-342900">
              <a:buFont typeface="Arial" panose="020B0604020202020204" pitchFamily="34" charset="0"/>
              <a:buChar char="•"/>
            </a:pPr>
            <a:r>
              <a:rPr lang="en-GB" b="0" dirty="0"/>
              <a:t>Reduced RF and baseband </a:t>
            </a:r>
            <a:r>
              <a:rPr lang="en-GB" b="0" dirty="0" smtClean="0"/>
              <a:t>bandwidths of 1.4 MHz for eMTC and 180 kHz for NB-IoT</a:t>
            </a:r>
            <a:endParaRPr lang="en-GB" b="0" dirty="0"/>
          </a:p>
          <a:p>
            <a:pPr marL="400050" lvl="1" indent="-342900">
              <a:buFont typeface="Arial" panose="020B0604020202020204" pitchFamily="34" charset="0"/>
              <a:buChar char="•"/>
            </a:pPr>
            <a:r>
              <a:rPr lang="en-GB" b="0" dirty="0"/>
              <a:t>Relaxed signal processing requirements, with further relaxations in NB-IoT</a:t>
            </a:r>
          </a:p>
        </p:txBody>
      </p:sp>
      <p:grpSp>
        <p:nvGrpSpPr>
          <p:cNvPr id="148" name="Group 147"/>
          <p:cNvGrpSpPr>
            <a:grpSpLocks noChangeAspect="1"/>
          </p:cNvGrpSpPr>
          <p:nvPr/>
        </p:nvGrpSpPr>
        <p:grpSpPr>
          <a:xfrm>
            <a:off x="238293" y="5329735"/>
            <a:ext cx="1280655" cy="998984"/>
            <a:chOff x="6575912" y="3735507"/>
            <a:chExt cx="4743450" cy="2914650"/>
          </a:xfrm>
        </p:grpSpPr>
        <p:sp useBgFill="1">
          <p:nvSpPr>
            <p:cNvPr id="149" name="Rounded Rectangle 148"/>
            <p:cNvSpPr/>
            <p:nvPr/>
          </p:nvSpPr>
          <p:spPr bwMode="auto">
            <a:xfrm>
              <a:off x="6575912" y="3735507"/>
              <a:ext cx="4743450" cy="2914650"/>
            </a:xfrm>
            <a:prstGeom prst="roundRect">
              <a:avLst/>
            </a:prstGeom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6877050" y="4038599"/>
              <a:ext cx="371173" cy="590551"/>
            </a:xfrm>
            <a:prstGeom prst="rect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8172798" y="4543425"/>
              <a:ext cx="1209327" cy="438150"/>
            </a:xfrm>
            <a:prstGeom prst="rect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0067925" y="4077302"/>
              <a:ext cx="533400" cy="551848"/>
            </a:xfrm>
            <a:prstGeom prst="rect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7753350" y="5381625"/>
              <a:ext cx="474598" cy="479944"/>
            </a:xfrm>
            <a:prstGeom prst="rect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9467850" y="5448300"/>
              <a:ext cx="1133475" cy="933450"/>
            </a:xfrm>
            <a:prstGeom prst="rect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6981825" y="5221962"/>
              <a:ext cx="428625" cy="100092"/>
            </a:xfrm>
            <a:prstGeom prst="rect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7029450" y="5705798"/>
              <a:ext cx="530491" cy="155771"/>
            </a:xfrm>
            <a:prstGeom prst="rect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8172795" y="3879902"/>
              <a:ext cx="148565" cy="117026"/>
            </a:xfrm>
            <a:prstGeom prst="ellipse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/>
            <p:cNvSpPr/>
            <p:nvPr/>
          </p:nvSpPr>
          <p:spPr bwMode="auto">
            <a:xfrm>
              <a:off x="10937334" y="4198719"/>
              <a:ext cx="148565" cy="117026"/>
            </a:xfrm>
            <a:prstGeom prst="ellipse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Oval 158"/>
            <p:cNvSpPr/>
            <p:nvPr/>
          </p:nvSpPr>
          <p:spPr bwMode="auto">
            <a:xfrm>
              <a:off x="10937334" y="4478785"/>
              <a:ext cx="148565" cy="117026"/>
            </a:xfrm>
            <a:prstGeom prst="ellipse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10937334" y="4742263"/>
              <a:ext cx="148565" cy="117026"/>
            </a:xfrm>
            <a:prstGeom prst="ellipse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60"/>
            <p:cNvSpPr/>
            <p:nvPr/>
          </p:nvSpPr>
          <p:spPr bwMode="auto">
            <a:xfrm>
              <a:off x="10937334" y="4983611"/>
              <a:ext cx="148565" cy="117026"/>
            </a:xfrm>
            <a:prstGeom prst="ellipse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2" name="Straight Connector 161"/>
            <p:cNvCxnSpPr/>
            <p:nvPr/>
          </p:nvCxnSpPr>
          <p:spPr bwMode="auto">
            <a:xfrm flipV="1">
              <a:off x="7029073" y="3944543"/>
              <a:ext cx="724277" cy="404781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Straight Connector 162"/>
            <p:cNvCxnSpPr/>
            <p:nvPr/>
          </p:nvCxnSpPr>
          <p:spPr bwMode="auto">
            <a:xfrm>
              <a:off x="7720598" y="3944542"/>
              <a:ext cx="419447" cy="0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Straight Connector 163"/>
            <p:cNvCxnSpPr>
              <a:stCxn id="157" idx="6"/>
            </p:cNvCxnSpPr>
            <p:nvPr/>
          </p:nvCxnSpPr>
          <p:spPr bwMode="auto">
            <a:xfrm>
              <a:off x="8321361" y="3938416"/>
              <a:ext cx="279713" cy="6127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Connector 164"/>
            <p:cNvCxnSpPr/>
            <p:nvPr/>
          </p:nvCxnSpPr>
          <p:spPr bwMode="auto">
            <a:xfrm>
              <a:off x="8591549" y="3918740"/>
              <a:ext cx="0" cy="616339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6" name="Oval 165"/>
            <p:cNvSpPr/>
            <p:nvPr/>
          </p:nvSpPr>
          <p:spPr bwMode="auto">
            <a:xfrm>
              <a:off x="8526747" y="4556924"/>
              <a:ext cx="148565" cy="117026"/>
            </a:xfrm>
            <a:prstGeom prst="ellipse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7" name="Straight Connector 166"/>
            <p:cNvCxnSpPr/>
            <p:nvPr/>
          </p:nvCxnSpPr>
          <p:spPr bwMode="auto">
            <a:xfrm>
              <a:off x="7042174" y="4323521"/>
              <a:ext cx="0" cy="873797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Straight Connector 167"/>
            <p:cNvCxnSpPr/>
            <p:nvPr/>
          </p:nvCxnSpPr>
          <p:spPr bwMode="auto">
            <a:xfrm>
              <a:off x="10334625" y="4263359"/>
              <a:ext cx="667513" cy="0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Straight Connector 168"/>
            <p:cNvCxnSpPr/>
            <p:nvPr/>
          </p:nvCxnSpPr>
          <p:spPr bwMode="auto">
            <a:xfrm>
              <a:off x="10334625" y="4543425"/>
              <a:ext cx="667513" cy="0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Straight Connector 169"/>
            <p:cNvCxnSpPr/>
            <p:nvPr/>
          </p:nvCxnSpPr>
          <p:spPr bwMode="auto">
            <a:xfrm>
              <a:off x="7430103" y="5272009"/>
              <a:ext cx="2209801" cy="0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Straight Connector 170"/>
            <p:cNvCxnSpPr>
              <a:endCxn id="154" idx="0"/>
            </p:cNvCxnSpPr>
            <p:nvPr/>
          </p:nvCxnSpPr>
          <p:spPr bwMode="auto">
            <a:xfrm>
              <a:off x="9620250" y="5272008"/>
              <a:ext cx="414338" cy="176292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Straight Connector 171"/>
            <p:cNvCxnSpPr>
              <a:stCxn id="156" idx="2"/>
            </p:cNvCxnSpPr>
            <p:nvPr/>
          </p:nvCxnSpPr>
          <p:spPr bwMode="auto">
            <a:xfrm flipH="1">
              <a:off x="7294695" y="5861569"/>
              <a:ext cx="1" cy="443981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3" name="Oval 172"/>
            <p:cNvSpPr/>
            <p:nvPr/>
          </p:nvSpPr>
          <p:spPr bwMode="auto">
            <a:xfrm>
              <a:off x="7229892" y="6296163"/>
              <a:ext cx="148565" cy="117026"/>
            </a:xfrm>
            <a:prstGeom prst="ellipse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Straight Connector 173"/>
            <p:cNvCxnSpPr/>
            <p:nvPr/>
          </p:nvCxnSpPr>
          <p:spPr bwMode="auto">
            <a:xfrm>
              <a:off x="7404660" y="6354676"/>
              <a:ext cx="612191" cy="6127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Straight Connector 174"/>
            <p:cNvCxnSpPr>
              <a:endCxn id="153" idx="2"/>
            </p:cNvCxnSpPr>
            <p:nvPr/>
          </p:nvCxnSpPr>
          <p:spPr bwMode="auto">
            <a:xfrm flipV="1">
              <a:off x="7990649" y="5861569"/>
              <a:ext cx="0" cy="499235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Straight Connector 175"/>
            <p:cNvCxnSpPr>
              <a:stCxn id="153" idx="3"/>
            </p:cNvCxnSpPr>
            <p:nvPr/>
          </p:nvCxnSpPr>
          <p:spPr bwMode="auto">
            <a:xfrm>
              <a:off x="8227948" y="5621597"/>
              <a:ext cx="973202" cy="0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7" name="Straight Connector 176"/>
            <p:cNvCxnSpPr/>
            <p:nvPr/>
          </p:nvCxnSpPr>
          <p:spPr bwMode="auto">
            <a:xfrm flipV="1">
              <a:off x="9201149" y="5012536"/>
              <a:ext cx="0" cy="640022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8" name="Oval 177"/>
            <p:cNvSpPr/>
            <p:nvPr/>
          </p:nvSpPr>
          <p:spPr bwMode="auto">
            <a:xfrm>
              <a:off x="9136347" y="4860215"/>
              <a:ext cx="148565" cy="117026"/>
            </a:xfrm>
            <a:prstGeom prst="ellipse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9" name="Straight Connector 178"/>
            <p:cNvCxnSpPr/>
            <p:nvPr/>
          </p:nvCxnSpPr>
          <p:spPr bwMode="auto">
            <a:xfrm>
              <a:off x="11002139" y="5070925"/>
              <a:ext cx="0" cy="1026666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" name="Straight Connector 179"/>
            <p:cNvCxnSpPr/>
            <p:nvPr/>
          </p:nvCxnSpPr>
          <p:spPr bwMode="auto">
            <a:xfrm flipH="1" flipV="1">
              <a:off x="10334626" y="6076951"/>
              <a:ext cx="693715" cy="6608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" name="Straight Connector 180"/>
            <p:cNvCxnSpPr/>
            <p:nvPr/>
          </p:nvCxnSpPr>
          <p:spPr bwMode="auto">
            <a:xfrm flipH="1" flipV="1">
              <a:off x="10184446" y="4806905"/>
              <a:ext cx="817696" cy="2035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" name="Straight Connector 181"/>
            <p:cNvCxnSpPr/>
            <p:nvPr/>
          </p:nvCxnSpPr>
          <p:spPr bwMode="auto">
            <a:xfrm>
              <a:off x="10225956" y="4806905"/>
              <a:ext cx="0" cy="871680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3" name="Rectangle 182"/>
            <p:cNvSpPr/>
            <p:nvPr/>
          </p:nvSpPr>
          <p:spPr bwMode="auto">
            <a:xfrm>
              <a:off x="10103921" y="5678584"/>
              <a:ext cx="257175" cy="209227"/>
            </a:xfrm>
            <a:prstGeom prst="rect">
              <a:avLst/>
            </a:prstGeom>
            <a:noFill/>
            <a:ln w="1905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4" name="Straight Connector 183"/>
            <p:cNvCxnSpPr/>
            <p:nvPr/>
          </p:nvCxnSpPr>
          <p:spPr bwMode="auto">
            <a:xfrm flipH="1" flipV="1">
              <a:off x="10103921" y="5887813"/>
              <a:ext cx="257175" cy="189138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" name="Straight Connector 184"/>
            <p:cNvCxnSpPr/>
            <p:nvPr/>
          </p:nvCxnSpPr>
          <p:spPr bwMode="auto">
            <a:xfrm>
              <a:off x="7248223" y="4374457"/>
              <a:ext cx="2819702" cy="0"/>
            </a:xfrm>
            <a:prstGeom prst="line">
              <a:avLst/>
            </a:prstGeom>
            <a:noFill/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8605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0" grpId="0"/>
      <p:bldP spid="112" grpId="0"/>
      <p:bldP spid="1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53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val 171"/>
          <p:cNvSpPr/>
          <p:nvPr/>
        </p:nvSpPr>
        <p:spPr bwMode="auto">
          <a:xfrm>
            <a:off x="3194592" y="1047602"/>
            <a:ext cx="5322278" cy="5276997"/>
          </a:xfrm>
          <a:prstGeom prst="ellipse">
            <a:avLst/>
          </a:prstGeom>
          <a:noFill/>
          <a:ln w="25400">
            <a:solidFill>
              <a:srgbClr val="00B050"/>
            </a:solidFill>
          </a:ln>
          <a:effectLst/>
          <a:extLst/>
        </p:spPr>
        <p:txBody>
          <a:bodyPr rtlCol="0" anchor="ctr"/>
          <a:lstStyle/>
          <a:p>
            <a:pPr algn="ctr"/>
            <a:endParaRPr lang="en-GB" dirty="0"/>
          </a:p>
        </p:txBody>
      </p:sp>
      <p:sp useBgFill="1">
        <p:nvSpPr>
          <p:cNvPr id="179" name="Rectangle 178"/>
          <p:cNvSpPr/>
          <p:nvPr/>
        </p:nvSpPr>
        <p:spPr bwMode="auto">
          <a:xfrm>
            <a:off x="3394465" y="4636944"/>
            <a:ext cx="2787260" cy="1163782"/>
          </a:xfrm>
          <a:prstGeom prst="rect">
            <a:avLst/>
          </a:prstGeom>
          <a:ln>
            <a:noFill/>
          </a:ln>
          <a:effectLst/>
          <a:ex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583" y="3198025"/>
            <a:ext cx="3774296" cy="861774"/>
          </a:xfrm>
        </p:spPr>
        <p:txBody>
          <a:bodyPr wrap="square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Four KPIs for 3GPP LPWA IoT solutions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214" y="1289147"/>
            <a:ext cx="2238602" cy="1516366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 smtClean="0">
                <a:solidFill>
                  <a:srgbClr val="990000"/>
                </a:solidFill>
              </a:rPr>
              <a:t>Connection density</a:t>
            </a:r>
            <a:endParaRPr lang="en-GB" dirty="0" smtClean="0">
              <a:solidFill>
                <a:srgbClr val="990000"/>
              </a:solidFill>
            </a:endParaRPr>
          </a:p>
          <a:p>
            <a:pPr marL="0" indent="0" algn="ctr">
              <a:buNone/>
            </a:pPr>
            <a:r>
              <a:rPr lang="en-GB" dirty="0" smtClean="0"/>
              <a:t>1 000 000 UEs/km</a:t>
            </a:r>
            <a:r>
              <a:rPr lang="en-GB" baseline="30000" dirty="0" smtClean="0"/>
              <a:t>2</a:t>
            </a:r>
            <a:endParaRPr lang="en-GB" dirty="0"/>
          </a:p>
        </p:txBody>
      </p: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7438723" y="1090178"/>
            <a:ext cx="979725" cy="1715335"/>
            <a:chOff x="7474998" y="2207204"/>
            <a:chExt cx="1340528" cy="234704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7474998" y="2509949"/>
              <a:ext cx="1340528" cy="2044296"/>
            </a:xfrm>
            <a:prstGeom prst="rect">
              <a:avLst/>
            </a:prstGeom>
            <a:solidFill>
              <a:srgbClr val="99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901512" y="2207204"/>
              <a:ext cx="487886" cy="302745"/>
            </a:xfrm>
            <a:prstGeom prst="rect">
              <a:avLst/>
            </a:prstGeom>
            <a:solidFill>
              <a:srgbClr val="99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550458" y="2629753"/>
              <a:ext cx="1189608" cy="20915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550458" y="2958714"/>
              <a:ext cx="1189608" cy="2091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550458" y="3287675"/>
              <a:ext cx="1189608" cy="2091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50458" y="3616636"/>
              <a:ext cx="1189608" cy="2091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50458" y="3945597"/>
              <a:ext cx="1189608" cy="2091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7550458" y="4274558"/>
              <a:ext cx="1189608" cy="2091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Content Placeholder 2"/>
          <p:cNvSpPr txBox="1">
            <a:spLocks/>
          </p:cNvSpPr>
          <p:nvPr/>
        </p:nvSpPr>
        <p:spPr>
          <a:xfrm>
            <a:off x="8708697" y="1352375"/>
            <a:ext cx="2410289" cy="117364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 smtClean="0">
                <a:solidFill>
                  <a:srgbClr val="990000"/>
                </a:solidFill>
              </a:rPr>
              <a:t>UE battery life </a:t>
            </a:r>
            <a:r>
              <a:rPr lang="en-GB" b="0" kern="0" dirty="0" smtClean="0"/>
              <a:t>10 – 15 years in 164 dB MCL</a:t>
            </a:r>
            <a:endParaRPr lang="en-GB" b="0" kern="0" dirty="0"/>
          </a:p>
        </p:txBody>
      </p:sp>
      <p:grpSp>
        <p:nvGrpSpPr>
          <p:cNvPr id="87" name="Group 86"/>
          <p:cNvGrpSpPr/>
          <p:nvPr/>
        </p:nvGrpSpPr>
        <p:grpSpPr>
          <a:xfrm>
            <a:off x="3055170" y="4133849"/>
            <a:ext cx="2985182" cy="1667199"/>
            <a:chOff x="2292967" y="4267199"/>
            <a:chExt cx="2985182" cy="1667199"/>
          </a:xfrm>
        </p:grpSpPr>
        <p:sp>
          <p:nvSpPr>
            <p:cNvPr id="72" name="Oval 71"/>
            <p:cNvSpPr/>
            <p:nvPr/>
          </p:nvSpPr>
          <p:spPr bwMode="auto">
            <a:xfrm>
              <a:off x="2433282" y="4941898"/>
              <a:ext cx="2844867" cy="992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  <a:extLst/>
          </p:spPr>
          <p:txBody>
            <a:bodyPr rtlCol="0" anchor="ctr"/>
            <a:lstStyle/>
            <a:p>
              <a:pPr lvl="3" algn="r">
                <a:buNone/>
              </a:pPr>
              <a:endParaRPr lang="en-GB" dirty="0"/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2292967" y="4955509"/>
              <a:ext cx="1828819" cy="931847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rtlCol="0" anchor="ctr"/>
            <a:lstStyle/>
            <a:p>
              <a:pPr algn="r">
                <a:buNone/>
              </a:pPr>
              <a:endParaRPr lang="en-GB" dirty="0"/>
            </a:p>
          </p:txBody>
        </p:sp>
        <p:grpSp>
          <p:nvGrpSpPr>
            <p:cNvPr id="69" name="Group 68"/>
            <p:cNvGrpSpPr>
              <a:grpSpLocks noChangeAspect="1"/>
            </p:cNvGrpSpPr>
            <p:nvPr/>
          </p:nvGrpSpPr>
          <p:grpSpPr>
            <a:xfrm>
              <a:off x="2482764" y="4267199"/>
              <a:ext cx="525072" cy="1242934"/>
              <a:chOff x="1757779" y="3797700"/>
              <a:chExt cx="941033" cy="1919519"/>
            </a:xfrm>
          </p:grpSpPr>
          <p:sp>
            <p:nvSpPr>
              <p:cNvPr id="58" name="Isosceles Triangle 57"/>
              <p:cNvSpPr/>
              <p:nvPr/>
            </p:nvSpPr>
            <p:spPr bwMode="auto">
              <a:xfrm>
                <a:off x="1757779" y="4305671"/>
                <a:ext cx="941033" cy="1411548"/>
              </a:xfrm>
              <a:prstGeom prst="triangle">
                <a:avLst/>
              </a:prstGeom>
              <a:noFill/>
              <a:ln w="38100">
                <a:solidFill>
                  <a:srgbClr val="990000"/>
                </a:solidFill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Isosceles Triangle 58"/>
              <p:cNvSpPr/>
              <p:nvPr/>
            </p:nvSpPr>
            <p:spPr bwMode="auto">
              <a:xfrm rot="10800000">
                <a:off x="1981105" y="5060271"/>
                <a:ext cx="494380" cy="656948"/>
              </a:xfrm>
              <a:prstGeom prst="triangle">
                <a:avLst/>
              </a:prstGeom>
              <a:noFill/>
              <a:ln w="38100">
                <a:solidFill>
                  <a:srgbClr val="990000"/>
                </a:solidFill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Isosceles Triangle 61"/>
              <p:cNvSpPr/>
              <p:nvPr/>
            </p:nvSpPr>
            <p:spPr bwMode="auto">
              <a:xfrm>
                <a:off x="2105025" y="5060270"/>
                <a:ext cx="228600" cy="349929"/>
              </a:xfrm>
              <a:prstGeom prst="triangle">
                <a:avLst/>
              </a:prstGeom>
              <a:noFill/>
              <a:ln w="38100">
                <a:solidFill>
                  <a:srgbClr val="990000"/>
                </a:solidFill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2062436" y="3797700"/>
                <a:ext cx="331716" cy="590180"/>
                <a:chOff x="2698812" y="4305670"/>
                <a:chExt cx="331716" cy="590180"/>
              </a:xfrm>
            </p:grpSpPr>
            <p:cxnSp>
              <p:nvCxnSpPr>
                <p:cNvPr id="64" name="Straight Connector 63"/>
                <p:cNvCxnSpPr/>
                <p:nvPr/>
              </p:nvCxnSpPr>
              <p:spPr bwMode="auto">
                <a:xfrm>
                  <a:off x="2864670" y="4305670"/>
                  <a:ext cx="0" cy="59018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</a:ln>
                <a:effectLst/>
                <a:ex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>
                  <a:off x="2698812" y="4305670"/>
                  <a:ext cx="165858" cy="24728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</a:ln>
                <a:effectLst/>
                <a:extLst/>
              </p:spPr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 flipH="1">
                  <a:off x="2864670" y="4305670"/>
                  <a:ext cx="165858" cy="247280"/>
                </a:xfrm>
                <a:prstGeom prst="line">
                  <a:avLst/>
                </a:prstGeom>
                <a:noFill/>
                <a:ln w="38100">
                  <a:solidFill>
                    <a:srgbClr val="990000"/>
                  </a:solidFill>
                </a:ln>
                <a:effectLst/>
                <a:extLst/>
              </p:spPr>
            </p:cxnSp>
          </p:grpSp>
        </p:grpSp>
        <p:cxnSp>
          <p:nvCxnSpPr>
            <p:cNvPr id="74" name="Straight Arrow Connector 73"/>
            <p:cNvCxnSpPr>
              <a:endCxn id="72" idx="6"/>
            </p:cNvCxnSpPr>
            <p:nvPr/>
          </p:nvCxnSpPr>
          <p:spPr bwMode="auto">
            <a:xfrm>
              <a:off x="2883226" y="4336211"/>
              <a:ext cx="2394923" cy="1101937"/>
            </a:xfrm>
            <a:prstGeom prst="straightConnector1">
              <a:avLst/>
            </a:prstGeom>
            <a:noFill/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Arrow Connector 79"/>
            <p:cNvCxnSpPr>
              <a:endCxn id="71" idx="6"/>
            </p:cNvCxnSpPr>
            <p:nvPr/>
          </p:nvCxnSpPr>
          <p:spPr bwMode="auto">
            <a:xfrm>
              <a:off x="2896616" y="4336211"/>
              <a:ext cx="1225169" cy="1085221"/>
            </a:xfrm>
            <a:prstGeom prst="straightConnector1">
              <a:avLst/>
            </a:prstGeom>
            <a:noFill/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5" name="Content Placeholder 2"/>
          <p:cNvSpPr txBox="1">
            <a:spLocks/>
          </p:cNvSpPr>
          <p:nvPr/>
        </p:nvSpPr>
        <p:spPr>
          <a:xfrm>
            <a:off x="800100" y="4172552"/>
            <a:ext cx="2014203" cy="178426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 smtClean="0">
                <a:solidFill>
                  <a:srgbClr val="990000"/>
                </a:solidFill>
              </a:rPr>
              <a:t>Coverage extension </a:t>
            </a:r>
            <a:r>
              <a:rPr lang="en-GB" b="0" kern="0" dirty="0" smtClean="0"/>
              <a:t>164 dB MCL @160 bps</a:t>
            </a:r>
            <a:endParaRPr lang="en-GB" b="0" kern="0" dirty="0"/>
          </a:p>
        </p:txBody>
      </p:sp>
      <p:grpSp>
        <p:nvGrpSpPr>
          <p:cNvPr id="170" name="Group 169"/>
          <p:cNvGrpSpPr>
            <a:grpSpLocks noChangeAspect="1"/>
          </p:cNvGrpSpPr>
          <p:nvPr/>
        </p:nvGrpSpPr>
        <p:grpSpPr>
          <a:xfrm>
            <a:off x="7134678" y="4293969"/>
            <a:ext cx="1724131" cy="1344920"/>
            <a:chOff x="6575912" y="3735507"/>
            <a:chExt cx="4743450" cy="2914650"/>
          </a:xfrm>
        </p:grpSpPr>
        <p:sp useBgFill="1">
          <p:nvSpPr>
            <p:cNvPr id="88" name="Rounded Rectangle 87"/>
            <p:cNvSpPr/>
            <p:nvPr/>
          </p:nvSpPr>
          <p:spPr bwMode="auto">
            <a:xfrm>
              <a:off x="6575912" y="3735507"/>
              <a:ext cx="4743450" cy="2914650"/>
            </a:xfrm>
            <a:prstGeom prst="roundRect">
              <a:avLst/>
            </a:prstGeom>
            <a:ln w="2540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6877050" y="4038599"/>
              <a:ext cx="371173" cy="590551"/>
            </a:xfrm>
            <a:prstGeom prst="rect">
              <a:avLst/>
            </a:prstGeom>
            <a:noFill/>
            <a:ln w="2540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8172798" y="4543425"/>
              <a:ext cx="1209327" cy="438150"/>
            </a:xfrm>
            <a:prstGeom prst="rect">
              <a:avLst/>
            </a:prstGeom>
            <a:noFill/>
            <a:ln w="2540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10067925" y="4077302"/>
              <a:ext cx="533400" cy="551848"/>
            </a:xfrm>
            <a:prstGeom prst="rect">
              <a:avLst/>
            </a:prstGeom>
            <a:noFill/>
            <a:ln w="2540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7753350" y="5381625"/>
              <a:ext cx="474598" cy="479944"/>
            </a:xfrm>
            <a:prstGeom prst="rect">
              <a:avLst/>
            </a:prstGeom>
            <a:noFill/>
            <a:ln w="2540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9467850" y="5448300"/>
              <a:ext cx="1133475" cy="933450"/>
            </a:xfrm>
            <a:prstGeom prst="rect">
              <a:avLst/>
            </a:prstGeom>
            <a:noFill/>
            <a:ln w="2540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6981825" y="5221962"/>
              <a:ext cx="428625" cy="100092"/>
            </a:xfrm>
            <a:prstGeom prst="rect">
              <a:avLst/>
            </a:prstGeom>
            <a:noFill/>
            <a:ln w="2540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7029450" y="5705798"/>
              <a:ext cx="530491" cy="155771"/>
            </a:xfrm>
            <a:prstGeom prst="rect">
              <a:avLst/>
            </a:prstGeom>
            <a:noFill/>
            <a:ln w="2540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8172795" y="3879902"/>
              <a:ext cx="148565" cy="117026"/>
            </a:xfrm>
            <a:prstGeom prst="ellipse">
              <a:avLst/>
            </a:prstGeom>
            <a:noFill/>
            <a:ln w="2540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10937334" y="4198719"/>
              <a:ext cx="148565" cy="117026"/>
            </a:xfrm>
            <a:prstGeom prst="ellipse">
              <a:avLst/>
            </a:prstGeom>
            <a:noFill/>
            <a:ln w="2540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10937334" y="4478785"/>
              <a:ext cx="148565" cy="117026"/>
            </a:xfrm>
            <a:prstGeom prst="ellipse">
              <a:avLst/>
            </a:prstGeom>
            <a:noFill/>
            <a:ln w="2540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10937334" y="4742263"/>
              <a:ext cx="148565" cy="117026"/>
            </a:xfrm>
            <a:prstGeom prst="ellipse">
              <a:avLst/>
            </a:prstGeom>
            <a:noFill/>
            <a:ln w="2540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10937334" y="4983611"/>
              <a:ext cx="148565" cy="117026"/>
            </a:xfrm>
            <a:prstGeom prst="ellipse">
              <a:avLst/>
            </a:prstGeom>
            <a:noFill/>
            <a:ln w="2540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" name="Straight Connector 101"/>
            <p:cNvCxnSpPr/>
            <p:nvPr/>
          </p:nvCxnSpPr>
          <p:spPr bwMode="auto">
            <a:xfrm flipV="1">
              <a:off x="7029073" y="3944543"/>
              <a:ext cx="724277" cy="404781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7720598" y="3944542"/>
              <a:ext cx="419447" cy="0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Connector 107"/>
            <p:cNvCxnSpPr>
              <a:stCxn id="96" idx="6"/>
            </p:cNvCxnSpPr>
            <p:nvPr/>
          </p:nvCxnSpPr>
          <p:spPr bwMode="auto">
            <a:xfrm>
              <a:off x="8321361" y="3938416"/>
              <a:ext cx="279713" cy="6127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8591549" y="3918740"/>
              <a:ext cx="0" cy="616339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" name="Oval 112"/>
            <p:cNvSpPr/>
            <p:nvPr/>
          </p:nvSpPr>
          <p:spPr bwMode="auto">
            <a:xfrm>
              <a:off x="8526747" y="4556924"/>
              <a:ext cx="148565" cy="117026"/>
            </a:xfrm>
            <a:prstGeom prst="ellipse">
              <a:avLst/>
            </a:prstGeom>
            <a:noFill/>
            <a:ln w="2540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>
              <a:off x="7042174" y="4323521"/>
              <a:ext cx="0" cy="873797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Straight Connector 119"/>
            <p:cNvCxnSpPr/>
            <p:nvPr/>
          </p:nvCxnSpPr>
          <p:spPr bwMode="auto">
            <a:xfrm>
              <a:off x="10334625" y="4263359"/>
              <a:ext cx="667513" cy="0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Straight Connector 121"/>
            <p:cNvCxnSpPr/>
            <p:nvPr/>
          </p:nvCxnSpPr>
          <p:spPr bwMode="auto">
            <a:xfrm>
              <a:off x="10334625" y="4543425"/>
              <a:ext cx="667513" cy="0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Straight Connector 123"/>
            <p:cNvCxnSpPr/>
            <p:nvPr/>
          </p:nvCxnSpPr>
          <p:spPr bwMode="auto">
            <a:xfrm>
              <a:off x="7430103" y="5272009"/>
              <a:ext cx="2209801" cy="0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Straight Connector 126"/>
            <p:cNvCxnSpPr>
              <a:endCxn id="93" idx="0"/>
            </p:cNvCxnSpPr>
            <p:nvPr/>
          </p:nvCxnSpPr>
          <p:spPr bwMode="auto">
            <a:xfrm>
              <a:off x="9620250" y="5272008"/>
              <a:ext cx="414338" cy="176292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Straight Connector 128"/>
            <p:cNvCxnSpPr>
              <a:stCxn id="95" idx="2"/>
            </p:cNvCxnSpPr>
            <p:nvPr/>
          </p:nvCxnSpPr>
          <p:spPr bwMode="auto">
            <a:xfrm flipH="1">
              <a:off x="7294695" y="5861569"/>
              <a:ext cx="1" cy="443981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0" name="Oval 129"/>
            <p:cNvSpPr/>
            <p:nvPr/>
          </p:nvSpPr>
          <p:spPr bwMode="auto">
            <a:xfrm>
              <a:off x="7229892" y="6296163"/>
              <a:ext cx="148565" cy="117026"/>
            </a:xfrm>
            <a:prstGeom prst="ellipse">
              <a:avLst/>
            </a:prstGeom>
            <a:noFill/>
            <a:ln w="2540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4" name="Straight Connector 133"/>
            <p:cNvCxnSpPr/>
            <p:nvPr/>
          </p:nvCxnSpPr>
          <p:spPr bwMode="auto">
            <a:xfrm>
              <a:off x="7404660" y="6354676"/>
              <a:ext cx="612191" cy="6127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Straight Connector 135"/>
            <p:cNvCxnSpPr>
              <a:endCxn id="92" idx="2"/>
            </p:cNvCxnSpPr>
            <p:nvPr/>
          </p:nvCxnSpPr>
          <p:spPr bwMode="auto">
            <a:xfrm flipV="1">
              <a:off x="7990649" y="5861569"/>
              <a:ext cx="0" cy="499235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Connector 137"/>
            <p:cNvCxnSpPr>
              <a:stCxn id="92" idx="3"/>
            </p:cNvCxnSpPr>
            <p:nvPr/>
          </p:nvCxnSpPr>
          <p:spPr bwMode="auto">
            <a:xfrm>
              <a:off x="8227948" y="5621597"/>
              <a:ext cx="973202" cy="0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 flipV="1">
              <a:off x="9201149" y="5012536"/>
              <a:ext cx="0" cy="640022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2" name="Oval 141"/>
            <p:cNvSpPr/>
            <p:nvPr/>
          </p:nvSpPr>
          <p:spPr bwMode="auto">
            <a:xfrm>
              <a:off x="9136347" y="4860215"/>
              <a:ext cx="148565" cy="117026"/>
            </a:xfrm>
            <a:prstGeom prst="ellipse">
              <a:avLst/>
            </a:prstGeom>
            <a:noFill/>
            <a:ln w="2540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4" name="Straight Connector 143"/>
            <p:cNvCxnSpPr/>
            <p:nvPr/>
          </p:nvCxnSpPr>
          <p:spPr bwMode="auto">
            <a:xfrm>
              <a:off x="11002139" y="5070925"/>
              <a:ext cx="0" cy="1026666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Straight Connector 145"/>
            <p:cNvCxnSpPr/>
            <p:nvPr/>
          </p:nvCxnSpPr>
          <p:spPr bwMode="auto">
            <a:xfrm flipH="1" flipV="1">
              <a:off x="10334626" y="6076951"/>
              <a:ext cx="693715" cy="6608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Straight Connector 147"/>
            <p:cNvCxnSpPr/>
            <p:nvPr/>
          </p:nvCxnSpPr>
          <p:spPr bwMode="auto">
            <a:xfrm flipH="1" flipV="1">
              <a:off x="10184446" y="4806905"/>
              <a:ext cx="817696" cy="2035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Straight Connector 151"/>
            <p:cNvCxnSpPr/>
            <p:nvPr/>
          </p:nvCxnSpPr>
          <p:spPr bwMode="auto">
            <a:xfrm>
              <a:off x="10225956" y="4806905"/>
              <a:ext cx="0" cy="871680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Rectangle 152"/>
            <p:cNvSpPr/>
            <p:nvPr/>
          </p:nvSpPr>
          <p:spPr bwMode="auto">
            <a:xfrm>
              <a:off x="10103921" y="5678584"/>
              <a:ext cx="257175" cy="209227"/>
            </a:xfrm>
            <a:prstGeom prst="rect">
              <a:avLst/>
            </a:prstGeom>
            <a:noFill/>
            <a:ln w="25400">
              <a:solidFill>
                <a:srgbClr val="990000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5" name="Straight Connector 164"/>
            <p:cNvCxnSpPr/>
            <p:nvPr/>
          </p:nvCxnSpPr>
          <p:spPr bwMode="auto">
            <a:xfrm flipH="1" flipV="1">
              <a:off x="10103921" y="5887813"/>
              <a:ext cx="257175" cy="189138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Straight Connector 167"/>
            <p:cNvCxnSpPr/>
            <p:nvPr/>
          </p:nvCxnSpPr>
          <p:spPr bwMode="auto">
            <a:xfrm>
              <a:off x="7248223" y="4374457"/>
              <a:ext cx="2819702" cy="0"/>
            </a:xfrm>
            <a:prstGeom prst="line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1" name="Content Placeholder 2"/>
          <p:cNvSpPr txBox="1">
            <a:spLocks/>
          </p:cNvSpPr>
          <p:nvPr/>
        </p:nvSpPr>
        <p:spPr>
          <a:xfrm>
            <a:off x="9000587" y="4350323"/>
            <a:ext cx="2441107" cy="128720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 smtClean="0">
                <a:solidFill>
                  <a:srgbClr val="990000"/>
                </a:solidFill>
              </a:rPr>
              <a:t>UE complexity and cost</a:t>
            </a:r>
          </a:p>
          <a:p>
            <a:pPr marL="0" indent="0" algn="ctr">
              <a:buFontTx/>
              <a:buNone/>
            </a:pPr>
            <a:r>
              <a:rPr lang="en-GB" kern="0" dirty="0" smtClean="0">
                <a:solidFill>
                  <a:srgbClr val="990000"/>
                </a:solidFill>
              </a:rPr>
              <a:t> </a:t>
            </a:r>
            <a:r>
              <a:rPr lang="en-GB" b="0" kern="0" dirty="0" smtClean="0"/>
              <a:t>Ultra-low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170439" y="1373635"/>
            <a:ext cx="1654206" cy="1431878"/>
            <a:chOff x="2979939" y="1278385"/>
            <a:chExt cx="1654206" cy="1431878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2979939" y="1278385"/>
              <a:ext cx="1654206" cy="1431878"/>
              <a:chOff x="4273105" y="1537980"/>
              <a:chExt cx="2766672" cy="2394827"/>
            </a:xfrm>
          </p:grpSpPr>
          <p:sp useBgFill="1">
            <p:nvSpPr>
              <p:cNvPr id="5" name="Hexagon 4"/>
              <p:cNvSpPr/>
              <p:nvPr/>
            </p:nvSpPr>
            <p:spPr bwMode="auto">
              <a:xfrm>
                <a:off x="4273105" y="1537980"/>
                <a:ext cx="2766672" cy="2394827"/>
              </a:xfrm>
              <a:prstGeom prst="hexagon">
                <a:avLst/>
              </a:prstGeom>
              <a:ln w="60325">
                <a:solidFill>
                  <a:srgbClr val="99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4882573" y="1752030"/>
                <a:ext cx="1506512" cy="1933731"/>
                <a:chOff x="5246557" y="1926236"/>
                <a:chExt cx="1506512" cy="1933731"/>
              </a:xfrm>
            </p:grpSpPr>
            <p:sp>
              <p:nvSpPr>
                <p:cNvPr id="7" name="Rectangle 6"/>
                <p:cNvSpPr/>
                <p:nvPr/>
              </p:nvSpPr>
              <p:spPr bwMode="auto">
                <a:xfrm>
                  <a:off x="5246557" y="1926236"/>
                  <a:ext cx="1506512" cy="19337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Rectangle 7"/>
                <p:cNvSpPr/>
                <p:nvPr/>
              </p:nvSpPr>
              <p:spPr bwMode="auto">
                <a:xfrm>
                  <a:off x="5340353" y="2051485"/>
                  <a:ext cx="1318260" cy="9668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lIns="0" tIns="0" rIns="0" bIns="0" rtlCol="0" anchor="ctr"/>
                <a:lstStyle/>
                <a:p>
                  <a:pPr algn="ctr">
                    <a:buNone/>
                  </a:pPr>
                  <a:endParaRPr lang="en-GB" dirty="0" smtClean="0"/>
                </a:p>
                <a:p>
                  <a:pPr algn="ctr">
                    <a:buNone/>
                  </a:pPr>
                  <a:r>
                    <a:rPr lang="en-GB" sz="1050" dirty="0" err="1" smtClean="0"/>
                    <a:t>SmartElec</a:t>
                  </a:r>
                  <a:r>
                    <a:rPr lang="en-GB" sz="1050" dirty="0" smtClean="0"/>
                    <a:t> Limited</a:t>
                  </a:r>
                  <a:endParaRPr lang="en-GB" sz="1050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 bwMode="auto">
                <a:xfrm>
                  <a:off x="5427378" y="2093958"/>
                  <a:ext cx="239842" cy="412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GB" b="0" dirty="0" smtClean="0">
                      <a:solidFill>
                        <a:srgbClr val="00B050"/>
                      </a:solidFill>
                      <a:latin typeface="Bauhaus 93" panose="04030905020B02020C02" pitchFamily="82" charset="0"/>
                    </a:rPr>
                    <a:t>0</a:t>
                  </a:r>
                  <a:endParaRPr lang="en-GB" b="0" dirty="0">
                    <a:solidFill>
                      <a:srgbClr val="00B050"/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 bwMode="auto">
                <a:xfrm>
                  <a:off x="5731867" y="2093958"/>
                  <a:ext cx="239842" cy="412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GB" b="0" dirty="0">
                      <a:solidFill>
                        <a:srgbClr val="00B050"/>
                      </a:solidFill>
                      <a:latin typeface="Bauhaus 93" panose="04030905020B02020C02" pitchFamily="82" charset="0"/>
                    </a:rPr>
                    <a:t>2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 bwMode="auto">
                <a:xfrm>
                  <a:off x="6036355" y="2094656"/>
                  <a:ext cx="239842" cy="412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GB" b="0" dirty="0">
                      <a:solidFill>
                        <a:srgbClr val="00B050"/>
                      </a:solidFill>
                      <a:latin typeface="Bauhaus 93" panose="04030905020B02020C02" pitchFamily="82" charset="0"/>
                    </a:rPr>
                    <a:t>3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6330535" y="2094656"/>
                  <a:ext cx="239842" cy="412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GB" b="0" dirty="0">
                      <a:solidFill>
                        <a:srgbClr val="00B050"/>
                      </a:solidFill>
                      <a:latin typeface="Bauhaus 93" panose="04030905020B02020C02" pitchFamily="82" charset="0"/>
                    </a:rPr>
                    <a:t>5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auto">
                <a:xfrm>
                  <a:off x="5411449" y="3242325"/>
                  <a:ext cx="74951" cy="6745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5563848" y="3242323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5718754" y="3242323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863652" y="3245948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5411449" y="3407214"/>
                  <a:ext cx="74951" cy="6745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5563848" y="3407213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5716249" y="3407213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5863651" y="3409711"/>
                  <a:ext cx="74951" cy="6745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5411449" y="3572102"/>
                  <a:ext cx="74951" cy="6745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5563848" y="3572100"/>
                  <a:ext cx="74951" cy="6745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5716249" y="3572101"/>
                  <a:ext cx="74951" cy="6745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5863651" y="3574599"/>
                  <a:ext cx="74951" cy="6745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Oval 24"/>
                <p:cNvSpPr/>
                <p:nvPr/>
              </p:nvSpPr>
              <p:spPr bwMode="auto">
                <a:xfrm>
                  <a:off x="6140346" y="3222883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1" name="Rectangle 100"/>
                <p:cNvSpPr/>
                <p:nvPr/>
              </p:nvSpPr>
              <p:spPr bwMode="auto">
                <a:xfrm>
                  <a:off x="5409034" y="3239826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" name="Rectangle 102"/>
                <p:cNvSpPr/>
                <p:nvPr/>
              </p:nvSpPr>
              <p:spPr bwMode="auto">
                <a:xfrm>
                  <a:off x="5409034" y="3404716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5861237" y="3407213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Rectangle 104"/>
                <p:cNvSpPr/>
                <p:nvPr/>
              </p:nvSpPr>
              <p:spPr bwMode="auto">
                <a:xfrm>
                  <a:off x="5409034" y="3569603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Rectangle 106"/>
                <p:cNvSpPr/>
                <p:nvPr/>
              </p:nvSpPr>
              <p:spPr bwMode="auto">
                <a:xfrm>
                  <a:off x="5561433" y="3569601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auto">
                <a:xfrm>
                  <a:off x="5713834" y="3569603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auto">
                <a:xfrm>
                  <a:off x="5861237" y="3572100"/>
                  <a:ext cx="72252" cy="722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60" name="Oval 59"/>
            <p:cNvSpPr/>
            <p:nvPr/>
          </p:nvSpPr>
          <p:spPr bwMode="auto">
            <a:xfrm>
              <a:off x="3943271" y="2246144"/>
              <a:ext cx="129600" cy="129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2" name="Title 1"/>
          <p:cNvSpPr txBox="1">
            <a:spLocks/>
          </p:cNvSpPr>
          <p:nvPr/>
        </p:nvSpPr>
        <p:spPr bwMode="auto">
          <a:xfrm>
            <a:off x="608917" y="327890"/>
            <a:ext cx="445666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GB" kern="0" dirty="0" smtClean="0"/>
              <a:t>Low-power wide-area IoT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81007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36"/>
          <p:cNvSpPr txBox="1">
            <a:spLocks noChangeArrowheads="1"/>
          </p:cNvSpPr>
          <p:nvPr/>
        </p:nvSpPr>
        <p:spPr bwMode="auto">
          <a:xfrm>
            <a:off x="3980803" y="4411186"/>
            <a:ext cx="20757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GB" altLang="en-US" sz="1400" dirty="0" smtClean="0">
                <a:latin typeface="Arial" panose="020B0604020202020204" pitchFamily="34" charset="0"/>
              </a:rPr>
              <a:t>Multicast, positioning, higher data rates, etc.</a:t>
            </a:r>
          </a:p>
          <a:p>
            <a:pPr algn="ctr">
              <a:spcBef>
                <a:spcPct val="0"/>
              </a:spcBef>
              <a:buNone/>
            </a:pPr>
            <a:r>
              <a:rPr lang="en-GB" altLang="en-US" sz="1400" dirty="0" smtClean="0">
                <a:latin typeface="Arial" panose="020B0604020202020204" pitchFamily="34" charset="0"/>
              </a:rPr>
              <a:t>Category NB2 and M2.</a:t>
            </a:r>
            <a:endParaRPr lang="en-GB" altLang="en-US" sz="1400" dirty="0">
              <a:latin typeface="Arial" panose="020B0604020202020204" pitchFamily="34" charset="0"/>
            </a:endParaRPr>
          </a:p>
        </p:txBody>
      </p:sp>
      <p:sp>
        <p:nvSpPr>
          <p:cNvPr id="52" name="TextBox 36"/>
          <p:cNvSpPr txBox="1">
            <a:spLocks noChangeArrowheads="1"/>
          </p:cNvSpPr>
          <p:nvPr/>
        </p:nvSpPr>
        <p:spPr bwMode="auto">
          <a:xfrm>
            <a:off x="381341" y="3484868"/>
            <a:ext cx="39415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GB" altLang="en-US" sz="1400" dirty="0" smtClean="0">
                <a:latin typeface="Arial" panose="020B0604020202020204" pitchFamily="34" charset="0"/>
              </a:rPr>
              <a:t>Fundamental </a:t>
            </a:r>
            <a:r>
              <a:rPr lang="en-GB" altLang="en-US" sz="1400" dirty="0">
                <a:latin typeface="Arial" panose="020B0604020202020204" pitchFamily="34" charset="0"/>
              </a:rPr>
              <a:t>radio and core </a:t>
            </a:r>
            <a:r>
              <a:rPr lang="en-GB" altLang="en-US" sz="1400" dirty="0" smtClean="0">
                <a:latin typeface="Arial" panose="020B0604020202020204" pitchFamily="34" charset="0"/>
              </a:rPr>
              <a:t>networks. </a:t>
            </a:r>
          </a:p>
          <a:p>
            <a:pPr algn="ctr">
              <a:spcBef>
                <a:spcPct val="0"/>
              </a:spcBef>
              <a:buNone/>
            </a:pPr>
            <a:r>
              <a:rPr lang="en-GB" altLang="en-US" sz="1400" dirty="0" smtClean="0">
                <a:latin typeface="Arial" panose="020B0604020202020204" pitchFamily="34" charset="0"/>
              </a:rPr>
              <a:t>Category NB1 and M1 UEs defined.</a:t>
            </a:r>
            <a:endParaRPr lang="en-GB" altLang="en-US" sz="1400" dirty="0">
              <a:latin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320118" y="2221443"/>
            <a:ext cx="3030024" cy="53551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GB" sz="2800" dirty="0" smtClean="0">
                <a:solidFill>
                  <a:srgbClr val="7030A0"/>
                </a:solidFill>
              </a:rPr>
              <a:t>Rel-16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17" y="327890"/>
            <a:ext cx="6136616" cy="430887"/>
          </a:xfrm>
        </p:spPr>
        <p:txBody>
          <a:bodyPr/>
          <a:lstStyle/>
          <a:p>
            <a:r>
              <a:rPr lang="en-GB" dirty="0" smtClean="0"/>
              <a:t>NB-IoT and eMTC project timelines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5783388" y="2226734"/>
            <a:ext cx="2536732" cy="53551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GB" sz="2800" dirty="0">
                <a:solidFill>
                  <a:srgbClr val="FFC000"/>
                </a:solidFill>
              </a:rPr>
              <a:t>Rel-15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9954" y="2226734"/>
            <a:ext cx="3744328" cy="53551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GB" sz="2800" dirty="0" smtClean="0">
                <a:solidFill>
                  <a:srgbClr val="00B0F0"/>
                </a:solidFill>
              </a:rPr>
              <a:t>Rel-13</a:t>
            </a:r>
            <a:endParaRPr lang="en-GB" sz="2800" dirty="0">
              <a:solidFill>
                <a:srgbClr val="00B0F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79954" y="1873251"/>
            <a:ext cx="3754977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9954" y="1608667"/>
            <a:ext cx="0" cy="52916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0" y="1197726"/>
            <a:ext cx="1554481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GB" altLang="en-US" sz="1867" dirty="0" smtClean="0">
                <a:latin typeface="Arial" panose="020B0604020202020204" pitchFamily="34" charset="0"/>
              </a:rPr>
              <a:t>Aug/Sep </a:t>
            </a:r>
            <a:r>
              <a:rPr lang="en-GB" altLang="en-US" sz="1867" dirty="0">
                <a:latin typeface="Arial" panose="020B0604020202020204" pitchFamily="34" charset="0"/>
              </a:rPr>
              <a:t>‘14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225342" y="1606551"/>
            <a:ext cx="0" cy="52916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82933" y="1174752"/>
            <a:ext cx="128481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GB" altLang="en-US" sz="2133" dirty="0">
                <a:latin typeface="Arial" panose="020B0604020202020204" pitchFamily="34" charset="0"/>
              </a:rPr>
              <a:t>Jun ‘16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224282" y="1871133"/>
            <a:ext cx="1548529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140979" y="1174752"/>
            <a:ext cx="1284816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GB" altLang="en-US" sz="2133" dirty="0" smtClean="0">
                <a:latin typeface="Arial" panose="020B0604020202020204" pitchFamily="34" charset="0"/>
              </a:rPr>
              <a:t>Mar </a:t>
            </a:r>
            <a:r>
              <a:rPr lang="en-GB" altLang="en-US" sz="2133" dirty="0">
                <a:latin typeface="Arial" panose="020B0604020202020204" pitchFamily="34" charset="0"/>
              </a:rPr>
              <a:t>‘17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772811" y="1606551"/>
            <a:ext cx="0" cy="52916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92503" y="1871133"/>
            <a:ext cx="254520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37703" y="1606551"/>
            <a:ext cx="0" cy="52916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677710" y="1174752"/>
            <a:ext cx="128481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GB" altLang="en-US" sz="2133" dirty="0" smtClean="0">
                <a:latin typeface="Arial" panose="020B0604020202020204" pitchFamily="34" charset="0"/>
              </a:rPr>
              <a:t>Jun </a:t>
            </a:r>
            <a:r>
              <a:rPr lang="en-GB" altLang="en-US" sz="2133" dirty="0">
                <a:latin typeface="Arial" panose="020B0604020202020204" pitchFamily="34" charset="0"/>
              </a:rPr>
              <a:t>‘18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223223" y="3077634"/>
            <a:ext cx="0" cy="53128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9954" y="3344333"/>
            <a:ext cx="3744328" cy="1"/>
          </a:xfrm>
          <a:prstGeom prst="line">
            <a:avLst/>
          </a:prstGeom>
          <a:ln w="5715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224282" y="2226734"/>
            <a:ext cx="1559105" cy="535517"/>
          </a:xfrm>
          <a:prstGeom prst="roundRect">
            <a:avLst/>
          </a:prstGeom>
          <a:noFill/>
          <a:ln w="28575">
            <a:solidFill>
              <a:srgbClr val="72A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GB" sz="2800" dirty="0">
                <a:solidFill>
                  <a:srgbClr val="72AF2F"/>
                </a:solidFill>
              </a:rPr>
              <a:t>Rel-14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253973" y="3933851"/>
            <a:ext cx="1529414" cy="529166"/>
            <a:chOff x="4253973" y="3512971"/>
            <a:chExt cx="1529414" cy="529166"/>
          </a:xfrm>
        </p:grpSpPr>
        <p:cxnSp>
          <p:nvCxnSpPr>
            <p:cNvPr id="29" name="Straight Connector 28"/>
            <p:cNvCxnSpPr/>
            <p:nvPr/>
          </p:nvCxnSpPr>
          <p:spPr bwMode="auto">
            <a:xfrm>
              <a:off x="5783361" y="3512971"/>
              <a:ext cx="0" cy="529166"/>
            </a:xfrm>
            <a:prstGeom prst="line">
              <a:avLst/>
            </a:prstGeom>
            <a:ln w="57150">
              <a:solidFill>
                <a:srgbClr val="72AF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auto">
            <a:xfrm>
              <a:off x="4253973" y="3777555"/>
              <a:ext cx="1529414" cy="0"/>
            </a:xfrm>
            <a:prstGeom prst="line">
              <a:avLst/>
            </a:prstGeom>
            <a:ln w="57150">
              <a:solidFill>
                <a:srgbClr val="72AF2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783387" y="5088334"/>
            <a:ext cx="2554316" cy="529167"/>
            <a:chOff x="5783387" y="4513017"/>
            <a:chExt cx="2554316" cy="529167"/>
          </a:xfrm>
        </p:grpSpPr>
        <p:cxnSp>
          <p:nvCxnSpPr>
            <p:cNvPr id="33" name="Straight Connector 32"/>
            <p:cNvCxnSpPr/>
            <p:nvPr/>
          </p:nvCxnSpPr>
          <p:spPr bwMode="auto">
            <a:xfrm>
              <a:off x="5783387" y="4777601"/>
              <a:ext cx="2536732" cy="0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>
              <a:off x="8337703" y="4513017"/>
              <a:ext cx="0" cy="52916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52"/>
          <p:cNvSpPr txBox="1">
            <a:spLocks noChangeArrowheads="1"/>
          </p:cNvSpPr>
          <p:nvPr/>
        </p:nvSpPr>
        <p:spPr bwMode="auto">
          <a:xfrm>
            <a:off x="325438" y="5759451"/>
            <a:ext cx="3808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200" dirty="0">
                <a:latin typeface="Arial" panose="020B0604020202020204" pitchFamily="34" charset="0"/>
              </a:rPr>
              <a:t>Note: Performance parts </a:t>
            </a:r>
            <a:r>
              <a:rPr lang="en-GB" altLang="en-US" sz="1200" dirty="0" smtClean="0">
                <a:latin typeface="Arial" panose="020B0604020202020204" pitchFamily="34" charset="0"/>
              </a:rPr>
              <a:t>finish </a:t>
            </a:r>
            <a:r>
              <a:rPr lang="en-GB" altLang="en-US" sz="1200" dirty="0">
                <a:latin typeface="Arial" panose="020B0604020202020204" pitchFamily="34" charset="0"/>
              </a:rPr>
              <a:t>~6 months later. Conformance testing specification follows.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8337703" y="1871133"/>
            <a:ext cx="3012439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1350142" y="1606551"/>
            <a:ext cx="0" cy="52916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0670645" y="1172121"/>
            <a:ext cx="128481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GB" altLang="en-US" sz="2133" dirty="0" smtClean="0">
                <a:latin typeface="Arial" panose="020B0604020202020204" pitchFamily="34" charset="0"/>
              </a:rPr>
              <a:t>Dec ‘19</a:t>
            </a:r>
            <a:endParaRPr lang="en-GB" altLang="en-US" sz="2133" dirty="0">
              <a:latin typeface="Arial" panose="020B0604020202020204" pitchFamily="34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8299482" y="3349438"/>
            <a:ext cx="3068245" cy="1"/>
          </a:xfrm>
          <a:prstGeom prst="line">
            <a:avLst/>
          </a:prstGeom>
          <a:ln w="5715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 bwMode="auto">
          <a:xfrm>
            <a:off x="11350142" y="3088030"/>
            <a:ext cx="0" cy="52916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6"/>
          <p:cNvSpPr txBox="1">
            <a:spLocks noChangeArrowheads="1"/>
          </p:cNvSpPr>
          <p:nvPr/>
        </p:nvSpPr>
        <p:spPr bwMode="auto">
          <a:xfrm>
            <a:off x="5471161" y="5469919"/>
            <a:ext cx="310896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GB" altLang="en-US" sz="1400" dirty="0" smtClean="0">
                <a:latin typeface="Arial" panose="020B0604020202020204" pitchFamily="34" charset="0"/>
              </a:rPr>
              <a:t>“Wake-up signal”, early data transmission, faster cell access,  reduced signalling overheads, etc.</a:t>
            </a:r>
          </a:p>
          <a:p>
            <a:pPr algn="ctr">
              <a:spcBef>
                <a:spcPct val="0"/>
              </a:spcBef>
              <a:buNone/>
            </a:pPr>
            <a:r>
              <a:rPr lang="en-GB" altLang="en-US" sz="1400" dirty="0" smtClean="0">
                <a:latin typeface="Arial" panose="020B0604020202020204" pitchFamily="34" charset="0"/>
              </a:rPr>
              <a:t>TDD for NB-IoT.</a:t>
            </a:r>
            <a:endParaRPr lang="en-GB" altLang="en-US" sz="1400" dirty="0">
              <a:latin typeface="Arial" panose="020B0604020202020204" pitchFamily="34" charset="0"/>
            </a:endParaRPr>
          </a:p>
        </p:txBody>
      </p:sp>
      <p:sp>
        <p:nvSpPr>
          <p:cNvPr id="54" name="TextBox 36"/>
          <p:cNvSpPr txBox="1">
            <a:spLocks noChangeArrowheads="1"/>
          </p:cNvSpPr>
          <p:nvPr/>
        </p:nvSpPr>
        <p:spPr bwMode="auto">
          <a:xfrm>
            <a:off x="8138154" y="3435534"/>
            <a:ext cx="33909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GB" altLang="en-US" sz="1400" dirty="0" smtClean="0">
                <a:latin typeface="Arial" panose="020B0604020202020204" pitchFamily="34" charset="0"/>
              </a:rPr>
              <a:t>Immediate </a:t>
            </a:r>
            <a:r>
              <a:rPr lang="en-GB" altLang="en-US" sz="1400" dirty="0">
                <a:latin typeface="Arial" panose="020B0604020202020204" pitchFamily="34" charset="0"/>
              </a:rPr>
              <a:t>UE data transmission, finer-grained “wake-up signal”, simplified control signalling, </a:t>
            </a:r>
            <a:r>
              <a:rPr lang="en-GB" altLang="en-US" sz="1400" dirty="0" smtClean="0">
                <a:latin typeface="Arial" panose="020B0604020202020204" pitchFamily="34" charset="0"/>
              </a:rPr>
              <a:t>additional </a:t>
            </a:r>
            <a:r>
              <a:rPr lang="en-GB" altLang="en-US" sz="1400" dirty="0">
                <a:latin typeface="Arial" panose="020B0604020202020204" pitchFamily="34" charset="0"/>
              </a:rPr>
              <a:t>UE </a:t>
            </a:r>
            <a:r>
              <a:rPr lang="en-GB" altLang="en-US" sz="1400" dirty="0" smtClean="0">
                <a:latin typeface="Arial" panose="020B0604020202020204" pitchFamily="34" charset="0"/>
              </a:rPr>
              <a:t>feedback, etc.</a:t>
            </a:r>
            <a:endParaRPr lang="en-GB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2231"/>
            <a:ext cx="4660250" cy="430887"/>
          </a:xfrm>
        </p:spPr>
        <p:txBody>
          <a:bodyPr/>
          <a:lstStyle/>
          <a:p>
            <a:r>
              <a:rPr lang="en-GB" dirty="0" err="1" smtClean="0"/>
              <a:t>mMTC</a:t>
            </a:r>
            <a:r>
              <a:rPr lang="en-GB" dirty="0" smtClean="0"/>
              <a:t> connection density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441" y="1066801"/>
            <a:ext cx="4969751" cy="48006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 smtClean="0"/>
              <a:t>NB-IoT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309946" y="1066800"/>
            <a:ext cx="5234354" cy="480061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 smtClean="0"/>
              <a:t>eMTC</a:t>
            </a:r>
            <a:endParaRPr lang="en-GB" dirty="0"/>
          </a:p>
          <a:p>
            <a:pPr marL="0" indent="0" algn="ctr">
              <a:buNone/>
            </a:pPr>
            <a:endParaRPr lang="en-GB" b="1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309946" y="1066800"/>
            <a:ext cx="24054" cy="52840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Content Placeholder 3"/>
          <p:cNvSpPr txBox="1">
            <a:spLocks/>
          </p:cNvSpPr>
          <p:nvPr/>
        </p:nvSpPr>
        <p:spPr>
          <a:xfrm>
            <a:off x="268213" y="3275781"/>
            <a:ext cx="2893402" cy="46588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sz="1600" kern="0" dirty="0" smtClean="0"/>
              <a:t>Single-tone and 3/6/12-tone UL allocations</a:t>
            </a:r>
            <a:endParaRPr lang="en-GB" sz="1600" kern="0" dirty="0"/>
          </a:p>
        </p:txBody>
      </p:sp>
      <p:grpSp>
        <p:nvGrpSpPr>
          <p:cNvPr id="288" name="Group 287"/>
          <p:cNvGrpSpPr/>
          <p:nvPr/>
        </p:nvGrpSpPr>
        <p:grpSpPr>
          <a:xfrm>
            <a:off x="472165" y="1708349"/>
            <a:ext cx="1010710" cy="659568"/>
            <a:chOff x="472165" y="1708349"/>
            <a:chExt cx="1010710" cy="659568"/>
          </a:xfrm>
        </p:grpSpPr>
        <p:grpSp>
          <p:nvGrpSpPr>
            <p:cNvPr id="26" name="Group 25"/>
            <p:cNvGrpSpPr/>
            <p:nvPr/>
          </p:nvGrpSpPr>
          <p:grpSpPr>
            <a:xfrm>
              <a:off x="472165" y="1708349"/>
              <a:ext cx="1010710" cy="659568"/>
              <a:chOff x="1896255" y="2383441"/>
              <a:chExt cx="3335312" cy="2144304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1896255" y="2383441"/>
                <a:ext cx="3335312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896255" y="2563323"/>
                <a:ext cx="3335312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1896255" y="2743205"/>
                <a:ext cx="3335312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1896255" y="2923087"/>
                <a:ext cx="3335312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1896255" y="3102969"/>
                <a:ext cx="3335312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1896255" y="3282851"/>
                <a:ext cx="3335312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1896255" y="3462730"/>
                <a:ext cx="3335312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1896255" y="3642612"/>
                <a:ext cx="3335312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1896255" y="3808219"/>
                <a:ext cx="3335312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1896255" y="3988098"/>
                <a:ext cx="3335312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1896255" y="4167974"/>
                <a:ext cx="3335312" cy="17988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1896255" y="4347863"/>
                <a:ext cx="3335312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6" name="TextBox 185"/>
            <p:cNvSpPr txBox="1"/>
            <p:nvPr/>
          </p:nvSpPr>
          <p:spPr>
            <a:xfrm>
              <a:off x="537577" y="1820008"/>
              <a:ext cx="927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1-tone</a:t>
              </a: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1728417" y="1686163"/>
            <a:ext cx="1011600" cy="673352"/>
            <a:chOff x="1728417" y="1686163"/>
            <a:chExt cx="1011600" cy="673352"/>
          </a:xfrm>
        </p:grpSpPr>
        <p:grpSp>
          <p:nvGrpSpPr>
            <p:cNvPr id="65" name="Group 64"/>
            <p:cNvGrpSpPr>
              <a:grpSpLocks/>
            </p:cNvGrpSpPr>
            <p:nvPr/>
          </p:nvGrpSpPr>
          <p:grpSpPr>
            <a:xfrm>
              <a:off x="1728417" y="1700715"/>
              <a:ext cx="1011600" cy="658800"/>
              <a:chOff x="5711911" y="3013014"/>
              <a:chExt cx="3335312" cy="2144318"/>
            </a:xfrm>
          </p:grpSpPr>
          <p:sp>
            <p:nvSpPr>
              <p:cNvPr id="27" name="Rectangle 26"/>
              <p:cNvSpPr/>
              <p:nvPr/>
            </p:nvSpPr>
            <p:spPr bwMode="auto">
              <a:xfrm>
                <a:off x="5711911" y="3013014"/>
                <a:ext cx="3335312" cy="179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711911" y="3192894"/>
                <a:ext cx="3335312" cy="179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5711911" y="3372777"/>
                <a:ext cx="3335312" cy="179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5711911" y="3552657"/>
                <a:ext cx="3335312" cy="179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5711911" y="3732540"/>
                <a:ext cx="3335312" cy="179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5711911" y="3912420"/>
                <a:ext cx="3335312" cy="179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5711911" y="4092303"/>
                <a:ext cx="3335312" cy="17988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5711911" y="4272183"/>
                <a:ext cx="3335312" cy="17988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5711911" y="4437790"/>
                <a:ext cx="3335312" cy="17988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11911" y="4617673"/>
                <a:ext cx="3335312" cy="179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5711911" y="4797556"/>
                <a:ext cx="3335312" cy="179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5711911" y="4977452"/>
                <a:ext cx="3335312" cy="179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1797131" y="1686163"/>
              <a:ext cx="927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3</a:t>
              </a: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-tone</a:t>
              </a: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472165" y="2503113"/>
            <a:ext cx="1011600" cy="684817"/>
            <a:chOff x="472165" y="2503113"/>
            <a:chExt cx="1011600" cy="684817"/>
          </a:xfrm>
        </p:grpSpPr>
        <p:grpSp>
          <p:nvGrpSpPr>
            <p:cNvPr id="51" name="Group 50"/>
            <p:cNvGrpSpPr/>
            <p:nvPr/>
          </p:nvGrpSpPr>
          <p:grpSpPr>
            <a:xfrm>
              <a:off x="472165" y="2529130"/>
              <a:ext cx="1011600" cy="658800"/>
              <a:chOff x="1896253" y="4677638"/>
              <a:chExt cx="3335312" cy="2144318"/>
            </a:xfrm>
          </p:grpSpPr>
          <p:sp>
            <p:nvSpPr>
              <p:cNvPr id="39" name="Rectangle 38"/>
              <p:cNvSpPr/>
              <p:nvPr/>
            </p:nvSpPr>
            <p:spPr bwMode="auto">
              <a:xfrm>
                <a:off x="1896253" y="4677638"/>
                <a:ext cx="3335312" cy="17988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1896253" y="4857518"/>
                <a:ext cx="3335312" cy="17988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1896253" y="5037401"/>
                <a:ext cx="3335312" cy="17988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1896253" y="5217278"/>
                <a:ext cx="3335312" cy="17988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1896253" y="5397165"/>
                <a:ext cx="3335312" cy="17988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1896253" y="5577048"/>
                <a:ext cx="3335312" cy="17988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896253" y="5756931"/>
                <a:ext cx="3335312" cy="179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1896253" y="5936808"/>
                <a:ext cx="3335312" cy="179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1896253" y="6102416"/>
                <a:ext cx="3335312" cy="179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1896253" y="6282306"/>
                <a:ext cx="3335312" cy="179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1896253" y="6462176"/>
                <a:ext cx="3335312" cy="179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1896253" y="6642076"/>
                <a:ext cx="3335312" cy="179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9" name="TextBox 188"/>
            <p:cNvSpPr txBox="1"/>
            <p:nvPr/>
          </p:nvSpPr>
          <p:spPr>
            <a:xfrm>
              <a:off x="537577" y="2503113"/>
              <a:ext cx="927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6</a:t>
              </a: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-tone</a:t>
              </a: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1736301" y="2525819"/>
            <a:ext cx="1049472" cy="658800"/>
            <a:chOff x="1722798" y="2503689"/>
            <a:chExt cx="1049472" cy="658800"/>
          </a:xfrm>
        </p:grpSpPr>
        <p:grpSp>
          <p:nvGrpSpPr>
            <p:cNvPr id="64" name="Group 63"/>
            <p:cNvGrpSpPr/>
            <p:nvPr/>
          </p:nvGrpSpPr>
          <p:grpSpPr>
            <a:xfrm>
              <a:off x="1728417" y="2503689"/>
              <a:ext cx="1011600" cy="658800"/>
              <a:chOff x="8471940" y="696326"/>
              <a:chExt cx="3335312" cy="2144309"/>
            </a:xfrm>
          </p:grpSpPr>
          <p:sp>
            <p:nvSpPr>
              <p:cNvPr id="52" name="Rectangle 51"/>
              <p:cNvSpPr/>
              <p:nvPr/>
            </p:nvSpPr>
            <p:spPr bwMode="auto">
              <a:xfrm>
                <a:off x="8471940" y="696326"/>
                <a:ext cx="3335312" cy="1798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8471940" y="876209"/>
                <a:ext cx="3335312" cy="1798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8471940" y="1056089"/>
                <a:ext cx="3335312" cy="1798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471940" y="1235972"/>
                <a:ext cx="3335312" cy="1798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8471940" y="1415852"/>
                <a:ext cx="3335312" cy="1798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8471940" y="1595735"/>
                <a:ext cx="3335312" cy="1798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8471940" y="1775615"/>
                <a:ext cx="3335312" cy="1798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8471940" y="1955498"/>
                <a:ext cx="3335312" cy="1798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8471940" y="2121105"/>
                <a:ext cx="3335312" cy="1798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8471940" y="2300988"/>
                <a:ext cx="3335312" cy="1798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8471940" y="2480865"/>
                <a:ext cx="3335312" cy="1798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8471940" y="2660755"/>
                <a:ext cx="3335312" cy="17988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1722798" y="2642142"/>
              <a:ext cx="1049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12-tone</a:t>
              </a:r>
            </a:p>
          </p:txBody>
        </p:sp>
      </p:grpSp>
      <p:sp>
        <p:nvSpPr>
          <p:cNvPr id="191" name="Rectangle 190"/>
          <p:cNvSpPr/>
          <p:nvPr/>
        </p:nvSpPr>
        <p:spPr bwMode="auto">
          <a:xfrm>
            <a:off x="4049721" y="1694724"/>
            <a:ext cx="1881554" cy="248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GB" sz="16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15 kHz</a:t>
            </a:r>
            <a:endParaRPr lang="en-GB" sz="16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4049721" y="2235230"/>
            <a:ext cx="1881554" cy="248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GB" sz="16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15 kHz</a:t>
            </a:r>
            <a:endParaRPr lang="en-GB" sz="16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050916" y="1930539"/>
            <a:ext cx="68573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sz="1400" dirty="0" smtClean="0">
                <a:solidFill>
                  <a:srgbClr val="99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×</a:t>
            </a:r>
            <a:r>
              <a:rPr lang="en-GB" sz="1600" dirty="0" smtClean="0">
                <a:solidFill>
                  <a:srgbClr val="99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12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793200" y="1932160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…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4052339" y="2915988"/>
            <a:ext cx="1881554" cy="134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GB" sz="12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3.75 kHz</a:t>
            </a:r>
            <a:endParaRPr lang="en-GB" sz="12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053534" y="3037935"/>
            <a:ext cx="68573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sz="1400" dirty="0" smtClean="0">
                <a:solidFill>
                  <a:srgbClr val="99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×</a:t>
            </a:r>
            <a:r>
              <a:rPr lang="en-GB" sz="1600" dirty="0" smtClean="0">
                <a:solidFill>
                  <a:srgbClr val="99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48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795818" y="3039556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…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4052339" y="3341537"/>
            <a:ext cx="1881554" cy="134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GB" sz="12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3.75 kHz</a:t>
            </a:r>
            <a:endParaRPr lang="en-GB" sz="12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00" name="Content Placeholder 3"/>
          <p:cNvSpPr txBox="1">
            <a:spLocks/>
          </p:cNvSpPr>
          <p:nvPr/>
        </p:nvSpPr>
        <p:spPr>
          <a:xfrm>
            <a:off x="3969654" y="4713490"/>
            <a:ext cx="2243067" cy="90972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sz="1600" kern="0" dirty="0" smtClean="0"/>
              <a:t>Non-anchor carriers for capacity and load-balancing</a:t>
            </a:r>
            <a:endParaRPr lang="en-GB" sz="1600" kern="0" dirty="0"/>
          </a:p>
        </p:txBody>
      </p:sp>
      <p:sp>
        <p:nvSpPr>
          <p:cNvPr id="201" name="Content Placeholder 3"/>
          <p:cNvSpPr txBox="1">
            <a:spLocks/>
          </p:cNvSpPr>
          <p:nvPr/>
        </p:nvSpPr>
        <p:spPr>
          <a:xfrm>
            <a:off x="3532035" y="3637955"/>
            <a:ext cx="2723079" cy="33322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sz="1600" kern="0" dirty="0" smtClean="0"/>
              <a:t>Dense subcarrier spacing</a:t>
            </a:r>
            <a:endParaRPr lang="en-GB" sz="1600" kern="0" dirty="0"/>
          </a:p>
        </p:txBody>
      </p:sp>
      <p:grpSp>
        <p:nvGrpSpPr>
          <p:cNvPr id="289" name="Group 288"/>
          <p:cNvGrpSpPr/>
          <p:nvPr/>
        </p:nvGrpSpPr>
        <p:grpSpPr>
          <a:xfrm>
            <a:off x="7395941" y="1763679"/>
            <a:ext cx="1011600" cy="673352"/>
            <a:chOff x="8030626" y="1774843"/>
            <a:chExt cx="1011600" cy="673352"/>
          </a:xfrm>
        </p:grpSpPr>
        <p:grpSp>
          <p:nvGrpSpPr>
            <p:cNvPr id="243" name="Group 242"/>
            <p:cNvGrpSpPr>
              <a:grpSpLocks/>
            </p:cNvGrpSpPr>
            <p:nvPr/>
          </p:nvGrpSpPr>
          <p:grpSpPr>
            <a:xfrm>
              <a:off x="8030626" y="1789395"/>
              <a:ext cx="1011600" cy="658800"/>
              <a:chOff x="5711911" y="3013023"/>
              <a:chExt cx="3335312" cy="2144309"/>
            </a:xfrm>
          </p:grpSpPr>
          <p:sp>
            <p:nvSpPr>
              <p:cNvPr id="244" name="Rectangle 243"/>
              <p:cNvSpPr/>
              <p:nvPr/>
            </p:nvSpPr>
            <p:spPr bwMode="auto">
              <a:xfrm>
                <a:off x="5711912" y="3013023"/>
                <a:ext cx="3335311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 bwMode="auto">
              <a:xfrm>
                <a:off x="5711911" y="3192905"/>
                <a:ext cx="3335311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 bwMode="auto">
              <a:xfrm>
                <a:off x="5711912" y="3372787"/>
                <a:ext cx="3335311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 bwMode="auto">
              <a:xfrm>
                <a:off x="5711911" y="3552669"/>
                <a:ext cx="3335311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5711912" y="3732551"/>
                <a:ext cx="3335311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 bwMode="auto">
              <a:xfrm>
                <a:off x="5711911" y="3912433"/>
                <a:ext cx="3335311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5711912" y="4092315"/>
                <a:ext cx="3335311" cy="17988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5711911" y="4272197"/>
                <a:ext cx="3335311" cy="17988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 bwMode="auto">
              <a:xfrm>
                <a:off x="5711912" y="4437804"/>
                <a:ext cx="3335311" cy="17988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5711911" y="4617686"/>
                <a:ext cx="3335311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5711912" y="4797568"/>
                <a:ext cx="3335311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5711911" y="4977450"/>
                <a:ext cx="3335311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2" name="TextBox 281"/>
            <p:cNvSpPr txBox="1"/>
            <p:nvPr/>
          </p:nvSpPr>
          <p:spPr>
            <a:xfrm>
              <a:off x="8099340" y="1774843"/>
              <a:ext cx="927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3</a:t>
              </a: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-tone</a:t>
              </a: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7395941" y="2603665"/>
            <a:ext cx="1011600" cy="684817"/>
            <a:chOff x="6774374" y="2591793"/>
            <a:chExt cx="1011600" cy="684817"/>
          </a:xfrm>
        </p:grpSpPr>
        <p:grpSp>
          <p:nvGrpSpPr>
            <p:cNvPr id="256" name="Group 255"/>
            <p:cNvGrpSpPr/>
            <p:nvPr/>
          </p:nvGrpSpPr>
          <p:grpSpPr>
            <a:xfrm>
              <a:off x="6774374" y="2617810"/>
              <a:ext cx="1011600" cy="658800"/>
              <a:chOff x="1896253" y="4677647"/>
              <a:chExt cx="3335312" cy="2144309"/>
            </a:xfrm>
          </p:grpSpPr>
          <p:sp>
            <p:nvSpPr>
              <p:cNvPr id="257" name="Rectangle 256"/>
              <p:cNvSpPr/>
              <p:nvPr/>
            </p:nvSpPr>
            <p:spPr bwMode="auto">
              <a:xfrm>
                <a:off x="1896253" y="4677647"/>
                <a:ext cx="3335312" cy="17988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 bwMode="auto">
              <a:xfrm>
                <a:off x="1896253" y="4857529"/>
                <a:ext cx="3335311" cy="17988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1896254" y="5037411"/>
                <a:ext cx="3335311" cy="17988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 bwMode="auto">
              <a:xfrm>
                <a:off x="1896253" y="5217293"/>
                <a:ext cx="3335311" cy="17988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 bwMode="auto">
              <a:xfrm>
                <a:off x="1896254" y="5397175"/>
                <a:ext cx="3335311" cy="17988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 bwMode="auto">
              <a:xfrm>
                <a:off x="1896253" y="5577057"/>
                <a:ext cx="3335311" cy="17988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 bwMode="auto">
              <a:xfrm>
                <a:off x="1896254" y="5756939"/>
                <a:ext cx="3335311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 bwMode="auto">
              <a:xfrm>
                <a:off x="1896253" y="5936821"/>
                <a:ext cx="3335311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 bwMode="auto">
              <a:xfrm>
                <a:off x="1896254" y="6102428"/>
                <a:ext cx="3335311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 bwMode="auto">
              <a:xfrm>
                <a:off x="1896253" y="6282310"/>
                <a:ext cx="3335311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 bwMode="auto">
              <a:xfrm>
                <a:off x="1896254" y="6462192"/>
                <a:ext cx="3335311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1896253" y="6642074"/>
                <a:ext cx="3335311" cy="1798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3" name="TextBox 282"/>
            <p:cNvSpPr txBox="1"/>
            <p:nvPr/>
          </p:nvSpPr>
          <p:spPr>
            <a:xfrm>
              <a:off x="6839786" y="2591793"/>
              <a:ext cx="927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6</a:t>
              </a: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-tone</a:t>
              </a:r>
            </a:p>
          </p:txBody>
        </p:sp>
      </p:grpSp>
      <p:sp>
        <p:nvSpPr>
          <p:cNvPr id="311" name="Content Placeholder 3"/>
          <p:cNvSpPr txBox="1">
            <a:spLocks/>
          </p:cNvSpPr>
          <p:nvPr/>
        </p:nvSpPr>
        <p:spPr>
          <a:xfrm rot="16200000">
            <a:off x="3342503" y="3021022"/>
            <a:ext cx="863328" cy="33322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sz="1400" b="0" kern="0" dirty="0" smtClean="0"/>
              <a:t>180 kHz</a:t>
            </a:r>
            <a:endParaRPr lang="en-GB" sz="1400" b="0" kern="0" dirty="0"/>
          </a:p>
        </p:txBody>
      </p:sp>
      <p:sp>
        <p:nvSpPr>
          <p:cNvPr id="313" name="Left Brace 312"/>
          <p:cNvSpPr/>
          <p:nvPr/>
        </p:nvSpPr>
        <p:spPr bwMode="auto">
          <a:xfrm>
            <a:off x="3929351" y="2831705"/>
            <a:ext cx="114327" cy="73051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Content Placeholder 3"/>
          <p:cNvSpPr txBox="1">
            <a:spLocks/>
          </p:cNvSpPr>
          <p:nvPr/>
        </p:nvSpPr>
        <p:spPr>
          <a:xfrm rot="16200000">
            <a:off x="3342503" y="1922490"/>
            <a:ext cx="863328" cy="33322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sz="1400" b="0" kern="0" dirty="0" smtClean="0"/>
              <a:t>180 kHz</a:t>
            </a:r>
            <a:endParaRPr lang="en-GB" sz="1400" b="0" kern="0" dirty="0"/>
          </a:p>
        </p:txBody>
      </p:sp>
      <p:sp>
        <p:nvSpPr>
          <p:cNvPr id="315" name="Left Brace 314"/>
          <p:cNvSpPr/>
          <p:nvPr/>
        </p:nvSpPr>
        <p:spPr bwMode="auto">
          <a:xfrm>
            <a:off x="3929351" y="1661159"/>
            <a:ext cx="101629" cy="87969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1" name="Group 320"/>
          <p:cNvGrpSpPr/>
          <p:nvPr/>
        </p:nvGrpSpPr>
        <p:grpSpPr>
          <a:xfrm>
            <a:off x="10049992" y="1606440"/>
            <a:ext cx="1011600" cy="1743344"/>
            <a:chOff x="10034362" y="1968675"/>
            <a:chExt cx="1011600" cy="3948462"/>
          </a:xfrm>
        </p:grpSpPr>
        <p:sp>
          <p:nvSpPr>
            <p:cNvPr id="309" name="Rectangle 308"/>
            <p:cNvSpPr/>
            <p:nvPr/>
          </p:nvSpPr>
          <p:spPr bwMode="auto">
            <a:xfrm>
              <a:off x="10034362" y="4599182"/>
              <a:ext cx="1011600" cy="6579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GB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0034362" y="5259166"/>
              <a:ext cx="1011600" cy="6579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GB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0034362" y="3281227"/>
              <a:ext cx="1011600" cy="6579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GB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0034362" y="3941211"/>
              <a:ext cx="1011600" cy="6579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GB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0034362" y="1968675"/>
              <a:ext cx="1011600" cy="6579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GB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0034362" y="2628659"/>
              <a:ext cx="1011600" cy="6579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GB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323" name="Straight Connector 322"/>
          <p:cNvCxnSpPr/>
          <p:nvPr/>
        </p:nvCxnSpPr>
        <p:spPr bwMode="auto">
          <a:xfrm flipV="1">
            <a:off x="8465820" y="1634784"/>
            <a:ext cx="1498797" cy="1602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" name="Straight Connector 324"/>
          <p:cNvCxnSpPr/>
          <p:nvPr/>
        </p:nvCxnSpPr>
        <p:spPr bwMode="auto">
          <a:xfrm flipV="1">
            <a:off x="8446913" y="1915925"/>
            <a:ext cx="1517704" cy="5397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" name="Straight Connector 328"/>
          <p:cNvCxnSpPr/>
          <p:nvPr/>
        </p:nvCxnSpPr>
        <p:spPr bwMode="auto">
          <a:xfrm>
            <a:off x="8487591" y="2666084"/>
            <a:ext cx="1504654" cy="3923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1" name="Straight Connector 330"/>
          <p:cNvCxnSpPr/>
          <p:nvPr/>
        </p:nvCxnSpPr>
        <p:spPr bwMode="auto">
          <a:xfrm>
            <a:off x="8487591" y="3288482"/>
            <a:ext cx="1477026" cy="872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3" name="Left Brace 332"/>
          <p:cNvSpPr/>
          <p:nvPr/>
        </p:nvSpPr>
        <p:spPr bwMode="auto">
          <a:xfrm flipH="1" flipV="1">
            <a:off x="11068761" y="1537226"/>
            <a:ext cx="211113" cy="189797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Content Placeholder 3"/>
          <p:cNvSpPr txBox="1">
            <a:spLocks/>
          </p:cNvSpPr>
          <p:nvPr/>
        </p:nvSpPr>
        <p:spPr>
          <a:xfrm rot="5400000">
            <a:off x="11054792" y="2305378"/>
            <a:ext cx="863328" cy="33322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sz="1400" b="0" kern="0" dirty="0" smtClean="0"/>
              <a:t>1.4 MHz</a:t>
            </a:r>
            <a:endParaRPr lang="en-GB" sz="1400" b="0" kern="0" dirty="0"/>
          </a:p>
        </p:txBody>
      </p:sp>
      <p:sp>
        <p:nvSpPr>
          <p:cNvPr id="337" name="Content Placeholder 3"/>
          <p:cNvSpPr txBox="1">
            <a:spLocks/>
          </p:cNvSpPr>
          <p:nvPr/>
        </p:nvSpPr>
        <p:spPr>
          <a:xfrm>
            <a:off x="7244589" y="3511864"/>
            <a:ext cx="4048767" cy="46588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sz="1600" kern="0" dirty="0" smtClean="0"/>
              <a:t>3- and 6-tone allocations within a PRB of a 1.4 MHz narrowband</a:t>
            </a:r>
            <a:endParaRPr lang="en-GB" sz="1600" kern="0" dirty="0"/>
          </a:p>
        </p:txBody>
      </p:sp>
      <p:sp>
        <p:nvSpPr>
          <p:cNvPr id="346" name="Rectangle 345"/>
          <p:cNvSpPr/>
          <p:nvPr/>
        </p:nvSpPr>
        <p:spPr bwMode="auto">
          <a:xfrm>
            <a:off x="7334256" y="4446199"/>
            <a:ext cx="4080097" cy="167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endParaRPr lang="en-GB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47" name="Rectangle 346"/>
          <p:cNvSpPr/>
          <p:nvPr/>
        </p:nvSpPr>
        <p:spPr bwMode="auto">
          <a:xfrm>
            <a:off x="7334255" y="4650812"/>
            <a:ext cx="4080097" cy="3473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GB" sz="16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eMTC narrowband</a:t>
            </a:r>
            <a:endParaRPr lang="en-GB" sz="16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48" name="Rectangle 347"/>
          <p:cNvSpPr/>
          <p:nvPr/>
        </p:nvSpPr>
        <p:spPr bwMode="auto">
          <a:xfrm>
            <a:off x="7334255" y="5662711"/>
            <a:ext cx="4080097" cy="3473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GB" sz="16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eMTC narrowband</a:t>
            </a:r>
            <a:endParaRPr lang="en-GB" sz="16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9200476" y="5145780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…</a:t>
            </a:r>
          </a:p>
        </p:txBody>
      </p:sp>
      <p:sp>
        <p:nvSpPr>
          <p:cNvPr id="350" name="Left Brace 349"/>
          <p:cNvSpPr/>
          <p:nvPr/>
        </p:nvSpPr>
        <p:spPr bwMode="auto">
          <a:xfrm>
            <a:off x="7132320" y="4374778"/>
            <a:ext cx="201935" cy="180170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1" name="Content Placeholder 3"/>
          <p:cNvSpPr txBox="1">
            <a:spLocks/>
          </p:cNvSpPr>
          <p:nvPr/>
        </p:nvSpPr>
        <p:spPr>
          <a:xfrm>
            <a:off x="6381261" y="5022550"/>
            <a:ext cx="863328" cy="47629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sz="1400" b="0" kern="0" dirty="0" smtClean="0"/>
              <a:t>LTE or NR</a:t>
            </a:r>
            <a:endParaRPr lang="en-GB" sz="1400" b="0" kern="0" dirty="0"/>
          </a:p>
        </p:txBody>
      </p:sp>
      <p:sp>
        <p:nvSpPr>
          <p:cNvPr id="352" name="Content Placeholder 3"/>
          <p:cNvSpPr txBox="1">
            <a:spLocks/>
          </p:cNvSpPr>
          <p:nvPr/>
        </p:nvSpPr>
        <p:spPr>
          <a:xfrm>
            <a:off x="7406924" y="6117897"/>
            <a:ext cx="4048767" cy="66967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sz="1600" kern="0" dirty="0" smtClean="0"/>
              <a:t>Deploy multiple independent eMTC narrowbands within LTE/NR bandwidth</a:t>
            </a:r>
            <a:endParaRPr lang="en-GB" sz="1600" kern="0" dirty="0"/>
          </a:p>
        </p:txBody>
      </p:sp>
      <p:sp>
        <p:nvSpPr>
          <p:cNvPr id="353" name="Left Brace 352"/>
          <p:cNvSpPr/>
          <p:nvPr/>
        </p:nvSpPr>
        <p:spPr bwMode="auto">
          <a:xfrm rot="10800000">
            <a:off x="11455691" y="4621743"/>
            <a:ext cx="166615" cy="40170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4" name="Content Placeholder 3"/>
          <p:cNvSpPr txBox="1">
            <a:spLocks/>
          </p:cNvSpPr>
          <p:nvPr/>
        </p:nvSpPr>
        <p:spPr>
          <a:xfrm rot="5400000">
            <a:off x="11345351" y="4657883"/>
            <a:ext cx="863328" cy="33322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sz="1400" b="0" kern="0" dirty="0" smtClean="0"/>
              <a:t>1.4 MHz</a:t>
            </a:r>
            <a:endParaRPr lang="en-GB" sz="1400" b="0" kern="0" dirty="0"/>
          </a:p>
        </p:txBody>
      </p:sp>
      <p:sp>
        <p:nvSpPr>
          <p:cNvPr id="355" name="Left Brace 354"/>
          <p:cNvSpPr/>
          <p:nvPr/>
        </p:nvSpPr>
        <p:spPr bwMode="auto">
          <a:xfrm rot="10800000">
            <a:off x="11455691" y="5631014"/>
            <a:ext cx="166615" cy="40170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6" name="Content Placeholder 3"/>
          <p:cNvSpPr txBox="1">
            <a:spLocks/>
          </p:cNvSpPr>
          <p:nvPr/>
        </p:nvSpPr>
        <p:spPr>
          <a:xfrm rot="5400000">
            <a:off x="11345351" y="5667154"/>
            <a:ext cx="863328" cy="33322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sz="1400" b="0" kern="0" dirty="0" smtClean="0"/>
              <a:t>1.4 MHz</a:t>
            </a:r>
            <a:endParaRPr lang="en-GB" sz="1400" b="0" kern="0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71245" y="3962217"/>
            <a:ext cx="4127411" cy="2664030"/>
            <a:chOff x="154840" y="3988807"/>
            <a:chExt cx="3659525" cy="2362034"/>
          </a:xfrm>
        </p:grpSpPr>
        <p:sp>
          <p:nvSpPr>
            <p:cNvPr id="104" name="Curved Left Arrow 103"/>
            <p:cNvSpPr/>
            <p:nvPr/>
          </p:nvSpPr>
          <p:spPr bwMode="auto">
            <a:xfrm rot="10800000">
              <a:off x="154840" y="4421891"/>
              <a:ext cx="320553" cy="721219"/>
            </a:xfrm>
            <a:prstGeom prst="curvedLeftArrow">
              <a:avLst/>
            </a:prstGeom>
            <a:solidFill>
              <a:srgbClr val="990000"/>
            </a:solidFill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GB" sz="11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5" name="Curved Left Arrow 104"/>
            <p:cNvSpPr/>
            <p:nvPr/>
          </p:nvSpPr>
          <p:spPr bwMode="auto">
            <a:xfrm>
              <a:off x="3532035" y="5188136"/>
              <a:ext cx="282330" cy="662722"/>
            </a:xfrm>
            <a:prstGeom prst="curvedLeftArrow">
              <a:avLst/>
            </a:prstGeom>
            <a:solidFill>
              <a:srgbClr val="990000"/>
            </a:solidFill>
            <a:ln>
              <a:noFill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GB" sz="11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541314" y="4947786"/>
              <a:ext cx="2934282" cy="384693"/>
              <a:chOff x="3164391" y="4252501"/>
              <a:chExt cx="5354568" cy="702000"/>
            </a:xfrm>
          </p:grpSpPr>
          <p:sp>
            <p:nvSpPr>
              <p:cNvPr id="67" name="Rectangle 66"/>
              <p:cNvSpPr/>
              <p:nvPr/>
            </p:nvSpPr>
            <p:spPr bwMode="auto">
              <a:xfrm>
                <a:off x="3164391" y="4252501"/>
                <a:ext cx="540000" cy="70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sz="3600" dirty="0"/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3704391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5291884" y="4252501"/>
                <a:ext cx="540000" cy="702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sz="3600" dirty="0"/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5831884" y="4252501"/>
                <a:ext cx="540000" cy="702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sz="3600" dirty="0"/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7978959" y="4252501"/>
                <a:ext cx="540000" cy="702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sz="3600" dirty="0"/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4244391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4777542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6371884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6905035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7438959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DATA</a:t>
                </a: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41314" y="5588152"/>
              <a:ext cx="2934282" cy="384693"/>
              <a:chOff x="3164391" y="4252501"/>
              <a:chExt cx="5354568" cy="702000"/>
            </a:xfrm>
          </p:grpSpPr>
          <p:sp>
            <p:nvSpPr>
              <p:cNvPr id="145" name="Rectangle 144"/>
              <p:cNvSpPr/>
              <p:nvPr/>
            </p:nvSpPr>
            <p:spPr bwMode="auto">
              <a:xfrm>
                <a:off x="3164391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/>
                  <a:t>DATA</a:t>
                </a:r>
                <a:endParaRPr lang="en-GB" sz="1100" dirty="0"/>
              </a:p>
            </p:txBody>
          </p:sp>
          <p:sp>
            <p:nvSpPr>
              <p:cNvPr id="146" name="Rectangle 145"/>
              <p:cNvSpPr/>
              <p:nvPr/>
            </p:nvSpPr>
            <p:spPr bwMode="auto">
              <a:xfrm>
                <a:off x="3704391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 bwMode="auto">
              <a:xfrm>
                <a:off x="5291884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/>
                  <a:t>DATA</a:t>
                </a:r>
                <a:endParaRPr lang="en-GB" sz="1100" dirty="0"/>
              </a:p>
            </p:txBody>
          </p:sp>
          <p:sp>
            <p:nvSpPr>
              <p:cNvPr id="148" name="Rectangle 147"/>
              <p:cNvSpPr/>
              <p:nvPr/>
            </p:nvSpPr>
            <p:spPr bwMode="auto">
              <a:xfrm>
                <a:off x="5831884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/>
                  <a:t>DATA</a:t>
                </a:r>
                <a:endParaRPr lang="en-GB" sz="1100" dirty="0"/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7978959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/>
                  <a:t>DATA</a:t>
                </a:r>
                <a:endParaRPr lang="en-GB" sz="1100" dirty="0"/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4244391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4777542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52" name="Rectangle 151"/>
              <p:cNvSpPr/>
              <p:nvPr/>
            </p:nvSpPr>
            <p:spPr bwMode="auto">
              <a:xfrm>
                <a:off x="6371884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53" name="Rectangle 152"/>
              <p:cNvSpPr/>
              <p:nvPr/>
            </p:nvSpPr>
            <p:spPr bwMode="auto">
              <a:xfrm>
                <a:off x="6905035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54" name="Rectangle 153"/>
              <p:cNvSpPr/>
              <p:nvPr/>
            </p:nvSpPr>
            <p:spPr bwMode="auto">
              <a:xfrm>
                <a:off x="7438959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DATA</a:t>
                </a: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541314" y="4284004"/>
              <a:ext cx="2934282" cy="384693"/>
              <a:chOff x="3164391" y="4252501"/>
              <a:chExt cx="5354568" cy="702000"/>
            </a:xfrm>
          </p:grpSpPr>
          <p:sp>
            <p:nvSpPr>
              <p:cNvPr id="156" name="Rectangle 155"/>
              <p:cNvSpPr/>
              <p:nvPr/>
            </p:nvSpPr>
            <p:spPr bwMode="auto">
              <a:xfrm>
                <a:off x="3164391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/>
                  <a:t>DATA</a:t>
                </a:r>
                <a:endParaRPr lang="en-GB" sz="1100" dirty="0"/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3704391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5291884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/>
                  <a:t>DATA</a:t>
                </a:r>
                <a:endParaRPr lang="en-GB" sz="1100" dirty="0"/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5831884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/>
                  <a:t>DATA</a:t>
                </a:r>
                <a:endParaRPr lang="en-GB" sz="1100" dirty="0"/>
              </a:p>
            </p:txBody>
          </p:sp>
          <p:sp>
            <p:nvSpPr>
              <p:cNvPr id="160" name="Rectangle 159"/>
              <p:cNvSpPr/>
              <p:nvPr/>
            </p:nvSpPr>
            <p:spPr bwMode="auto">
              <a:xfrm>
                <a:off x="7978959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/>
                  <a:t>DATA</a:t>
                </a:r>
                <a:endParaRPr lang="en-GB" sz="1100" dirty="0"/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4244391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4777542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6371884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6905035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7438959" y="4252501"/>
                <a:ext cx="540000" cy="70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vert270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sz="1100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DATA</a:t>
                </a:r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1889435" y="3988807"/>
              <a:ext cx="409330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…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889435" y="5981509"/>
              <a:ext cx="409330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…</a:t>
              </a:r>
            </a:p>
          </p:txBody>
        </p:sp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75259" y="4816563"/>
              <a:ext cx="634688" cy="706833"/>
            </a:xfrm>
            <a:prstGeom prst="rect">
              <a:avLst/>
            </a:prstGeom>
          </p:spPr>
        </p:pic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541906" y="4816563"/>
              <a:ext cx="634688" cy="706833"/>
            </a:xfrm>
            <a:prstGeom prst="rect">
              <a:avLst/>
            </a:prstGeom>
          </p:spPr>
        </p:pic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001771" y="4814392"/>
              <a:ext cx="634688" cy="706833"/>
            </a:xfrm>
            <a:prstGeom prst="rect">
              <a:avLst/>
            </a:prstGeom>
          </p:spPr>
        </p:pic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834070" y="4814392"/>
              <a:ext cx="634688" cy="706833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 bwMode="auto">
          <a:xfrm>
            <a:off x="10049992" y="3055492"/>
            <a:ext cx="1011600" cy="14287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/>
          <p:cNvSpPr/>
          <p:nvPr/>
        </p:nvSpPr>
        <p:spPr bwMode="auto">
          <a:xfrm>
            <a:off x="10049992" y="1753373"/>
            <a:ext cx="1011600" cy="7250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72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2231"/>
            <a:ext cx="10229082" cy="430887"/>
          </a:xfrm>
        </p:spPr>
        <p:txBody>
          <a:bodyPr/>
          <a:lstStyle/>
          <a:p>
            <a:r>
              <a:rPr lang="en-GB" dirty="0" smtClean="0"/>
              <a:t>Ultra-low UE complexity: Signal processing simplifications</a:t>
            </a:r>
            <a:endParaRPr lang="en-GB" dirty="0"/>
          </a:p>
        </p:txBody>
      </p:sp>
      <p:grpSp>
        <p:nvGrpSpPr>
          <p:cNvPr id="76" name="Group 75"/>
          <p:cNvGrpSpPr/>
          <p:nvPr/>
        </p:nvGrpSpPr>
        <p:grpSpPr>
          <a:xfrm>
            <a:off x="1264350" y="873275"/>
            <a:ext cx="1882743" cy="2249830"/>
            <a:chOff x="220678" y="880895"/>
            <a:chExt cx="1882743" cy="2249830"/>
          </a:xfrm>
        </p:grpSpPr>
        <p:sp>
          <p:nvSpPr>
            <p:cNvPr id="77" name="Rectangle 76"/>
            <p:cNvSpPr/>
            <p:nvPr/>
          </p:nvSpPr>
          <p:spPr bwMode="auto">
            <a:xfrm>
              <a:off x="505610" y="1280160"/>
              <a:ext cx="1312877" cy="11348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GB" sz="1100" dirty="0" smtClean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0101011100101010110010011001001001101010011011101101010010100010010111011001100101110100100011101010100100111001</a:t>
              </a:r>
              <a:endParaRPr lang="en-GB" sz="11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609600" y="1188720"/>
              <a:ext cx="11049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TextBox 78"/>
            <p:cNvSpPr txBox="1"/>
            <p:nvPr/>
          </p:nvSpPr>
          <p:spPr>
            <a:xfrm>
              <a:off x="838200" y="880895"/>
              <a:ext cx="64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6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1 ms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0678" y="2407450"/>
              <a:ext cx="1882743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Cat. 1 data </a:t>
              </a:r>
            </a:p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 smtClean="0">
                  <a:solidFill>
                    <a:srgbClr val="990000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10 000 bits / ms</a:t>
              </a:r>
              <a:endPara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06587" y="875150"/>
            <a:ext cx="1693934" cy="2247956"/>
            <a:chOff x="2040066" y="882770"/>
            <a:chExt cx="1693934" cy="2247956"/>
          </a:xfrm>
        </p:grpSpPr>
        <p:sp>
          <p:nvSpPr>
            <p:cNvPr id="82" name="Rectangle 81"/>
            <p:cNvSpPr/>
            <p:nvPr/>
          </p:nvSpPr>
          <p:spPr bwMode="auto">
            <a:xfrm>
              <a:off x="2232942" y="1280160"/>
              <a:ext cx="1308181" cy="1134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r">
                <a:buNone/>
              </a:pPr>
              <a:r>
                <a:rPr lang="en-GB" sz="1100" spc="600" dirty="0" smtClean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101110110001001010001000011101100110010111011110 10101001</a:t>
              </a:r>
              <a:endParaRPr lang="en-GB" sz="1100" spc="6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 bwMode="auto">
            <a:xfrm>
              <a:off x="2316480" y="1189207"/>
              <a:ext cx="11049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" name="TextBox 83"/>
            <p:cNvSpPr txBox="1"/>
            <p:nvPr/>
          </p:nvSpPr>
          <p:spPr>
            <a:xfrm>
              <a:off x="2545080" y="882770"/>
              <a:ext cx="64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6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1 ms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040066" y="2407451"/>
              <a:ext cx="1693934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Cat. M1 data</a:t>
              </a:r>
            </a:p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 smtClean="0">
                  <a:solidFill>
                    <a:srgbClr val="990000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1000 bits / ms</a:t>
              </a:r>
              <a:endPara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847395" y="874641"/>
            <a:ext cx="3087453" cy="2605856"/>
            <a:chOff x="3651208" y="882261"/>
            <a:chExt cx="3087453" cy="2605856"/>
          </a:xfrm>
        </p:grpSpPr>
        <p:sp>
          <p:nvSpPr>
            <p:cNvPr id="87" name="Rectangle 86"/>
            <p:cNvSpPr/>
            <p:nvPr/>
          </p:nvSpPr>
          <p:spPr bwMode="auto">
            <a:xfrm>
              <a:off x="4095750" y="1277398"/>
              <a:ext cx="2068830" cy="1134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r">
                <a:buNone/>
              </a:pPr>
              <a:endParaRPr lang="en-GB" sz="1100" spc="15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  <a:p>
              <a:pPr algn="r">
                <a:buNone/>
              </a:pPr>
              <a:endParaRPr lang="en-GB" sz="1100" spc="6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13117" y="1324521"/>
              <a:ext cx="2169719" cy="10664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  <a:buNone/>
              </a:pPr>
              <a:r>
                <a:rPr lang="en-GB" sz="1100" spc="1800" dirty="0" smtClean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1011110110001001010001001011101000110010111010011</a:t>
              </a:r>
              <a:r>
                <a:rPr lang="en-GB" sz="1100" spc="1600" dirty="0" smtClean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endParaRPr lang="en-GB" sz="1100" spc="16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 bwMode="auto">
            <a:xfrm>
              <a:off x="4095750" y="1188698"/>
              <a:ext cx="206883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9" name="TextBox 88"/>
            <p:cNvSpPr txBox="1"/>
            <p:nvPr/>
          </p:nvSpPr>
          <p:spPr>
            <a:xfrm>
              <a:off x="3651208" y="2410899"/>
              <a:ext cx="308745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Cat. NB1 data</a:t>
              </a:r>
            </a:p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 smtClean="0">
                  <a:solidFill>
                    <a:srgbClr val="990000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UL: 1000 bits / up to 10 ms</a:t>
              </a:r>
            </a:p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 smtClean="0">
                  <a:solidFill>
                    <a:srgbClr val="990000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rPr>
                <a:t>DL: 680 bits / up to 10 ms</a:t>
              </a:r>
              <a:endPara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461460" y="882261"/>
              <a:ext cx="1337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6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Up to 10 ms</a:t>
              </a:r>
            </a:p>
          </p:txBody>
        </p:sp>
      </p:grp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50241"/>
              </p:ext>
            </p:extLst>
          </p:nvPr>
        </p:nvGraphicFramePr>
        <p:xfrm>
          <a:off x="1445295" y="4431883"/>
          <a:ext cx="153169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14"/>
                <a:gridCol w="218814"/>
                <a:gridCol w="218814"/>
                <a:gridCol w="218814"/>
                <a:gridCol w="218814"/>
                <a:gridCol w="218814"/>
                <a:gridCol w="218814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dirty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dirty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dirty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dirty="0" smtClean="0">
                          <a:solidFill>
                            <a:srgbClr val="99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dirty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dirty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990714" y="5617646"/>
            <a:ext cx="243308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Control channel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solidFill>
                  <a:srgbClr val="99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~40 candidates / ms</a:t>
            </a: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69384"/>
              </p:ext>
            </p:extLst>
          </p:nvPr>
        </p:nvGraphicFramePr>
        <p:xfrm>
          <a:off x="4948969" y="4431883"/>
          <a:ext cx="15317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25"/>
                <a:gridCol w="382925"/>
                <a:gridCol w="382925"/>
                <a:gridCol w="382925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dirty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dirty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baseline="0" dirty="0" smtClean="0">
                          <a:solidFill>
                            <a:srgbClr val="99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16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dirty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dirty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4540452" y="5617646"/>
            <a:ext cx="235812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Control channel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solidFill>
                  <a:srgbClr val="99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~16 candidates / ms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81871" y="3963997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sz="16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1 ms</a:t>
            </a:r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1445295" y="4279980"/>
            <a:ext cx="153169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Box 98"/>
          <p:cNvSpPr txBox="1"/>
          <p:nvPr/>
        </p:nvSpPr>
        <p:spPr>
          <a:xfrm>
            <a:off x="5390969" y="3963997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sz="16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1 ms</a:t>
            </a:r>
          </a:p>
        </p:txBody>
      </p:sp>
      <p:cxnSp>
        <p:nvCxnSpPr>
          <p:cNvPr id="100" name="Straight Arrow Connector 99"/>
          <p:cNvCxnSpPr/>
          <p:nvPr/>
        </p:nvCxnSpPr>
        <p:spPr bwMode="auto">
          <a:xfrm>
            <a:off x="4948969" y="4279980"/>
            <a:ext cx="153169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522131"/>
              </p:ext>
            </p:extLst>
          </p:nvPr>
        </p:nvGraphicFramePr>
        <p:xfrm>
          <a:off x="8338594" y="4431883"/>
          <a:ext cx="38292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25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dirty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dirty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300" b="1" baseline="0" dirty="0" smtClean="0">
                          <a:solidFill>
                            <a:srgbClr val="990000"/>
                          </a:solidFill>
                        </a:rPr>
                        <a:t>?</a:t>
                      </a:r>
                      <a:endParaRPr lang="en-GB" sz="1300" b="1" baseline="0" dirty="0">
                        <a:solidFill>
                          <a:srgbClr val="99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868764" y="4614353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sz="1600" dirty="0">
                <a:latin typeface="Arial" pitchFamily="34" charset="0"/>
                <a:ea typeface="华文细黑" pitchFamily="2" charset="-122"/>
                <a:cs typeface="Arial" pitchFamily="34" charset="0"/>
              </a:rPr>
              <a:t>4</a:t>
            </a:r>
            <a:r>
              <a:rPr lang="en-GB" sz="16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 ms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8811478" y="4995088"/>
            <a:ext cx="77683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Rectangle 103"/>
          <p:cNvSpPr/>
          <p:nvPr/>
        </p:nvSpPr>
        <p:spPr bwMode="auto">
          <a:xfrm>
            <a:off x="9676952" y="4836495"/>
            <a:ext cx="382925" cy="3105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GB" dirty="0" smtClean="0">
                <a:solidFill>
                  <a:srgbClr val="99000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en-GB" dirty="0">
              <a:solidFill>
                <a:srgbClr val="99000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184809" y="5620603"/>
            <a:ext cx="215930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>
                <a:latin typeface="Arial" pitchFamily="34" charset="0"/>
                <a:ea typeface="华文细黑" pitchFamily="2" charset="-122"/>
                <a:cs typeface="Arial" pitchFamily="34" charset="0"/>
              </a:rPr>
              <a:t>C</a:t>
            </a:r>
            <a:r>
              <a: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ontrol channel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solidFill>
                  <a:srgbClr val="99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~1 candidate / ms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829932" y="3388137"/>
            <a:ext cx="75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LTE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95139" y="3388237"/>
            <a:ext cx="89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eMTC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868764" y="3651701"/>
            <a:ext cx="100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NB-IoT</a:t>
            </a:r>
          </a:p>
        </p:txBody>
      </p:sp>
      <p:sp>
        <p:nvSpPr>
          <p:cNvPr id="109" name="Oval 108"/>
          <p:cNvSpPr/>
          <p:nvPr/>
        </p:nvSpPr>
        <p:spPr bwMode="auto">
          <a:xfrm>
            <a:off x="8811478" y="3498235"/>
            <a:ext cx="1118759" cy="65465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/>
          <p:nvPr/>
        </p:nvSpPr>
        <p:spPr bwMode="auto">
          <a:xfrm>
            <a:off x="5067560" y="3229288"/>
            <a:ext cx="1118759" cy="65465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/>
          <p:nvPr/>
        </p:nvSpPr>
        <p:spPr bwMode="auto">
          <a:xfrm>
            <a:off x="1648597" y="3221082"/>
            <a:ext cx="1118759" cy="65465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07752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2231"/>
            <a:ext cx="8871339" cy="430887"/>
          </a:xfrm>
        </p:spPr>
        <p:txBody>
          <a:bodyPr/>
          <a:lstStyle/>
          <a:p>
            <a:r>
              <a:rPr lang="en-GB" dirty="0" smtClean="0"/>
              <a:t>Ultra-low UE complexity: Hardware simplifications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733603" y="1192770"/>
            <a:ext cx="4821608" cy="2143793"/>
            <a:chOff x="7210603" y="964170"/>
            <a:chExt cx="4821608" cy="2143793"/>
          </a:xfrm>
        </p:grpSpPr>
        <p:sp>
          <p:nvSpPr>
            <p:cNvPr id="6" name="TextBox 5"/>
            <p:cNvSpPr txBox="1"/>
            <p:nvPr/>
          </p:nvSpPr>
          <p:spPr>
            <a:xfrm>
              <a:off x="7454548" y="2384688"/>
              <a:ext cx="4577663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RF bandwidth </a:t>
              </a: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  <a:sym typeface="Symbol" panose="05050102010706020507" pitchFamily="18" charset="2"/>
                </a:rPr>
                <a:t></a:t>
              </a: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 RF hardware cost</a:t>
              </a:r>
            </a:p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BB bandwidth </a:t>
              </a: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  <a:sym typeface="Symbol" panose="05050102010706020507" pitchFamily="18" charset="2"/>
                </a:rPr>
                <a:t> signal processing cost</a:t>
              </a:r>
              <a:endPara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 rot="5400000">
              <a:off x="7889207" y="1004996"/>
              <a:ext cx="439616" cy="1470091"/>
            </a:xfrm>
            <a:prstGeom prst="rect">
              <a:avLst/>
            </a:prstGeom>
            <a:solidFill>
              <a:srgbClr val="99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GB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LTE</a:t>
              </a:r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 rot="5400000">
              <a:off x="9604706" y="1668080"/>
              <a:ext cx="439616" cy="143922"/>
            </a:xfrm>
            <a:prstGeom prst="rect">
              <a:avLst/>
            </a:prstGeom>
            <a:solidFill>
              <a:srgbClr val="99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GB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 rot="5400000">
              <a:off x="10788398" y="1710104"/>
              <a:ext cx="439616" cy="59873"/>
            </a:xfrm>
            <a:prstGeom prst="rect">
              <a:avLst/>
            </a:prstGeom>
            <a:solidFill>
              <a:srgbClr val="99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GB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333474" y="2001029"/>
              <a:ext cx="1040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20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eMTC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67117" y="2020054"/>
              <a:ext cx="12180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20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NB-IoT</a:t>
              </a:r>
            </a:p>
          </p:txBody>
        </p:sp>
        <p:sp>
          <p:nvSpPr>
            <p:cNvPr id="12" name="Left Brace 11"/>
            <p:cNvSpPr/>
            <p:nvPr/>
          </p:nvSpPr>
          <p:spPr bwMode="auto">
            <a:xfrm rot="5400000">
              <a:off x="7987504" y="506373"/>
              <a:ext cx="254977" cy="1753028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10603" y="964170"/>
              <a:ext cx="1796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6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20 MHz RF &amp; BB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38613" y="967955"/>
              <a:ext cx="977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6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1.4 MHz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03462" y="969509"/>
              <a:ext cx="977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6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180 kHz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 bwMode="auto">
          <a:xfrm>
            <a:off x="7555777" y="1631486"/>
            <a:ext cx="0" cy="82464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7555777" y="1631486"/>
            <a:ext cx="220980" cy="34233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H="1" flipV="1">
            <a:off x="7342368" y="1631486"/>
            <a:ext cx="220980" cy="34233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8195857" y="1627249"/>
            <a:ext cx="0" cy="83650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8195857" y="1627249"/>
            <a:ext cx="220980" cy="34233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H="1" flipV="1">
            <a:off x="7982448" y="1627249"/>
            <a:ext cx="220980" cy="34233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7891473" y="1701788"/>
            <a:ext cx="6239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sz="5000" dirty="0" smtClean="0">
                <a:solidFill>
                  <a:srgbClr val="00B05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48958" y="1720644"/>
            <a:ext cx="230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Single receive RF chain for UE</a:t>
            </a: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540444" y="4438934"/>
            <a:ext cx="2817612" cy="1046039"/>
            <a:chOff x="1214915" y="5011313"/>
            <a:chExt cx="2003732" cy="743886"/>
          </a:xfrm>
        </p:grpSpPr>
        <p:sp>
          <p:nvSpPr>
            <p:cNvPr id="24" name="Rectangle 23"/>
            <p:cNvSpPr/>
            <p:nvPr/>
          </p:nvSpPr>
          <p:spPr bwMode="auto">
            <a:xfrm rot="5400000">
              <a:off x="1043120" y="5244510"/>
              <a:ext cx="563444" cy="219854"/>
            </a:xfrm>
            <a:prstGeom prst="rect">
              <a:avLst/>
            </a:prstGeom>
            <a:solidFill>
              <a:srgbClr val="99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287940" y="5021163"/>
              <a:ext cx="76200" cy="51552"/>
            </a:xfrm>
            <a:prstGeom prst="rect">
              <a:avLst/>
            </a:prstGeom>
            <a:solidFill>
              <a:srgbClr val="99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 bwMode="auto">
            <a:xfrm rot="5400000">
              <a:off x="1356654" y="5244510"/>
              <a:ext cx="563444" cy="219854"/>
            </a:xfrm>
            <a:prstGeom prst="rect">
              <a:avLst/>
            </a:prstGeom>
            <a:solidFill>
              <a:srgbClr val="99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601474" y="5021163"/>
              <a:ext cx="76200" cy="51552"/>
            </a:xfrm>
            <a:prstGeom prst="rect">
              <a:avLst/>
            </a:prstGeom>
            <a:solidFill>
              <a:srgbClr val="99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061" y="5011313"/>
              <a:ext cx="851586" cy="743886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 bwMode="auto">
            <a:xfrm>
              <a:off x="1903160" y="5383256"/>
              <a:ext cx="337903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TextBox 29"/>
          <p:cNvSpPr txBox="1"/>
          <p:nvPr/>
        </p:nvSpPr>
        <p:spPr>
          <a:xfrm>
            <a:off x="3593396" y="4438934"/>
            <a:ext cx="304947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20 dBm and 14 dBm UE transmit power classes </a:t>
            </a:r>
          </a:p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Lower peak current requirement allows cheaper, smaller batteries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699618" y="3682072"/>
            <a:ext cx="2720799" cy="226152"/>
            <a:chOff x="6982368" y="4212782"/>
            <a:chExt cx="2720799" cy="226152"/>
          </a:xfrm>
        </p:grpSpPr>
        <p:sp>
          <p:nvSpPr>
            <p:cNvPr id="39" name="Rectangle 38"/>
            <p:cNvSpPr>
              <a:spLocks noChangeAspect="1"/>
            </p:cNvSpPr>
            <p:nvPr/>
          </p:nvSpPr>
          <p:spPr bwMode="auto">
            <a:xfrm>
              <a:off x="6982368" y="4212782"/>
              <a:ext cx="226152" cy="226152"/>
            </a:xfrm>
            <a:prstGeom prst="rect">
              <a:avLst/>
            </a:prstGeom>
            <a:solidFill>
              <a:srgbClr val="990000"/>
            </a:solidFill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>
              <a:spLocks noChangeAspect="1"/>
            </p:cNvSpPr>
            <p:nvPr/>
          </p:nvSpPr>
          <p:spPr bwMode="auto">
            <a:xfrm>
              <a:off x="7208520" y="4212782"/>
              <a:ext cx="226152" cy="226152"/>
            </a:xfrm>
            <a:prstGeom prst="rect">
              <a:avLst/>
            </a:prstGeom>
            <a:solidFill>
              <a:srgbClr val="990000"/>
            </a:solidFill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 bwMode="auto">
            <a:xfrm>
              <a:off x="7434672" y="4212782"/>
              <a:ext cx="226152" cy="226152"/>
            </a:xfrm>
            <a:prstGeom prst="rect">
              <a:avLst/>
            </a:prstGeom>
            <a:solidFill>
              <a:srgbClr val="990000"/>
            </a:solidFill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/>
            <p:cNvSpPr>
              <a:spLocks noChangeAspect="1"/>
            </p:cNvSpPr>
            <p:nvPr/>
          </p:nvSpPr>
          <p:spPr bwMode="auto">
            <a:xfrm>
              <a:off x="7660824" y="4212782"/>
              <a:ext cx="226152" cy="226152"/>
            </a:xfrm>
            <a:prstGeom prst="rect">
              <a:avLst/>
            </a:prstGeom>
            <a:solidFill>
              <a:srgbClr val="990000"/>
            </a:solidFill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/>
            <p:cNvSpPr>
              <a:spLocks noChangeAspect="1"/>
            </p:cNvSpPr>
            <p:nvPr/>
          </p:nvSpPr>
          <p:spPr bwMode="auto">
            <a:xfrm>
              <a:off x="7888913" y="4212782"/>
              <a:ext cx="226152" cy="22615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/>
            <p:cNvSpPr>
              <a:spLocks noChangeAspect="1"/>
            </p:cNvSpPr>
            <p:nvPr/>
          </p:nvSpPr>
          <p:spPr bwMode="auto">
            <a:xfrm>
              <a:off x="8115065" y="4212782"/>
              <a:ext cx="226152" cy="22615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>
              <a:spLocks noChangeAspect="1"/>
            </p:cNvSpPr>
            <p:nvPr/>
          </p:nvSpPr>
          <p:spPr bwMode="auto">
            <a:xfrm>
              <a:off x="8341217" y="4212782"/>
              <a:ext cx="226152" cy="22615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>
              <a:spLocks noChangeAspect="1"/>
            </p:cNvSpPr>
            <p:nvPr/>
          </p:nvSpPr>
          <p:spPr bwMode="auto">
            <a:xfrm>
              <a:off x="8567369" y="4212782"/>
              <a:ext cx="226152" cy="22615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>
              <a:spLocks noChangeAspect="1"/>
            </p:cNvSpPr>
            <p:nvPr/>
          </p:nvSpPr>
          <p:spPr bwMode="auto">
            <a:xfrm>
              <a:off x="8798559" y="4212782"/>
              <a:ext cx="226152" cy="2261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>
              <a:spLocks noChangeAspect="1"/>
            </p:cNvSpPr>
            <p:nvPr/>
          </p:nvSpPr>
          <p:spPr bwMode="auto">
            <a:xfrm>
              <a:off x="9024711" y="4212782"/>
              <a:ext cx="226152" cy="2261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 bwMode="auto">
            <a:xfrm>
              <a:off x="9250863" y="4212782"/>
              <a:ext cx="226152" cy="226152"/>
            </a:xfrm>
            <a:prstGeom prst="rect">
              <a:avLst/>
            </a:prstGeom>
            <a:solidFill>
              <a:srgbClr val="990000"/>
            </a:solidFill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>
              <a:spLocks noChangeAspect="1"/>
            </p:cNvSpPr>
            <p:nvPr/>
          </p:nvSpPr>
          <p:spPr bwMode="auto">
            <a:xfrm>
              <a:off x="9477015" y="4212782"/>
              <a:ext cx="226152" cy="226152"/>
            </a:xfrm>
            <a:prstGeom prst="rect">
              <a:avLst/>
            </a:prstGeom>
            <a:solidFill>
              <a:srgbClr val="990000"/>
            </a:solidFill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694596" y="4487444"/>
            <a:ext cx="2711274" cy="226152"/>
            <a:chOff x="6977346" y="5046220"/>
            <a:chExt cx="2711274" cy="226152"/>
          </a:xfrm>
        </p:grpSpPr>
        <p:sp>
          <p:nvSpPr>
            <p:cNvPr id="51" name="Rectangle 50"/>
            <p:cNvSpPr>
              <a:spLocks noChangeAspect="1"/>
            </p:cNvSpPr>
            <p:nvPr/>
          </p:nvSpPr>
          <p:spPr bwMode="auto">
            <a:xfrm>
              <a:off x="6977346" y="5046220"/>
              <a:ext cx="226152" cy="22615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 bwMode="auto">
            <a:xfrm>
              <a:off x="7203498" y="5046220"/>
              <a:ext cx="226152" cy="22615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>
              <a:spLocks noChangeAspect="1"/>
            </p:cNvSpPr>
            <p:nvPr/>
          </p:nvSpPr>
          <p:spPr bwMode="auto">
            <a:xfrm>
              <a:off x="7429650" y="5046220"/>
              <a:ext cx="226152" cy="22615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 bwMode="auto">
            <a:xfrm>
              <a:off x="7655802" y="5046220"/>
              <a:ext cx="226152" cy="22615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>
              <a:spLocks noChangeAspect="1"/>
            </p:cNvSpPr>
            <p:nvPr/>
          </p:nvSpPr>
          <p:spPr bwMode="auto">
            <a:xfrm>
              <a:off x="7879404" y="5046220"/>
              <a:ext cx="226152" cy="2261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>
              <a:spLocks noChangeAspect="1"/>
            </p:cNvSpPr>
            <p:nvPr/>
          </p:nvSpPr>
          <p:spPr bwMode="auto">
            <a:xfrm>
              <a:off x="8105556" y="5046220"/>
              <a:ext cx="226152" cy="226152"/>
            </a:xfrm>
            <a:prstGeom prst="rect">
              <a:avLst/>
            </a:prstGeom>
            <a:solidFill>
              <a:srgbClr val="990000"/>
            </a:solidFill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 bwMode="auto">
            <a:xfrm>
              <a:off x="8331708" y="5046220"/>
              <a:ext cx="226152" cy="226152"/>
            </a:xfrm>
            <a:prstGeom prst="rect">
              <a:avLst/>
            </a:prstGeom>
            <a:solidFill>
              <a:srgbClr val="990000"/>
            </a:solidFill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>
              <a:spLocks noChangeAspect="1"/>
            </p:cNvSpPr>
            <p:nvPr/>
          </p:nvSpPr>
          <p:spPr bwMode="auto">
            <a:xfrm>
              <a:off x="8557860" y="5046220"/>
              <a:ext cx="226152" cy="226152"/>
            </a:xfrm>
            <a:prstGeom prst="rect">
              <a:avLst/>
            </a:prstGeom>
            <a:solidFill>
              <a:srgbClr val="990000"/>
            </a:solidFill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 bwMode="auto">
            <a:xfrm>
              <a:off x="8784012" y="5046220"/>
              <a:ext cx="226152" cy="226152"/>
            </a:xfrm>
            <a:prstGeom prst="rect">
              <a:avLst/>
            </a:prstGeom>
            <a:solidFill>
              <a:srgbClr val="990000"/>
            </a:solidFill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>
              <a:spLocks noChangeAspect="1"/>
            </p:cNvSpPr>
            <p:nvPr/>
          </p:nvSpPr>
          <p:spPr bwMode="auto">
            <a:xfrm>
              <a:off x="9010164" y="5046220"/>
              <a:ext cx="226152" cy="22615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>
              <a:spLocks noChangeAspect="1"/>
            </p:cNvSpPr>
            <p:nvPr/>
          </p:nvSpPr>
          <p:spPr bwMode="auto">
            <a:xfrm>
              <a:off x="9236316" y="5046220"/>
              <a:ext cx="226152" cy="22615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>
              <a:spLocks noChangeAspect="1"/>
            </p:cNvSpPr>
            <p:nvPr/>
          </p:nvSpPr>
          <p:spPr bwMode="auto">
            <a:xfrm>
              <a:off x="9462468" y="5046220"/>
              <a:ext cx="226152" cy="22615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106612" y="3619766"/>
            <a:ext cx="479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sz="16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DL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110424" y="4431243"/>
            <a:ext cx="479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sz="1600" dirty="0">
                <a:latin typeface="Arial" pitchFamily="34" charset="0"/>
                <a:ea typeface="华文细黑" pitchFamily="2" charset="-122"/>
                <a:cs typeface="Arial" pitchFamily="34" charset="0"/>
              </a:rPr>
              <a:t>U</a:t>
            </a:r>
            <a:r>
              <a:rPr lang="en-GB" sz="16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L</a:t>
            </a:r>
          </a:p>
        </p:txBody>
      </p:sp>
      <p:sp>
        <p:nvSpPr>
          <p:cNvPr id="67" name="Rectangle 66"/>
          <p:cNvSpPr>
            <a:spLocks noChangeAspect="1"/>
          </p:cNvSpPr>
          <p:nvPr/>
        </p:nvSpPr>
        <p:spPr bwMode="auto">
          <a:xfrm>
            <a:off x="10405870" y="4487444"/>
            <a:ext cx="226152" cy="226152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>
            <a:spLocks noChangeAspect="1"/>
          </p:cNvSpPr>
          <p:nvPr/>
        </p:nvSpPr>
        <p:spPr bwMode="auto">
          <a:xfrm>
            <a:off x="10405870" y="3682072"/>
            <a:ext cx="226152" cy="226152"/>
          </a:xfrm>
          <a:prstGeom prst="rect">
            <a:avLst/>
          </a:prstGeom>
          <a:solidFill>
            <a:srgbClr val="990000"/>
          </a:solidFill>
          <a:ln w="15875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>
            <a:spLocks noChangeAspect="1"/>
          </p:cNvSpPr>
          <p:nvPr/>
        </p:nvSpPr>
        <p:spPr bwMode="auto">
          <a:xfrm>
            <a:off x="10632022" y="3682072"/>
            <a:ext cx="226152" cy="226152"/>
          </a:xfrm>
          <a:prstGeom prst="rect">
            <a:avLst/>
          </a:prstGeom>
          <a:solidFill>
            <a:srgbClr val="990000"/>
          </a:solidFill>
          <a:ln w="15875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8715129" y="3950647"/>
            <a:ext cx="0" cy="480596"/>
          </a:xfrm>
          <a:prstGeom prst="straightConnector1">
            <a:avLst/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/>
          <p:cNvCxnSpPr/>
          <p:nvPr/>
        </p:nvCxnSpPr>
        <p:spPr bwMode="auto">
          <a:xfrm flipV="1">
            <a:off x="9839079" y="3958320"/>
            <a:ext cx="0" cy="480596"/>
          </a:xfrm>
          <a:prstGeom prst="straightConnector1">
            <a:avLst/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7271004" y="4969650"/>
            <a:ext cx="407436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Half-duplex operation allows removal of duplexer from UE</a:t>
            </a:r>
          </a:p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(Mandatory NB-IoT</a:t>
            </a:r>
            <a:r>
              <a:rPr lang="en-GB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, optional eMTC</a:t>
            </a:r>
            <a:r>
              <a: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092938" y="3996980"/>
            <a:ext cx="69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sz="12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retune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825351" y="3996980"/>
            <a:ext cx="69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sz="12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retune</a:t>
            </a:r>
          </a:p>
        </p:txBody>
      </p:sp>
    </p:spTree>
    <p:extLst>
      <p:ext uri="{BB962C8B-B14F-4D97-AF65-F5344CB8AC3E}">
        <p14:creationId xmlns:p14="http://schemas.microsoft.com/office/powerpoint/2010/main" val="100156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2231"/>
            <a:ext cx="8512267" cy="430887"/>
          </a:xfrm>
        </p:spPr>
        <p:txBody>
          <a:bodyPr/>
          <a:lstStyle/>
          <a:p>
            <a:r>
              <a:rPr lang="en-GB" dirty="0" smtClean="0"/>
              <a:t>Ultra-low UE complexity: </a:t>
            </a:r>
            <a:r>
              <a:rPr lang="en-GB" dirty="0"/>
              <a:t>F</a:t>
            </a:r>
            <a:r>
              <a:rPr lang="en-GB" dirty="0" smtClean="0"/>
              <a:t>urther steps in NB-IoT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4638"/>
            <a:ext cx="10975975" cy="5498592"/>
          </a:xfrm>
        </p:spPr>
        <p:txBody>
          <a:bodyPr/>
          <a:lstStyle/>
          <a:p>
            <a:r>
              <a:rPr lang="en-GB" dirty="0" smtClean="0"/>
              <a:t>NB-IoT takes additional steps to allow low-cost hardware:</a:t>
            </a:r>
          </a:p>
          <a:p>
            <a:pPr lvl="1"/>
            <a:r>
              <a:rPr lang="en-GB" dirty="0" smtClean="0"/>
              <a:t>Downlink uses convolutional encoding, removing need for turbo decoder in UE</a:t>
            </a:r>
          </a:p>
          <a:p>
            <a:pPr lvl="1"/>
            <a:r>
              <a:rPr lang="en-GB" dirty="0" smtClean="0"/>
              <a:t>1 or 2 HARQ processes, instead of 8 in LTE/eMTC, reduces memory for data buffering</a:t>
            </a:r>
          </a:p>
          <a:p>
            <a:pPr lvl="1"/>
            <a:r>
              <a:rPr lang="en-GB" dirty="0" smtClean="0"/>
              <a:t>Synchronization signals with low complexity, optimised for reception in deep coverage</a:t>
            </a:r>
          </a:p>
          <a:p>
            <a:pPr lvl="1"/>
            <a:r>
              <a:rPr lang="en-GB" dirty="0" smtClean="0"/>
              <a:t>Maximum modulation is QPSK instead of 16-QAM, lessening EVM requirements</a:t>
            </a:r>
          </a:p>
          <a:p>
            <a:pPr lvl="1"/>
            <a:r>
              <a:rPr lang="en-GB" dirty="0"/>
              <a:t>UE is allowed a much longer time to decode a reception before reacting to </a:t>
            </a:r>
            <a:r>
              <a:rPr lang="en-GB" dirty="0" smtClean="0"/>
              <a:t>it, e.g. for DL: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40 ms gap after each 256 ms of transmission during UL, allowing UE to re-sync to DL</a:t>
            </a:r>
          </a:p>
          <a:p>
            <a:pPr lvl="2"/>
            <a:r>
              <a:rPr lang="en-GB" dirty="0" smtClean="0"/>
              <a:t>Allows lower-cost non-temperature compensated crystal oscillators to be used in chipsets</a:t>
            </a:r>
          </a:p>
          <a:p>
            <a:pPr lvl="2"/>
            <a:r>
              <a:rPr lang="en-GB" dirty="0" smtClean="0"/>
              <a:t>Mandatory in NB-IoT UEs, optional for eMTC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13857" y="3612007"/>
            <a:ext cx="8512193" cy="1645734"/>
            <a:chOff x="1686425" y="3694303"/>
            <a:chExt cx="8512193" cy="1645734"/>
          </a:xfrm>
        </p:grpSpPr>
        <p:sp>
          <p:nvSpPr>
            <p:cNvPr id="5" name="Rectangle 4"/>
            <p:cNvSpPr/>
            <p:nvPr/>
          </p:nvSpPr>
          <p:spPr bwMode="auto">
            <a:xfrm>
              <a:off x="3459418" y="3927348"/>
              <a:ext cx="54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GB" dirty="0" smtClean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RX</a:t>
              </a:r>
              <a:endParaRPr lang="en-GB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2704018" y="3927348"/>
              <a:ext cx="755400" cy="0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704018" y="4476873"/>
              <a:ext cx="755400" cy="0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3999418" y="4033934"/>
              <a:ext cx="188448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4115285" y="3694303"/>
              <a:ext cx="1498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LTE/eMTC: 4 ms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883906" y="3763934"/>
              <a:ext cx="540000" cy="54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GB" sz="1400" dirty="0" smtClean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ACK/NACK</a:t>
              </a:r>
              <a:endParaRPr lang="en-GB" sz="14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3999418" y="4459634"/>
              <a:ext cx="56592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Rectangle 17"/>
            <p:cNvSpPr/>
            <p:nvPr/>
          </p:nvSpPr>
          <p:spPr bwMode="auto">
            <a:xfrm>
              <a:off x="9658618" y="4189634"/>
              <a:ext cx="540000" cy="54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GB" sz="1400" dirty="0" smtClean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ACK/NACK</a:t>
              </a:r>
              <a:endParaRPr lang="en-GB" sz="14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64974" y="4110395"/>
              <a:ext cx="205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NB-IoT: 12 ms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3999418" y="4546473"/>
              <a:ext cx="0" cy="4953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1686425" y="4693706"/>
              <a:ext cx="2198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UE receives a DL transport block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flipV="1">
              <a:off x="3610356" y="4789377"/>
              <a:ext cx="389062" cy="2523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Rectangle 3"/>
            <p:cNvSpPr/>
            <p:nvPr/>
          </p:nvSpPr>
          <p:spPr bwMode="auto">
            <a:xfrm>
              <a:off x="3343550" y="3934968"/>
              <a:ext cx="152505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8158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2231"/>
            <a:ext cx="3703258" cy="430887"/>
          </a:xfrm>
        </p:spPr>
        <p:txBody>
          <a:bodyPr/>
          <a:lstStyle/>
          <a:p>
            <a:r>
              <a:rPr lang="en-GB" dirty="0" smtClean="0"/>
              <a:t>Coverage extension</a:t>
            </a:r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>
            <a:off x="609600" y="960151"/>
            <a:ext cx="3837733" cy="4491460"/>
            <a:chOff x="3728539" y="3093751"/>
            <a:chExt cx="3837733" cy="4491460"/>
          </a:xfrm>
        </p:grpSpPr>
        <p:grpSp>
          <p:nvGrpSpPr>
            <p:cNvPr id="17" name="Group 16"/>
            <p:cNvGrpSpPr/>
            <p:nvPr/>
          </p:nvGrpSpPr>
          <p:grpSpPr>
            <a:xfrm>
              <a:off x="4152897" y="4237376"/>
              <a:ext cx="2815981" cy="1774148"/>
              <a:chOff x="4203945" y="3370601"/>
              <a:chExt cx="2815981" cy="1774148"/>
            </a:xfrm>
          </p:grpSpPr>
          <p:sp>
            <p:nvSpPr>
              <p:cNvPr id="13" name="Flowchart: Delay 12"/>
              <p:cNvSpPr/>
              <p:nvPr/>
            </p:nvSpPr>
            <p:spPr bwMode="auto">
              <a:xfrm rot="16200000">
                <a:off x="4724861" y="2849685"/>
                <a:ext cx="1774148" cy="2815980"/>
              </a:xfrm>
              <a:prstGeom prst="flowChartDelay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4203946" y="4257675"/>
                <a:ext cx="2815980" cy="8870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728539" y="3093751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PSD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48525" y="4944424"/>
              <a:ext cx="317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i="1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f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513849" y="3960245"/>
              <a:ext cx="742954" cy="2817416"/>
              <a:chOff x="4203946" y="3632991"/>
              <a:chExt cx="2815986" cy="1511758"/>
            </a:xfrm>
          </p:grpSpPr>
          <p:sp>
            <p:nvSpPr>
              <p:cNvPr id="19" name="Flowchart: Delay 18"/>
              <p:cNvSpPr/>
              <p:nvPr/>
            </p:nvSpPr>
            <p:spPr bwMode="auto">
              <a:xfrm rot="16200000">
                <a:off x="4856062" y="2980879"/>
                <a:ext cx="1511758" cy="2815982"/>
              </a:xfrm>
              <a:prstGeom prst="flowChartDelay">
                <a:avLst/>
              </a:prstGeom>
              <a:solidFill>
                <a:srgbClr val="00B0F0"/>
              </a:solidFill>
              <a:ln>
                <a:noFill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4203946" y="4257675"/>
                <a:ext cx="2815980" cy="8870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969463" y="3160003"/>
              <a:ext cx="286751" cy="4425208"/>
              <a:chOff x="4203945" y="3549517"/>
              <a:chExt cx="2815985" cy="1595232"/>
            </a:xfrm>
          </p:grpSpPr>
          <p:sp>
            <p:nvSpPr>
              <p:cNvPr id="22" name="Flowchart: Delay 21"/>
              <p:cNvSpPr/>
              <p:nvPr/>
            </p:nvSpPr>
            <p:spPr bwMode="auto">
              <a:xfrm rot="16200000">
                <a:off x="4814324" y="2939142"/>
                <a:ext cx="1595232" cy="2815981"/>
              </a:xfrm>
              <a:prstGeom prst="flowChartDelay">
                <a:avLst/>
              </a:prstGeom>
              <a:solidFill>
                <a:srgbClr val="C00000"/>
              </a:solidFill>
              <a:ln>
                <a:noFill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4203945" y="4257675"/>
                <a:ext cx="2815981" cy="8870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000500" y="3463083"/>
              <a:ext cx="3248025" cy="1737567"/>
              <a:chOff x="4000500" y="806290"/>
              <a:chExt cx="6105525" cy="4394363"/>
            </a:xfrm>
          </p:grpSpPr>
          <p:cxnSp>
            <p:nvCxnSpPr>
              <p:cNvPr id="7" name="Straight Arrow Connector 6"/>
              <p:cNvCxnSpPr>
                <a:endCxn id="11" idx="2"/>
              </p:cNvCxnSpPr>
              <p:nvPr/>
            </p:nvCxnSpPr>
            <p:spPr bwMode="auto">
              <a:xfrm flipH="1" flipV="1">
                <a:off x="4133849" y="806290"/>
                <a:ext cx="2" cy="4394363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Straight Arrow Connector 7"/>
              <p:cNvCxnSpPr/>
              <p:nvPr/>
            </p:nvCxnSpPr>
            <p:spPr bwMode="auto">
              <a:xfrm>
                <a:off x="4000500" y="5019675"/>
                <a:ext cx="610552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7" name="TextBox 26"/>
          <p:cNvSpPr txBox="1"/>
          <p:nvPr/>
        </p:nvSpPr>
        <p:spPr>
          <a:xfrm>
            <a:off x="2178594" y="2477273"/>
            <a:ext cx="63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solidFill>
                  <a:schemeClr val="bg1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LTE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62394" y="2619197"/>
            <a:ext cx="82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solidFill>
                  <a:schemeClr val="bg1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eMTC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2505574" y="2241272"/>
            <a:ext cx="99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solidFill>
                  <a:schemeClr val="bg1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NB-IoT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596" y="3224479"/>
            <a:ext cx="4547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sz="16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PSD boost in bandwidth as small as 3.75 kHz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2294" y="4062590"/>
            <a:ext cx="4038802" cy="2418592"/>
            <a:chOff x="562294" y="4062590"/>
            <a:chExt cx="4038802" cy="2418592"/>
          </a:xfrm>
        </p:grpSpPr>
        <p:grpSp>
          <p:nvGrpSpPr>
            <p:cNvPr id="62" name="Group 61"/>
            <p:cNvGrpSpPr/>
            <p:nvPr/>
          </p:nvGrpSpPr>
          <p:grpSpPr>
            <a:xfrm>
              <a:off x="562294" y="4062590"/>
              <a:ext cx="1543050" cy="1543050"/>
              <a:chOff x="1533525" y="4457700"/>
              <a:chExt cx="1543050" cy="1543050"/>
            </a:xfrm>
          </p:grpSpPr>
          <p:cxnSp>
            <p:nvCxnSpPr>
              <p:cNvPr id="56" name="Straight Connector 55"/>
              <p:cNvCxnSpPr/>
              <p:nvPr/>
            </p:nvCxnSpPr>
            <p:spPr bwMode="auto">
              <a:xfrm>
                <a:off x="2305050" y="4457700"/>
                <a:ext cx="0" cy="154305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 rot="5400000">
                <a:off x="2305050" y="4468154"/>
                <a:ext cx="0" cy="154305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8" name="Oval 57"/>
              <p:cNvSpPr/>
              <p:nvPr/>
            </p:nvSpPr>
            <p:spPr bwMode="auto">
              <a:xfrm>
                <a:off x="2647950" y="4745830"/>
                <a:ext cx="126000" cy="126000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2647950" y="5613736"/>
                <a:ext cx="126000" cy="126000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1822720" y="4745830"/>
                <a:ext cx="126000" cy="126000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1826031" y="5616327"/>
                <a:ext cx="126000" cy="126000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058046" y="4062590"/>
              <a:ext cx="1543050" cy="1543050"/>
              <a:chOff x="1533525" y="4457700"/>
              <a:chExt cx="1543050" cy="1543050"/>
            </a:xfrm>
          </p:grpSpPr>
          <p:cxnSp>
            <p:nvCxnSpPr>
              <p:cNvPr id="64" name="Straight Connector 63"/>
              <p:cNvCxnSpPr/>
              <p:nvPr/>
            </p:nvCxnSpPr>
            <p:spPr bwMode="auto">
              <a:xfrm>
                <a:off x="2305050" y="4457700"/>
                <a:ext cx="0" cy="154305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Straight Connector 64"/>
              <p:cNvCxnSpPr/>
              <p:nvPr/>
            </p:nvCxnSpPr>
            <p:spPr bwMode="auto">
              <a:xfrm rot="5400000">
                <a:off x="2305050" y="4468154"/>
                <a:ext cx="0" cy="154305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" name="Oval 65"/>
              <p:cNvSpPr/>
              <p:nvPr/>
            </p:nvSpPr>
            <p:spPr bwMode="auto">
              <a:xfrm>
                <a:off x="2647950" y="4745830"/>
                <a:ext cx="126000" cy="126000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1826031" y="5616327"/>
                <a:ext cx="126000" cy="126000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5" name="Straight Arrow Connector 74"/>
            <p:cNvCxnSpPr/>
            <p:nvPr/>
          </p:nvCxnSpPr>
          <p:spPr bwMode="auto">
            <a:xfrm>
              <a:off x="2310524" y="4844569"/>
              <a:ext cx="5400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" name="TextBox 75"/>
            <p:cNvSpPr txBox="1"/>
            <p:nvPr/>
          </p:nvSpPr>
          <p:spPr>
            <a:xfrm>
              <a:off x="851489" y="5896407"/>
              <a:ext cx="34768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6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Low-PAPR </a:t>
              </a:r>
              <a:r>
                <a:rPr lang="el-GR" sz="1600" i="1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π</a:t>
              </a:r>
              <a:r>
                <a:rPr lang="en-GB" sz="16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/2-BPSK modulation (and </a:t>
              </a:r>
              <a:r>
                <a:rPr lang="el-GR" sz="1600" i="1" dirty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π</a:t>
              </a:r>
              <a:r>
                <a:rPr lang="en-GB" sz="16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/4-QPSK in NB-IoT)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47962" y="940152"/>
            <a:ext cx="6022975" cy="2126898"/>
            <a:chOff x="5747962" y="940152"/>
            <a:chExt cx="6022975" cy="2126898"/>
          </a:xfrm>
        </p:grpSpPr>
        <p:grpSp>
          <p:nvGrpSpPr>
            <p:cNvPr id="38" name="Group 37"/>
            <p:cNvGrpSpPr/>
            <p:nvPr/>
          </p:nvGrpSpPr>
          <p:grpSpPr>
            <a:xfrm>
              <a:off x="5747962" y="1303427"/>
              <a:ext cx="3780000" cy="540000"/>
              <a:chOff x="6172200" y="1762124"/>
              <a:chExt cx="3780000" cy="540000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6172200" y="1762124"/>
                <a:ext cx="540000" cy="54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A</a:t>
                </a: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6712200" y="1762124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dirty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7252200" y="1762124"/>
                <a:ext cx="540000" cy="540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C</a:t>
                </a: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7792200" y="1762124"/>
                <a:ext cx="540000" cy="5400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D</a:t>
                </a: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8332200" y="1762124"/>
                <a:ext cx="540000" cy="54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E</a:t>
                </a: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8872200" y="1762124"/>
                <a:ext cx="540000" cy="54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dirty="0" smtClean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F</a:t>
                </a:r>
                <a:endParaRPr lang="en-GB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9412200" y="1762124"/>
                <a:ext cx="540000" cy="54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r>
                  <a:rPr lang="en-GB" dirty="0">
                    <a:latin typeface="Arial" panose="020B0604020202020204" pitchFamily="34" charset="0"/>
                    <a:ea typeface="华文细黑" panose="02010600040101010101" pitchFamily="2" charset="-122"/>
                    <a:cs typeface="Arial" panose="020B0604020202020204" pitchFamily="34" charset="0"/>
                  </a:rPr>
                  <a:t>G</a:t>
                </a:r>
              </a:p>
            </p:txBody>
          </p:sp>
        </p:grpSp>
        <p:sp>
          <p:nvSpPr>
            <p:cNvPr id="39" name="Rectangle 38"/>
            <p:cNvSpPr/>
            <p:nvPr/>
          </p:nvSpPr>
          <p:spPr bwMode="auto">
            <a:xfrm>
              <a:off x="5747962" y="2345166"/>
              <a:ext cx="54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GB" dirty="0" smtClean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A</a:t>
              </a:r>
              <a:endParaRPr lang="en-GB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287962" y="2345166"/>
              <a:ext cx="54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GB" dirty="0" smtClean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A</a:t>
              </a:r>
              <a:endParaRPr lang="en-GB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8987962" y="2345166"/>
              <a:ext cx="54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GB" dirty="0" smtClean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A</a:t>
              </a:r>
              <a:endParaRPr lang="en-GB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64342" y="2387908"/>
              <a:ext cx="1345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2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×</a:t>
              </a:r>
              <a:r>
                <a:rPr lang="en-GB" sz="14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1 </a:t>
              </a:r>
              <a:r>
                <a:rPr lang="en-GB" sz="1400" dirty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to </a:t>
              </a:r>
              <a:r>
                <a:rPr lang="en-GB" sz="12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×</a:t>
              </a:r>
              <a:r>
                <a:rPr lang="en-GB" sz="14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2048 repetitions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82397" y="2298999"/>
              <a:ext cx="603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24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…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83376" y="2314079"/>
              <a:ext cx="603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24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…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527962" y="1303427"/>
              <a:ext cx="2242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4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LTE uses single-subframe transmission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527961" y="2328386"/>
              <a:ext cx="22429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4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NB-IoT and eMTC repeat same transmission to accumulate </a:t>
              </a:r>
              <a:r>
                <a:rPr lang="en-GB" sz="1400" dirty="0" err="1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RX’d</a:t>
              </a:r>
              <a:r>
                <a:rPr lang="en-GB" sz="14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 power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7191375" y="1112551"/>
              <a:ext cx="92688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TextBox 78"/>
            <p:cNvSpPr txBox="1"/>
            <p:nvPr/>
          </p:nvSpPr>
          <p:spPr>
            <a:xfrm>
              <a:off x="8088937" y="940152"/>
              <a:ext cx="32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400" i="1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t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0229850" y="5429526"/>
            <a:ext cx="78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SINR</a:t>
            </a:r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6757348" y="3593938"/>
            <a:ext cx="0" cy="212378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6686409" y="5644255"/>
            <a:ext cx="3543441" cy="57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Box 85"/>
          <p:cNvSpPr txBox="1"/>
          <p:nvPr/>
        </p:nvSpPr>
        <p:spPr>
          <a:xfrm rot="16200000">
            <a:off x="6020101" y="4232979"/>
            <a:ext cx="90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BLER</a:t>
            </a:r>
          </a:p>
        </p:txBody>
      </p:sp>
      <p:sp>
        <p:nvSpPr>
          <p:cNvPr id="93" name="Freeform 92"/>
          <p:cNvSpPr/>
          <p:nvPr/>
        </p:nvSpPr>
        <p:spPr bwMode="auto">
          <a:xfrm>
            <a:off x="7355887" y="4002540"/>
            <a:ext cx="2654888" cy="1334796"/>
          </a:xfrm>
          <a:custGeom>
            <a:avLst/>
            <a:gdLst>
              <a:gd name="connsiteX0" fmla="*/ 0 w 2857500"/>
              <a:gd name="connsiteY0" fmla="*/ 1296 h 1334796"/>
              <a:gd name="connsiteX1" fmla="*/ 1057275 w 2857500"/>
              <a:gd name="connsiteY1" fmla="*/ 67971 h 1334796"/>
              <a:gd name="connsiteX2" fmla="*/ 1847850 w 2857500"/>
              <a:gd name="connsiteY2" fmla="*/ 439446 h 1334796"/>
              <a:gd name="connsiteX3" fmla="*/ 2438400 w 2857500"/>
              <a:gd name="connsiteY3" fmla="*/ 896646 h 1334796"/>
              <a:gd name="connsiteX4" fmla="*/ 2857500 w 2857500"/>
              <a:gd name="connsiteY4" fmla="*/ 1334796 h 133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0" h="1334796">
                <a:moveTo>
                  <a:pt x="0" y="1296"/>
                </a:moveTo>
                <a:cubicBezTo>
                  <a:pt x="374650" y="-1879"/>
                  <a:pt x="749300" y="-5054"/>
                  <a:pt x="1057275" y="67971"/>
                </a:cubicBezTo>
                <a:cubicBezTo>
                  <a:pt x="1365250" y="140996"/>
                  <a:pt x="1617663" y="301334"/>
                  <a:pt x="1847850" y="439446"/>
                </a:cubicBezTo>
                <a:cubicBezTo>
                  <a:pt x="2078038" y="577559"/>
                  <a:pt x="2270125" y="747421"/>
                  <a:pt x="2438400" y="896646"/>
                </a:cubicBezTo>
                <a:cubicBezTo>
                  <a:pt x="2606675" y="1045871"/>
                  <a:pt x="2732087" y="1190333"/>
                  <a:pt x="2857500" y="1334796"/>
                </a:cubicBezTo>
              </a:path>
            </a:pathLst>
          </a:custGeom>
          <a:noFill/>
          <a:ln w="19050">
            <a:solidFill>
              <a:srgbClr val="00B050"/>
            </a:solidFill>
          </a:ln>
          <a:effectLst/>
          <a:ex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Freeform 93"/>
          <p:cNvSpPr/>
          <p:nvPr/>
        </p:nvSpPr>
        <p:spPr bwMode="auto">
          <a:xfrm>
            <a:off x="6769766" y="4033234"/>
            <a:ext cx="2393284" cy="1334796"/>
          </a:xfrm>
          <a:custGeom>
            <a:avLst/>
            <a:gdLst>
              <a:gd name="connsiteX0" fmla="*/ 0 w 2857500"/>
              <a:gd name="connsiteY0" fmla="*/ 1296 h 1334796"/>
              <a:gd name="connsiteX1" fmla="*/ 1057275 w 2857500"/>
              <a:gd name="connsiteY1" fmla="*/ 67971 h 1334796"/>
              <a:gd name="connsiteX2" fmla="*/ 1847850 w 2857500"/>
              <a:gd name="connsiteY2" fmla="*/ 439446 h 1334796"/>
              <a:gd name="connsiteX3" fmla="*/ 2438400 w 2857500"/>
              <a:gd name="connsiteY3" fmla="*/ 896646 h 1334796"/>
              <a:gd name="connsiteX4" fmla="*/ 2857500 w 2857500"/>
              <a:gd name="connsiteY4" fmla="*/ 1334796 h 133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0" h="1334796">
                <a:moveTo>
                  <a:pt x="0" y="1296"/>
                </a:moveTo>
                <a:cubicBezTo>
                  <a:pt x="374650" y="-1879"/>
                  <a:pt x="749300" y="-5054"/>
                  <a:pt x="1057275" y="67971"/>
                </a:cubicBezTo>
                <a:cubicBezTo>
                  <a:pt x="1365250" y="140996"/>
                  <a:pt x="1617663" y="301334"/>
                  <a:pt x="1847850" y="439446"/>
                </a:cubicBezTo>
                <a:cubicBezTo>
                  <a:pt x="2078038" y="577559"/>
                  <a:pt x="2270125" y="747421"/>
                  <a:pt x="2438400" y="896646"/>
                </a:cubicBezTo>
                <a:cubicBezTo>
                  <a:pt x="2606675" y="1045871"/>
                  <a:pt x="2732087" y="1190333"/>
                  <a:pt x="2857500" y="1334796"/>
                </a:cubicBezTo>
              </a:path>
            </a:pathLst>
          </a:custGeom>
          <a:noFill/>
          <a:ln w="19050">
            <a:solidFill>
              <a:srgbClr val="990000"/>
            </a:solidFill>
          </a:ln>
          <a:effectLst/>
          <a:extLst/>
        </p:spPr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/>
          <p:cNvCxnSpPr/>
          <p:nvPr/>
        </p:nvCxnSpPr>
        <p:spPr bwMode="auto">
          <a:xfrm>
            <a:off x="8368837" y="4432416"/>
            <a:ext cx="61912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Arrow Connector 106"/>
          <p:cNvCxnSpPr/>
          <p:nvPr/>
        </p:nvCxnSpPr>
        <p:spPr bwMode="auto">
          <a:xfrm rot="-5400000">
            <a:off x="8678400" y="4741978"/>
            <a:ext cx="61912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Box 107"/>
          <p:cNvSpPr txBox="1"/>
          <p:nvPr/>
        </p:nvSpPr>
        <p:spPr>
          <a:xfrm>
            <a:off x="6071616" y="5942169"/>
            <a:ext cx="552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sz="160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Relaxed requirements to tolerate lower SINR regimes</a:t>
            </a:r>
          </a:p>
        </p:txBody>
      </p:sp>
    </p:spTree>
    <p:extLst>
      <p:ext uri="{BB962C8B-B14F-4D97-AF65-F5344CB8AC3E}">
        <p14:creationId xmlns:p14="http://schemas.microsoft.com/office/powerpoint/2010/main" val="31413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2231"/>
            <a:ext cx="4384534" cy="430887"/>
          </a:xfrm>
        </p:spPr>
        <p:txBody>
          <a:bodyPr/>
          <a:lstStyle/>
          <a:p>
            <a:r>
              <a:rPr lang="en-GB" dirty="0" smtClean="0"/>
              <a:t>Battery life 10 – 15 years</a:t>
            </a:r>
            <a:endParaRPr lang="en-GB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4335047" y="1023149"/>
            <a:ext cx="3306284" cy="1718434"/>
            <a:chOff x="773476" y="3633676"/>
            <a:chExt cx="4302648" cy="2370596"/>
          </a:xfrm>
        </p:grpSpPr>
        <p:sp>
          <p:nvSpPr>
            <p:cNvPr id="52" name="TextBox 51"/>
            <p:cNvSpPr txBox="1"/>
            <p:nvPr/>
          </p:nvSpPr>
          <p:spPr>
            <a:xfrm>
              <a:off x="4828474" y="5634940"/>
              <a:ext cx="247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i="1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t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 flipV="1">
              <a:off x="844415" y="3799352"/>
              <a:ext cx="0" cy="212378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Arrow Connector 53"/>
            <p:cNvCxnSpPr/>
            <p:nvPr/>
          </p:nvCxnSpPr>
          <p:spPr bwMode="auto">
            <a:xfrm flipV="1">
              <a:off x="773476" y="5849669"/>
              <a:ext cx="4092471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Rectangle 60"/>
            <p:cNvSpPr/>
            <p:nvPr/>
          </p:nvSpPr>
          <p:spPr bwMode="auto">
            <a:xfrm>
              <a:off x="3952727" y="5042900"/>
              <a:ext cx="66675" cy="792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079620" y="5042900"/>
              <a:ext cx="66675" cy="792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4206515" y="5042900"/>
              <a:ext cx="66675" cy="792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202490" y="4043990"/>
              <a:ext cx="425880" cy="179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5" name="Left Brace 64"/>
            <p:cNvSpPr/>
            <p:nvPr/>
          </p:nvSpPr>
          <p:spPr bwMode="auto">
            <a:xfrm rot="5400000">
              <a:off x="4050901" y="4613597"/>
              <a:ext cx="217481" cy="630614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79108" y="3633676"/>
              <a:ext cx="1247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4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TX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64576" y="4147643"/>
              <a:ext cx="1247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400" b="0" dirty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p</a:t>
              </a:r>
              <a:r>
                <a:rPr lang="en-GB" sz="1400" b="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aging chances</a:t>
              </a: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4339735" y="5042900"/>
              <a:ext cx="66675" cy="792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56657" y="3734359"/>
              <a:ext cx="2208724" cy="551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20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PSM time</a:t>
              </a:r>
            </a:p>
          </p:txBody>
        </p:sp>
        <p:sp>
          <p:nvSpPr>
            <p:cNvPr id="71" name="Left Brace 70"/>
            <p:cNvSpPr/>
            <p:nvPr/>
          </p:nvSpPr>
          <p:spPr bwMode="auto">
            <a:xfrm rot="5400000">
              <a:off x="1912006" y="3280070"/>
              <a:ext cx="236539" cy="2274592"/>
            </a:xfrm>
            <a:prstGeom prst="leftBrace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63677" y="4606873"/>
              <a:ext cx="2424042" cy="9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6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Up to ~400 days</a:t>
              </a:r>
            </a:p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600" b="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UE is unreachable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348067" y="989309"/>
            <a:ext cx="3684651" cy="1693456"/>
            <a:chOff x="6486276" y="946257"/>
            <a:chExt cx="4728427" cy="2346371"/>
          </a:xfrm>
        </p:grpSpPr>
        <p:sp>
          <p:nvSpPr>
            <p:cNvPr id="79" name="TextBox 78"/>
            <p:cNvSpPr txBox="1"/>
            <p:nvPr/>
          </p:nvSpPr>
          <p:spPr>
            <a:xfrm>
              <a:off x="10967052" y="2923297"/>
              <a:ext cx="24765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i="1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t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 bwMode="auto">
            <a:xfrm flipV="1">
              <a:off x="6557215" y="1120607"/>
              <a:ext cx="0" cy="212378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6486276" y="3170923"/>
              <a:ext cx="4586314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3" name="Group 102"/>
            <p:cNvGrpSpPr/>
            <p:nvPr/>
          </p:nvGrpSpPr>
          <p:grpSpPr>
            <a:xfrm>
              <a:off x="7068640" y="2384038"/>
              <a:ext cx="320463" cy="792000"/>
              <a:chOff x="7258617" y="2384038"/>
              <a:chExt cx="320463" cy="792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2" name="Rectangle 81"/>
              <p:cNvSpPr/>
              <p:nvPr/>
            </p:nvSpPr>
            <p:spPr bwMode="auto">
              <a:xfrm>
                <a:off x="7258617" y="2384038"/>
                <a:ext cx="66675" cy="79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7385511" y="2384038"/>
                <a:ext cx="66675" cy="79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7512405" y="2384038"/>
                <a:ext cx="66675" cy="79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749932" y="2373810"/>
              <a:ext cx="320463" cy="792000"/>
              <a:chOff x="9580304" y="2373810"/>
              <a:chExt cx="320463" cy="792000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9580304" y="2373810"/>
                <a:ext cx="66675" cy="792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9707198" y="2373810"/>
                <a:ext cx="66675" cy="792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9834092" y="2373810"/>
                <a:ext cx="66675" cy="792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417876" y="2384038"/>
              <a:ext cx="320463" cy="792000"/>
              <a:chOff x="8453048" y="2384038"/>
              <a:chExt cx="320463" cy="792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7" name="Rectangle 96"/>
              <p:cNvSpPr/>
              <p:nvPr/>
            </p:nvSpPr>
            <p:spPr bwMode="auto">
              <a:xfrm>
                <a:off x="8453048" y="2384038"/>
                <a:ext cx="66675" cy="79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8579942" y="2384038"/>
                <a:ext cx="66675" cy="79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8706836" y="2384038"/>
                <a:ext cx="66675" cy="79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sp>
          <p:nvSpPr>
            <p:cNvPr id="100" name="Rectangle 99"/>
            <p:cNvSpPr/>
            <p:nvPr/>
          </p:nvSpPr>
          <p:spPr bwMode="auto">
            <a:xfrm>
              <a:off x="10456019" y="1356572"/>
              <a:ext cx="425880" cy="179602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824843" y="946257"/>
              <a:ext cx="1247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4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RX/TX</a:t>
              </a: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9022565" y="2533650"/>
              <a:ext cx="409949" cy="6353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lang="en-GB" sz="1200" dirty="0" smtClean="0"/>
                <a:t>WUS</a:t>
              </a:r>
              <a:endParaRPr lang="en-GB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799634" y="1134635"/>
              <a:ext cx="3093252" cy="554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20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“Wake-up signal”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3343" y="3677237"/>
            <a:ext cx="3003071" cy="2713877"/>
            <a:chOff x="313343" y="3677237"/>
            <a:chExt cx="3003071" cy="2713877"/>
          </a:xfrm>
        </p:grpSpPr>
        <p:grpSp>
          <p:nvGrpSpPr>
            <p:cNvPr id="120" name="Group 119"/>
            <p:cNvGrpSpPr/>
            <p:nvPr/>
          </p:nvGrpSpPr>
          <p:grpSpPr>
            <a:xfrm>
              <a:off x="1000108" y="3677237"/>
              <a:ext cx="1896256" cy="1828800"/>
              <a:chOff x="6792076" y="4078436"/>
              <a:chExt cx="1896256" cy="1828800"/>
            </a:xfrm>
          </p:grpSpPr>
          <p:sp>
            <p:nvSpPr>
              <p:cNvPr id="107" name="Hexagon 106"/>
              <p:cNvSpPr/>
              <p:nvPr/>
            </p:nvSpPr>
            <p:spPr bwMode="auto">
              <a:xfrm>
                <a:off x="6792076" y="4078436"/>
                <a:ext cx="1060704" cy="914400"/>
              </a:xfrm>
              <a:prstGeom prst="hexagon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08" name="Hexagon 107"/>
              <p:cNvSpPr/>
              <p:nvPr/>
            </p:nvSpPr>
            <p:spPr bwMode="auto">
              <a:xfrm>
                <a:off x="7627628" y="4535636"/>
                <a:ext cx="1060704" cy="914400"/>
              </a:xfrm>
              <a:prstGeom prst="hexagon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09" name="Hexagon 108"/>
              <p:cNvSpPr/>
              <p:nvPr/>
            </p:nvSpPr>
            <p:spPr bwMode="auto">
              <a:xfrm>
                <a:off x="6792076" y="4992836"/>
                <a:ext cx="1060704" cy="914400"/>
              </a:xfrm>
              <a:prstGeom prst="hexagon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7322428" y="4535636"/>
                <a:ext cx="902410" cy="50200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Straight Arrow Connector 112"/>
              <p:cNvCxnSpPr/>
              <p:nvPr/>
            </p:nvCxnSpPr>
            <p:spPr bwMode="auto">
              <a:xfrm>
                <a:off x="7322428" y="4540750"/>
                <a:ext cx="11493" cy="96832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4" name="TextBox 113"/>
              <p:cNvSpPr txBox="1"/>
              <p:nvPr/>
            </p:nvSpPr>
            <p:spPr>
              <a:xfrm>
                <a:off x="7616367" y="4579650"/>
                <a:ext cx="623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None/>
                </a:pPr>
                <a:r>
                  <a:rPr lang="en-GB" sz="3200" dirty="0" smtClean="0">
                    <a:solidFill>
                      <a:srgbClr val="00B050"/>
                    </a:solidFill>
                    <a:latin typeface="Arial" pitchFamily="34" charset="0"/>
                    <a:ea typeface="华文细黑" pitchFamily="2" charset="-122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043810" y="4898118"/>
                <a:ext cx="623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None/>
                </a:pPr>
                <a:r>
                  <a:rPr lang="en-GB" sz="3200" dirty="0" smtClean="0">
                    <a:solidFill>
                      <a:srgbClr val="00B050"/>
                    </a:solidFill>
                    <a:latin typeface="Arial" pitchFamily="34" charset="0"/>
                    <a:ea typeface="华文细黑" pitchFamily="2" charset="-122"/>
                    <a:cs typeface="Arial" pitchFamily="34" charset="0"/>
                  </a:rPr>
                  <a:t>X</a:t>
                </a: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313343" y="5806339"/>
              <a:ext cx="3003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6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NB-IoT: No handover measurements / signalling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22443" y="3360212"/>
            <a:ext cx="3457382" cy="3027391"/>
            <a:chOff x="4022443" y="3360212"/>
            <a:chExt cx="3457382" cy="3027391"/>
          </a:xfrm>
        </p:grpSpPr>
        <p:grpSp>
          <p:nvGrpSpPr>
            <p:cNvPr id="6" name="Group 5"/>
            <p:cNvGrpSpPr/>
            <p:nvPr/>
          </p:nvGrpSpPr>
          <p:grpSpPr>
            <a:xfrm>
              <a:off x="4038234" y="3360212"/>
              <a:ext cx="3063400" cy="2238435"/>
              <a:chOff x="4050838" y="3213365"/>
              <a:chExt cx="3063400" cy="2238435"/>
            </a:xfrm>
          </p:grpSpPr>
          <p:cxnSp>
            <p:nvCxnSpPr>
              <p:cNvPr id="124" name="Straight Connector 123"/>
              <p:cNvCxnSpPr/>
              <p:nvPr/>
            </p:nvCxnSpPr>
            <p:spPr bwMode="auto">
              <a:xfrm>
                <a:off x="4503789" y="3518225"/>
                <a:ext cx="0" cy="1933575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6673009" y="3520400"/>
                <a:ext cx="0" cy="1931400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6" name="TextBox 125"/>
              <p:cNvSpPr txBox="1"/>
              <p:nvPr/>
            </p:nvSpPr>
            <p:spPr>
              <a:xfrm>
                <a:off x="4050838" y="3213365"/>
                <a:ext cx="9059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None/>
                </a:pPr>
                <a:r>
                  <a:rPr lang="en-GB" sz="1600" dirty="0" smtClean="0">
                    <a:latin typeface="Arial" pitchFamily="34" charset="0"/>
                    <a:ea typeface="华文细黑" pitchFamily="2" charset="-122"/>
                    <a:cs typeface="Arial" pitchFamily="34" charset="0"/>
                  </a:rPr>
                  <a:t>UE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208337" y="3218575"/>
                <a:ext cx="9059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None/>
                </a:pPr>
                <a:r>
                  <a:rPr lang="en-GB" sz="1600" dirty="0" smtClean="0">
                    <a:latin typeface="Arial" pitchFamily="34" charset="0"/>
                    <a:ea typeface="华文细黑" pitchFamily="2" charset="-122"/>
                    <a:cs typeface="Arial" pitchFamily="34" charset="0"/>
                  </a:rPr>
                  <a:t>eNB</a:t>
                </a:r>
              </a:p>
            </p:txBody>
          </p: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503788" y="3766375"/>
                <a:ext cx="2157499" cy="0"/>
              </a:xfrm>
              <a:prstGeom prst="straightConnector1">
                <a:avLst/>
              </a:prstGeom>
              <a:noFill/>
              <a:ln w="349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 flipH="1">
                <a:off x="4503788" y="4070675"/>
                <a:ext cx="2157499" cy="0"/>
              </a:xfrm>
              <a:prstGeom prst="straightConnector1">
                <a:avLst/>
              </a:prstGeom>
              <a:noFill/>
              <a:ln w="349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Straight Arrow Connector 133"/>
              <p:cNvCxnSpPr/>
              <p:nvPr/>
            </p:nvCxnSpPr>
            <p:spPr bwMode="auto">
              <a:xfrm>
                <a:off x="4515510" y="4370451"/>
                <a:ext cx="2157499" cy="0"/>
              </a:xfrm>
              <a:prstGeom prst="straightConnector1">
                <a:avLst/>
              </a:prstGeom>
              <a:noFill/>
              <a:ln w="349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Straight Arrow Connector 134"/>
              <p:cNvCxnSpPr/>
              <p:nvPr/>
            </p:nvCxnSpPr>
            <p:spPr bwMode="auto">
              <a:xfrm flipH="1">
                <a:off x="4515510" y="4674751"/>
                <a:ext cx="2157499" cy="0"/>
              </a:xfrm>
              <a:prstGeom prst="straightConnector1">
                <a:avLst/>
              </a:prstGeom>
              <a:noFill/>
              <a:ln w="349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503788" y="5046726"/>
                <a:ext cx="2157499" cy="0"/>
              </a:xfrm>
              <a:prstGeom prst="straightConnector1">
                <a:avLst/>
              </a:prstGeom>
              <a:noFill/>
              <a:ln w="349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 flipH="1">
                <a:off x="4503788" y="5351026"/>
                <a:ext cx="2157499" cy="0"/>
              </a:xfrm>
              <a:prstGeom prst="straightConnector1">
                <a:avLst/>
              </a:prstGeom>
              <a:noFill/>
              <a:ln w="349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 useBgFill="1">
            <p:nvSpPr>
              <p:cNvPr id="139" name="TextBox 138"/>
              <p:cNvSpPr txBox="1"/>
              <p:nvPr/>
            </p:nvSpPr>
            <p:spPr>
              <a:xfrm>
                <a:off x="5216411" y="4850143"/>
                <a:ext cx="868996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None/>
                </a:pPr>
                <a:r>
                  <a:rPr lang="en-GB" sz="2000" dirty="0" smtClean="0">
                    <a:latin typeface="Arial" pitchFamily="34" charset="0"/>
                    <a:ea typeface="华文细黑" pitchFamily="2" charset="-122"/>
                    <a:cs typeface="Arial" pitchFamily="34" charset="0"/>
                  </a:rPr>
                  <a:t>DATA</a:t>
                </a:r>
              </a:p>
            </p:txBody>
          </p:sp>
          <p:sp useBgFill="1">
            <p:nvSpPr>
              <p:cNvPr id="140" name="TextBox 139"/>
              <p:cNvSpPr txBox="1"/>
              <p:nvPr/>
            </p:nvSpPr>
            <p:spPr>
              <a:xfrm>
                <a:off x="5216411" y="4172658"/>
                <a:ext cx="868996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None/>
                </a:pPr>
                <a:r>
                  <a:rPr lang="en-GB" sz="2000" dirty="0" smtClean="0">
                    <a:solidFill>
                      <a:srgbClr val="00B050"/>
                    </a:solidFill>
                    <a:latin typeface="Arial" pitchFamily="34" charset="0"/>
                    <a:ea typeface="华文细黑" pitchFamily="2" charset="-122"/>
                    <a:cs typeface="Arial" pitchFamily="34" charset="0"/>
                  </a:rPr>
                  <a:t>DATA</a:t>
                </a:r>
              </a:p>
            </p:txBody>
          </p:sp>
          <p:sp>
            <p:nvSpPr>
              <p:cNvPr id="141" name="Curved Left Arrow 140"/>
              <p:cNvSpPr/>
              <p:nvPr/>
            </p:nvSpPr>
            <p:spPr bwMode="auto">
              <a:xfrm rot="10800000">
                <a:off x="4860273" y="4276919"/>
                <a:ext cx="420075" cy="757757"/>
              </a:xfrm>
              <a:prstGeom prst="curvedLef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:endParaRPr lang="en-GB" sz="900" dirty="0">
                  <a:latin typeface="Arial" panose="020B0604020202020204" pitchFamily="34" charset="0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4022443" y="5802828"/>
              <a:ext cx="3457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6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Earlier data transmission, without </a:t>
              </a:r>
              <a:r>
                <a:rPr lang="en-GB" sz="1600" dirty="0" err="1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tx</a:t>
              </a:r>
              <a:r>
                <a:rPr lang="en-GB" sz="16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/</a:t>
              </a:r>
              <a:r>
                <a:rPr lang="en-GB" sz="1600" dirty="0" err="1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rx’ing</a:t>
              </a:r>
              <a:r>
                <a:rPr lang="en-GB" sz="16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 to complete connection</a:t>
              </a:r>
            </a:p>
          </p:txBody>
        </p:sp>
      </p:grpSp>
      <p:sp>
        <p:nvSpPr>
          <p:cNvPr id="145" name="Left Brace 144"/>
          <p:cNvSpPr/>
          <p:nvPr/>
        </p:nvSpPr>
        <p:spPr bwMode="auto">
          <a:xfrm rot="5400000">
            <a:off x="10930287" y="1735668"/>
            <a:ext cx="166527" cy="38622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TextBox 145"/>
          <p:cNvSpPr txBox="1"/>
          <p:nvPr/>
        </p:nvSpPr>
        <p:spPr>
          <a:xfrm>
            <a:off x="10546126" y="1356595"/>
            <a:ext cx="905900" cy="379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sz="1400" b="0" dirty="0">
                <a:latin typeface="Arial" pitchFamily="34" charset="0"/>
                <a:ea typeface="华文细黑" pitchFamily="2" charset="-122"/>
                <a:cs typeface="Arial" pitchFamily="34" charset="0"/>
              </a:rPr>
              <a:t>p</a:t>
            </a:r>
            <a:r>
              <a:rPr lang="en-GB" sz="1400" b="0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aging chances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459913" y="3424421"/>
            <a:ext cx="4214688" cy="2963182"/>
            <a:chOff x="7459913" y="3424421"/>
            <a:chExt cx="4214688" cy="2963182"/>
          </a:xfrm>
        </p:grpSpPr>
        <p:grpSp>
          <p:nvGrpSpPr>
            <p:cNvPr id="5" name="Group 4"/>
            <p:cNvGrpSpPr/>
            <p:nvPr/>
          </p:nvGrpSpPr>
          <p:grpSpPr>
            <a:xfrm>
              <a:off x="7459913" y="3424421"/>
              <a:ext cx="4170408" cy="2059839"/>
              <a:chOff x="7459913" y="3701655"/>
              <a:chExt cx="4170408" cy="2059839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8044884" y="3701655"/>
                <a:ext cx="6563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None/>
                </a:pPr>
                <a:r>
                  <a:rPr lang="en-GB" sz="1200" dirty="0" smtClean="0">
                    <a:latin typeface="Arial" pitchFamily="34" charset="0"/>
                    <a:ea typeface="华文细黑" pitchFamily="2" charset="-122"/>
                    <a:cs typeface="Arial" pitchFamily="34" charset="0"/>
                  </a:rPr>
                  <a:t>RSRP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1450520" y="5392162"/>
                <a:ext cx="179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None/>
                </a:pPr>
                <a:r>
                  <a:rPr lang="en-GB" i="1" dirty="0" smtClean="0">
                    <a:latin typeface="Arial" pitchFamily="34" charset="0"/>
                    <a:ea typeface="华文细黑" pitchFamily="2" charset="-122"/>
                    <a:cs typeface="Arial" pitchFamily="34" charset="0"/>
                  </a:rPr>
                  <a:t>t</a:t>
                </a:r>
              </a:p>
            </p:txBody>
          </p:sp>
          <p:cxnSp>
            <p:nvCxnSpPr>
              <p:cNvPr id="153" name="Straight Arrow Connector 152"/>
              <p:cNvCxnSpPr/>
              <p:nvPr/>
            </p:nvCxnSpPr>
            <p:spPr bwMode="auto">
              <a:xfrm flipV="1">
                <a:off x="8373053" y="3938555"/>
                <a:ext cx="0" cy="1662884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Straight Arrow Connector 153"/>
              <p:cNvCxnSpPr/>
              <p:nvPr/>
            </p:nvCxnSpPr>
            <p:spPr bwMode="auto">
              <a:xfrm flipV="1">
                <a:off x="8321549" y="5541080"/>
                <a:ext cx="3167368" cy="7011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7785450" y="4418385"/>
                <a:ext cx="3519222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>
                <a:off x="7767691" y="4987515"/>
                <a:ext cx="3543349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7" name="Freeform 166"/>
              <p:cNvSpPr/>
              <p:nvPr/>
            </p:nvSpPr>
            <p:spPr bwMode="auto">
              <a:xfrm>
                <a:off x="8389144" y="4495201"/>
                <a:ext cx="631031" cy="476749"/>
              </a:xfrm>
              <a:custGeom>
                <a:avLst/>
                <a:gdLst>
                  <a:gd name="connsiteX0" fmla="*/ 0 w 631031"/>
                  <a:gd name="connsiteY0" fmla="*/ 170804 h 502232"/>
                  <a:gd name="connsiteX1" fmla="*/ 69056 w 631031"/>
                  <a:gd name="connsiteY1" fmla="*/ 404166 h 502232"/>
                  <a:gd name="connsiteX2" fmla="*/ 154781 w 631031"/>
                  <a:gd name="connsiteY2" fmla="*/ 247004 h 502232"/>
                  <a:gd name="connsiteX3" fmla="*/ 228600 w 631031"/>
                  <a:gd name="connsiteY3" fmla="*/ 485129 h 502232"/>
                  <a:gd name="connsiteX4" fmla="*/ 335756 w 631031"/>
                  <a:gd name="connsiteY4" fmla="*/ 8879 h 502232"/>
                  <a:gd name="connsiteX5" fmla="*/ 404812 w 631031"/>
                  <a:gd name="connsiteY5" fmla="*/ 168423 h 502232"/>
                  <a:gd name="connsiteX6" fmla="*/ 440531 w 631031"/>
                  <a:gd name="connsiteY6" fmla="*/ 87460 h 502232"/>
                  <a:gd name="connsiteX7" fmla="*/ 538162 w 631031"/>
                  <a:gd name="connsiteY7" fmla="*/ 501798 h 502232"/>
                  <a:gd name="connsiteX8" fmla="*/ 631031 w 631031"/>
                  <a:gd name="connsiteY8" fmla="*/ 173185 h 502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1031" h="502232">
                    <a:moveTo>
                      <a:pt x="0" y="170804"/>
                    </a:moveTo>
                    <a:cubicBezTo>
                      <a:pt x="21629" y="281135"/>
                      <a:pt x="43259" y="391466"/>
                      <a:pt x="69056" y="404166"/>
                    </a:cubicBezTo>
                    <a:cubicBezTo>
                      <a:pt x="94853" y="416866"/>
                      <a:pt x="128190" y="233510"/>
                      <a:pt x="154781" y="247004"/>
                    </a:cubicBezTo>
                    <a:cubicBezTo>
                      <a:pt x="181372" y="260498"/>
                      <a:pt x="198438" y="524817"/>
                      <a:pt x="228600" y="485129"/>
                    </a:cubicBezTo>
                    <a:cubicBezTo>
                      <a:pt x="258763" y="445442"/>
                      <a:pt x="306387" y="61663"/>
                      <a:pt x="335756" y="8879"/>
                    </a:cubicBezTo>
                    <a:cubicBezTo>
                      <a:pt x="365125" y="-43905"/>
                      <a:pt x="387350" y="155326"/>
                      <a:pt x="404812" y="168423"/>
                    </a:cubicBezTo>
                    <a:cubicBezTo>
                      <a:pt x="422275" y="181520"/>
                      <a:pt x="418306" y="31898"/>
                      <a:pt x="440531" y="87460"/>
                    </a:cubicBezTo>
                    <a:cubicBezTo>
                      <a:pt x="462756" y="143022"/>
                      <a:pt x="506412" y="487511"/>
                      <a:pt x="538162" y="501798"/>
                    </a:cubicBezTo>
                    <a:cubicBezTo>
                      <a:pt x="569912" y="516086"/>
                      <a:pt x="631031" y="173185"/>
                      <a:pt x="631031" y="173185"/>
                    </a:cubicBezTo>
                  </a:path>
                </a:pathLst>
              </a:custGeom>
              <a:noFill/>
              <a:ln w="19050">
                <a:solidFill>
                  <a:srgbClr val="990000"/>
                </a:solidFill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Freeform 168"/>
              <p:cNvSpPr/>
              <p:nvPr/>
            </p:nvSpPr>
            <p:spPr bwMode="auto">
              <a:xfrm>
                <a:off x="9020175" y="4239601"/>
                <a:ext cx="1819275" cy="930445"/>
              </a:xfrm>
              <a:custGeom>
                <a:avLst/>
                <a:gdLst>
                  <a:gd name="connsiteX0" fmla="*/ 0 w 1819275"/>
                  <a:gd name="connsiteY0" fmla="*/ 429498 h 930445"/>
                  <a:gd name="connsiteX1" fmla="*/ 40481 w 1819275"/>
                  <a:gd name="connsiteY1" fmla="*/ 293767 h 930445"/>
                  <a:gd name="connsiteX2" fmla="*/ 154781 w 1819275"/>
                  <a:gd name="connsiteY2" fmla="*/ 227092 h 930445"/>
                  <a:gd name="connsiteX3" fmla="*/ 295275 w 1819275"/>
                  <a:gd name="connsiteY3" fmla="*/ 369967 h 930445"/>
                  <a:gd name="connsiteX4" fmla="*/ 459581 w 1819275"/>
                  <a:gd name="connsiteY4" fmla="*/ 873 h 930445"/>
                  <a:gd name="connsiteX5" fmla="*/ 692944 w 1819275"/>
                  <a:gd name="connsiteY5" fmla="*/ 274717 h 930445"/>
                  <a:gd name="connsiteX6" fmla="*/ 873919 w 1819275"/>
                  <a:gd name="connsiteY6" fmla="*/ 510460 h 930445"/>
                  <a:gd name="connsiteX7" fmla="*/ 950119 w 1819275"/>
                  <a:gd name="connsiteY7" fmla="*/ 384254 h 930445"/>
                  <a:gd name="connsiteX8" fmla="*/ 1047750 w 1819275"/>
                  <a:gd name="connsiteY8" fmla="*/ 622379 h 930445"/>
                  <a:gd name="connsiteX9" fmla="*/ 1169194 w 1819275"/>
                  <a:gd name="connsiteY9" fmla="*/ 341392 h 930445"/>
                  <a:gd name="connsiteX10" fmla="*/ 1354931 w 1819275"/>
                  <a:gd name="connsiteY10" fmla="*/ 703342 h 930445"/>
                  <a:gd name="connsiteX11" fmla="*/ 1521619 w 1819275"/>
                  <a:gd name="connsiteY11" fmla="*/ 893842 h 930445"/>
                  <a:gd name="connsiteX12" fmla="*/ 1726406 w 1819275"/>
                  <a:gd name="connsiteY12" fmla="*/ 920035 h 930445"/>
                  <a:gd name="connsiteX13" fmla="*/ 1819275 w 1819275"/>
                  <a:gd name="connsiteY13" fmla="*/ 770017 h 930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9275" h="930445">
                    <a:moveTo>
                      <a:pt x="0" y="429498"/>
                    </a:moveTo>
                    <a:cubicBezTo>
                      <a:pt x="7342" y="378499"/>
                      <a:pt x="14684" y="327501"/>
                      <a:pt x="40481" y="293767"/>
                    </a:cubicBezTo>
                    <a:cubicBezTo>
                      <a:pt x="66278" y="260033"/>
                      <a:pt x="112315" y="214392"/>
                      <a:pt x="154781" y="227092"/>
                    </a:cubicBezTo>
                    <a:cubicBezTo>
                      <a:pt x="197247" y="239792"/>
                      <a:pt x="244475" y="407670"/>
                      <a:pt x="295275" y="369967"/>
                    </a:cubicBezTo>
                    <a:cubicBezTo>
                      <a:pt x="346075" y="332264"/>
                      <a:pt x="393303" y="16748"/>
                      <a:pt x="459581" y="873"/>
                    </a:cubicBezTo>
                    <a:cubicBezTo>
                      <a:pt x="525859" y="-15002"/>
                      <a:pt x="623888" y="189786"/>
                      <a:pt x="692944" y="274717"/>
                    </a:cubicBezTo>
                    <a:cubicBezTo>
                      <a:pt x="762000" y="359648"/>
                      <a:pt x="831057" y="492204"/>
                      <a:pt x="873919" y="510460"/>
                    </a:cubicBezTo>
                    <a:cubicBezTo>
                      <a:pt x="916781" y="528716"/>
                      <a:pt x="921147" y="365601"/>
                      <a:pt x="950119" y="384254"/>
                    </a:cubicBezTo>
                    <a:cubicBezTo>
                      <a:pt x="979091" y="402907"/>
                      <a:pt x="1011238" y="629523"/>
                      <a:pt x="1047750" y="622379"/>
                    </a:cubicBezTo>
                    <a:cubicBezTo>
                      <a:pt x="1084263" y="615235"/>
                      <a:pt x="1117997" y="327898"/>
                      <a:pt x="1169194" y="341392"/>
                    </a:cubicBezTo>
                    <a:cubicBezTo>
                      <a:pt x="1220391" y="354886"/>
                      <a:pt x="1296194" y="611267"/>
                      <a:pt x="1354931" y="703342"/>
                    </a:cubicBezTo>
                    <a:cubicBezTo>
                      <a:pt x="1413668" y="795417"/>
                      <a:pt x="1459707" y="857727"/>
                      <a:pt x="1521619" y="893842"/>
                    </a:cubicBezTo>
                    <a:cubicBezTo>
                      <a:pt x="1583531" y="929957"/>
                      <a:pt x="1676797" y="940672"/>
                      <a:pt x="1726406" y="920035"/>
                    </a:cubicBezTo>
                    <a:cubicBezTo>
                      <a:pt x="1776015" y="899398"/>
                      <a:pt x="1797645" y="834707"/>
                      <a:pt x="1819275" y="770017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</a:schemeClr>
                </a:solidFill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1" name="Straight Arrow Connector 170"/>
              <p:cNvCxnSpPr/>
              <p:nvPr/>
            </p:nvCxnSpPr>
            <p:spPr bwMode="auto">
              <a:xfrm>
                <a:off x="8366143" y="5355223"/>
                <a:ext cx="64825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" name="Straight Arrow Connector 172"/>
              <p:cNvCxnSpPr/>
              <p:nvPr/>
            </p:nvCxnSpPr>
            <p:spPr bwMode="auto">
              <a:xfrm>
                <a:off x="9025620" y="5355223"/>
                <a:ext cx="1865668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6" name="TextBox 175"/>
              <p:cNvSpPr txBox="1"/>
              <p:nvPr/>
            </p:nvSpPr>
            <p:spPr>
              <a:xfrm>
                <a:off x="8342037" y="5019776"/>
                <a:ext cx="7588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None/>
                </a:pPr>
                <a:r>
                  <a:rPr lang="en-GB" sz="1400" dirty="0" smtClean="0">
                    <a:latin typeface="Arial" pitchFamily="34" charset="0"/>
                    <a:ea typeface="华文细黑" pitchFamily="2" charset="-122"/>
                    <a:cs typeface="Arial" pitchFamily="34" charset="0"/>
                  </a:rPr>
                  <a:t>5 mins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9386227" y="5023192"/>
                <a:ext cx="1038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None/>
                </a:pPr>
                <a:r>
                  <a:rPr lang="en-GB" sz="1400" dirty="0" smtClean="0">
                    <a:latin typeface="Arial" pitchFamily="34" charset="0"/>
                    <a:ea typeface="华文细黑" pitchFamily="2" charset="-122"/>
                    <a:cs typeface="Arial" pitchFamily="34" charset="0"/>
                  </a:rPr>
                  <a:t>24 hours</a:t>
                </a:r>
              </a:p>
            </p:txBody>
          </p:sp>
          <p:cxnSp>
            <p:nvCxnSpPr>
              <p:cNvPr id="179" name="Straight Connector 178"/>
              <p:cNvCxnSpPr/>
              <p:nvPr/>
            </p:nvCxnSpPr>
            <p:spPr bwMode="auto">
              <a:xfrm>
                <a:off x="9020175" y="4070675"/>
                <a:ext cx="0" cy="1433803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0" name="Straight Connector 179"/>
              <p:cNvCxnSpPr/>
              <p:nvPr/>
            </p:nvCxnSpPr>
            <p:spPr bwMode="auto">
              <a:xfrm>
                <a:off x="10891288" y="4070675"/>
                <a:ext cx="0" cy="1452531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1" name="Straight Connector 190"/>
              <p:cNvCxnSpPr/>
              <p:nvPr/>
            </p:nvCxnSpPr>
            <p:spPr bwMode="auto">
              <a:xfrm>
                <a:off x="7996810" y="4674776"/>
                <a:ext cx="1010476" cy="0"/>
              </a:xfrm>
              <a:prstGeom prst="lin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3" name="Straight Arrow Connector 192"/>
              <p:cNvCxnSpPr/>
              <p:nvPr/>
            </p:nvCxnSpPr>
            <p:spPr bwMode="auto">
              <a:xfrm>
                <a:off x="7861648" y="4424735"/>
                <a:ext cx="0" cy="54494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4" name="TextBox 193"/>
              <p:cNvSpPr txBox="1"/>
              <p:nvPr/>
            </p:nvSpPr>
            <p:spPr>
              <a:xfrm rot="16200000">
                <a:off x="7125527" y="4534917"/>
                <a:ext cx="9765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None/>
                </a:pPr>
                <a:r>
                  <a:rPr lang="en-GB" sz="1400" dirty="0" smtClean="0">
                    <a:latin typeface="Arial" pitchFamily="34" charset="0"/>
                    <a:ea typeface="华文细黑" pitchFamily="2" charset="-122"/>
                    <a:cs typeface="Arial" pitchFamily="34" charset="0"/>
                  </a:rPr>
                  <a:t>±</a:t>
                </a:r>
                <a:r>
                  <a:rPr lang="en-GB" sz="1400" i="1" dirty="0" smtClean="0">
                    <a:latin typeface="Arial" pitchFamily="34" charset="0"/>
                    <a:ea typeface="华文细黑" pitchFamily="2" charset="-122"/>
                    <a:cs typeface="Arial" pitchFamily="34" charset="0"/>
                  </a:rPr>
                  <a:t>X</a:t>
                </a:r>
                <a:r>
                  <a:rPr lang="en-GB" sz="1400" dirty="0" smtClean="0">
                    <a:latin typeface="Arial" pitchFamily="34" charset="0"/>
                    <a:ea typeface="华文细黑" pitchFamily="2" charset="-122"/>
                    <a:cs typeface="Arial" pitchFamily="34" charset="0"/>
                  </a:rPr>
                  <a:t> dB</a:t>
                </a: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8089165" y="5802828"/>
              <a:ext cx="35854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6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Stationary UE can suspend measurements of neighbour cells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0259" y="1020776"/>
            <a:ext cx="3717288" cy="2380859"/>
            <a:chOff x="170259" y="1020776"/>
            <a:chExt cx="3717288" cy="2380859"/>
          </a:xfrm>
        </p:grpSpPr>
        <p:grpSp>
          <p:nvGrpSpPr>
            <p:cNvPr id="46" name="Group 45"/>
            <p:cNvGrpSpPr/>
            <p:nvPr/>
          </p:nvGrpSpPr>
          <p:grpSpPr>
            <a:xfrm>
              <a:off x="170259" y="1020776"/>
              <a:ext cx="3717288" cy="1822590"/>
              <a:chOff x="6242934" y="3428262"/>
              <a:chExt cx="5120028" cy="250986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242934" y="3428262"/>
                <a:ext cx="5000830" cy="2509867"/>
                <a:chOff x="6242934" y="3428262"/>
                <a:chExt cx="5000830" cy="2509867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 rot="16200000">
                  <a:off x="5526699" y="4310171"/>
                  <a:ext cx="1941171" cy="508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  <a:buClr>
                      <a:schemeClr val="bg1">
                        <a:lumMod val="50000"/>
                      </a:schemeClr>
                    </a:buClr>
                    <a:buSzPct val="80000"/>
                    <a:buNone/>
                  </a:pPr>
                  <a:r>
                    <a:rPr lang="en-GB" dirty="0" smtClean="0">
                      <a:latin typeface="Arial" pitchFamily="34" charset="0"/>
                      <a:ea typeface="华文细黑" pitchFamily="2" charset="-122"/>
                      <a:cs typeface="Arial" pitchFamily="34" charset="0"/>
                    </a:rPr>
                    <a:t>Power use</a:t>
                  </a:r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6686409" y="3428262"/>
                  <a:ext cx="4557355" cy="2509867"/>
                  <a:chOff x="6686409" y="3428262"/>
                  <a:chExt cx="4557355" cy="2509867"/>
                </a:xfrm>
              </p:grpSpPr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0996114" y="5429526"/>
                    <a:ext cx="247650" cy="508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  <a:buClr>
                        <a:schemeClr val="bg1">
                          <a:lumMod val="50000"/>
                        </a:schemeClr>
                      </a:buClr>
                      <a:buSzPct val="80000"/>
                      <a:buNone/>
                    </a:pPr>
                    <a:r>
                      <a:rPr lang="en-GB" i="1" dirty="0" smtClean="0">
                        <a:latin typeface="Arial" pitchFamily="34" charset="0"/>
                        <a:ea typeface="华文细黑" pitchFamily="2" charset="-122"/>
                        <a:cs typeface="Arial" pitchFamily="34" charset="0"/>
                      </a:rPr>
                      <a:t>t</a:t>
                    </a: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 bwMode="auto">
                  <a:xfrm flipV="1">
                    <a:off x="6757348" y="3593938"/>
                    <a:ext cx="0" cy="2123780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9" name="Straight Arrow Connector 18"/>
                  <p:cNvCxnSpPr/>
                  <p:nvPr/>
                </p:nvCxnSpPr>
                <p:spPr bwMode="auto">
                  <a:xfrm flipV="1">
                    <a:off x="6686409" y="5634600"/>
                    <a:ext cx="4362591" cy="9655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1" name="Rectangle 20"/>
                  <p:cNvSpPr/>
                  <p:nvPr/>
                </p:nvSpPr>
                <p:spPr bwMode="auto">
                  <a:xfrm>
                    <a:off x="7000875" y="4857369"/>
                    <a:ext cx="66675" cy="7920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 bwMode="auto">
                  <a:xfrm>
                    <a:off x="7127769" y="4857369"/>
                    <a:ext cx="66675" cy="7920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7254663" y="4857369"/>
                    <a:ext cx="66675" cy="7920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 bwMode="auto">
                  <a:xfrm>
                    <a:off x="8828809" y="4847141"/>
                    <a:ext cx="66675" cy="7920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 bwMode="auto">
                  <a:xfrm>
                    <a:off x="8955703" y="4847141"/>
                    <a:ext cx="66675" cy="7920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 bwMode="auto">
                  <a:xfrm>
                    <a:off x="9082597" y="4847141"/>
                    <a:ext cx="66675" cy="7920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 bwMode="auto">
                  <a:xfrm>
                    <a:off x="10535683" y="4837486"/>
                    <a:ext cx="66675" cy="7920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10662577" y="4837486"/>
                    <a:ext cx="66675" cy="7920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 bwMode="auto">
                  <a:xfrm>
                    <a:off x="10789471" y="4837486"/>
                    <a:ext cx="66675" cy="7920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 bwMode="auto">
                  <a:xfrm>
                    <a:off x="9445760" y="3838576"/>
                    <a:ext cx="425880" cy="1796024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" name="Left Brace 33"/>
                  <p:cNvSpPr/>
                  <p:nvPr/>
                </p:nvSpPr>
                <p:spPr bwMode="auto">
                  <a:xfrm rot="5400000">
                    <a:off x="10578613" y="4463427"/>
                    <a:ext cx="229323" cy="531965"/>
                  </a:xfrm>
                  <a:prstGeom prst="leftBrac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111435" y="3805792"/>
                    <a:ext cx="2146081" cy="5509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Bef>
                        <a:spcPts val="600"/>
                      </a:spcBef>
                      <a:buClr>
                        <a:schemeClr val="bg1">
                          <a:lumMod val="50000"/>
                        </a:schemeClr>
                      </a:buClr>
                      <a:buSzPct val="80000"/>
                      <a:buNone/>
                    </a:pPr>
                    <a:r>
                      <a:rPr lang="en-GB" sz="2000" dirty="0" err="1" smtClean="0">
                        <a:latin typeface="Arial" pitchFamily="34" charset="0"/>
                        <a:ea typeface="华文细黑" pitchFamily="2" charset="-122"/>
                        <a:cs typeface="Arial" pitchFamily="34" charset="0"/>
                      </a:rPr>
                      <a:t>eDRX</a:t>
                    </a:r>
                    <a:r>
                      <a:rPr lang="en-GB" sz="2000" dirty="0" smtClean="0">
                        <a:latin typeface="Arial" pitchFamily="34" charset="0"/>
                        <a:ea typeface="华文细黑" pitchFamily="2" charset="-122"/>
                        <a:cs typeface="Arial" pitchFamily="34" charset="0"/>
                      </a:rPr>
                      <a:t> time</a:t>
                    </a:r>
                  </a:p>
                </p:txBody>
              </p:sp>
              <p:sp>
                <p:nvSpPr>
                  <p:cNvPr id="40" name="Left Brace 39"/>
                  <p:cNvSpPr/>
                  <p:nvPr/>
                </p:nvSpPr>
                <p:spPr bwMode="auto">
                  <a:xfrm rot="5400000">
                    <a:off x="7968736" y="3857826"/>
                    <a:ext cx="207017" cy="1418942"/>
                  </a:xfrm>
                  <a:prstGeom prst="leftBrace">
                    <a:avLst/>
                  </a:prstGeom>
                  <a:noFill/>
                  <a:ln w="22225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9022378" y="3428262"/>
                    <a:ext cx="124774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Bef>
                        <a:spcPts val="600"/>
                      </a:spcBef>
                      <a:buClr>
                        <a:schemeClr val="bg1">
                          <a:lumMod val="50000"/>
                        </a:schemeClr>
                      </a:buClr>
                      <a:buSzPct val="80000"/>
                      <a:buNone/>
                    </a:pPr>
                    <a:r>
                      <a:rPr lang="en-GB" sz="1400" dirty="0" smtClean="0">
                        <a:latin typeface="Arial" pitchFamily="34" charset="0"/>
                        <a:ea typeface="华文细黑" pitchFamily="2" charset="-122"/>
                        <a:cs typeface="Arial" pitchFamily="34" charset="0"/>
                      </a:rPr>
                      <a:t>RX/TX</a:t>
                    </a: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10115215" y="3920535"/>
                <a:ext cx="12477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None/>
                </a:pPr>
                <a:r>
                  <a:rPr lang="en-GB" sz="1400" b="0" dirty="0">
                    <a:latin typeface="Arial" pitchFamily="34" charset="0"/>
                    <a:ea typeface="华文细黑" pitchFamily="2" charset="-122"/>
                    <a:cs typeface="Arial" pitchFamily="34" charset="0"/>
                  </a:rPr>
                  <a:t>p</a:t>
                </a:r>
                <a:r>
                  <a:rPr lang="en-GB" sz="1400" b="0" dirty="0" smtClean="0">
                    <a:latin typeface="Arial" pitchFamily="34" charset="0"/>
                    <a:ea typeface="华文细黑" pitchFamily="2" charset="-122"/>
                    <a:cs typeface="Arial" pitchFamily="34" charset="0"/>
                  </a:rPr>
                  <a:t>aging chances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761293" y="2739915"/>
              <a:ext cx="1739272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6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NB-IoT: ≤ 3 hr</a:t>
              </a:r>
            </a:p>
            <a:p>
              <a:pPr>
                <a:spcBef>
                  <a:spcPts val="600"/>
                </a:spcBef>
                <a:buClr>
                  <a:schemeClr val="bg1">
                    <a:lumMod val="50000"/>
                  </a:schemeClr>
                </a:buClr>
                <a:buSzPct val="80000"/>
                <a:buNone/>
              </a:pPr>
              <a:r>
                <a:rPr lang="en-GB" sz="16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eMTC: </a:t>
              </a:r>
              <a:r>
                <a:rPr lang="en-GB" sz="1600" dirty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≤ </a:t>
              </a:r>
              <a:r>
                <a:rPr lang="en-GB" sz="1600" dirty="0" smtClean="0">
                  <a:latin typeface="Arial" pitchFamily="34" charset="0"/>
                  <a:ea typeface="华文细黑" pitchFamily="2" charset="-122"/>
                  <a:cs typeface="Arial" pitchFamily="34" charset="0"/>
                </a:rPr>
                <a:t>40 min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V="1">
              <a:off x="1498392" y="1936859"/>
              <a:ext cx="0" cy="818509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6" name="TextBox 115"/>
          <p:cNvSpPr txBox="1"/>
          <p:nvPr/>
        </p:nvSpPr>
        <p:spPr>
          <a:xfrm rot="16200000">
            <a:off x="3493812" y="1645412"/>
            <a:ext cx="140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Power use</a:t>
            </a:r>
          </a:p>
        </p:txBody>
      </p:sp>
      <p:sp>
        <p:nvSpPr>
          <p:cNvPr id="163" name="TextBox 162"/>
          <p:cNvSpPr txBox="1"/>
          <p:nvPr/>
        </p:nvSpPr>
        <p:spPr>
          <a:xfrm rot="16200000">
            <a:off x="7535164" y="1663598"/>
            <a:ext cx="140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None/>
            </a:pPr>
            <a:r>
              <a:rPr lang="en-GB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Power use</a:t>
            </a:r>
          </a:p>
        </p:txBody>
      </p:sp>
    </p:spTree>
    <p:extLst>
      <p:ext uri="{BB962C8B-B14F-4D97-AF65-F5344CB8AC3E}">
        <p14:creationId xmlns:p14="http://schemas.microsoft.com/office/powerpoint/2010/main" val="243699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16-9 PPT Temp">
  <a:themeElements>
    <a:clrScheme name="16比9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6比9PPT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6比9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-9 模板-Gray" id="{E084D7FC-E938-47E6-AA47-010E3945E919}" vid="{56FD3ECA-7F99-430C-9DEA-957950880660}"/>
    </a:ext>
  </a:extLst>
</a:theme>
</file>

<file path=ppt/theme/theme2.xml><?xml version="1.0" encoding="utf-8"?>
<a:theme xmlns:a="http://schemas.openxmlformats.org/drawingml/2006/main" name="2_默认设计模板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2_默认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/>
      </a:spPr>
      <a:bodyPr rtlCol="0" anchor="ctr"/>
      <a:lstStyle>
        <a:defPPr algn="ctr">
          <a:defRPr/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 marL="274638" indent="-274638">
          <a:spcBef>
            <a:spcPts val="600"/>
          </a:spcBef>
          <a:buClr>
            <a:schemeClr val="bg1">
              <a:lumMod val="50000"/>
            </a:schemeClr>
          </a:buClr>
          <a:buSzPct val="80000"/>
          <a:buFont typeface="Wingdings" pitchFamily="2" charset="2"/>
          <a:buChar char="l"/>
          <a:defRPr dirty="0" err="1" smtClean="0">
            <a:latin typeface="Arial" pitchFamily="34" charset="0"/>
            <a:ea typeface="华文细黑" pitchFamily="2" charset="-122"/>
            <a:cs typeface="Arial" pitchFamily="34" charset="0"/>
          </a:defRPr>
        </a:defPPr>
      </a:lstStyle>
    </a:tx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-9 模板-Gray" id="{E084D7FC-E938-47E6-AA47-010E3945E919}" vid="{CD46EE07-394F-42D7-8252-5E7AD7A148D5}"/>
    </a:ext>
  </a:extLst>
</a:theme>
</file>

<file path=ppt/theme/theme3.xml><?xml version="1.0" encoding="utf-8"?>
<a:theme xmlns:a="http://schemas.openxmlformats.org/drawingml/2006/main" name="5_default">
  <a:themeElements>
    <a:clrScheme name="3_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华为VI字体">
      <a:majorFont>
        <a:latin typeface="FrutigerNext LT Medium"/>
        <a:ea typeface="华文细黑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3_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-9 模板-Gray" id="{E084D7FC-E938-47E6-AA47-010E3945E919}" vid="{6ED0E8CE-4234-444F-8F3F-B81082EADC5F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 模板-Gray new</Template>
  <TotalTime>32176</TotalTime>
  <Words>967</Words>
  <Application>Microsoft Office PowerPoint</Application>
  <PresentationFormat>Custom</PresentationFormat>
  <Paragraphs>308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MS PGothic</vt:lpstr>
      <vt:lpstr>黑体</vt:lpstr>
      <vt:lpstr>宋体</vt:lpstr>
      <vt:lpstr>宋体</vt:lpstr>
      <vt:lpstr>Arial</vt:lpstr>
      <vt:lpstr>Bauhaus 93</vt:lpstr>
      <vt:lpstr>FrutigerNext LT Light</vt:lpstr>
      <vt:lpstr>FrutigerNext LT Medium</vt:lpstr>
      <vt:lpstr>华文细黑</vt:lpstr>
      <vt:lpstr>Symbol</vt:lpstr>
      <vt:lpstr>Wingdings</vt:lpstr>
      <vt:lpstr>1_16-9 PPT Temp</vt:lpstr>
      <vt:lpstr>2_默认设计模板</vt:lpstr>
      <vt:lpstr>5_default</vt:lpstr>
      <vt:lpstr>3GPP’s Low-Power Wide-Area IoT Solutions: NB-IoT and eMTC</vt:lpstr>
      <vt:lpstr>Four KPIs for 3GPP LPWA IoT solutions</vt:lpstr>
      <vt:lpstr>NB-IoT and eMTC project timelines</vt:lpstr>
      <vt:lpstr>mMTC connection density</vt:lpstr>
      <vt:lpstr>Ultra-low UE complexity: Signal processing simplifications</vt:lpstr>
      <vt:lpstr>Ultra-low UE complexity: Hardware simplifications</vt:lpstr>
      <vt:lpstr>Ultra-low UE complexity: Further steps in NB-IoT</vt:lpstr>
      <vt:lpstr>Coverage extension</vt:lpstr>
      <vt:lpstr>Battery life 10 – 15 years</vt:lpstr>
      <vt:lpstr>Hallmarks of 3GPP LPWA IoT technologies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3GPP's Low-Power Wide-Area IoT Solutions: NB-IoT and eMTC</dc:title>
  <dc:creator>Matthew Webb</dc:creator>
  <cp:lastModifiedBy>Matthew Webb</cp:lastModifiedBy>
  <cp:revision>2110</cp:revision>
  <cp:lastPrinted>2018-06-20T09:31:51Z</cp:lastPrinted>
  <dcterms:created xsi:type="dcterms:W3CDTF">2016-03-01T06:13:35Z</dcterms:created>
  <dcterms:modified xsi:type="dcterms:W3CDTF">2018-10-25T11:30:08Z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(2)pY4GDiLe8oqACb1nl4pglzEDlJZKty2CUFJGZI8EzfKNbQeW7A3Q72EqOkX7My9KzQP2NtXj_x000d_ jxKaXgOHbrgFWeS1pao/VRcrPrQwuTPBkZp1fOJp/Xf2vYI2195zkRVPO7McHhljWqMUHT7v_x000d_ dXdfeg0/+KENREhENVch8MaIZmn2fsM0JwzsuBaJFegeaUOtE01BuzgB2V9P54qFzu4OvGuh_x000d_ w5iKg5TuV1+FYIN/Oc</vt:lpwstr>
  </property>
  <property fmtid="{D5CDD505-2E9C-101B-9397-08002B2CF9AE}" pid="3" name="_ms_pID_7253431">
    <vt:lpwstr>/ND/H98mPg0AONmBcm6+3ALojSGjtylUHgfSaVrE42KEbwT22CztbW_x000d_ zATFMdFjTRFSn40LAnWiq332XiNaaBGun15jDcGFZu4CLYHNGATbwdQVF3FjhUTyGjVSNM0V_x000d_ 98egp12j/O6uobRaoAgoPnvzoyIqTXrrgPWXHz0AbNgjkXkWYITzL0epUziIRZvzZWSPBKSu_x000d_ dxcgm9T9ysaGYo6J</vt:lpwstr>
  </property>
  <property fmtid="{D5CDD505-2E9C-101B-9397-08002B2CF9AE}" pid="4" name="_new_ms_pID_72543">
    <vt:lpwstr>(3)epobGLf1tZ6OpcyBhpLdJLKIulHwEPXN2tyllQrKHA0ZU24gCjcnKlSCQ5FSOzUFoNCaJmA7
DEkT8XKal6tycRXPIL16lLP6Wqs4DMoPd4vTOfTUkfIu6Hn436jXbE41L7bU6ZzFLkiC2mfx
RaSY/5B5BCwh1+3nZ+BiM6ZtToEj3UXancuAobg5ZitBKPnt53FLmfftc2f3sE8vhACsIVWL
jc9N/lOJKkw1eiMnhV</vt:lpwstr>
  </property>
  <property fmtid="{D5CDD505-2E9C-101B-9397-08002B2CF9AE}" pid="5" name="_new_ms_pID_725431">
    <vt:lpwstr>9JUDqHwhrl0PfvzsU+silll02dXhZZGrXg8GO+xBjXUulm9UXNMkBq
1mPlMx9hh/z2+JWY+x559OCWqjEKcxnUqjYH1g1iJZCjxXHpvGG4ur4Gl743bh+kSu0WAyHb
hW8PWiDgrLh2SzeZnK5VF+9e34uIe3rYGselWyvlzcDwF8JYYsGT+r4t5z2gHiSgRX+7hI5M
oMceI8aY+MigR4nbIQbVV3xMWki0VLxU81J3</vt:lpwstr>
  </property>
  <property fmtid="{D5CDD505-2E9C-101B-9397-08002B2CF9AE}" pid="6" name="_new_ms_pID_725432">
    <vt:lpwstr>/+iL5NhMFZftFHgCqERIRNOdarpcgrXKvSgf
4L02OQQUvMWi9/VBQq0lKeCli64Evw==</vt:lpwstr>
  </property>
  <property fmtid="{D5CDD505-2E9C-101B-9397-08002B2CF9AE}" pid="7" name="_2015_ms_pID_725343">
    <vt:lpwstr>(3)mXWg07bDzwCwBHZHE9ZZFxLAhjqg19bMXevgn6v87zts9FWPLyzPHwe3HpM+0JWq4Sw6O3fS
asn+GgHHpAdCFYxnPgp4M84Hi9gq2l77oGd1pWBP5cXufHGNGlDy3jcy3qwiDK3HcU3G3nhI
ga0SqITOcfwEL8l6AyAcOX+Yy1RkH2TKEPuk2lDxE3pMLNd7iuPV73jodhGEVv1B2/MzFGPj
/d6kK+ihvazduE1rgW</vt:lpwstr>
  </property>
  <property fmtid="{D5CDD505-2E9C-101B-9397-08002B2CF9AE}" pid="8" name="_2015_ms_pID_7253431">
    <vt:lpwstr>rQAl/6+XLjYU3Ll59brxu3KUwXkvUOZqLAuHPWyxYBtoZByg8fr0jK
MnIEh5yDduBrTv5HCixLjDuhkNeCWFVe2s29JH/+466UZqRHwZvT9yBzQnv6sVxdoKLjTuOt
SwPPhXx/UZNuTOAsG2h03K0LCZpp8uqegNwSwl+Ng/LSVnzJc41Xos7j73K2WGQ5N6SPcB2K
W5kgqdW4ZxS/IfCyG65d7CoeDhMbMUl0y/dH</vt:lpwstr>
  </property>
  <property fmtid="{D5CDD505-2E9C-101B-9397-08002B2CF9AE}" pid="9" name="_2015_ms_pID_7253432">
    <vt:lpwstr>dmh5MWsh2rKRa/i4BNev03crs547LydyCOtA
kg4jZ0qFVovNzNKlTGEwi1ns1BoRkcNYSK/zuPXHhv5nW3al/Vk=</vt:lpwstr>
  </property>
  <property fmtid="{D5CDD505-2E9C-101B-9397-08002B2CF9AE}" pid="10" name="_readonly">
    <vt:lpwstr/>
  </property>
  <property fmtid="{D5CDD505-2E9C-101B-9397-08002B2CF9AE}" pid="11" name="_change">
    <vt:lpwstr/>
  </property>
  <property fmtid="{D5CDD505-2E9C-101B-9397-08002B2CF9AE}" pid="12" name="_full-control">
    <vt:lpwstr/>
  </property>
  <property fmtid="{D5CDD505-2E9C-101B-9397-08002B2CF9AE}" pid="13" name="sflag">
    <vt:lpwstr>1540466943</vt:lpwstr>
  </property>
</Properties>
</file>