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BFDC94-B7B3-9040-11B5-D7A4A31C0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1F4F5AF-C3D9-F800-C1D5-27F28A869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39D6F5-3DF2-20A3-9D96-031D7A69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08D3-917C-5D40-BC8B-AC6715DBBC77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5BC729-8ACB-4348-5AD9-DB445922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B0349F-1687-681B-3032-6CB58932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63C0-695A-7B4D-86F0-101B9D005C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18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8C8BB6-397B-3403-8FED-9F5F78DB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49C7064-3674-3216-189E-C05A29E6B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84D1E3-AAA8-F07B-54C4-3232762D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08D3-917C-5D40-BC8B-AC6715DBBC77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807F82-2825-24D8-3879-1AF12452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B5018D-F311-1268-CF92-35076187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63C0-695A-7B4D-86F0-101B9D005C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811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8A2145A-7318-6D05-9770-A2208AC52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FF81861-4FD1-F1E8-34AB-C23BB0833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F661B5-7573-5D0C-B522-098C74B8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08D3-917C-5D40-BC8B-AC6715DBBC77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EFB1F11-4747-FBB6-A04A-46A595DB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BAAED1D-E65C-80E3-F8DB-942043E8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63C0-695A-7B4D-86F0-101B9D005C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005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03DF5B-C2F3-D3CA-6B30-DB32B288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778FD2-0547-1977-C397-129D890F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4D13495-E56E-60CB-ACB3-00895A49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08D3-917C-5D40-BC8B-AC6715DBBC77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12146C-02D1-7693-4A79-F14D8289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7EFC3D-CEF9-8998-DDB3-C0874C79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63C0-695A-7B4D-86F0-101B9D005C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00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ACD5D3-E15A-B3C8-9D88-A3BA2B72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3B00560-6A57-8555-667F-57DA045A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2510FDC-2F6F-4E64-3B7D-F6192139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08D3-917C-5D40-BC8B-AC6715DBBC77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EAE99F-E966-5525-D471-3E4DDF4E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AC383F-BC61-5A2B-A471-99F3EC27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63C0-695A-7B4D-86F0-101B9D005C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259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F126BC-8DA8-4386-8F9C-6FD92C74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433962-9A0E-48D8-8C19-26B59D9A7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819BD4B-5A25-155C-2FD5-3BF2D95B4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0D4C795-C0B5-4DE7-4E12-7E05BCBD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08D3-917C-5D40-BC8B-AC6715DBBC77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4D4868C-49CD-B962-E01B-7720A158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58302F6-EDC7-EFE4-9895-A401FB0F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63C0-695A-7B4D-86F0-101B9D005C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022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3CD33D-FD75-F220-D65E-AC677C12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866BAB1-3159-73B8-7CB4-C10869DC8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8D0B8E1-3878-E61A-0035-3EC7C7F7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6BE647E-00EE-92A9-48D4-62F238FC5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A936360-60D8-62FF-7C4F-342485AE9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9B8EA39-62A1-F37A-A6D5-4F4EF6F5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08D3-917C-5D40-BC8B-AC6715DBBC77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6003CB1-08C1-2A99-DC0C-928F28C4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AD5A68B-B039-735C-6034-E1C4E00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63C0-695A-7B4D-86F0-101B9D005C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09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EC24B8-500F-3A16-D149-44000A06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B57887D-B903-5886-D2DC-D1B7988E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08D3-917C-5D40-BC8B-AC6715DBBC77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8343B61-32E1-F59B-75D4-C4AF3FED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AFFC815-E6DF-5969-19B3-BAE9648D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63C0-695A-7B4D-86F0-101B9D005C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856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345E692-E91D-0DFD-6AA1-036F2B53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08D3-917C-5D40-BC8B-AC6715DBBC77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3EF9981-EEE3-2890-BED8-BC54A975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8F4E5A0-9DA3-C66C-0F41-3F39FE8A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63C0-695A-7B4D-86F0-101B9D005C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85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DC82D8-A66B-0B72-75B3-B2C32F96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77F706-F61E-09BC-06C2-CC5FEA492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B803D2B-1078-AA91-C5F7-02633C60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267F64F-4CD2-5FB5-08E4-96B4550B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08D3-917C-5D40-BC8B-AC6715DBBC77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7058EEF-28A0-0EBC-B1DA-B79FC6BF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7CB5B29-FF55-E0EB-0EEB-AEE2D7AA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63C0-695A-7B4D-86F0-101B9D005C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28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BDD0FD-33B5-FAA1-1E7A-D6C2653E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0FC9A19-1D23-0273-9960-ECE8BBEA8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E8601C1-2CE2-CE4C-9AFA-47DD4104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3103F06-E3A9-FE95-320A-39C0B633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08D3-917C-5D40-BC8B-AC6715DBBC77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93F7590-EBF5-D749-6B8F-AECAA77B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6C1B87D-9491-DACD-DDCD-7B6C7543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63C0-695A-7B4D-86F0-101B9D005C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102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90887FA-CBDF-8634-425E-5CC1EE3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43C6501-EE18-A54B-AB3D-C89C7A88F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EEFF6F2-F70E-32A6-4966-63C91FC10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3B08D3-917C-5D40-BC8B-AC6715DBBC77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F32D2C6-66B0-CB17-8920-53B50A616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727524-148E-9524-6349-EA663533B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8563C0-695A-7B4D-86F0-101B9D005C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2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05ED7E49-9AC2-46EB-A72C-0741B9DD3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2658"/>
            <a:ext cx="9144000" cy="812307"/>
          </a:xfrm>
        </p:spPr>
        <p:txBody>
          <a:bodyPr>
            <a:normAutofit/>
          </a:bodyPr>
          <a:lstStyle/>
          <a:p>
            <a:r>
              <a:rPr lang="tr-TR" sz="4800" dirty="0">
                <a:solidFill>
                  <a:schemeClr val="bg1"/>
                </a:solidFill>
              </a:rPr>
              <a:t>Model-</a:t>
            </a:r>
            <a:r>
              <a:rPr lang="tr-TR" sz="4800" dirty="0" err="1">
                <a:solidFill>
                  <a:schemeClr val="bg1"/>
                </a:solidFill>
              </a:rPr>
              <a:t>View</a:t>
            </a:r>
            <a:r>
              <a:rPr lang="tr-TR" sz="4800" dirty="0">
                <a:solidFill>
                  <a:schemeClr val="bg1"/>
                </a:solidFill>
              </a:rPr>
              <a:t>-Controller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F968DE-EF9C-D141-6A46-3B5C0D94D41A}"/>
              </a:ext>
            </a:extLst>
          </p:cNvPr>
          <p:cNvSpPr/>
          <p:nvPr/>
        </p:nvSpPr>
        <p:spPr>
          <a:xfrm>
            <a:off x="2473909" y="1855002"/>
            <a:ext cx="2204618" cy="22046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9600" b="1" dirty="0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C6559E-8F99-28B4-97EE-C5C32903B05D}"/>
              </a:ext>
            </a:extLst>
          </p:cNvPr>
          <p:cNvSpPr/>
          <p:nvPr/>
        </p:nvSpPr>
        <p:spPr>
          <a:xfrm>
            <a:off x="4993691" y="1855002"/>
            <a:ext cx="2204618" cy="22046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9600" b="1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342911-1CB3-75A6-76E7-5CE644C2A732}"/>
              </a:ext>
            </a:extLst>
          </p:cNvPr>
          <p:cNvSpPr/>
          <p:nvPr/>
        </p:nvSpPr>
        <p:spPr>
          <a:xfrm>
            <a:off x="7513473" y="1855002"/>
            <a:ext cx="2204618" cy="220461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9600" b="1" dirty="0">
                <a:solidFill>
                  <a:srgbClr val="0070C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2804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9D59F5-F7E7-0A32-5333-07B9F13A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MVC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B08E47-B7D1-D200-097F-8ADE15E44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MVC (Model-</a:t>
            </a:r>
            <a:r>
              <a:rPr lang="tr-TR" dirty="0" err="1">
                <a:solidFill>
                  <a:schemeClr val="bg1"/>
                </a:solidFill>
              </a:rPr>
              <a:t>View</a:t>
            </a:r>
            <a:r>
              <a:rPr lang="tr-TR" dirty="0">
                <a:solidFill>
                  <a:schemeClr val="bg1"/>
                </a:solidFill>
              </a:rPr>
              <a:t>-Controller) yazılım geliştirme mimarisi, kullanıcı arayüzlerini ayırarak kodu daha modüler ve sürdürülebilir hale getiren bir tasarım desenidir. Bu model, uygulamanın farklı bölümlerini organize etmek ve kodun temiz kalmasını sağlamak için geliştirilmiştir.</a:t>
            </a:r>
          </a:p>
        </p:txBody>
      </p:sp>
    </p:spTree>
    <p:extLst>
      <p:ext uri="{BB962C8B-B14F-4D97-AF65-F5344CB8AC3E}">
        <p14:creationId xmlns:p14="http://schemas.microsoft.com/office/powerpoint/2010/main" val="406182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75CFA1-E4AC-E481-2EEC-150EC96E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1. Model (M)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52FB19-F232-A782-EF8A-D3C437E68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Model, uygulamanın veri kısmını ve bu verilerle ilgili iş mantığını içerir. </a:t>
            </a:r>
            <a:r>
              <a:rPr lang="tr-TR" dirty="0" err="1">
                <a:solidFill>
                  <a:schemeClr val="bg1"/>
                </a:solidFill>
              </a:rPr>
              <a:t>Veritabanı</a:t>
            </a:r>
            <a:r>
              <a:rPr lang="tr-TR" dirty="0">
                <a:solidFill>
                  <a:schemeClr val="bg1"/>
                </a:solidFill>
              </a:rPr>
              <a:t> işlemleri, doğrulama kuralları ve uygulamanın işleyişine dair kurallar modelde yer alır. Kullanıcıların arayüzde yaptığı işlemler, model katmanı aracılığıyla işlenir. Model ayrıca uygulamanın </a:t>
            </a:r>
            <a:r>
              <a:rPr lang="tr-TR" dirty="0" err="1">
                <a:solidFill>
                  <a:schemeClr val="bg1"/>
                </a:solidFill>
              </a:rPr>
              <a:t>veritabanıyla</a:t>
            </a:r>
            <a:r>
              <a:rPr lang="tr-TR" dirty="0">
                <a:solidFill>
                  <a:schemeClr val="bg1"/>
                </a:solidFill>
              </a:rPr>
              <a:t> olan etkileşiminden sorumlu olan katmandır.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bg1"/>
                </a:solidFill>
              </a:rPr>
              <a:t>Görevleri:</a:t>
            </a:r>
            <a:endParaRPr lang="tr-T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Verilerin alınması ve işlenmesi (CRUD işlemleri).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bg1"/>
                </a:solidFill>
              </a:rPr>
              <a:t>Veritabanıyla</a:t>
            </a:r>
            <a:r>
              <a:rPr lang="tr-TR" dirty="0">
                <a:solidFill>
                  <a:schemeClr val="bg1"/>
                </a:solidFill>
              </a:rPr>
              <a:t> doğrudan iletişim kurma.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Uygulamanın iş mantığının bir kısmını içerme.</a:t>
            </a: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3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7C842-8667-0802-3346-B68338B2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2. </a:t>
            </a:r>
            <a:r>
              <a:rPr lang="tr-TR" b="1" dirty="0" err="1">
                <a:solidFill>
                  <a:schemeClr val="bg1"/>
                </a:solidFill>
              </a:rPr>
              <a:t>View</a:t>
            </a:r>
            <a:r>
              <a:rPr lang="tr-TR" b="1" dirty="0">
                <a:solidFill>
                  <a:schemeClr val="bg1"/>
                </a:solidFill>
              </a:rPr>
              <a:t> (V)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1F0BD7-691E-8DBA-0B2B-1D09905D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bg1"/>
                </a:solidFill>
              </a:rPr>
              <a:t>View</a:t>
            </a:r>
            <a:r>
              <a:rPr lang="tr-TR" dirty="0">
                <a:solidFill>
                  <a:schemeClr val="bg1"/>
                </a:solidFill>
              </a:rPr>
              <a:t>, kullanıcıya gösterilecek olan arayüzü temsil eder. Bu katman, HTML, CSS, JavaScript gibi teknolojilerle oluşturulmuş kullanıcı arayüzünü barındırır ve kullanıcıya veriyi sunar. Kullanıcılar bu katman aracılığıyla uygulama ile etkileşime geçerler.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bg1"/>
                </a:solidFill>
              </a:rPr>
              <a:t>Görevleri:</a:t>
            </a:r>
            <a:endParaRPr lang="tr-T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Verileri kullanıcıya görsel olarak sunma.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HTML çıktıları oluşturma.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Kullanıcıdan veri alma (Formlar, butonlar vb.).</a:t>
            </a: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0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486B36-A2BD-F6F5-1E4E-5D33FF03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3. Controller (C)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4DA491-4377-83D9-8ABE-BA31CAEBC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Controller, kullanıcıdan gelen istekleri alır ve bunları işler. Kontrolörler, model ve </a:t>
            </a:r>
            <a:r>
              <a:rPr lang="tr-TR" dirty="0" err="1">
                <a:solidFill>
                  <a:schemeClr val="bg1"/>
                </a:solidFill>
              </a:rPr>
              <a:t>view</a:t>
            </a:r>
            <a:r>
              <a:rPr lang="tr-TR" dirty="0">
                <a:solidFill>
                  <a:schemeClr val="bg1"/>
                </a:solidFill>
              </a:rPr>
              <a:t> arasında bir köprü görevi görür. Kullanıcı bir URL’ye eriştiğinde, bu istek önce kontrolöre gelir. Kontrolör, gerekli işlemleri yaptıktan sonra kullanıcıya uygun </a:t>
            </a:r>
            <a:r>
              <a:rPr lang="tr-TR" dirty="0" err="1">
                <a:solidFill>
                  <a:schemeClr val="bg1"/>
                </a:solidFill>
              </a:rPr>
              <a:t>view’i</a:t>
            </a:r>
            <a:r>
              <a:rPr lang="tr-TR" dirty="0">
                <a:solidFill>
                  <a:schemeClr val="bg1"/>
                </a:solidFill>
              </a:rPr>
              <a:t> döner.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bg1"/>
                </a:solidFill>
              </a:rPr>
              <a:t>Görevleri:</a:t>
            </a:r>
            <a:endParaRPr lang="tr-T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Kullanıcı isteklerini karşılamak.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İş mantığını çalıştırmak.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Model ile </a:t>
            </a:r>
            <a:r>
              <a:rPr lang="tr-TR" dirty="0" err="1">
                <a:solidFill>
                  <a:schemeClr val="bg1"/>
                </a:solidFill>
              </a:rPr>
              <a:t>view</a:t>
            </a:r>
            <a:r>
              <a:rPr lang="tr-TR" dirty="0">
                <a:solidFill>
                  <a:schemeClr val="bg1"/>
                </a:solidFill>
              </a:rPr>
              <a:t> arasında veri alışverişini sağlamak.</a:t>
            </a: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178F6D-EDBC-9316-6E69-6191DBB2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MVC'nin</a:t>
            </a:r>
            <a:r>
              <a:rPr lang="tr-TR" b="1" dirty="0">
                <a:solidFill>
                  <a:schemeClr val="bg1"/>
                </a:solidFill>
              </a:rPr>
              <a:t> Avantajları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F19D51-FD20-24DD-74B8-7D6194F34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bg1"/>
                </a:solidFill>
              </a:rPr>
              <a:t>Ayrılmış Yapı:</a:t>
            </a:r>
            <a:r>
              <a:rPr lang="tr-TR" dirty="0">
                <a:solidFill>
                  <a:schemeClr val="bg1"/>
                </a:solidFill>
              </a:rPr>
              <a:t> Kod, model, </a:t>
            </a:r>
            <a:r>
              <a:rPr lang="tr-TR" dirty="0" err="1">
                <a:solidFill>
                  <a:schemeClr val="bg1"/>
                </a:solidFill>
              </a:rPr>
              <a:t>view</a:t>
            </a:r>
            <a:r>
              <a:rPr lang="tr-TR" dirty="0">
                <a:solidFill>
                  <a:schemeClr val="bg1"/>
                </a:solidFill>
              </a:rPr>
              <a:t> ve </a:t>
            </a:r>
            <a:r>
              <a:rPr lang="tr-TR" dirty="0" err="1">
                <a:solidFill>
                  <a:schemeClr val="bg1"/>
                </a:solidFill>
              </a:rPr>
              <a:t>controller</a:t>
            </a:r>
            <a:r>
              <a:rPr lang="tr-TR" dirty="0">
                <a:solidFill>
                  <a:schemeClr val="bg1"/>
                </a:solidFill>
              </a:rPr>
              <a:t> olarak ayrıldığı için her bir katmanı yönetmek daha kolaydır. Örneğin, iş mantığı ile kullanıcı arayüzü birbirine karışmaz.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bg1"/>
                </a:solidFill>
              </a:rPr>
              <a:t>Yeniden Kullanılabilirlik:</a:t>
            </a:r>
            <a:r>
              <a:rPr lang="tr-TR" dirty="0">
                <a:solidFill>
                  <a:schemeClr val="bg1"/>
                </a:solidFill>
              </a:rPr>
              <a:t> Model ve </a:t>
            </a:r>
            <a:r>
              <a:rPr lang="tr-TR" dirty="0" err="1">
                <a:solidFill>
                  <a:schemeClr val="bg1"/>
                </a:solidFill>
              </a:rPr>
              <a:t>view</a:t>
            </a:r>
            <a:r>
              <a:rPr lang="tr-TR" dirty="0">
                <a:solidFill>
                  <a:schemeClr val="bg1"/>
                </a:solidFill>
              </a:rPr>
              <a:t> birbirinden bağımsız olduğundan, aynı model farklı </a:t>
            </a:r>
            <a:r>
              <a:rPr lang="tr-TR" dirty="0" err="1">
                <a:solidFill>
                  <a:schemeClr val="bg1"/>
                </a:solidFill>
              </a:rPr>
              <a:t>view'lerde</a:t>
            </a:r>
            <a:r>
              <a:rPr lang="tr-TR" dirty="0">
                <a:solidFill>
                  <a:schemeClr val="bg1"/>
                </a:solidFill>
              </a:rPr>
              <a:t> tekrar tekrar kullanılabilir.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bg1"/>
                </a:solidFill>
              </a:rPr>
              <a:t>Sürdürülebilirlik:</a:t>
            </a:r>
            <a:r>
              <a:rPr lang="tr-TR" dirty="0">
                <a:solidFill>
                  <a:schemeClr val="bg1"/>
                </a:solidFill>
              </a:rPr>
              <a:t> Modüler yapı, büyük uygulamaların daha kolay yönetilmesini sağlar.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bg1"/>
                </a:solidFill>
              </a:rPr>
              <a:t>Test Edilebilirlik:</a:t>
            </a:r>
            <a:r>
              <a:rPr lang="tr-TR" dirty="0">
                <a:solidFill>
                  <a:schemeClr val="bg1"/>
                </a:solidFill>
              </a:rPr>
              <a:t> MVC mimarisinde her katman ayrı ayrı test edilebilir. Özellikle </a:t>
            </a:r>
            <a:r>
              <a:rPr lang="tr-TR" dirty="0" err="1">
                <a:solidFill>
                  <a:schemeClr val="bg1"/>
                </a:solidFill>
              </a:rPr>
              <a:t>controller</a:t>
            </a:r>
            <a:r>
              <a:rPr lang="tr-TR" dirty="0">
                <a:solidFill>
                  <a:schemeClr val="bg1"/>
                </a:solidFill>
              </a:rPr>
              <a:t> ve model testleri, karmaşık iş mantıklarının test edilmesini kolaylaştırır.</a:t>
            </a: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3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Yuvarlatılmış Dikdörtgen 7">
            <a:extLst>
              <a:ext uri="{FF2B5EF4-FFF2-40B4-BE49-F238E27FC236}">
                <a16:creationId xmlns:a16="http://schemas.microsoft.com/office/drawing/2014/main" id="{02207B83-4107-36DE-B825-DB68A35BB1FB}"/>
              </a:ext>
            </a:extLst>
          </p:cNvPr>
          <p:cNvSpPr/>
          <p:nvPr/>
        </p:nvSpPr>
        <p:spPr>
          <a:xfrm>
            <a:off x="903890" y="798786"/>
            <a:ext cx="3037489" cy="20705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 mantığını işleme</a:t>
            </a:r>
          </a:p>
          <a:p>
            <a:pPr algn="ctr"/>
            <a:r>
              <a:rPr lang="tr-TR" dirty="0"/>
              <a:t>Veri tabanı ile etkileşim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8B947400-DF9F-3A4E-DC4D-9FAE6B84E265}"/>
              </a:ext>
            </a:extLst>
          </p:cNvPr>
          <p:cNvSpPr/>
          <p:nvPr/>
        </p:nvSpPr>
        <p:spPr>
          <a:xfrm>
            <a:off x="1877452" y="337121"/>
            <a:ext cx="10903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Model</a:t>
            </a:r>
            <a:endParaRPr lang="tr-T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Yuvarlatılmış Dikdörtgen 10">
            <a:extLst>
              <a:ext uri="{FF2B5EF4-FFF2-40B4-BE49-F238E27FC236}">
                <a16:creationId xmlns:a16="http://schemas.microsoft.com/office/drawing/2014/main" id="{2A3A4EFD-040E-FEF3-3A65-CF9358AED984}"/>
              </a:ext>
            </a:extLst>
          </p:cNvPr>
          <p:cNvSpPr/>
          <p:nvPr/>
        </p:nvSpPr>
        <p:spPr>
          <a:xfrm>
            <a:off x="8250623" y="798786"/>
            <a:ext cx="3037489" cy="207053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 sunumunu işleme</a:t>
            </a:r>
          </a:p>
          <a:p>
            <a:pPr algn="ctr"/>
            <a:r>
              <a:rPr lang="tr-TR" dirty="0"/>
              <a:t>Dinamik </a:t>
            </a:r>
            <a:r>
              <a:rPr lang="tr-TR" dirty="0" err="1"/>
              <a:t>render</a:t>
            </a:r>
            <a:r>
              <a:rPr lang="tr-TR" dirty="0"/>
              <a:t> yapma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C8C8C9C4-4F85-ADD0-5BD4-B9540806505E}"/>
              </a:ext>
            </a:extLst>
          </p:cNvPr>
          <p:cNvSpPr/>
          <p:nvPr/>
        </p:nvSpPr>
        <p:spPr>
          <a:xfrm>
            <a:off x="9326489" y="337121"/>
            <a:ext cx="8857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View</a:t>
            </a:r>
            <a:endParaRPr lang="tr-T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Yuvarlatılmış Dikdörtgen 12">
            <a:extLst>
              <a:ext uri="{FF2B5EF4-FFF2-40B4-BE49-F238E27FC236}">
                <a16:creationId xmlns:a16="http://schemas.microsoft.com/office/drawing/2014/main" id="{024284AB-82D8-5ED9-72B9-AF72E0A4A42C}"/>
              </a:ext>
            </a:extLst>
          </p:cNvPr>
          <p:cNvSpPr/>
          <p:nvPr/>
        </p:nvSpPr>
        <p:spPr>
          <a:xfrm>
            <a:off x="4682359" y="4093779"/>
            <a:ext cx="3037489" cy="207053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İstek akışını yönetir</a:t>
            </a:r>
          </a:p>
          <a:p>
            <a:pPr algn="ctr"/>
            <a:r>
              <a:rPr lang="tr-TR" dirty="0">
                <a:solidFill>
                  <a:srgbClr val="FF0000"/>
                </a:solidFill>
              </a:rPr>
              <a:t>Asla veri mantığı işleme yapmaz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986C8C51-8941-2446-10A7-59B67D525509}"/>
              </a:ext>
            </a:extLst>
          </p:cNvPr>
          <p:cNvSpPr/>
          <p:nvPr/>
        </p:nvSpPr>
        <p:spPr>
          <a:xfrm>
            <a:off x="5358693" y="6164317"/>
            <a:ext cx="16848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Controller</a:t>
            </a:r>
            <a:endParaRPr lang="tr-T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" name="Silindir 14">
            <a:extLst>
              <a:ext uri="{FF2B5EF4-FFF2-40B4-BE49-F238E27FC236}">
                <a16:creationId xmlns:a16="http://schemas.microsoft.com/office/drawing/2014/main" id="{EC2C63E4-F1BD-4168-B262-F9EE49B4435F}"/>
              </a:ext>
            </a:extLst>
          </p:cNvPr>
          <p:cNvSpPr/>
          <p:nvPr/>
        </p:nvSpPr>
        <p:spPr>
          <a:xfrm>
            <a:off x="5358693" y="798786"/>
            <a:ext cx="1386664" cy="14673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B9ABF50D-93CC-2784-7B83-4F7354A665F8}"/>
              </a:ext>
            </a:extLst>
          </p:cNvPr>
          <p:cNvSpPr/>
          <p:nvPr/>
        </p:nvSpPr>
        <p:spPr>
          <a:xfrm>
            <a:off x="5261683" y="2302556"/>
            <a:ext cx="15806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Database</a:t>
            </a:r>
            <a:endParaRPr lang="tr-T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30" name="Picture 6" descr="a cartoon of spongebob sitting in front of a computer with a note on the wall that says &quot; wanted &quot; (Sağlayıcı: Tenor)">
            <a:extLst>
              <a:ext uri="{FF2B5EF4-FFF2-40B4-BE49-F238E27FC236}">
                <a16:creationId xmlns:a16="http://schemas.microsoft.com/office/drawing/2014/main" id="{F3833E46-0590-C1AC-5CEB-9A7B01266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63298" y="4419417"/>
            <a:ext cx="1864215" cy="130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ikdörtgen 16">
            <a:extLst>
              <a:ext uri="{FF2B5EF4-FFF2-40B4-BE49-F238E27FC236}">
                <a16:creationId xmlns:a16="http://schemas.microsoft.com/office/drawing/2014/main" id="{EAAF8F77-E371-A6F0-2D34-779F6DDB0A1F}"/>
              </a:ext>
            </a:extLst>
          </p:cNvPr>
          <p:cNvSpPr/>
          <p:nvPr/>
        </p:nvSpPr>
        <p:spPr>
          <a:xfrm>
            <a:off x="1734874" y="5729156"/>
            <a:ext cx="10727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Client</a:t>
            </a:r>
            <a:endParaRPr lang="tr-T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23" name="Grup 22">
            <a:extLst>
              <a:ext uri="{FF2B5EF4-FFF2-40B4-BE49-F238E27FC236}">
                <a16:creationId xmlns:a16="http://schemas.microsoft.com/office/drawing/2014/main" id="{B713302A-D4F5-2004-7257-8EB2B1AEFC3F}"/>
              </a:ext>
            </a:extLst>
          </p:cNvPr>
          <p:cNvGrpSpPr/>
          <p:nvPr/>
        </p:nvGrpSpPr>
        <p:grpSpPr>
          <a:xfrm>
            <a:off x="3127513" y="5406887"/>
            <a:ext cx="1554846" cy="461665"/>
            <a:chOff x="3127513" y="5406887"/>
            <a:chExt cx="1554846" cy="461665"/>
          </a:xfrm>
        </p:grpSpPr>
        <p:cxnSp>
          <p:nvCxnSpPr>
            <p:cNvPr id="19" name="Düz Ok Bağlayıcısı 18">
              <a:extLst>
                <a:ext uri="{FF2B5EF4-FFF2-40B4-BE49-F238E27FC236}">
                  <a16:creationId xmlns:a16="http://schemas.microsoft.com/office/drawing/2014/main" id="{286E7AB6-D775-46A3-9C52-A4D1B6DC9DB5}"/>
                </a:ext>
              </a:extLst>
            </p:cNvPr>
            <p:cNvCxnSpPr>
              <a:cxnSpLocks/>
            </p:cNvCxnSpPr>
            <p:nvPr/>
          </p:nvCxnSpPr>
          <p:spPr>
            <a:xfrm>
              <a:off x="3127513" y="5406887"/>
              <a:ext cx="155484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ikdörtgen 21">
              <a:extLst>
                <a:ext uri="{FF2B5EF4-FFF2-40B4-BE49-F238E27FC236}">
                  <a16:creationId xmlns:a16="http://schemas.microsoft.com/office/drawing/2014/main" id="{AD342644-E2B8-D76B-3EE4-C915D2F64051}"/>
                </a:ext>
              </a:extLst>
            </p:cNvPr>
            <p:cNvSpPr/>
            <p:nvPr/>
          </p:nvSpPr>
          <p:spPr>
            <a:xfrm>
              <a:off x="3207952" y="5406887"/>
              <a:ext cx="139397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tr-TR" sz="2400" b="1" cap="none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Request</a:t>
              </a:r>
              <a:endPara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9E8153EA-5596-773D-E684-0F1C53C3E68E}"/>
              </a:ext>
            </a:extLst>
          </p:cNvPr>
          <p:cNvCxnSpPr>
            <a:cxnSpLocks/>
          </p:cNvCxnSpPr>
          <p:nvPr/>
        </p:nvCxnSpPr>
        <p:spPr>
          <a:xfrm flipH="1" flipV="1">
            <a:off x="2967815" y="2869324"/>
            <a:ext cx="1864215" cy="13097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7B0296C9-BF7B-E654-6C19-55B9C167D19B}"/>
              </a:ext>
            </a:extLst>
          </p:cNvPr>
          <p:cNvCxnSpPr>
            <a:stCxn id="8" idx="3"/>
            <a:endCxn id="15" idx="2"/>
          </p:cNvCxnSpPr>
          <p:nvPr/>
        </p:nvCxnSpPr>
        <p:spPr>
          <a:xfrm flipV="1">
            <a:off x="3941379" y="1532454"/>
            <a:ext cx="1417314" cy="30160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6185D227-F151-53F4-2D21-3666F92977D2}"/>
              </a:ext>
            </a:extLst>
          </p:cNvPr>
          <p:cNvCxnSpPr/>
          <p:nvPr/>
        </p:nvCxnSpPr>
        <p:spPr>
          <a:xfrm>
            <a:off x="3617843" y="2869324"/>
            <a:ext cx="1643840" cy="12244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FA96974A-6F3E-7AE0-C43A-D859579ABFF0}"/>
              </a:ext>
            </a:extLst>
          </p:cNvPr>
          <p:cNvCxnSpPr/>
          <p:nvPr/>
        </p:nvCxnSpPr>
        <p:spPr>
          <a:xfrm flipV="1">
            <a:off x="7043514" y="2764221"/>
            <a:ext cx="1358364" cy="13295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72B833DF-5459-6C27-02B4-4AB9581F203E}"/>
              </a:ext>
            </a:extLst>
          </p:cNvPr>
          <p:cNvCxnSpPr/>
          <p:nvPr/>
        </p:nvCxnSpPr>
        <p:spPr>
          <a:xfrm flipH="1">
            <a:off x="7566991" y="2869324"/>
            <a:ext cx="1340738" cy="13097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up 37">
            <a:extLst>
              <a:ext uri="{FF2B5EF4-FFF2-40B4-BE49-F238E27FC236}">
                <a16:creationId xmlns:a16="http://schemas.microsoft.com/office/drawing/2014/main" id="{8BFA45A5-B278-B21F-8C9D-3DF54FC5A5CF}"/>
              </a:ext>
            </a:extLst>
          </p:cNvPr>
          <p:cNvGrpSpPr/>
          <p:nvPr/>
        </p:nvGrpSpPr>
        <p:grpSpPr>
          <a:xfrm>
            <a:off x="3086238" y="4267943"/>
            <a:ext cx="1627370" cy="566816"/>
            <a:chOff x="3086238" y="4267943"/>
            <a:chExt cx="1627370" cy="566816"/>
          </a:xfrm>
        </p:grpSpPr>
        <p:cxnSp>
          <p:nvCxnSpPr>
            <p:cNvPr id="36" name="Düz Ok Bağlayıcısı 35">
              <a:extLst>
                <a:ext uri="{FF2B5EF4-FFF2-40B4-BE49-F238E27FC236}">
                  <a16:creationId xmlns:a16="http://schemas.microsoft.com/office/drawing/2014/main" id="{89B728A7-D39E-72EF-6F3B-78EA92CDD52B}"/>
                </a:ext>
              </a:extLst>
            </p:cNvPr>
            <p:cNvCxnSpPr/>
            <p:nvPr/>
          </p:nvCxnSpPr>
          <p:spPr>
            <a:xfrm flipH="1">
              <a:off x="3127513" y="4834759"/>
              <a:ext cx="155484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ikdörtgen 36">
              <a:extLst>
                <a:ext uri="{FF2B5EF4-FFF2-40B4-BE49-F238E27FC236}">
                  <a16:creationId xmlns:a16="http://schemas.microsoft.com/office/drawing/2014/main" id="{73CE76D2-516C-A10B-472E-0ED833D2ABE3}"/>
                </a:ext>
              </a:extLst>
            </p:cNvPr>
            <p:cNvSpPr/>
            <p:nvPr/>
          </p:nvSpPr>
          <p:spPr>
            <a:xfrm>
              <a:off x="3086238" y="4267943"/>
              <a:ext cx="162737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tr-TR" sz="2400" b="1" cap="none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Response</a:t>
              </a:r>
              <a:endPara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C8A321CD-A04E-22FE-5294-F602BFBCA52C}"/>
              </a:ext>
            </a:extLst>
          </p:cNvPr>
          <p:cNvSpPr/>
          <p:nvPr/>
        </p:nvSpPr>
        <p:spPr>
          <a:xfrm>
            <a:off x="304800" y="337121"/>
            <a:ext cx="914400" cy="914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dirty="0"/>
              <a:t>M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3224BD-966A-91DC-3BC0-01609DA0E172}"/>
              </a:ext>
            </a:extLst>
          </p:cNvPr>
          <p:cNvSpPr/>
          <p:nvPr/>
        </p:nvSpPr>
        <p:spPr>
          <a:xfrm>
            <a:off x="10830910" y="224478"/>
            <a:ext cx="914400" cy="914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dirty="0"/>
              <a:t>V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C018DF5-F461-8A1B-3FDD-2B96168EA8F1}"/>
              </a:ext>
            </a:extLst>
          </p:cNvPr>
          <p:cNvSpPr/>
          <p:nvPr/>
        </p:nvSpPr>
        <p:spPr>
          <a:xfrm>
            <a:off x="5729042" y="3524193"/>
            <a:ext cx="914400" cy="914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dirty="0"/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59C3B9D-8505-CEF0-0C0F-39F6352D5375}"/>
              </a:ext>
            </a:extLst>
          </p:cNvPr>
          <p:cNvSpPr/>
          <p:nvPr/>
        </p:nvSpPr>
        <p:spPr>
          <a:xfrm>
            <a:off x="8480235" y="4590581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dirty="0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5DA6A95-E503-B3D8-CFB1-BB55009F8B01}"/>
              </a:ext>
            </a:extLst>
          </p:cNvPr>
          <p:cNvSpPr/>
          <p:nvPr/>
        </p:nvSpPr>
        <p:spPr>
          <a:xfrm>
            <a:off x="9554845" y="4590581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F546499-142D-1E64-596B-342E33190278}"/>
              </a:ext>
            </a:extLst>
          </p:cNvPr>
          <p:cNvSpPr/>
          <p:nvPr/>
        </p:nvSpPr>
        <p:spPr>
          <a:xfrm>
            <a:off x="10629455" y="4590581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dirty="0">
                <a:solidFill>
                  <a:srgbClr val="0070C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7178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372</Words>
  <Application>Microsoft Macintosh PowerPoint</Application>
  <PresentationFormat>Geniş ekran</PresentationFormat>
  <Paragraphs>48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Teması</vt:lpstr>
      <vt:lpstr>PowerPoint Sunusu</vt:lpstr>
      <vt:lpstr>MVC Nedir?</vt:lpstr>
      <vt:lpstr>1. Model (M)</vt:lpstr>
      <vt:lpstr>2. View (V)</vt:lpstr>
      <vt:lpstr>3. Controller (C)</vt:lpstr>
      <vt:lpstr>MVC'nin Avantajları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Engin Niyazi Ergül (BAU-WissenAkademie)</dc:creator>
  <cp:lastModifiedBy>Engin Niyazi Ergül (BAU-WissenAkademie)</cp:lastModifiedBy>
  <cp:revision>1</cp:revision>
  <dcterms:created xsi:type="dcterms:W3CDTF">2024-10-16T15:22:03Z</dcterms:created>
  <dcterms:modified xsi:type="dcterms:W3CDTF">2024-10-16T20:03:38Z</dcterms:modified>
</cp:coreProperties>
</file>