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4" r:id="rId18"/>
    <p:sldId id="273" r:id="rId19"/>
    <p:sldId id="272" r:id="rId20"/>
    <p:sldId id="276" r:id="rId21"/>
  </p:sldIdLst>
  <p:sldSz cx="9144000" cy="6858000" type="screen4x3"/>
  <p:notesSz cx="7010400" cy="9271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2" autoAdjust="0"/>
    <p:restoredTop sz="84256" autoAdjust="0"/>
  </p:normalViewPr>
  <p:slideViewPr>
    <p:cSldViewPr snapToGrid="0" snapToObjects="1">
      <p:cViewPr>
        <p:scale>
          <a:sx n="100" d="100"/>
          <a:sy n="100" d="100"/>
        </p:scale>
        <p:origin x="29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40"/>
    </p:cViewPr>
  </p:sorterViewPr>
  <p:notesViewPr>
    <p:cSldViewPr snapToGrid="0" snapToObjects="1">
      <p:cViewPr varScale="1">
        <p:scale>
          <a:sx n="82" d="100"/>
          <a:sy n="82" d="100"/>
        </p:scale>
        <p:origin x="199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CCD314B6-39D6-F345-B0D5-ACB04C53D008}" type="datetimeFigureOut">
              <a:rPr lang="it-IT" smtClean="0"/>
              <a:t>06/04/2017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4AE6A75C-F86B-EF46-BC2D-BEA325DC2BD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6494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3AFC2B42-FB4F-744A-A60B-4A0006C971EC}" type="datetimeFigureOut">
              <a:rPr lang="it-IT" smtClean="0"/>
              <a:t>06/04/2017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5325"/>
            <a:ext cx="4635500" cy="3476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701040" y="4403725"/>
            <a:ext cx="5608320" cy="4171950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05841"/>
            <a:ext cx="3037840" cy="46355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EA90183C-264F-3443-8019-776F136E55B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95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1598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6525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3877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6361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454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9362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When</a:t>
            </a:r>
            <a:r>
              <a:rPr lang="it-IT" dirty="0" smtClean="0"/>
              <a:t> a </a:t>
            </a:r>
            <a:r>
              <a:rPr lang="it-IT" dirty="0" err="1" smtClean="0"/>
              <a:t>thread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access</a:t>
            </a:r>
            <a:r>
              <a:rPr lang="it-IT" baseline="0" dirty="0" smtClean="0"/>
              <a:t> to some </a:t>
            </a:r>
            <a:r>
              <a:rPr lang="it-IT" baseline="0" dirty="0" err="1" smtClean="0"/>
              <a:t>memory</a:t>
            </a:r>
            <a:r>
              <a:rPr lang="it-IT" baseline="0" dirty="0" smtClean="0"/>
              <a:t> location, the </a:t>
            </a:r>
            <a:r>
              <a:rPr lang="it-IT" baseline="0" dirty="0" err="1" smtClean="0"/>
              <a:t>algorithm</a:t>
            </a:r>
            <a:r>
              <a:rPr lang="it-IT" baseline="0" dirty="0" smtClean="0"/>
              <a:t>:</a:t>
            </a:r>
          </a:p>
          <a:p>
            <a:pPr marL="174433" indent="-174433">
              <a:buFont typeface="Arial"/>
              <a:buChar char="•"/>
            </a:pPr>
            <a:r>
              <a:rPr lang="it-IT" baseline="0" dirty="0" err="1" smtClean="0"/>
              <a:t>get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corresponding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address</a:t>
            </a:r>
            <a:r>
              <a:rPr lang="it-IT" baseline="0" dirty="0" smtClean="0"/>
              <a:t> (</a:t>
            </a:r>
            <a:r>
              <a:rPr lang="it-IT" baseline="0" dirty="0" err="1" smtClean="0"/>
              <a:t>simple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math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mask</a:t>
            </a:r>
            <a:r>
              <a:rPr lang="it-IT" baseline="0" dirty="0" smtClean="0"/>
              <a:t> + offset)</a:t>
            </a:r>
          </a:p>
          <a:p>
            <a:pPr marL="174433" indent="-174433">
              <a:buFont typeface="Arial"/>
              <a:buChar char="•"/>
            </a:pPr>
            <a:r>
              <a:rPr lang="it-IT" baseline="0" dirty="0" smtClean="0"/>
              <a:t>update the </a:t>
            </a:r>
            <a:r>
              <a:rPr lang="it-IT" baseline="0" dirty="0" err="1" smtClean="0"/>
              <a:t>thread</a:t>
            </a:r>
            <a:r>
              <a:rPr lang="it-IT" baseline="0" dirty="0" smtClean="0"/>
              <a:t> clock</a:t>
            </a:r>
          </a:p>
          <a:p>
            <a:pPr marL="174433" indent="-174433">
              <a:buFont typeface="Arial"/>
              <a:buChar char="•"/>
            </a:pPr>
            <a:r>
              <a:rPr lang="it-IT" baseline="0" dirty="0" smtClean="0"/>
              <a:t>create the </a:t>
            </a:r>
            <a:r>
              <a:rPr lang="it-IT" baseline="0" dirty="0" err="1" smtClean="0"/>
              <a:t>new_shadow_word</a:t>
            </a:r>
            <a:r>
              <a:rPr lang="it-IT" baseline="0" dirty="0" smtClean="0"/>
              <a:t> (in the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State) for the </a:t>
            </a:r>
            <a:r>
              <a:rPr lang="it-IT" baseline="0" dirty="0" err="1" smtClean="0"/>
              <a:t>current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access</a:t>
            </a:r>
            <a:r>
              <a:rPr lang="it-IT" baseline="0" dirty="0" smtClean="0"/>
              <a:t> (</a:t>
            </a:r>
            <a:r>
              <a:rPr lang="it-IT" baseline="0" dirty="0" err="1" smtClean="0"/>
              <a:t>tid</a:t>
            </a:r>
            <a:r>
              <a:rPr lang="it-IT" baseline="0" dirty="0" smtClean="0"/>
              <a:t>, clock, </a:t>
            </a:r>
            <a:r>
              <a:rPr lang="it-IT" baseline="0" dirty="0" err="1" smtClean="0"/>
              <a:t>is_write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size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addr</a:t>
            </a:r>
            <a:r>
              <a:rPr lang="it-IT" baseline="0" dirty="0" smtClean="0"/>
              <a:t>)</a:t>
            </a:r>
          </a:p>
          <a:p>
            <a:pPr marL="174433" indent="-174433">
              <a:buFont typeface="Arial"/>
              <a:buChar char="•"/>
            </a:pPr>
            <a:r>
              <a:rPr lang="it-IT" baseline="0" dirty="0" err="1" smtClean="0"/>
              <a:t>then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apply</a:t>
            </a:r>
            <a:r>
              <a:rPr lang="it-IT" baseline="0" dirty="0" smtClean="0"/>
              <a:t> the </a:t>
            </a:r>
            <a:r>
              <a:rPr lang="it-IT" i="1" baseline="0" dirty="0" err="1" smtClean="0"/>
              <a:t>algorithm</a:t>
            </a:r>
            <a:r>
              <a:rPr lang="it-IT" i="1" baseline="0" dirty="0" smtClean="0"/>
              <a:t> </a:t>
            </a:r>
            <a:r>
              <a:rPr lang="it-IT" i="1" baseline="0" dirty="0" err="1" smtClean="0"/>
              <a:t>comparing</a:t>
            </a:r>
            <a:r>
              <a:rPr lang="it-IT" i="1" baseline="0" dirty="0" smtClean="0"/>
              <a:t> the new </a:t>
            </a:r>
            <a:r>
              <a:rPr lang="it-IT" i="1" baseline="0" dirty="0" err="1" smtClean="0"/>
              <a:t>shadow</a:t>
            </a:r>
            <a:r>
              <a:rPr lang="it-IT" i="1" baseline="0" dirty="0" smtClean="0"/>
              <a:t> word with the </a:t>
            </a:r>
            <a:r>
              <a:rPr lang="it-IT" i="1" baseline="0" dirty="0" err="1" smtClean="0"/>
              <a:t>old</a:t>
            </a:r>
            <a:r>
              <a:rPr lang="it-IT" i="1" baseline="0" dirty="0" smtClean="0"/>
              <a:t> </a:t>
            </a:r>
            <a:r>
              <a:rPr lang="it-IT" i="1" baseline="0" dirty="0" err="1" smtClean="0"/>
              <a:t>shadow</a:t>
            </a:r>
            <a:r>
              <a:rPr lang="it-IT" i="1" baseline="0" dirty="0" smtClean="0"/>
              <a:t> state.</a:t>
            </a:r>
          </a:p>
          <a:p>
            <a:pPr marL="174433" indent="-174433">
              <a:buFont typeface="Arial"/>
              <a:buChar char="•"/>
            </a:pPr>
            <a:r>
              <a:rPr lang="it-IT" i="1" baseline="0" dirty="0" smtClean="0"/>
              <a:t>At the end of the </a:t>
            </a:r>
            <a:r>
              <a:rPr lang="it-IT" i="1" baseline="0" dirty="0" err="1" smtClean="0"/>
              <a:t>algorithm</a:t>
            </a:r>
            <a:r>
              <a:rPr lang="it-IT" i="1" baseline="0" dirty="0" smtClean="0"/>
              <a:t> </a:t>
            </a:r>
            <a:r>
              <a:rPr lang="it-IT" i="1" baseline="0" dirty="0" err="1" smtClean="0"/>
              <a:t>if</a:t>
            </a:r>
            <a:r>
              <a:rPr lang="it-IT" i="1" baseline="0" dirty="0" smtClean="0"/>
              <a:t> </a:t>
            </a:r>
            <a:r>
              <a:rPr lang="it-IT" i="1" baseline="0" dirty="0" err="1" smtClean="0"/>
              <a:t>there</a:t>
            </a:r>
            <a:r>
              <a:rPr lang="it-IT" i="1" baseline="0" dirty="0" smtClean="0"/>
              <a:t> </a:t>
            </a:r>
            <a:r>
              <a:rPr lang="it-IT" i="1" baseline="0" dirty="0" err="1" smtClean="0"/>
              <a:t>is</a:t>
            </a:r>
            <a:r>
              <a:rPr lang="it-IT" i="1" baseline="0" dirty="0" smtClean="0"/>
              <a:t> </a:t>
            </a:r>
            <a:r>
              <a:rPr lang="it-IT" i="1" baseline="0" dirty="0" err="1" smtClean="0"/>
              <a:t>not</a:t>
            </a:r>
            <a:r>
              <a:rPr lang="it-IT" i="1" baseline="0" dirty="0" smtClean="0"/>
              <a:t> </a:t>
            </a:r>
            <a:r>
              <a:rPr lang="it-IT" i="1" baseline="0" dirty="0" err="1" smtClean="0"/>
              <a:t>space</a:t>
            </a:r>
            <a:r>
              <a:rPr lang="it-IT" i="1" baseline="0" dirty="0" smtClean="0"/>
              <a:t> in the </a:t>
            </a:r>
            <a:r>
              <a:rPr lang="it-IT" i="1" baseline="0" dirty="0" err="1" smtClean="0"/>
              <a:t>Shadow</a:t>
            </a:r>
            <a:r>
              <a:rPr lang="it-IT" i="1" baseline="0" dirty="0" smtClean="0"/>
              <a:t> State for the new </a:t>
            </a:r>
            <a:r>
              <a:rPr lang="it-IT" i="1" baseline="0" dirty="0" err="1" smtClean="0"/>
              <a:t>Shadow</a:t>
            </a:r>
            <a:r>
              <a:rPr lang="it-IT" i="1" baseline="0" dirty="0" smtClean="0"/>
              <a:t> Word </a:t>
            </a:r>
            <a:endParaRPr lang="it-IT" i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152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The</a:t>
            </a:r>
            <a:r>
              <a:rPr lang="it-IT" baseline="0" dirty="0" smtClean="0"/>
              <a:t> part of the </a:t>
            </a:r>
            <a:r>
              <a:rPr lang="it-IT" baseline="0" dirty="0" err="1" smtClean="0"/>
              <a:t>algorithm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able</a:t>
            </a:r>
            <a:r>
              <a:rPr lang="it-IT" baseline="0" dirty="0" smtClean="0"/>
              <a:t> to </a:t>
            </a:r>
            <a:r>
              <a:rPr lang="it-IT" baseline="0" dirty="0" err="1" smtClean="0"/>
              <a:t>get</a:t>
            </a:r>
            <a:r>
              <a:rPr lang="it-IT" baseline="0" dirty="0" smtClean="0"/>
              <a:t> the race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one</a:t>
            </a:r>
            <a:r>
              <a:rPr lang="it-IT" baseline="0" dirty="0" smtClean="0"/>
              <a:t>:</a:t>
            </a:r>
          </a:p>
          <a:p>
            <a:pPr marL="174433" indent="-174433">
              <a:buFontTx/>
              <a:buChar char="-"/>
            </a:pPr>
            <a:r>
              <a:rPr lang="it-IT" baseline="0" dirty="0" err="1" smtClean="0"/>
              <a:t>Get</a:t>
            </a:r>
            <a:r>
              <a:rPr lang="it-IT" baseline="0" dirty="0" smtClean="0"/>
              <a:t> the first </a:t>
            </a:r>
            <a:r>
              <a:rPr lang="it-IT" baseline="0" dirty="0" err="1" smtClean="0"/>
              <a:t>old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stateaddress</a:t>
            </a:r>
            <a:endParaRPr lang="it-IT" baseline="0" dirty="0" smtClean="0"/>
          </a:p>
          <a:p>
            <a:pPr marL="639589" lvl="1" indent="-174433">
              <a:buFontTx/>
              <a:buChar char="-"/>
            </a:pPr>
            <a:r>
              <a:rPr lang="it-IT" baseline="0" dirty="0" err="1" smtClean="0"/>
              <a:t>If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there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old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state (</a:t>
            </a:r>
            <a:r>
              <a:rPr lang="it-IT" baseline="0" dirty="0" err="1" smtClean="0"/>
              <a:t>maybe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it’s</a:t>
            </a:r>
            <a:r>
              <a:rPr lang="it-IT" baseline="0" dirty="0" smtClean="0"/>
              <a:t> the first time) </a:t>
            </a:r>
            <a:r>
              <a:rPr lang="it-IT" baseline="0" dirty="0" err="1" smtClean="0"/>
              <a:t>then</a:t>
            </a:r>
            <a:endParaRPr lang="it-IT" baseline="0" dirty="0" smtClean="0"/>
          </a:p>
          <a:p>
            <a:pPr marL="1104744" lvl="2" indent="-174433">
              <a:buFontTx/>
              <a:buChar char="-"/>
            </a:pPr>
            <a:r>
              <a:rPr lang="it-IT" baseline="0" dirty="0" err="1" smtClean="0"/>
              <a:t>Store</a:t>
            </a:r>
            <a:r>
              <a:rPr lang="it-IT" baseline="0" dirty="0" smtClean="0"/>
              <a:t> the new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word, </a:t>
            </a:r>
            <a:r>
              <a:rPr lang="it-IT" baseline="0" dirty="0" err="1" smtClean="0"/>
              <a:t>If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yet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stored</a:t>
            </a:r>
            <a:endParaRPr lang="it-IT" baseline="0" dirty="0" smtClean="0"/>
          </a:p>
          <a:p>
            <a:pPr marL="639589" lvl="1" indent="-174433">
              <a:buFontTx/>
              <a:buChar char="-"/>
            </a:pPr>
            <a:r>
              <a:rPr lang="it-IT" baseline="0" dirty="0" smtClean="0"/>
              <a:t>Return (no race in </a:t>
            </a:r>
            <a:r>
              <a:rPr lang="it-IT" baseline="0" dirty="0" err="1" smtClean="0"/>
              <a:t>this</a:t>
            </a:r>
            <a:r>
              <a:rPr lang="it-IT" baseline="0" dirty="0" smtClean="0"/>
              <a:t> case </a:t>
            </a:r>
            <a:r>
              <a:rPr lang="it-IT" baseline="0" dirty="0" err="1" smtClean="0"/>
              <a:t>because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it’s</a:t>
            </a:r>
            <a:r>
              <a:rPr lang="it-IT" baseline="0" dirty="0" smtClean="0"/>
              <a:t> the first </a:t>
            </a:r>
            <a:r>
              <a:rPr lang="it-IT" baseline="0" dirty="0" err="1" smtClean="0"/>
              <a:t>memory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access</a:t>
            </a:r>
            <a:r>
              <a:rPr lang="it-IT" baseline="0" dirty="0" smtClean="0"/>
              <a:t>)</a:t>
            </a:r>
          </a:p>
          <a:p>
            <a:pPr marL="639589" lvl="1" indent="-174433">
              <a:buFontTx/>
              <a:buChar char="-"/>
            </a:pPr>
            <a:r>
              <a:rPr lang="it-IT" baseline="0" dirty="0" err="1" smtClean="0"/>
              <a:t>If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thread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accessing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memory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region</a:t>
            </a:r>
            <a:r>
              <a:rPr lang="it-IT" baseline="0" dirty="0" smtClean="0"/>
              <a:t> of the </a:t>
            </a:r>
            <a:r>
              <a:rPr lang="it-IT" baseline="0" dirty="0" err="1" smtClean="0"/>
              <a:t>previous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access</a:t>
            </a:r>
            <a:r>
              <a:rPr lang="it-IT" baseline="0" dirty="0" smtClean="0"/>
              <a:t> (</a:t>
            </a:r>
            <a:r>
              <a:rPr lang="it-IT" baseline="0" dirty="0" err="1" smtClean="0"/>
              <a:t>got</a:t>
            </a:r>
            <a:r>
              <a:rPr lang="it-IT" baseline="0" dirty="0" smtClean="0"/>
              <a:t> from the </a:t>
            </a:r>
            <a:r>
              <a:rPr lang="it-IT" baseline="0" dirty="0" err="1" smtClean="0"/>
              <a:t>current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State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analyzing</a:t>
            </a:r>
            <a:r>
              <a:rPr lang="it-IT" baseline="0" dirty="0" smtClean="0"/>
              <a:t>)</a:t>
            </a:r>
          </a:p>
          <a:p>
            <a:pPr marL="1104744" lvl="2" indent="-174433">
              <a:buFontTx/>
              <a:buChar char="-"/>
            </a:pPr>
            <a:r>
              <a:rPr lang="it-IT" baseline="0" dirty="0" err="1" smtClean="0"/>
              <a:t>If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current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thread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accessed</a:t>
            </a:r>
            <a:r>
              <a:rPr lang="it-IT" baseline="0" dirty="0" smtClean="0"/>
              <a:t> in the </a:t>
            </a:r>
            <a:r>
              <a:rPr lang="it-IT" baseline="0" dirty="0" err="1" smtClean="0"/>
              <a:t>current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state </a:t>
            </a:r>
            <a:r>
              <a:rPr lang="it-IT" baseline="0" dirty="0" err="1" smtClean="0"/>
              <a:t>than</a:t>
            </a:r>
            <a:endParaRPr lang="it-IT" baseline="0" dirty="0" smtClean="0"/>
          </a:p>
          <a:p>
            <a:pPr marL="1569899" lvl="3" indent="-174433" defTabSz="465155">
              <a:buFontTx/>
              <a:buChar char="-"/>
              <a:defRPr/>
            </a:pPr>
            <a:r>
              <a:rPr lang="it-IT" baseline="0" dirty="0" err="1" smtClean="0"/>
              <a:t>Store</a:t>
            </a:r>
            <a:r>
              <a:rPr lang="it-IT" baseline="0" dirty="0" smtClean="0"/>
              <a:t> the new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word, </a:t>
            </a:r>
            <a:r>
              <a:rPr lang="it-IT" baseline="0" dirty="0" err="1" smtClean="0"/>
              <a:t>If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yet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stored</a:t>
            </a:r>
            <a:endParaRPr lang="it-IT" baseline="0" dirty="0" smtClean="0"/>
          </a:p>
          <a:p>
            <a:pPr marL="1104744" lvl="2" indent="-174433" defTabSz="465155">
              <a:buFontTx/>
              <a:buChar char="-"/>
              <a:defRPr/>
            </a:pPr>
            <a:r>
              <a:rPr lang="it-IT" baseline="0" dirty="0" smtClean="0"/>
              <a:t>Return (no race in </a:t>
            </a:r>
            <a:r>
              <a:rPr lang="it-IT" baseline="0" dirty="0" err="1" smtClean="0"/>
              <a:t>this</a:t>
            </a:r>
            <a:r>
              <a:rPr lang="it-IT" baseline="0" dirty="0" smtClean="0"/>
              <a:t> case </a:t>
            </a:r>
            <a:r>
              <a:rPr lang="it-IT" baseline="0" dirty="0" err="1" smtClean="0"/>
              <a:t>because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it’s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thread</a:t>
            </a:r>
            <a:r>
              <a:rPr lang="it-IT" baseline="0" dirty="0" smtClean="0"/>
              <a:t> so the </a:t>
            </a:r>
            <a:r>
              <a:rPr lang="it-IT" baseline="0" dirty="0" err="1" smtClean="0"/>
              <a:t>memoery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access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ordered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they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respect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happened-before</a:t>
            </a:r>
            <a:r>
              <a:rPr lang="it-IT" baseline="0" dirty="0" smtClean="0"/>
              <a:t> relation)</a:t>
            </a:r>
          </a:p>
          <a:p>
            <a:pPr marL="1104744" lvl="2" indent="-174433" defTabSz="465155">
              <a:buFontTx/>
              <a:buChar char="-"/>
              <a:defRPr/>
            </a:pPr>
            <a:r>
              <a:rPr lang="it-IT" baseline="0" dirty="0" smtClean="0"/>
              <a:t>Else </a:t>
            </a:r>
            <a:r>
              <a:rPr lang="it-IT" baseline="0" dirty="0" err="1" smtClean="0"/>
              <a:t>if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threads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different</a:t>
            </a:r>
            <a:endParaRPr lang="it-IT" baseline="0" dirty="0" smtClean="0"/>
          </a:p>
          <a:p>
            <a:pPr marL="1569899" lvl="3" indent="-174433" defTabSz="465155">
              <a:buFontTx/>
              <a:buChar char="-"/>
              <a:defRPr/>
            </a:pPr>
            <a:r>
              <a:rPr lang="it-IT" baseline="0" dirty="0" err="1" smtClean="0"/>
              <a:t>Check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current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word with </a:t>
            </a:r>
            <a:r>
              <a:rPr lang="it-IT" baseline="0" dirty="0" err="1" smtClean="0"/>
              <a:t>old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word (i-</a:t>
            </a:r>
            <a:r>
              <a:rPr lang="it-IT" baseline="0" dirty="0" err="1" smtClean="0"/>
              <a:t>th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state), </a:t>
            </a:r>
            <a:r>
              <a:rPr lang="it-IT" baseline="0" dirty="0" err="1" smtClean="0"/>
              <a:t>if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access</a:t>
            </a:r>
            <a:r>
              <a:rPr lang="it-IT" baseline="0" dirty="0" smtClean="0"/>
              <a:t> relative to the </a:t>
            </a:r>
            <a:r>
              <a:rPr lang="it-IT" baseline="0" dirty="0" err="1" smtClean="0"/>
              <a:t>old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word </a:t>
            </a:r>
            <a:r>
              <a:rPr lang="it-IT" baseline="0" dirty="0" err="1" smtClean="0"/>
              <a:t>did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happen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before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access</a:t>
            </a:r>
            <a:r>
              <a:rPr lang="it-IT" baseline="0" dirty="0" smtClean="0"/>
              <a:t> relative </a:t>
            </a:r>
            <a:r>
              <a:rPr lang="it-IT" baseline="0" dirty="0" err="1" smtClean="0"/>
              <a:t>tothe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current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word</a:t>
            </a:r>
          </a:p>
          <a:p>
            <a:pPr marL="1860621" lvl="4" defTabSz="465155">
              <a:defRPr/>
            </a:pP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have</a:t>
            </a:r>
            <a:r>
              <a:rPr lang="it-IT" baseline="0" dirty="0" smtClean="0"/>
              <a:t> a race (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happened-before</a:t>
            </a:r>
            <a:r>
              <a:rPr lang="it-IT" baseline="0" dirty="0" smtClean="0"/>
              <a:t> relation)</a:t>
            </a:r>
          </a:p>
          <a:p>
            <a:pPr marL="639589" lvl="1" indent="-174433" defTabSz="465155">
              <a:buFontTx/>
              <a:buChar char="-"/>
              <a:defRPr/>
            </a:pPr>
            <a:r>
              <a:rPr lang="it-IT" dirty="0" smtClean="0"/>
              <a:t>Else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thred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accessing</a:t>
            </a:r>
            <a:r>
              <a:rPr lang="it-IT" baseline="0" dirty="0" smtClean="0"/>
              <a:t> part of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memory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region</a:t>
            </a:r>
            <a:r>
              <a:rPr lang="it-IT" baseline="0" dirty="0" smtClean="0"/>
              <a:t> (</a:t>
            </a:r>
            <a:r>
              <a:rPr lang="it-IT" baseline="0" dirty="0" err="1" smtClean="0"/>
              <a:t>intersection</a:t>
            </a:r>
            <a:r>
              <a:rPr lang="it-IT" baseline="0" dirty="0" smtClean="0"/>
              <a:t>)</a:t>
            </a:r>
          </a:p>
          <a:p>
            <a:pPr marL="1104744" lvl="2" indent="-174433" defTabSz="465155">
              <a:buFontTx/>
              <a:buChar char="-"/>
              <a:defRPr/>
            </a:pPr>
            <a:r>
              <a:rPr lang="it-IT" baseline="0" dirty="0" err="1" smtClean="0"/>
              <a:t>if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threads</a:t>
            </a:r>
            <a:r>
              <a:rPr lang="it-IT" baseline="0" dirty="0" smtClean="0"/>
              <a:t> are </a:t>
            </a:r>
            <a:r>
              <a:rPr lang="it-IT" baseline="0" dirty="0" err="1" smtClean="0"/>
              <a:t>different</a:t>
            </a:r>
            <a:endParaRPr lang="it-IT" baseline="0" dirty="0" smtClean="0"/>
          </a:p>
          <a:p>
            <a:pPr marL="1569899" lvl="3" indent="-174433" defTabSz="465155">
              <a:buFontTx/>
              <a:buChar char="-"/>
              <a:defRPr/>
            </a:pPr>
            <a:r>
              <a:rPr lang="it-IT" baseline="0" dirty="0" err="1" smtClean="0"/>
              <a:t>Check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current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word with </a:t>
            </a:r>
            <a:r>
              <a:rPr lang="it-IT" baseline="0" dirty="0" err="1" smtClean="0"/>
              <a:t>old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word (i-</a:t>
            </a:r>
            <a:r>
              <a:rPr lang="it-IT" baseline="0" dirty="0" err="1" smtClean="0"/>
              <a:t>th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state), </a:t>
            </a:r>
            <a:r>
              <a:rPr lang="it-IT" baseline="0" dirty="0" err="1" smtClean="0"/>
              <a:t>if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access</a:t>
            </a:r>
            <a:r>
              <a:rPr lang="it-IT" baseline="0" dirty="0" smtClean="0"/>
              <a:t> relative to the </a:t>
            </a:r>
            <a:r>
              <a:rPr lang="it-IT" baseline="0" dirty="0" err="1" smtClean="0"/>
              <a:t>old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word </a:t>
            </a:r>
            <a:r>
              <a:rPr lang="it-IT" baseline="0" dirty="0" err="1" smtClean="0"/>
              <a:t>did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happen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before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access</a:t>
            </a:r>
            <a:r>
              <a:rPr lang="it-IT" baseline="0" dirty="0" smtClean="0"/>
              <a:t> relative to the </a:t>
            </a:r>
            <a:r>
              <a:rPr lang="it-IT" baseline="0" dirty="0" err="1" smtClean="0"/>
              <a:t>current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word</a:t>
            </a:r>
          </a:p>
          <a:p>
            <a:pPr marL="2035054" lvl="4" indent="-174433" defTabSz="465155">
              <a:buFontTx/>
              <a:buChar char="-"/>
              <a:defRPr/>
            </a:pP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have</a:t>
            </a:r>
            <a:r>
              <a:rPr lang="it-IT" baseline="0" dirty="0" smtClean="0"/>
              <a:t> a race (</a:t>
            </a:r>
            <a:r>
              <a:rPr lang="it-IT" baseline="0" dirty="0" err="1" smtClean="0"/>
              <a:t>not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happened-before</a:t>
            </a:r>
            <a:r>
              <a:rPr lang="it-IT" baseline="0" dirty="0" smtClean="0"/>
              <a:t> relation</a:t>
            </a:r>
          </a:p>
          <a:p>
            <a:pPr marL="639589" lvl="1" indent="-174433" defTabSz="465155">
              <a:buFontTx/>
              <a:buChar char="-"/>
              <a:defRPr/>
            </a:pPr>
            <a:r>
              <a:rPr lang="it-IT" baseline="0" dirty="0" smtClean="0"/>
              <a:t>Else </a:t>
            </a:r>
            <a:r>
              <a:rPr lang="it-IT" baseline="0" dirty="0" err="1" smtClean="0"/>
              <a:t>if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different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memory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regions</a:t>
            </a:r>
            <a:endParaRPr lang="it-IT" baseline="0" dirty="0" smtClean="0"/>
          </a:p>
          <a:p>
            <a:pPr marL="1104744" lvl="2" indent="-174433" defTabSz="465155">
              <a:buFontTx/>
              <a:buChar char="-"/>
              <a:defRPr/>
            </a:pPr>
            <a:r>
              <a:rPr lang="it-IT" baseline="0" dirty="0" smtClean="0"/>
              <a:t>No race</a:t>
            </a:r>
          </a:p>
          <a:p>
            <a:pPr marL="639589" lvl="1" indent="-174433" defTabSz="465155">
              <a:buFontTx/>
              <a:buChar char="-"/>
              <a:defRPr/>
            </a:pP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152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High </a:t>
            </a:r>
            <a:r>
              <a:rPr lang="it-IT" dirty="0" err="1" smtClean="0"/>
              <a:t>Portion</a:t>
            </a:r>
            <a:r>
              <a:rPr lang="it-IT" dirty="0" smtClean="0"/>
              <a:t> (</a:t>
            </a:r>
            <a:r>
              <a:rPr lang="it-IT" dirty="0" err="1" smtClean="0"/>
              <a:t>Heap</a:t>
            </a:r>
            <a:r>
              <a:rPr lang="it-IT" dirty="0" smtClean="0"/>
              <a:t>,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Stack</a:t>
            </a:r>
            <a:r>
              <a:rPr lang="it-IT" baseline="0" dirty="0" smtClean="0"/>
              <a:t>, ecc.)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memory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space</a:t>
            </a:r>
            <a:r>
              <a:rPr lang="it-IT" baseline="0" dirty="0" smtClean="0"/>
              <a:t>, 2 </a:t>
            </a:r>
            <a:r>
              <a:rPr lang="it-IT" baseline="0" dirty="0" err="1" smtClean="0"/>
              <a:t>protected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portion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Memory </a:t>
            </a:r>
            <a:r>
              <a:rPr lang="it-IT" baseline="0" dirty="0" err="1" smtClean="0"/>
              <a:t>portion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reachable</a:t>
            </a:r>
            <a:r>
              <a:rPr lang="it-IT" baseline="0" dirty="0" smtClean="0"/>
              <a:t> with </a:t>
            </a:r>
            <a:r>
              <a:rPr lang="it-IT" baseline="0" dirty="0" err="1" smtClean="0"/>
              <a:t>simple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arithmetic</a:t>
            </a:r>
            <a:r>
              <a:rPr lang="it-IT" baseline="0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1522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When</a:t>
            </a:r>
            <a:r>
              <a:rPr lang="it-IT" dirty="0" smtClean="0"/>
              <a:t> a data race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actually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dected</a:t>
            </a:r>
            <a:r>
              <a:rPr lang="it-IT" baseline="0" dirty="0" smtClean="0"/>
              <a:t>, use the </a:t>
            </a:r>
            <a:r>
              <a:rPr lang="it-IT" baseline="0" dirty="0" err="1" smtClean="0"/>
              <a:t>cyclic</a:t>
            </a:r>
            <a:r>
              <a:rPr lang="it-IT" baseline="0" dirty="0" smtClean="0"/>
              <a:t> buffer to replay the </a:t>
            </a:r>
            <a:r>
              <a:rPr lang="it-IT" baseline="0" dirty="0" err="1" smtClean="0"/>
              <a:t>events</a:t>
            </a:r>
            <a:r>
              <a:rPr lang="it-IT" baseline="0" dirty="0" smtClean="0"/>
              <a:t> back and produce an infinite </a:t>
            </a:r>
            <a:r>
              <a:rPr lang="it-IT" baseline="0" dirty="0" err="1" smtClean="0"/>
              <a:t>number</a:t>
            </a:r>
            <a:r>
              <a:rPr lang="it-IT" baseline="0" dirty="0" smtClean="0"/>
              <a:t> of </a:t>
            </a:r>
            <a:r>
              <a:rPr lang="it-IT" baseline="0" dirty="0" err="1" smtClean="0"/>
              <a:t>stack</a:t>
            </a:r>
            <a:r>
              <a:rPr lang="it-IT" baseline="0" dirty="0" smtClean="0"/>
              <a:t> </a:t>
            </a:r>
            <a:r>
              <a:rPr lang="it-IT" baseline="0" dirty="0" err="1" smtClean="0"/>
              <a:t>frames</a:t>
            </a:r>
            <a:r>
              <a:rPr lang="it-IT" baseline="0" dirty="0" smtClean="0"/>
              <a:t> and </a:t>
            </a:r>
            <a:r>
              <a:rPr lang="it-IT" baseline="0" dirty="0" err="1" smtClean="0"/>
              <a:t>their</a:t>
            </a:r>
            <a:r>
              <a:rPr lang="it-IT" baseline="0" dirty="0" smtClean="0"/>
              <a:t> reports.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152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High </a:t>
            </a:r>
            <a:r>
              <a:rPr lang="it-IT" dirty="0" err="1" smtClean="0"/>
              <a:t>Portion</a:t>
            </a:r>
            <a:r>
              <a:rPr lang="it-IT" dirty="0" smtClean="0"/>
              <a:t> (</a:t>
            </a:r>
            <a:r>
              <a:rPr lang="it-IT" dirty="0" err="1" smtClean="0"/>
              <a:t>Heap</a:t>
            </a:r>
            <a:r>
              <a:rPr lang="it-IT" dirty="0" smtClean="0"/>
              <a:t>,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Stack</a:t>
            </a:r>
            <a:r>
              <a:rPr lang="it-IT" baseline="0" dirty="0" smtClean="0"/>
              <a:t>, ecc.)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memory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space</a:t>
            </a:r>
            <a:r>
              <a:rPr lang="it-IT" baseline="0" dirty="0" smtClean="0"/>
              <a:t>, 2 </a:t>
            </a:r>
            <a:r>
              <a:rPr lang="it-IT" baseline="0" dirty="0" err="1" smtClean="0"/>
              <a:t>protected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portion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Memory </a:t>
            </a:r>
            <a:r>
              <a:rPr lang="it-IT" baseline="0" dirty="0" err="1" smtClean="0"/>
              <a:t>portion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reachable</a:t>
            </a:r>
            <a:r>
              <a:rPr lang="it-IT" baseline="0" dirty="0" smtClean="0"/>
              <a:t> with </a:t>
            </a:r>
            <a:r>
              <a:rPr lang="it-IT" baseline="0" dirty="0" err="1" smtClean="0"/>
              <a:t>simple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arithmetic</a:t>
            </a:r>
            <a:r>
              <a:rPr lang="it-IT" baseline="0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152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Shadow</a:t>
            </a:r>
            <a:r>
              <a:rPr lang="it-IT" dirty="0" smtClean="0"/>
              <a:t> </a:t>
            </a:r>
            <a:r>
              <a:rPr lang="it-IT" dirty="0" err="1" smtClean="0"/>
              <a:t>memory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technique</a:t>
            </a:r>
            <a:r>
              <a:rPr lang="it-IT" dirty="0" smtClean="0"/>
              <a:t> in </a:t>
            </a:r>
            <a:r>
              <a:rPr lang="it-IT" dirty="0" err="1" smtClean="0"/>
              <a:t>which</a:t>
            </a:r>
            <a:r>
              <a:rPr lang="it-IT" dirty="0" smtClean="0"/>
              <a:t> </a:t>
            </a:r>
            <a:r>
              <a:rPr lang="it-IT" dirty="0" err="1" smtClean="0"/>
              <a:t>every</a:t>
            </a:r>
            <a:r>
              <a:rPr lang="it-IT" dirty="0" smtClean="0"/>
              <a:t> byte </a:t>
            </a:r>
            <a:r>
              <a:rPr lang="it-IT" dirty="0" err="1" smtClean="0"/>
              <a:t>used</a:t>
            </a:r>
            <a:r>
              <a:rPr lang="it-IT" dirty="0" smtClean="0"/>
              <a:t> by a </a:t>
            </a:r>
            <a:r>
              <a:rPr lang="it-IT" dirty="0" err="1" smtClean="0"/>
              <a:t>program</a:t>
            </a:r>
            <a:r>
              <a:rPr lang="it-IT" dirty="0" smtClean="0"/>
              <a:t> </a:t>
            </a:r>
            <a:r>
              <a:rPr lang="it-IT" dirty="0" err="1" smtClean="0"/>
              <a:t>during</a:t>
            </a:r>
            <a:r>
              <a:rPr lang="it-IT" dirty="0" smtClean="0"/>
              <a:t> </a:t>
            </a:r>
            <a:r>
              <a:rPr lang="it-IT" dirty="0" err="1" smtClean="0"/>
              <a:t>its</a:t>
            </a:r>
            <a:r>
              <a:rPr lang="it-IT" dirty="0" smtClean="0"/>
              <a:t> </a:t>
            </a:r>
            <a:r>
              <a:rPr lang="it-IT" dirty="0" err="1" smtClean="0"/>
              <a:t>execution</a:t>
            </a:r>
            <a:r>
              <a:rPr lang="it-IT" dirty="0" smtClean="0"/>
              <a:t> </a:t>
            </a:r>
            <a:r>
              <a:rPr lang="it-IT" dirty="0" err="1" smtClean="0"/>
              <a:t>has</a:t>
            </a:r>
            <a:r>
              <a:rPr lang="it-IT" dirty="0" smtClean="0"/>
              <a:t> a </a:t>
            </a:r>
            <a:r>
              <a:rPr lang="it-IT" dirty="0" err="1" smtClean="0"/>
              <a:t>shadow</a:t>
            </a:r>
            <a:r>
              <a:rPr lang="it-IT" dirty="0" smtClean="0"/>
              <a:t> byte or </a:t>
            </a:r>
            <a:r>
              <a:rPr lang="it-IT" dirty="0" err="1" smtClean="0"/>
              <a:t>bytes</a:t>
            </a:r>
            <a:r>
              <a:rPr lang="it-IT" dirty="0" smtClean="0"/>
              <a:t>. </a:t>
            </a:r>
            <a:r>
              <a:rPr lang="it-IT" dirty="0" err="1" smtClean="0"/>
              <a:t>These</a:t>
            </a:r>
            <a:r>
              <a:rPr lang="it-IT" dirty="0" smtClean="0"/>
              <a:t> </a:t>
            </a:r>
            <a:r>
              <a:rPr lang="it-IT" dirty="0" err="1" smtClean="0"/>
              <a:t>shadow</a:t>
            </a:r>
            <a:r>
              <a:rPr lang="it-IT" dirty="0" smtClean="0"/>
              <a:t> </a:t>
            </a:r>
            <a:r>
              <a:rPr lang="it-IT" dirty="0" err="1" smtClean="0"/>
              <a:t>bytes</a:t>
            </a:r>
            <a:r>
              <a:rPr lang="it-IT" dirty="0" smtClean="0"/>
              <a:t> are </a:t>
            </a:r>
            <a:r>
              <a:rPr lang="it-IT" dirty="0" err="1" smtClean="0"/>
              <a:t>typically</a:t>
            </a:r>
            <a:r>
              <a:rPr lang="it-IT" dirty="0" smtClean="0"/>
              <a:t> </a:t>
            </a:r>
            <a:r>
              <a:rPr lang="it-IT" dirty="0" err="1" smtClean="0"/>
              <a:t>invisible</a:t>
            </a:r>
            <a:r>
              <a:rPr lang="it-IT" dirty="0" smtClean="0"/>
              <a:t> to 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program</a:t>
            </a:r>
            <a:r>
              <a:rPr lang="it-IT" dirty="0" smtClean="0"/>
              <a:t> and are </a:t>
            </a:r>
            <a:r>
              <a:rPr lang="it-IT" dirty="0" err="1" smtClean="0"/>
              <a:t>used</a:t>
            </a:r>
            <a:r>
              <a:rPr lang="it-IT" dirty="0" smtClean="0"/>
              <a:t> to record information </a:t>
            </a:r>
            <a:r>
              <a:rPr lang="it-IT" dirty="0" err="1" smtClean="0"/>
              <a:t>about</a:t>
            </a:r>
            <a:r>
              <a:rPr lang="it-IT" dirty="0" smtClean="0"/>
              <a:t> the </a:t>
            </a:r>
            <a:r>
              <a:rPr lang="it-IT" dirty="0" err="1" smtClean="0"/>
              <a:t>original</a:t>
            </a:r>
            <a:r>
              <a:rPr lang="it-IT" dirty="0" smtClean="0"/>
              <a:t> </a:t>
            </a:r>
            <a:r>
              <a:rPr lang="it-IT" dirty="0" err="1" smtClean="0"/>
              <a:t>piece</a:t>
            </a:r>
            <a:r>
              <a:rPr lang="it-IT" dirty="0" smtClean="0"/>
              <a:t> of data.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40131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143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C/C++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program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you</a:t>
            </a:r>
            <a:r>
              <a:rPr lang="it-IT" baseline="0" dirty="0" smtClean="0"/>
              <a:t> can </a:t>
            </a:r>
            <a:r>
              <a:rPr lang="it-IT" baseline="0" dirty="0" err="1" smtClean="0"/>
              <a:t>see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that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have</a:t>
            </a:r>
            <a:r>
              <a:rPr lang="it-IT" baseline="0" dirty="0" smtClean="0"/>
              <a:t> a data race on a global </a:t>
            </a:r>
            <a:r>
              <a:rPr lang="it-IT" baseline="0" dirty="0" err="1" smtClean="0"/>
              <a:t>variable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indeed</a:t>
            </a:r>
            <a:r>
              <a:rPr lang="it-IT" baseline="0" dirty="0" smtClean="0"/>
              <a:t> 2 </a:t>
            </a:r>
            <a:r>
              <a:rPr lang="it-IT" baseline="0" dirty="0" err="1" smtClean="0"/>
              <a:t>threads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write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global </a:t>
            </a:r>
            <a:r>
              <a:rPr lang="it-IT" baseline="0" dirty="0" err="1" smtClean="0"/>
              <a:t>variable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without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any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synchronization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743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739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In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ThreadSanitizer</a:t>
            </a:r>
            <a:r>
              <a:rPr lang="it-IT" baseline="0" dirty="0" smtClean="0"/>
              <a:t> report, </a:t>
            </a:r>
            <a:r>
              <a:rPr lang="it-IT" baseline="0" dirty="0" err="1" smtClean="0"/>
              <a:t>you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will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see</a:t>
            </a:r>
            <a:r>
              <a:rPr lang="it-IT" baseline="0" dirty="0" smtClean="0"/>
              <a:t> the first </a:t>
            </a:r>
            <a:r>
              <a:rPr lang="it-IT" baseline="0" dirty="0" err="1" smtClean="0"/>
              <a:t>access</a:t>
            </a:r>
            <a:r>
              <a:rPr lang="it-IT" baseline="0" dirty="0" smtClean="0"/>
              <a:t> and the </a:t>
            </a:r>
            <a:r>
              <a:rPr lang="it-IT" baseline="0" dirty="0" err="1" smtClean="0"/>
              <a:t>second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access</a:t>
            </a:r>
            <a:r>
              <a:rPr lang="it-IT" baseline="0" dirty="0" smtClean="0"/>
              <a:t> to the </a:t>
            </a:r>
            <a:r>
              <a:rPr lang="it-IT" baseline="0" dirty="0" err="1" smtClean="0"/>
              <a:t>same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variable</a:t>
            </a:r>
            <a:r>
              <a:rPr lang="it-IT" baseline="0" dirty="0" smtClean="0"/>
              <a:t> (</a:t>
            </a:r>
            <a:r>
              <a:rPr lang="it-IT" baseline="0" dirty="0" err="1" smtClean="0"/>
              <a:t>see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address</a:t>
            </a:r>
            <a:r>
              <a:rPr lang="it-IT" baseline="0" dirty="0" smtClean="0"/>
              <a:t>), and some </a:t>
            </a:r>
            <a:r>
              <a:rPr lang="it-IT" baseline="0" dirty="0" err="1" smtClean="0"/>
              <a:t>other</a:t>
            </a:r>
            <a:r>
              <a:rPr lang="it-IT" baseline="0" dirty="0" smtClean="0"/>
              <a:t> extra information </a:t>
            </a:r>
            <a:r>
              <a:rPr lang="it-IT" baseline="0" dirty="0" err="1" smtClean="0"/>
              <a:t>about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where</a:t>
            </a:r>
            <a:r>
              <a:rPr lang="it-IT" baseline="0" dirty="0" smtClean="0"/>
              <a:t> the </a:t>
            </a:r>
            <a:r>
              <a:rPr lang="it-IT" baseline="0" dirty="0" err="1" smtClean="0"/>
              <a:t>threads</a:t>
            </a:r>
            <a:r>
              <a:rPr lang="it-IT" baseline="0" dirty="0" smtClean="0"/>
              <a:t> </a:t>
            </a:r>
            <a:r>
              <a:rPr lang="it-IT" baseline="0" dirty="0" err="1" smtClean="0"/>
              <a:t>were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created</a:t>
            </a:r>
            <a:r>
              <a:rPr lang="it-IT" baseline="0" dirty="0" smtClean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22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048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smtClean="0"/>
              <a:t>High </a:t>
            </a:r>
            <a:r>
              <a:rPr lang="it-IT" dirty="0" err="1" smtClean="0"/>
              <a:t>Portion</a:t>
            </a:r>
            <a:r>
              <a:rPr lang="it-IT" dirty="0" smtClean="0"/>
              <a:t> (</a:t>
            </a:r>
            <a:r>
              <a:rPr lang="it-IT" dirty="0" err="1" smtClean="0"/>
              <a:t>Heap</a:t>
            </a:r>
            <a:r>
              <a:rPr lang="it-IT" dirty="0" smtClean="0"/>
              <a:t>,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Stack</a:t>
            </a:r>
            <a:r>
              <a:rPr lang="it-IT" baseline="0" dirty="0" smtClean="0"/>
              <a:t>, ecc.) </a:t>
            </a:r>
            <a:r>
              <a:rPr lang="it-IT" baseline="0" dirty="0" err="1" smtClean="0"/>
              <a:t>application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memory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space</a:t>
            </a:r>
            <a:r>
              <a:rPr lang="it-IT" baseline="0" dirty="0" smtClean="0"/>
              <a:t>, 2 </a:t>
            </a:r>
            <a:r>
              <a:rPr lang="it-IT" baseline="0" dirty="0" err="1" smtClean="0"/>
              <a:t>protected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portion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Memory </a:t>
            </a:r>
            <a:r>
              <a:rPr lang="it-IT" baseline="0" dirty="0" err="1" smtClean="0"/>
              <a:t>portion</a:t>
            </a:r>
            <a:r>
              <a:rPr lang="it-IT" baseline="0" dirty="0" smtClean="0"/>
              <a:t> </a:t>
            </a:r>
            <a:r>
              <a:rPr lang="it-IT" baseline="0" dirty="0" err="1" smtClean="0"/>
              <a:t>reachable</a:t>
            </a:r>
            <a:r>
              <a:rPr lang="it-IT" baseline="0" dirty="0" smtClean="0"/>
              <a:t> with </a:t>
            </a:r>
            <a:r>
              <a:rPr lang="it-IT" baseline="0" dirty="0" err="1" smtClean="0"/>
              <a:t>simple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arithmetic</a:t>
            </a:r>
            <a:r>
              <a:rPr lang="it-IT" baseline="0" dirty="0" smtClean="0"/>
              <a:t> (</a:t>
            </a:r>
            <a:r>
              <a:rPr lang="it-IT" baseline="0" dirty="0" err="1" smtClean="0"/>
              <a:t>direct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map</a:t>
            </a:r>
            <a:r>
              <a:rPr lang="it-IT" baseline="0" dirty="0" smtClean="0"/>
              <a:t>).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8152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 smtClean="0"/>
              <a:t>What</a:t>
            </a:r>
            <a:r>
              <a:rPr lang="it-IT" baseline="0" dirty="0" smtClean="0"/>
              <a:t> do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store</a:t>
            </a:r>
            <a:r>
              <a:rPr lang="it-IT" baseline="0" dirty="0" smtClean="0"/>
              <a:t> in the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memory</a:t>
            </a:r>
            <a:r>
              <a:rPr lang="it-IT" baseline="0" dirty="0" smtClean="0"/>
              <a:t>? </a:t>
            </a:r>
            <a:r>
              <a:rPr lang="it-IT" baseline="0" dirty="0" err="1" smtClean="0"/>
              <a:t>We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store</a:t>
            </a:r>
            <a:r>
              <a:rPr lang="it-IT" baseline="0" dirty="0" smtClean="0"/>
              <a:t> </a:t>
            </a:r>
            <a:r>
              <a:rPr lang="it-IT" baseline="0" dirty="0" err="1" smtClean="0"/>
              <a:t>shadow</a:t>
            </a:r>
            <a:r>
              <a:rPr lang="it-IT" baseline="0" dirty="0" smtClean="0"/>
              <a:t> </a:t>
            </a:r>
            <a:r>
              <a:rPr lang="it-IT" baseline="0" dirty="0" err="1" smtClean="0"/>
              <a:t>cell</a:t>
            </a:r>
            <a:r>
              <a:rPr lang="it-IT" baseline="0" dirty="0" smtClean="0"/>
              <a:t>, </a:t>
            </a:r>
            <a:r>
              <a:rPr lang="it-IT" baseline="0" dirty="0" err="1" smtClean="0"/>
              <a:t>is</a:t>
            </a:r>
            <a:r>
              <a:rPr lang="it-IT" baseline="0" dirty="0" smtClean="0"/>
              <a:t> an 8 byte word </a:t>
            </a:r>
            <a:r>
              <a:rPr lang="it-IT" baseline="0" dirty="0" err="1" smtClean="0"/>
              <a:t>different</a:t>
            </a:r>
            <a:r>
              <a:rPr lang="it-IT" baseline="0" dirty="0" smtClean="0"/>
              <a:t> </a:t>
            </a:r>
            <a:r>
              <a:rPr lang="it-IT" baseline="0" dirty="0" err="1" smtClean="0"/>
              <a:t>pieces</a:t>
            </a:r>
            <a:r>
              <a:rPr lang="it-IT" baseline="0" dirty="0" smtClean="0"/>
              <a:t> of information.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0733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0183C-264F-3443-8019-776F136E55B4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340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D1156-3D45-4867-B89E-B4517D7905DE}" type="datetime1">
              <a:rPr lang="it-IT" smtClean="0"/>
              <a:t>06/04/2017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87A6-C36C-3443-82FD-9C47F3E7B5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86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0480A-92EB-43B6-A929-E30FE2D5D4C9}" type="datetime1">
              <a:rPr lang="it-IT" smtClean="0"/>
              <a:t>06/04/2017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87A6-C36C-3443-82FD-9C47F3E7B5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016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84EF-3D7C-4800-8A39-5129D473C50E}" type="datetime1">
              <a:rPr lang="it-IT" smtClean="0"/>
              <a:t>06/04/2017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87A6-C36C-3443-82FD-9C47F3E7B5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774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mone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6013D-9592-4F16-A8BE-E2707126E9FB}" type="datetime1">
              <a:rPr lang="it-IT" smtClean="0"/>
              <a:t>06/04/2017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87A6-C36C-3443-82FD-9C47F3E7B5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030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9BD6F-FCBB-44AD-9D6B-ED418D33F4A7}" type="datetime1">
              <a:rPr lang="it-IT" smtClean="0"/>
              <a:t>06/04/2017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87A6-C36C-3443-82FD-9C47F3E7B5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4875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E234F-A156-44DA-85B5-CF691B7914DF}" type="datetime1">
              <a:rPr lang="it-IT" smtClean="0"/>
              <a:t>06/04/2017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87A6-C36C-3443-82FD-9C47F3E7B5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91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7BD21-A343-4E3B-91A1-5346C8C0826B}" type="datetime1">
              <a:rPr lang="it-IT" smtClean="0"/>
              <a:t>06/04/2017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87A6-C36C-3443-82FD-9C47F3E7B5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5311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C3DCF-FC62-4068-A9B4-76DD6F3391A6}" type="datetime1">
              <a:rPr lang="it-IT" smtClean="0"/>
              <a:t>06/04/2017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87A6-C36C-3443-82FD-9C47F3E7B5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169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19F12-BE1E-4DD7-87F4-9E9ED13205F8}" type="datetime1">
              <a:rPr lang="it-IT" smtClean="0"/>
              <a:t>06/04/2017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87A6-C36C-3443-82FD-9C47F3E7B5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009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0394C-B95A-4EBC-9115-0720566FB4F6}" type="datetime1">
              <a:rPr lang="it-IT" smtClean="0"/>
              <a:t>06/04/2017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87A6-C36C-3443-82FD-9C47F3E7B5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61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91B27-343D-4759-8D4B-3554F7ED0DAE}" type="datetime1">
              <a:rPr lang="it-IT" smtClean="0"/>
              <a:t>06/04/2017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87A6-C36C-3443-82FD-9C47F3E7B5F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939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Fare clic per modificare gli stili del testo dello schema</a:t>
            </a:r>
          </a:p>
          <a:p>
            <a:pPr lvl="1"/>
            <a:r>
              <a:rPr lang="en-US" smtClean="0"/>
              <a:t>Secondo livello</a:t>
            </a:r>
          </a:p>
          <a:p>
            <a:pPr lvl="2"/>
            <a:r>
              <a:rPr lang="en-US" smtClean="0"/>
              <a:t>Terzo livello</a:t>
            </a:r>
          </a:p>
          <a:p>
            <a:pPr lvl="3"/>
            <a:r>
              <a:rPr lang="en-US" smtClean="0"/>
              <a:t>Quarto livello</a:t>
            </a:r>
          </a:p>
          <a:p>
            <a:pPr lvl="4"/>
            <a:r>
              <a:rPr lang="en-US" smtClean="0"/>
              <a:t>Quinto livello</a:t>
            </a:r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000000"/>
                </a:solidFill>
              </a:defRPr>
            </a:lvl1pPr>
          </a:lstStyle>
          <a:p>
            <a:r>
              <a:rPr lang="it-IT" smtClean="0"/>
              <a:t>CMPT 886 - Saad Mahboob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DC5A1F4C-279D-450D-8BA6-F93BAE3C5B04}" type="datetime1">
              <a:rPr lang="it-IT" smtClean="0"/>
              <a:t>06/04/2017</a:t>
            </a:fld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A99E87A6-C36C-3443-82FD-9C47F3E7B5F7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089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481263" y="2130425"/>
            <a:ext cx="8181474" cy="1659851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Data Race Detection in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Multithreaded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C/C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++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Programs using LLVM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Presenter :  Saad </a:t>
            </a: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Mahboob</a:t>
            </a:r>
            <a:b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Course: CMPT 886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315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 smtClean="0"/>
              <a:t>Sanitizer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 </a:t>
            </a:r>
            <a:r>
              <a:rPr lang="it-IT" dirty="0" err="1" smtClean="0"/>
              <a:t>Example</a:t>
            </a:r>
            <a:endParaRPr lang="it-IT" dirty="0"/>
          </a:p>
        </p:txBody>
      </p:sp>
      <p:grpSp>
        <p:nvGrpSpPr>
          <p:cNvPr id="10" name="Gruppo 9"/>
          <p:cNvGrpSpPr/>
          <p:nvPr/>
        </p:nvGrpSpPr>
        <p:grpSpPr>
          <a:xfrm>
            <a:off x="6100811" y="2664671"/>
            <a:ext cx="803996" cy="2034013"/>
            <a:chOff x="5668757" y="1770934"/>
            <a:chExt cx="803996" cy="2034013"/>
          </a:xfrm>
        </p:grpSpPr>
        <p:sp>
          <p:nvSpPr>
            <p:cNvPr id="4" name="CasellaDiTesto 3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TID</a:t>
              </a:r>
              <a:endParaRPr lang="it-IT" dirty="0"/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r>
                <a:rPr lang="it-IT" dirty="0" err="1" smtClean="0"/>
                <a:t>Epoch</a:t>
              </a:r>
              <a:endParaRPr lang="it-IT" dirty="0" smtClean="0"/>
            </a:p>
            <a:p>
              <a:pPr algn="ctr"/>
              <a:endParaRPr lang="it-IT" dirty="0"/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Pos</a:t>
              </a:r>
              <a:endParaRPr lang="it-IT" dirty="0"/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IsW</a:t>
              </a:r>
              <a:endParaRPr lang="it-IT" dirty="0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652518" y="1401602"/>
            <a:ext cx="810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/>
              <a:t>4 </a:t>
            </a:r>
            <a:r>
              <a:rPr lang="it-IT" dirty="0" err="1" smtClean="0"/>
              <a:t>Shadow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 per 8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bytes</a:t>
            </a:r>
            <a:r>
              <a:rPr lang="it-IT" dirty="0" smtClean="0"/>
              <a:t> (</a:t>
            </a:r>
            <a:r>
              <a:rPr lang="it-IT" dirty="0" err="1" smtClean="0"/>
              <a:t>Shadow</a:t>
            </a:r>
            <a:r>
              <a:rPr lang="it-IT" dirty="0" smtClean="0"/>
              <a:t> </a:t>
            </a:r>
            <a:r>
              <a:rPr lang="it-IT" dirty="0" err="1" smtClean="0"/>
              <a:t>States</a:t>
            </a:r>
            <a:r>
              <a:rPr lang="it-IT" dirty="0" smtClean="0"/>
              <a:t> </a:t>
            </a:r>
            <a:r>
              <a:rPr lang="it-IT" dirty="0" err="1" smtClean="0"/>
              <a:t>traces</a:t>
            </a:r>
            <a:r>
              <a:rPr lang="it-IT" dirty="0" smtClean="0"/>
              <a:t> 4 </a:t>
            </a:r>
            <a:r>
              <a:rPr lang="it-IT" dirty="0" err="1" smtClean="0"/>
              <a:t>memory</a:t>
            </a:r>
            <a:r>
              <a:rPr lang="it-IT" dirty="0" smtClean="0"/>
              <a:t> </a:t>
            </a:r>
            <a:r>
              <a:rPr lang="it-IT" dirty="0" err="1" smtClean="0"/>
              <a:t>accesses</a:t>
            </a:r>
            <a:r>
              <a:rPr lang="it-IT" dirty="0" smtClean="0"/>
              <a:t>)</a:t>
            </a:r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087076" y="2664671"/>
            <a:ext cx="803996" cy="2034013"/>
            <a:chOff x="5668757" y="1770934"/>
            <a:chExt cx="803996" cy="2034013"/>
          </a:xfrm>
        </p:grpSpPr>
        <p:sp>
          <p:nvSpPr>
            <p:cNvPr id="14" name="CasellaDiTesto 13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TID</a:t>
              </a:r>
              <a:endParaRPr lang="it-IT" dirty="0"/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r>
                <a:rPr lang="it-IT" dirty="0" err="1" smtClean="0"/>
                <a:t>Epoch</a:t>
              </a:r>
              <a:endParaRPr lang="it-IT" dirty="0" smtClean="0"/>
            </a:p>
            <a:p>
              <a:pPr algn="ctr"/>
              <a:endParaRPr lang="it-IT" dirty="0"/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Pos</a:t>
              </a:r>
              <a:endParaRPr lang="it-IT" dirty="0"/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IsW</a:t>
              </a:r>
              <a:endParaRPr lang="it-IT" dirty="0"/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4108298" y="2664671"/>
            <a:ext cx="803996" cy="2034013"/>
            <a:chOff x="5668757" y="1770934"/>
            <a:chExt cx="803996" cy="2034013"/>
          </a:xfrm>
        </p:grpSpPr>
        <p:sp>
          <p:nvSpPr>
            <p:cNvPr id="19" name="CasellaDiTesto 18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TID</a:t>
              </a:r>
              <a:endParaRPr lang="it-IT" dirty="0"/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r>
                <a:rPr lang="it-IT" dirty="0" err="1" smtClean="0"/>
                <a:t>Epoch</a:t>
              </a:r>
              <a:endParaRPr lang="it-IT" dirty="0" smtClean="0"/>
            </a:p>
            <a:p>
              <a:pPr algn="ctr"/>
              <a:endParaRPr lang="it-IT" dirty="0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Pos</a:t>
              </a:r>
              <a:endParaRPr lang="it-IT" dirty="0"/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IsW</a:t>
              </a:r>
              <a:endParaRPr lang="it-IT" dirty="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7097212" y="2664671"/>
            <a:ext cx="803996" cy="2034013"/>
            <a:chOff x="5668757" y="1770934"/>
            <a:chExt cx="803996" cy="2034013"/>
          </a:xfrm>
        </p:grpSpPr>
        <p:sp>
          <p:nvSpPr>
            <p:cNvPr id="24" name="CasellaDiTesto 23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TID</a:t>
              </a:r>
              <a:endParaRPr lang="it-IT" dirty="0"/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r>
                <a:rPr lang="it-IT" dirty="0" err="1" smtClean="0"/>
                <a:t>Epoch</a:t>
              </a:r>
              <a:endParaRPr lang="it-IT" dirty="0" smtClean="0"/>
            </a:p>
            <a:p>
              <a:pPr algn="ctr"/>
              <a:endParaRPr lang="it-IT" dirty="0"/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Pos</a:t>
              </a:r>
              <a:endParaRPr lang="it-IT" dirty="0"/>
            </a:p>
          </p:txBody>
        </p:sp>
        <p:sp>
          <p:nvSpPr>
            <p:cNvPr id="27" name="CasellaDiTesto 26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IsW</a:t>
              </a:r>
              <a:endParaRPr lang="it-IT" dirty="0"/>
            </a:p>
          </p:txBody>
        </p:sp>
      </p:grpSp>
      <p:grpSp>
        <p:nvGrpSpPr>
          <p:cNvPr id="36" name="Gruppo 35"/>
          <p:cNvGrpSpPr/>
          <p:nvPr/>
        </p:nvGrpSpPr>
        <p:grpSpPr>
          <a:xfrm>
            <a:off x="1130258" y="2213666"/>
            <a:ext cx="361216" cy="2945340"/>
            <a:chOff x="652518" y="2388431"/>
            <a:chExt cx="361216" cy="2945340"/>
          </a:xfrm>
        </p:grpSpPr>
        <p:sp>
          <p:nvSpPr>
            <p:cNvPr id="28" name="CasellaDiTesto 27"/>
            <p:cNvSpPr txBox="1"/>
            <p:nvPr/>
          </p:nvSpPr>
          <p:spPr>
            <a:xfrm>
              <a:off x="652518" y="2388431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29" name="CasellaDiTesto 28"/>
            <p:cNvSpPr txBox="1"/>
            <p:nvPr/>
          </p:nvSpPr>
          <p:spPr>
            <a:xfrm>
              <a:off x="652518" y="2757763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0" name="CasellaDiTesto 29"/>
            <p:cNvSpPr txBox="1"/>
            <p:nvPr/>
          </p:nvSpPr>
          <p:spPr>
            <a:xfrm>
              <a:off x="652518" y="3122437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652518" y="3487111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652518" y="3856443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652518" y="4225775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652518" y="4595107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652518" y="4964439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</p:grpSp>
      <p:cxnSp>
        <p:nvCxnSpPr>
          <p:cNvPr id="38" name="Connettore 1 37"/>
          <p:cNvCxnSpPr/>
          <p:nvPr/>
        </p:nvCxnSpPr>
        <p:spPr>
          <a:xfrm>
            <a:off x="1782777" y="3681678"/>
            <a:ext cx="208572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652518" y="553591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/>
              <a:t>Program with 3 </a:t>
            </a:r>
            <a:r>
              <a:rPr lang="it-IT" dirty="0" err="1" smtClean="0"/>
              <a:t>threads</a:t>
            </a:r>
            <a:endParaRPr lang="it-IT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538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 smtClean="0"/>
              <a:t>Sanitizer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 </a:t>
            </a:r>
            <a:r>
              <a:rPr lang="it-IT" dirty="0" err="1" smtClean="0"/>
              <a:t>Example</a:t>
            </a:r>
            <a:endParaRPr lang="it-IT" dirty="0"/>
          </a:p>
        </p:txBody>
      </p:sp>
      <p:grpSp>
        <p:nvGrpSpPr>
          <p:cNvPr id="10" name="Gruppo 9"/>
          <p:cNvGrpSpPr/>
          <p:nvPr/>
        </p:nvGrpSpPr>
        <p:grpSpPr>
          <a:xfrm>
            <a:off x="6100811" y="2664671"/>
            <a:ext cx="803996" cy="2034013"/>
            <a:chOff x="5668757" y="1770934"/>
            <a:chExt cx="803996" cy="2034013"/>
          </a:xfrm>
        </p:grpSpPr>
        <p:sp>
          <p:nvSpPr>
            <p:cNvPr id="4" name="CasellaDiTesto 3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endParaRPr lang="it-IT" dirty="0" smtClean="0"/>
            </a:p>
            <a:p>
              <a:pPr algn="ctr"/>
              <a:endParaRPr lang="it-IT" dirty="0"/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8" name="CasellaDiTesto 7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</p:grpSp>
      <p:sp>
        <p:nvSpPr>
          <p:cNvPr id="12" name="CasellaDiTesto 11"/>
          <p:cNvSpPr txBox="1"/>
          <p:nvPr/>
        </p:nvSpPr>
        <p:spPr>
          <a:xfrm>
            <a:off x="652518" y="1401602"/>
            <a:ext cx="810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/>
              <a:t>4 </a:t>
            </a:r>
            <a:r>
              <a:rPr lang="it-IT" dirty="0" err="1" smtClean="0"/>
              <a:t>Shadow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 per 8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bytes</a:t>
            </a:r>
            <a:r>
              <a:rPr lang="it-IT" dirty="0" smtClean="0"/>
              <a:t> (</a:t>
            </a:r>
            <a:r>
              <a:rPr lang="it-IT" dirty="0" err="1" smtClean="0"/>
              <a:t>Shadow</a:t>
            </a:r>
            <a:r>
              <a:rPr lang="it-IT" dirty="0" smtClean="0"/>
              <a:t> </a:t>
            </a:r>
            <a:r>
              <a:rPr lang="it-IT" dirty="0" err="1" smtClean="0"/>
              <a:t>States</a:t>
            </a:r>
            <a:r>
              <a:rPr lang="it-IT" dirty="0" smtClean="0"/>
              <a:t> </a:t>
            </a:r>
            <a:r>
              <a:rPr lang="it-IT" dirty="0" err="1" smtClean="0"/>
              <a:t>traces</a:t>
            </a:r>
            <a:r>
              <a:rPr lang="it-IT" dirty="0" smtClean="0"/>
              <a:t> 4 </a:t>
            </a:r>
            <a:r>
              <a:rPr lang="it-IT" dirty="0" err="1" smtClean="0"/>
              <a:t>memory</a:t>
            </a:r>
            <a:r>
              <a:rPr lang="it-IT" dirty="0" smtClean="0"/>
              <a:t> </a:t>
            </a:r>
            <a:r>
              <a:rPr lang="it-IT" dirty="0" err="1" smtClean="0"/>
              <a:t>accesses</a:t>
            </a:r>
            <a:r>
              <a:rPr lang="it-IT" dirty="0" smtClean="0"/>
              <a:t>)</a:t>
            </a:r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087076" y="2664671"/>
            <a:ext cx="803996" cy="2034013"/>
            <a:chOff x="5668757" y="1770934"/>
            <a:chExt cx="803996" cy="2034013"/>
          </a:xfrm>
        </p:grpSpPr>
        <p:sp>
          <p:nvSpPr>
            <p:cNvPr id="14" name="CasellaDiTesto 13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endParaRPr lang="it-IT" dirty="0" smtClean="0"/>
            </a:p>
            <a:p>
              <a:pPr algn="ctr"/>
              <a:endParaRPr lang="it-IT" dirty="0"/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4108298" y="2664671"/>
            <a:ext cx="803996" cy="2034013"/>
            <a:chOff x="5668757" y="1770934"/>
            <a:chExt cx="803996" cy="2034013"/>
          </a:xfrm>
        </p:grpSpPr>
        <p:sp>
          <p:nvSpPr>
            <p:cNvPr id="19" name="CasellaDiTesto 18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T1</a:t>
              </a:r>
              <a:endParaRPr lang="it-IT" dirty="0"/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r>
                <a:rPr lang="it-IT" dirty="0" smtClean="0"/>
                <a:t>E1</a:t>
              </a:r>
            </a:p>
            <a:p>
              <a:pPr algn="ctr"/>
              <a:endParaRPr lang="it-IT" dirty="0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0:2</a:t>
              </a:r>
              <a:endParaRPr lang="it-IT" dirty="0"/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W</a:t>
              </a:r>
              <a:endParaRPr lang="it-IT" dirty="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7097212" y="2664671"/>
            <a:ext cx="803996" cy="2034013"/>
            <a:chOff x="5668757" y="1770934"/>
            <a:chExt cx="803996" cy="2034013"/>
          </a:xfrm>
        </p:grpSpPr>
        <p:sp>
          <p:nvSpPr>
            <p:cNvPr id="24" name="CasellaDiTesto 23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endParaRPr lang="it-IT" dirty="0" smtClean="0"/>
            </a:p>
            <a:p>
              <a:pPr algn="ctr"/>
              <a:endParaRPr lang="it-IT" dirty="0"/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27" name="CasellaDiTesto 26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</p:grpSp>
      <p:grpSp>
        <p:nvGrpSpPr>
          <p:cNvPr id="36" name="Gruppo 35"/>
          <p:cNvGrpSpPr/>
          <p:nvPr/>
        </p:nvGrpSpPr>
        <p:grpSpPr>
          <a:xfrm>
            <a:off x="1130258" y="2209008"/>
            <a:ext cx="361216" cy="2945340"/>
            <a:chOff x="652518" y="2388431"/>
            <a:chExt cx="361216" cy="2945340"/>
          </a:xfrm>
        </p:grpSpPr>
        <p:sp>
          <p:nvSpPr>
            <p:cNvPr id="28" name="CasellaDiTesto 27"/>
            <p:cNvSpPr txBox="1"/>
            <p:nvPr/>
          </p:nvSpPr>
          <p:spPr>
            <a:xfrm>
              <a:off x="652518" y="2388431"/>
              <a:ext cx="36121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29" name="CasellaDiTesto 28"/>
            <p:cNvSpPr txBox="1"/>
            <p:nvPr/>
          </p:nvSpPr>
          <p:spPr>
            <a:xfrm>
              <a:off x="652518" y="2757763"/>
              <a:ext cx="36121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0" name="CasellaDiTesto 29"/>
            <p:cNvSpPr txBox="1"/>
            <p:nvPr/>
          </p:nvSpPr>
          <p:spPr>
            <a:xfrm>
              <a:off x="652518" y="3122437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652518" y="3487111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652518" y="3856443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652518" y="4225775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652518" y="4595107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652518" y="4964439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</p:grpSp>
      <p:cxnSp>
        <p:nvCxnSpPr>
          <p:cNvPr id="38" name="Connettore 1 37"/>
          <p:cNvCxnSpPr/>
          <p:nvPr/>
        </p:nvCxnSpPr>
        <p:spPr>
          <a:xfrm>
            <a:off x="1782777" y="3681678"/>
            <a:ext cx="208572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652518" y="553591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/>
              <a:t>Program with 3 </a:t>
            </a:r>
            <a:r>
              <a:rPr lang="it-IT" dirty="0" err="1" smtClean="0"/>
              <a:t>threads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862574" y="3312346"/>
            <a:ext cx="190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Write in </a:t>
            </a:r>
            <a:r>
              <a:rPr lang="it-IT" dirty="0" err="1" smtClean="0"/>
              <a:t>thread</a:t>
            </a:r>
            <a:r>
              <a:rPr lang="it-IT" dirty="0" smtClean="0"/>
              <a:t> T1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2850555" y="2021431"/>
            <a:ext cx="243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First Access</a:t>
            </a:r>
            <a:endParaRPr lang="it-IT" dirty="0"/>
          </a:p>
        </p:txBody>
      </p:sp>
      <p:sp>
        <p:nvSpPr>
          <p:cNvPr id="9" name="CasellaDiTesto 8"/>
          <p:cNvSpPr txBox="1"/>
          <p:nvPr/>
        </p:nvSpPr>
        <p:spPr>
          <a:xfrm>
            <a:off x="4103153" y="5154348"/>
            <a:ext cx="3798056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T1 </a:t>
            </a:r>
            <a:r>
              <a:rPr lang="it-IT" dirty="0" err="1" smtClean="0"/>
              <a:t>write</a:t>
            </a:r>
            <a:r>
              <a:rPr lang="it-IT" dirty="0" smtClean="0"/>
              <a:t> 2 </a:t>
            </a:r>
            <a:r>
              <a:rPr lang="it-IT" dirty="0" err="1" smtClean="0"/>
              <a:t>bytes</a:t>
            </a:r>
            <a:r>
              <a:rPr lang="it-IT" dirty="0" smtClean="0"/>
              <a:t> on a </a:t>
            </a:r>
            <a:r>
              <a:rPr lang="it-IT" dirty="0" err="1" smtClean="0"/>
              <a:t>memory</a:t>
            </a:r>
            <a:r>
              <a:rPr lang="it-IT" dirty="0" smtClean="0"/>
              <a:t> location</a:t>
            </a:r>
            <a:endParaRPr lang="it-IT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17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 smtClean="0"/>
              <a:t>Sanitizer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 </a:t>
            </a:r>
            <a:r>
              <a:rPr lang="it-IT" dirty="0" err="1" smtClean="0"/>
              <a:t>Example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52518" y="1401602"/>
            <a:ext cx="810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/>
              <a:t>4 </a:t>
            </a:r>
            <a:r>
              <a:rPr lang="it-IT" dirty="0" err="1" smtClean="0"/>
              <a:t>Shadow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 per 8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bytes</a:t>
            </a:r>
            <a:r>
              <a:rPr lang="it-IT" dirty="0" smtClean="0"/>
              <a:t> (</a:t>
            </a:r>
            <a:r>
              <a:rPr lang="it-IT" dirty="0" err="1" smtClean="0"/>
              <a:t>Shadow</a:t>
            </a:r>
            <a:r>
              <a:rPr lang="it-IT" dirty="0" smtClean="0"/>
              <a:t> </a:t>
            </a:r>
            <a:r>
              <a:rPr lang="it-IT" dirty="0" err="1" smtClean="0"/>
              <a:t>States</a:t>
            </a:r>
            <a:r>
              <a:rPr lang="it-IT" dirty="0" smtClean="0"/>
              <a:t> </a:t>
            </a:r>
            <a:r>
              <a:rPr lang="it-IT" dirty="0" err="1" smtClean="0"/>
              <a:t>traces</a:t>
            </a:r>
            <a:r>
              <a:rPr lang="it-IT" dirty="0" smtClean="0"/>
              <a:t> 4 </a:t>
            </a:r>
            <a:r>
              <a:rPr lang="it-IT" dirty="0" err="1" smtClean="0"/>
              <a:t>memory</a:t>
            </a:r>
            <a:r>
              <a:rPr lang="it-IT" dirty="0" smtClean="0"/>
              <a:t> </a:t>
            </a:r>
            <a:r>
              <a:rPr lang="it-IT" dirty="0" err="1" smtClean="0"/>
              <a:t>accesses</a:t>
            </a:r>
            <a:r>
              <a:rPr lang="it-IT" dirty="0" smtClean="0"/>
              <a:t>)</a:t>
            </a:r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087076" y="2664671"/>
            <a:ext cx="803996" cy="2034013"/>
            <a:chOff x="5668757" y="1770934"/>
            <a:chExt cx="803996" cy="2034013"/>
          </a:xfrm>
        </p:grpSpPr>
        <p:sp>
          <p:nvSpPr>
            <p:cNvPr id="14" name="CasellaDiTesto 13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T2</a:t>
              </a:r>
              <a:endParaRPr lang="it-IT" dirty="0"/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r>
                <a:rPr lang="it-IT" dirty="0" smtClean="0"/>
                <a:t>E2</a:t>
              </a:r>
            </a:p>
            <a:p>
              <a:pPr algn="ctr"/>
              <a:endParaRPr lang="it-IT" dirty="0"/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4:8</a:t>
              </a:r>
              <a:endParaRPr lang="it-IT" dirty="0"/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R</a:t>
              </a:r>
              <a:endParaRPr lang="it-IT" dirty="0"/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4108298" y="2664671"/>
            <a:ext cx="803996" cy="2034013"/>
            <a:chOff x="5668757" y="1770934"/>
            <a:chExt cx="803996" cy="2034013"/>
          </a:xfrm>
        </p:grpSpPr>
        <p:sp>
          <p:nvSpPr>
            <p:cNvPr id="19" name="CasellaDiTesto 18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T1</a:t>
              </a:r>
              <a:endParaRPr lang="it-IT" dirty="0"/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r>
                <a:rPr lang="it-IT" dirty="0" smtClean="0"/>
                <a:t>E1</a:t>
              </a:r>
            </a:p>
            <a:p>
              <a:pPr algn="ctr"/>
              <a:endParaRPr lang="it-IT" dirty="0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0:2</a:t>
              </a:r>
              <a:endParaRPr lang="it-IT" dirty="0"/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W</a:t>
              </a:r>
              <a:endParaRPr lang="it-IT" dirty="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7097212" y="2664671"/>
            <a:ext cx="803996" cy="2034013"/>
            <a:chOff x="5668757" y="1770934"/>
            <a:chExt cx="803996" cy="2034013"/>
          </a:xfrm>
        </p:grpSpPr>
        <p:sp>
          <p:nvSpPr>
            <p:cNvPr id="24" name="CasellaDiTesto 23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endParaRPr lang="it-IT" dirty="0" smtClean="0"/>
            </a:p>
            <a:p>
              <a:pPr algn="ctr"/>
              <a:endParaRPr lang="it-IT" dirty="0"/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27" name="CasellaDiTesto 26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</p:grpSp>
      <p:grpSp>
        <p:nvGrpSpPr>
          <p:cNvPr id="36" name="Gruppo 35"/>
          <p:cNvGrpSpPr/>
          <p:nvPr/>
        </p:nvGrpSpPr>
        <p:grpSpPr>
          <a:xfrm>
            <a:off x="1130258" y="2209008"/>
            <a:ext cx="361216" cy="2945340"/>
            <a:chOff x="652518" y="2388431"/>
            <a:chExt cx="361216" cy="2945340"/>
          </a:xfrm>
        </p:grpSpPr>
        <p:sp>
          <p:nvSpPr>
            <p:cNvPr id="28" name="CasellaDiTesto 27"/>
            <p:cNvSpPr txBox="1"/>
            <p:nvPr/>
          </p:nvSpPr>
          <p:spPr>
            <a:xfrm>
              <a:off x="652518" y="2388431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29" name="CasellaDiTesto 28"/>
            <p:cNvSpPr txBox="1"/>
            <p:nvPr/>
          </p:nvSpPr>
          <p:spPr>
            <a:xfrm>
              <a:off x="652518" y="2757763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0" name="CasellaDiTesto 29"/>
            <p:cNvSpPr txBox="1"/>
            <p:nvPr/>
          </p:nvSpPr>
          <p:spPr>
            <a:xfrm>
              <a:off x="652518" y="3122437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652518" y="3487111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652518" y="3856443"/>
              <a:ext cx="36121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652518" y="4225775"/>
              <a:ext cx="36121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652518" y="4595107"/>
              <a:ext cx="36121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652518" y="4964439"/>
              <a:ext cx="36121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</p:grpSp>
      <p:cxnSp>
        <p:nvCxnSpPr>
          <p:cNvPr id="38" name="Connettore 1 37"/>
          <p:cNvCxnSpPr/>
          <p:nvPr/>
        </p:nvCxnSpPr>
        <p:spPr>
          <a:xfrm>
            <a:off x="1782777" y="3681678"/>
            <a:ext cx="208572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652518" y="553591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/>
              <a:t>Program with 3 </a:t>
            </a:r>
            <a:r>
              <a:rPr lang="it-IT" dirty="0" err="1" smtClean="0"/>
              <a:t>threads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862574" y="3312346"/>
            <a:ext cx="184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Read in </a:t>
            </a:r>
            <a:r>
              <a:rPr lang="it-IT" dirty="0" err="1" smtClean="0"/>
              <a:t>thread</a:t>
            </a:r>
            <a:r>
              <a:rPr lang="it-IT" dirty="0" smtClean="0"/>
              <a:t> T2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2850555" y="2021431"/>
            <a:ext cx="243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Second Access</a:t>
            </a:r>
            <a:endParaRPr lang="it-IT" dirty="0"/>
          </a:p>
        </p:txBody>
      </p:sp>
      <p:grpSp>
        <p:nvGrpSpPr>
          <p:cNvPr id="40" name="Gruppo 39"/>
          <p:cNvGrpSpPr/>
          <p:nvPr/>
        </p:nvGrpSpPr>
        <p:grpSpPr>
          <a:xfrm>
            <a:off x="6100811" y="2664671"/>
            <a:ext cx="803996" cy="2034013"/>
            <a:chOff x="5668757" y="1770934"/>
            <a:chExt cx="803996" cy="2034013"/>
          </a:xfrm>
        </p:grpSpPr>
        <p:sp>
          <p:nvSpPr>
            <p:cNvPr id="41" name="CasellaDiTesto 40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42" name="CasellaDiTesto 41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endParaRPr lang="it-IT" dirty="0" smtClean="0"/>
            </a:p>
            <a:p>
              <a:pPr algn="ctr"/>
              <a:endParaRPr lang="it-IT" dirty="0"/>
            </a:p>
          </p:txBody>
        </p:sp>
        <p:sp>
          <p:nvSpPr>
            <p:cNvPr id="43" name="CasellaDiTesto 42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44" name="CasellaDiTesto 43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</p:grpSp>
      <p:sp>
        <p:nvSpPr>
          <p:cNvPr id="46" name="CasellaDiTesto 45"/>
          <p:cNvSpPr txBox="1"/>
          <p:nvPr/>
        </p:nvSpPr>
        <p:spPr>
          <a:xfrm>
            <a:off x="4103153" y="5154348"/>
            <a:ext cx="3798056" cy="6463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T2 </a:t>
            </a:r>
            <a:r>
              <a:rPr lang="it-IT" dirty="0" err="1" smtClean="0"/>
              <a:t>read</a:t>
            </a:r>
            <a:r>
              <a:rPr lang="it-IT" dirty="0" smtClean="0"/>
              <a:t> 4 </a:t>
            </a:r>
            <a:r>
              <a:rPr lang="it-IT" dirty="0" err="1" smtClean="0"/>
              <a:t>bytes</a:t>
            </a:r>
            <a:r>
              <a:rPr lang="it-IT" dirty="0" smtClean="0"/>
              <a:t> from </a:t>
            </a:r>
            <a:r>
              <a:rPr lang="it-IT" dirty="0" err="1" smtClean="0"/>
              <a:t>another</a:t>
            </a:r>
            <a:r>
              <a:rPr lang="it-IT" dirty="0" smtClean="0"/>
              <a:t> </a:t>
            </a:r>
            <a:r>
              <a:rPr lang="it-IT" dirty="0" err="1" smtClean="0"/>
              <a:t>memory</a:t>
            </a:r>
            <a:r>
              <a:rPr lang="it-IT" dirty="0" smtClean="0"/>
              <a:t> location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208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 smtClean="0"/>
              <a:t>Sanitizer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 </a:t>
            </a:r>
            <a:r>
              <a:rPr lang="it-IT" dirty="0" err="1" smtClean="0"/>
              <a:t>Example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52518" y="1401602"/>
            <a:ext cx="810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/>
              <a:t>4 </a:t>
            </a:r>
            <a:r>
              <a:rPr lang="it-IT" dirty="0" err="1" smtClean="0"/>
              <a:t>Shadow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 per 8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bytes</a:t>
            </a:r>
            <a:r>
              <a:rPr lang="it-IT" dirty="0" smtClean="0"/>
              <a:t> (</a:t>
            </a:r>
            <a:r>
              <a:rPr lang="it-IT" dirty="0" err="1" smtClean="0"/>
              <a:t>Shadow</a:t>
            </a:r>
            <a:r>
              <a:rPr lang="it-IT" dirty="0" smtClean="0"/>
              <a:t> </a:t>
            </a:r>
            <a:r>
              <a:rPr lang="it-IT" dirty="0" err="1" smtClean="0"/>
              <a:t>States</a:t>
            </a:r>
            <a:r>
              <a:rPr lang="it-IT" dirty="0" smtClean="0"/>
              <a:t> </a:t>
            </a:r>
            <a:r>
              <a:rPr lang="it-IT" dirty="0" err="1" smtClean="0"/>
              <a:t>traces</a:t>
            </a:r>
            <a:r>
              <a:rPr lang="it-IT" dirty="0" smtClean="0"/>
              <a:t> 4 </a:t>
            </a:r>
            <a:r>
              <a:rPr lang="it-IT" dirty="0" err="1" smtClean="0"/>
              <a:t>memory</a:t>
            </a:r>
            <a:r>
              <a:rPr lang="it-IT" dirty="0" smtClean="0"/>
              <a:t> </a:t>
            </a:r>
            <a:r>
              <a:rPr lang="it-IT" dirty="0" err="1" smtClean="0"/>
              <a:t>accesses</a:t>
            </a:r>
            <a:r>
              <a:rPr lang="it-IT" dirty="0" smtClean="0"/>
              <a:t>)</a:t>
            </a:r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087076" y="2664671"/>
            <a:ext cx="803996" cy="2034013"/>
            <a:chOff x="5668757" y="1770934"/>
            <a:chExt cx="803996" cy="2034013"/>
          </a:xfrm>
        </p:grpSpPr>
        <p:sp>
          <p:nvSpPr>
            <p:cNvPr id="14" name="CasellaDiTesto 13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T2</a:t>
              </a:r>
              <a:endParaRPr lang="it-IT" dirty="0"/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r>
                <a:rPr lang="it-IT" dirty="0" smtClean="0"/>
                <a:t>E2</a:t>
              </a:r>
            </a:p>
            <a:p>
              <a:pPr algn="ctr"/>
              <a:endParaRPr lang="it-IT" dirty="0"/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4:8</a:t>
              </a:r>
              <a:endParaRPr lang="it-IT" dirty="0"/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R</a:t>
              </a:r>
              <a:endParaRPr lang="it-IT" dirty="0"/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4108298" y="2664671"/>
            <a:ext cx="803996" cy="2034013"/>
            <a:chOff x="5668757" y="1770934"/>
            <a:chExt cx="803996" cy="2034013"/>
          </a:xfrm>
        </p:grpSpPr>
        <p:sp>
          <p:nvSpPr>
            <p:cNvPr id="19" name="CasellaDiTesto 18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T1</a:t>
              </a:r>
              <a:endParaRPr lang="it-IT" dirty="0"/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r>
                <a:rPr lang="it-IT" dirty="0" smtClean="0"/>
                <a:t>E1</a:t>
              </a:r>
            </a:p>
            <a:p>
              <a:pPr algn="ctr"/>
              <a:endParaRPr lang="it-IT" dirty="0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0:2</a:t>
              </a:r>
              <a:endParaRPr lang="it-IT" dirty="0"/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W</a:t>
              </a:r>
              <a:endParaRPr lang="it-IT" dirty="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7097212" y="2664671"/>
            <a:ext cx="803996" cy="2034013"/>
            <a:chOff x="5668757" y="1770934"/>
            <a:chExt cx="803996" cy="2034013"/>
          </a:xfrm>
        </p:grpSpPr>
        <p:sp>
          <p:nvSpPr>
            <p:cNvPr id="24" name="CasellaDiTesto 23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endParaRPr lang="it-IT" dirty="0" smtClean="0"/>
            </a:p>
            <a:p>
              <a:pPr algn="ctr"/>
              <a:endParaRPr lang="it-IT" dirty="0"/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27" name="CasellaDiTesto 26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</p:grpSp>
      <p:grpSp>
        <p:nvGrpSpPr>
          <p:cNvPr id="36" name="Gruppo 35"/>
          <p:cNvGrpSpPr/>
          <p:nvPr/>
        </p:nvGrpSpPr>
        <p:grpSpPr>
          <a:xfrm>
            <a:off x="1130258" y="2209008"/>
            <a:ext cx="361216" cy="2945340"/>
            <a:chOff x="652518" y="2388431"/>
            <a:chExt cx="361216" cy="2945340"/>
          </a:xfrm>
        </p:grpSpPr>
        <p:sp>
          <p:nvSpPr>
            <p:cNvPr id="28" name="CasellaDiTesto 27"/>
            <p:cNvSpPr txBox="1"/>
            <p:nvPr/>
          </p:nvSpPr>
          <p:spPr>
            <a:xfrm>
              <a:off x="652518" y="2388431"/>
              <a:ext cx="36121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29" name="CasellaDiTesto 28"/>
            <p:cNvSpPr txBox="1"/>
            <p:nvPr/>
          </p:nvSpPr>
          <p:spPr>
            <a:xfrm>
              <a:off x="652518" y="2757763"/>
              <a:ext cx="36121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0" name="CasellaDiTesto 29"/>
            <p:cNvSpPr txBox="1"/>
            <p:nvPr/>
          </p:nvSpPr>
          <p:spPr>
            <a:xfrm>
              <a:off x="652518" y="3122437"/>
              <a:ext cx="36121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652518" y="3487111"/>
              <a:ext cx="36121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652518" y="3856443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652518" y="4225775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652518" y="4595107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652518" y="4964439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</p:grpSp>
      <p:cxnSp>
        <p:nvCxnSpPr>
          <p:cNvPr id="38" name="Connettore 1 37"/>
          <p:cNvCxnSpPr/>
          <p:nvPr/>
        </p:nvCxnSpPr>
        <p:spPr>
          <a:xfrm>
            <a:off x="1782777" y="3681678"/>
            <a:ext cx="208572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652518" y="553591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/>
              <a:t>Program with 3 </a:t>
            </a:r>
            <a:r>
              <a:rPr lang="it-IT" dirty="0" err="1" smtClean="0"/>
              <a:t>threads</a:t>
            </a:r>
            <a:endParaRPr lang="it-IT" dirty="0"/>
          </a:p>
        </p:txBody>
      </p:sp>
      <p:sp>
        <p:nvSpPr>
          <p:cNvPr id="3" name="CasellaDiTesto 2"/>
          <p:cNvSpPr txBox="1"/>
          <p:nvPr/>
        </p:nvSpPr>
        <p:spPr>
          <a:xfrm>
            <a:off x="1862574" y="3312346"/>
            <a:ext cx="1842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Read in </a:t>
            </a:r>
            <a:r>
              <a:rPr lang="it-IT" dirty="0" err="1" smtClean="0"/>
              <a:t>thread</a:t>
            </a:r>
            <a:r>
              <a:rPr lang="it-IT" dirty="0" smtClean="0"/>
              <a:t> T3</a:t>
            </a:r>
            <a:endParaRPr lang="it-IT" dirty="0"/>
          </a:p>
        </p:txBody>
      </p:sp>
      <p:sp>
        <p:nvSpPr>
          <p:cNvPr id="37" name="CasellaDiTesto 36"/>
          <p:cNvSpPr txBox="1"/>
          <p:nvPr/>
        </p:nvSpPr>
        <p:spPr>
          <a:xfrm>
            <a:off x="2850555" y="2021431"/>
            <a:ext cx="243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/>
              <a:t>Third Access</a:t>
            </a:r>
            <a:endParaRPr lang="it-IT" dirty="0"/>
          </a:p>
        </p:txBody>
      </p:sp>
      <p:grpSp>
        <p:nvGrpSpPr>
          <p:cNvPr id="45" name="Gruppo 44"/>
          <p:cNvGrpSpPr/>
          <p:nvPr/>
        </p:nvGrpSpPr>
        <p:grpSpPr>
          <a:xfrm>
            <a:off x="6100811" y="2664671"/>
            <a:ext cx="803996" cy="2034013"/>
            <a:chOff x="5668757" y="1770934"/>
            <a:chExt cx="803996" cy="2034013"/>
          </a:xfrm>
        </p:grpSpPr>
        <p:sp>
          <p:nvSpPr>
            <p:cNvPr id="46" name="CasellaDiTesto 45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T3</a:t>
              </a:r>
              <a:endParaRPr lang="it-IT" dirty="0"/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r>
                <a:rPr lang="it-IT" dirty="0" smtClean="0"/>
                <a:t>E3</a:t>
              </a:r>
            </a:p>
            <a:p>
              <a:pPr algn="ctr"/>
              <a:endParaRPr lang="it-IT" dirty="0"/>
            </a:p>
          </p:txBody>
        </p:sp>
        <p:sp>
          <p:nvSpPr>
            <p:cNvPr id="48" name="CasellaDiTesto 47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0:4</a:t>
              </a:r>
              <a:endParaRPr lang="it-IT" dirty="0"/>
            </a:p>
          </p:txBody>
        </p:sp>
        <p:sp>
          <p:nvSpPr>
            <p:cNvPr id="49" name="CasellaDiTesto 48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R</a:t>
              </a:r>
              <a:endParaRPr lang="it-IT" dirty="0"/>
            </a:p>
          </p:txBody>
        </p:sp>
      </p:grpSp>
      <p:sp>
        <p:nvSpPr>
          <p:cNvPr id="40" name="CasellaDiTesto 39"/>
          <p:cNvSpPr txBox="1"/>
          <p:nvPr/>
        </p:nvSpPr>
        <p:spPr>
          <a:xfrm>
            <a:off x="4108298" y="5154348"/>
            <a:ext cx="3798056" cy="923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smtClean="0"/>
              <a:t>T3 </a:t>
            </a:r>
            <a:r>
              <a:rPr lang="it-IT" dirty="0" err="1" smtClean="0"/>
              <a:t>read</a:t>
            </a:r>
            <a:r>
              <a:rPr lang="it-IT" dirty="0" smtClean="0"/>
              <a:t> 4 </a:t>
            </a:r>
            <a:r>
              <a:rPr lang="it-IT" dirty="0" err="1" smtClean="0"/>
              <a:t>bytes</a:t>
            </a:r>
            <a:r>
              <a:rPr lang="it-IT" dirty="0" smtClean="0"/>
              <a:t> from a </a:t>
            </a:r>
            <a:r>
              <a:rPr lang="it-IT" dirty="0" err="1" smtClean="0"/>
              <a:t>memory</a:t>
            </a:r>
            <a:r>
              <a:rPr lang="it-IT" dirty="0" smtClean="0"/>
              <a:t> location, part of </a:t>
            </a:r>
            <a:r>
              <a:rPr lang="it-IT" dirty="0" err="1" smtClean="0"/>
              <a:t>that</a:t>
            </a:r>
            <a:r>
              <a:rPr lang="it-IT" dirty="0" smtClean="0"/>
              <a:t> (2 </a:t>
            </a:r>
            <a:r>
              <a:rPr lang="it-IT" dirty="0" err="1" smtClean="0"/>
              <a:t>bytes</a:t>
            </a:r>
            <a:r>
              <a:rPr lang="it-IT" dirty="0" smtClean="0"/>
              <a:t>) </a:t>
            </a:r>
            <a:r>
              <a:rPr lang="it-IT" dirty="0" err="1" smtClean="0"/>
              <a:t>was</a:t>
            </a:r>
            <a:r>
              <a:rPr lang="it-IT" dirty="0" smtClean="0"/>
              <a:t> </a:t>
            </a:r>
            <a:r>
              <a:rPr lang="it-IT" dirty="0" err="1" smtClean="0"/>
              <a:t>previously</a:t>
            </a:r>
            <a:r>
              <a:rPr lang="it-IT" dirty="0" smtClean="0"/>
              <a:t> </a:t>
            </a:r>
            <a:r>
              <a:rPr lang="it-IT" dirty="0" err="1" smtClean="0"/>
              <a:t>written</a:t>
            </a:r>
            <a:r>
              <a:rPr lang="it-IT" dirty="0" smtClean="0"/>
              <a:t> by T1</a:t>
            </a:r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3170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 smtClean="0"/>
              <a:t>Sanitizer</a:t>
            </a:r>
            <a:r>
              <a:rPr lang="it-IT" dirty="0" smtClean="0"/>
              <a:t> </a:t>
            </a:r>
            <a:r>
              <a:rPr lang="it-IT" dirty="0" err="1" smtClean="0"/>
              <a:t>Algorithm</a:t>
            </a:r>
            <a:r>
              <a:rPr lang="it-IT" dirty="0" smtClean="0"/>
              <a:t>: </a:t>
            </a:r>
            <a:r>
              <a:rPr lang="it-IT" dirty="0" err="1" smtClean="0"/>
              <a:t>Example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652518" y="1401602"/>
            <a:ext cx="8109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/>
              <a:t>4 </a:t>
            </a:r>
            <a:r>
              <a:rPr lang="it-IT" dirty="0" err="1" smtClean="0"/>
              <a:t>Shadow</a:t>
            </a:r>
            <a:r>
              <a:rPr lang="it-IT" dirty="0" smtClean="0"/>
              <a:t> </a:t>
            </a:r>
            <a:r>
              <a:rPr lang="it-IT" dirty="0" err="1" smtClean="0"/>
              <a:t>Cells</a:t>
            </a:r>
            <a:r>
              <a:rPr lang="it-IT" dirty="0" smtClean="0"/>
              <a:t> per 8 </a:t>
            </a:r>
            <a:r>
              <a:rPr lang="it-IT" dirty="0" err="1" smtClean="0"/>
              <a:t>application</a:t>
            </a:r>
            <a:r>
              <a:rPr lang="it-IT" dirty="0" smtClean="0"/>
              <a:t> </a:t>
            </a:r>
            <a:r>
              <a:rPr lang="it-IT" dirty="0" err="1" smtClean="0"/>
              <a:t>bytes</a:t>
            </a:r>
            <a:r>
              <a:rPr lang="it-IT" dirty="0" smtClean="0"/>
              <a:t> (</a:t>
            </a:r>
            <a:r>
              <a:rPr lang="it-IT" dirty="0" err="1" smtClean="0"/>
              <a:t>Shadow</a:t>
            </a:r>
            <a:r>
              <a:rPr lang="it-IT" dirty="0" smtClean="0"/>
              <a:t> </a:t>
            </a:r>
            <a:r>
              <a:rPr lang="it-IT" dirty="0" err="1" smtClean="0"/>
              <a:t>States</a:t>
            </a:r>
            <a:r>
              <a:rPr lang="it-IT" dirty="0" smtClean="0"/>
              <a:t> </a:t>
            </a:r>
            <a:r>
              <a:rPr lang="it-IT" dirty="0" err="1" smtClean="0"/>
              <a:t>traces</a:t>
            </a:r>
            <a:r>
              <a:rPr lang="it-IT" dirty="0" smtClean="0"/>
              <a:t> 4 </a:t>
            </a:r>
            <a:r>
              <a:rPr lang="it-IT" dirty="0" err="1" smtClean="0"/>
              <a:t>memory</a:t>
            </a:r>
            <a:r>
              <a:rPr lang="it-IT" dirty="0" smtClean="0"/>
              <a:t> </a:t>
            </a:r>
            <a:r>
              <a:rPr lang="it-IT" dirty="0" err="1" smtClean="0"/>
              <a:t>accesses</a:t>
            </a:r>
            <a:r>
              <a:rPr lang="it-IT" dirty="0" smtClean="0"/>
              <a:t>)</a:t>
            </a:r>
            <a:endParaRPr lang="it-IT" dirty="0"/>
          </a:p>
        </p:txBody>
      </p:sp>
      <p:grpSp>
        <p:nvGrpSpPr>
          <p:cNvPr id="13" name="Gruppo 12"/>
          <p:cNvGrpSpPr/>
          <p:nvPr/>
        </p:nvGrpSpPr>
        <p:grpSpPr>
          <a:xfrm>
            <a:off x="5087076" y="2664671"/>
            <a:ext cx="803996" cy="2034013"/>
            <a:chOff x="5668757" y="1770934"/>
            <a:chExt cx="803996" cy="2034013"/>
          </a:xfrm>
        </p:grpSpPr>
        <p:sp>
          <p:nvSpPr>
            <p:cNvPr id="14" name="CasellaDiTesto 13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>
                  <a:solidFill>
                    <a:schemeClr val="bg1">
                      <a:lumMod val="50000"/>
                    </a:schemeClr>
                  </a:solidFill>
                </a:rPr>
                <a:t>T2</a:t>
              </a:r>
              <a:endParaRPr lang="it-IT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CasellaDiTesto 14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it-IT" dirty="0" smtClean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</a:p>
            <a:p>
              <a:pPr algn="ctr"/>
              <a:endParaRPr lang="it-IT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CasellaDiTesto 15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>
                  <a:solidFill>
                    <a:schemeClr val="bg1">
                      <a:lumMod val="50000"/>
                    </a:schemeClr>
                  </a:solidFill>
                </a:rPr>
                <a:t>4:8</a:t>
              </a:r>
              <a:endParaRPr lang="it-IT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CasellaDiTesto 16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  <a:endParaRPr lang="it-IT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" name="Gruppo 17"/>
          <p:cNvGrpSpPr/>
          <p:nvPr/>
        </p:nvGrpSpPr>
        <p:grpSpPr>
          <a:xfrm>
            <a:off x="4108298" y="2664671"/>
            <a:ext cx="803996" cy="2034013"/>
            <a:chOff x="5668757" y="1770934"/>
            <a:chExt cx="803996" cy="2034013"/>
          </a:xfrm>
        </p:grpSpPr>
        <p:sp>
          <p:nvSpPr>
            <p:cNvPr id="19" name="CasellaDiTesto 18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T1</a:t>
              </a:r>
              <a:endParaRPr lang="it-IT" dirty="0"/>
            </a:p>
          </p:txBody>
        </p:sp>
        <p:sp>
          <p:nvSpPr>
            <p:cNvPr id="20" name="CasellaDiTesto 19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r>
                <a:rPr lang="it-IT" dirty="0" smtClean="0"/>
                <a:t>E1</a:t>
              </a:r>
            </a:p>
            <a:p>
              <a:pPr algn="ctr"/>
              <a:endParaRPr lang="it-IT" dirty="0"/>
            </a:p>
          </p:txBody>
        </p:sp>
        <p:sp>
          <p:nvSpPr>
            <p:cNvPr id="21" name="CasellaDiTesto 20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0:2</a:t>
              </a:r>
              <a:endParaRPr lang="it-IT" dirty="0"/>
            </a:p>
          </p:txBody>
        </p:sp>
        <p:sp>
          <p:nvSpPr>
            <p:cNvPr id="22" name="CasellaDiTesto 21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W</a:t>
              </a:r>
              <a:endParaRPr lang="it-IT" dirty="0"/>
            </a:p>
          </p:txBody>
        </p:sp>
      </p:grpSp>
      <p:grpSp>
        <p:nvGrpSpPr>
          <p:cNvPr id="23" name="Gruppo 22"/>
          <p:cNvGrpSpPr/>
          <p:nvPr/>
        </p:nvGrpSpPr>
        <p:grpSpPr>
          <a:xfrm>
            <a:off x="7097212" y="2664671"/>
            <a:ext cx="803996" cy="2034013"/>
            <a:chOff x="5668757" y="1770934"/>
            <a:chExt cx="803996" cy="2034013"/>
          </a:xfrm>
        </p:grpSpPr>
        <p:sp>
          <p:nvSpPr>
            <p:cNvPr id="24" name="CasellaDiTesto 23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25" name="CasellaDiTesto 24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endParaRPr lang="it-IT" dirty="0" smtClean="0"/>
            </a:p>
            <a:p>
              <a:pPr algn="ctr"/>
              <a:endParaRPr lang="it-IT" dirty="0"/>
            </a:p>
          </p:txBody>
        </p:sp>
        <p:sp>
          <p:nvSpPr>
            <p:cNvPr id="26" name="CasellaDiTesto 25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  <p:sp>
          <p:nvSpPr>
            <p:cNvPr id="27" name="CasellaDiTesto 26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/>
            </a:p>
          </p:txBody>
        </p:sp>
      </p:grpSp>
      <p:grpSp>
        <p:nvGrpSpPr>
          <p:cNvPr id="36" name="Gruppo 35"/>
          <p:cNvGrpSpPr/>
          <p:nvPr/>
        </p:nvGrpSpPr>
        <p:grpSpPr>
          <a:xfrm>
            <a:off x="1130258" y="2209008"/>
            <a:ext cx="361216" cy="2945340"/>
            <a:chOff x="652518" y="2388431"/>
            <a:chExt cx="361216" cy="2945340"/>
          </a:xfrm>
        </p:grpSpPr>
        <p:sp>
          <p:nvSpPr>
            <p:cNvPr id="28" name="CasellaDiTesto 27"/>
            <p:cNvSpPr txBox="1"/>
            <p:nvPr/>
          </p:nvSpPr>
          <p:spPr>
            <a:xfrm>
              <a:off x="652518" y="2388431"/>
              <a:ext cx="36121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29" name="CasellaDiTesto 28"/>
            <p:cNvSpPr txBox="1"/>
            <p:nvPr/>
          </p:nvSpPr>
          <p:spPr>
            <a:xfrm>
              <a:off x="652518" y="2757763"/>
              <a:ext cx="36121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0" name="CasellaDiTesto 29"/>
            <p:cNvSpPr txBox="1"/>
            <p:nvPr/>
          </p:nvSpPr>
          <p:spPr>
            <a:xfrm>
              <a:off x="652518" y="3122437"/>
              <a:ext cx="36121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1" name="CasellaDiTesto 30"/>
            <p:cNvSpPr txBox="1"/>
            <p:nvPr/>
          </p:nvSpPr>
          <p:spPr>
            <a:xfrm>
              <a:off x="652518" y="3487111"/>
              <a:ext cx="361216" cy="3693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2" name="CasellaDiTesto 31"/>
            <p:cNvSpPr txBox="1"/>
            <p:nvPr/>
          </p:nvSpPr>
          <p:spPr>
            <a:xfrm>
              <a:off x="652518" y="3856443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3" name="CasellaDiTesto 32"/>
            <p:cNvSpPr txBox="1"/>
            <p:nvPr/>
          </p:nvSpPr>
          <p:spPr>
            <a:xfrm>
              <a:off x="652518" y="4225775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4" name="CasellaDiTesto 33"/>
            <p:cNvSpPr txBox="1"/>
            <p:nvPr/>
          </p:nvSpPr>
          <p:spPr>
            <a:xfrm>
              <a:off x="652518" y="4595107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  <p:sp>
          <p:nvSpPr>
            <p:cNvPr id="35" name="CasellaDiTesto 34"/>
            <p:cNvSpPr txBox="1"/>
            <p:nvPr/>
          </p:nvSpPr>
          <p:spPr>
            <a:xfrm>
              <a:off x="652518" y="4964439"/>
              <a:ext cx="36121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it-IT" dirty="0"/>
            </a:p>
          </p:txBody>
        </p:sp>
      </p:grpSp>
      <p:cxnSp>
        <p:nvCxnSpPr>
          <p:cNvPr id="38" name="Connettore 1 37"/>
          <p:cNvCxnSpPr/>
          <p:nvPr/>
        </p:nvCxnSpPr>
        <p:spPr>
          <a:xfrm>
            <a:off x="1782777" y="3681678"/>
            <a:ext cx="2085729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652518" y="553591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dirty="0" smtClean="0"/>
              <a:t>Program with 3 </a:t>
            </a:r>
            <a:r>
              <a:rPr lang="it-IT" dirty="0" err="1" smtClean="0"/>
              <a:t>threads</a:t>
            </a:r>
            <a:endParaRPr lang="it-IT" dirty="0"/>
          </a:p>
        </p:txBody>
      </p:sp>
      <p:grpSp>
        <p:nvGrpSpPr>
          <p:cNvPr id="45" name="Gruppo 44"/>
          <p:cNvGrpSpPr/>
          <p:nvPr/>
        </p:nvGrpSpPr>
        <p:grpSpPr>
          <a:xfrm>
            <a:off x="6100811" y="2664671"/>
            <a:ext cx="803996" cy="2034013"/>
            <a:chOff x="5668757" y="1770934"/>
            <a:chExt cx="803996" cy="2034013"/>
          </a:xfrm>
        </p:grpSpPr>
        <p:sp>
          <p:nvSpPr>
            <p:cNvPr id="46" name="CasellaDiTesto 45"/>
            <p:cNvSpPr txBox="1"/>
            <p:nvPr/>
          </p:nvSpPr>
          <p:spPr>
            <a:xfrm>
              <a:off x="5668757" y="1770934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T3</a:t>
              </a:r>
              <a:endParaRPr lang="it-IT" dirty="0"/>
            </a:p>
          </p:txBody>
        </p:sp>
        <p:sp>
          <p:nvSpPr>
            <p:cNvPr id="47" name="CasellaDiTesto 46"/>
            <p:cNvSpPr txBox="1"/>
            <p:nvPr/>
          </p:nvSpPr>
          <p:spPr>
            <a:xfrm>
              <a:off x="5668757" y="2142953"/>
              <a:ext cx="80399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it-IT" dirty="0" smtClean="0"/>
            </a:p>
            <a:p>
              <a:pPr algn="ctr"/>
              <a:r>
                <a:rPr lang="it-IT" dirty="0" smtClean="0"/>
                <a:t>E3</a:t>
              </a:r>
            </a:p>
            <a:p>
              <a:pPr algn="ctr"/>
              <a:endParaRPr lang="it-IT" dirty="0"/>
            </a:p>
          </p:txBody>
        </p:sp>
        <p:sp>
          <p:nvSpPr>
            <p:cNvPr id="48" name="CasellaDiTesto 47"/>
            <p:cNvSpPr txBox="1"/>
            <p:nvPr/>
          </p:nvSpPr>
          <p:spPr>
            <a:xfrm>
              <a:off x="5668757" y="3066283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smtClean="0"/>
                <a:t>0:4</a:t>
              </a:r>
              <a:endParaRPr lang="it-IT" dirty="0"/>
            </a:p>
          </p:txBody>
        </p:sp>
        <p:sp>
          <p:nvSpPr>
            <p:cNvPr id="49" name="CasellaDiTesto 48"/>
            <p:cNvSpPr txBox="1"/>
            <p:nvPr/>
          </p:nvSpPr>
          <p:spPr>
            <a:xfrm>
              <a:off x="5668757" y="3435615"/>
              <a:ext cx="80399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dirty="0" err="1" smtClean="0"/>
                <a:t>R</a:t>
              </a:r>
              <a:endParaRPr lang="it-IT" dirty="0"/>
            </a:p>
          </p:txBody>
        </p:sp>
      </p:grpSp>
      <p:sp>
        <p:nvSpPr>
          <p:cNvPr id="9" name="CasellaDiTesto 8"/>
          <p:cNvSpPr txBox="1"/>
          <p:nvPr/>
        </p:nvSpPr>
        <p:spPr>
          <a:xfrm>
            <a:off x="4108298" y="5131045"/>
            <a:ext cx="3792910" cy="9233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b="1" dirty="0" smtClean="0"/>
              <a:t>RACE</a:t>
            </a:r>
            <a:r>
              <a:rPr lang="it-IT" dirty="0" smtClean="0"/>
              <a:t> </a:t>
            </a:r>
            <a:r>
              <a:rPr lang="it-IT" dirty="0" err="1" smtClean="0"/>
              <a:t>because</a:t>
            </a:r>
            <a:r>
              <a:rPr lang="it-IT" dirty="0" smtClean="0"/>
              <a:t> </a:t>
            </a:r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an “</a:t>
            </a:r>
            <a:r>
              <a:rPr lang="it-IT" dirty="0" err="1" smtClean="0"/>
              <a:t>happen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” relation, </a:t>
            </a:r>
            <a:r>
              <a:rPr lang="it-IT" dirty="0" err="1" smtClean="0"/>
              <a:t>between</a:t>
            </a:r>
            <a:r>
              <a:rPr lang="it-IT" dirty="0" smtClean="0"/>
              <a:t> </a:t>
            </a:r>
            <a:r>
              <a:rPr lang="it-IT" b="1" dirty="0" smtClean="0"/>
              <a:t>E1</a:t>
            </a:r>
            <a:r>
              <a:rPr lang="it-IT" dirty="0" smtClean="0"/>
              <a:t> and </a:t>
            </a:r>
            <a:r>
              <a:rPr lang="it-IT" b="1" dirty="0" smtClean="0"/>
              <a:t>E3</a:t>
            </a:r>
            <a:r>
              <a:rPr lang="it-IT" dirty="0" smtClean="0"/>
              <a:t>, </a:t>
            </a:r>
            <a:r>
              <a:rPr lang="it-IT" b="1" dirty="0" smtClean="0"/>
              <a:t>E1 || E3</a:t>
            </a:r>
            <a:endParaRPr lang="it-IT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606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Sanitizer</a:t>
            </a:r>
            <a:r>
              <a:rPr lang="it-IT" dirty="0"/>
              <a:t>: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400" dirty="0" err="1">
                <a:latin typeface="Courier New"/>
                <a:cs typeface="Courier New"/>
              </a:rPr>
              <a:t>def</a:t>
            </a:r>
            <a:r>
              <a:rPr lang="it-IT" sz="1400" dirty="0">
                <a:latin typeface="Courier New"/>
                <a:cs typeface="Courier New"/>
              </a:rPr>
              <a:t> </a:t>
            </a:r>
            <a:r>
              <a:rPr lang="it-IT" sz="1400" dirty="0" err="1">
                <a:latin typeface="Courier New"/>
                <a:cs typeface="Courier New"/>
              </a:rPr>
              <a:t>HandleMemoryAccess</a:t>
            </a:r>
            <a:r>
              <a:rPr lang="it-IT" sz="1400" dirty="0">
                <a:latin typeface="Courier New"/>
                <a:cs typeface="Courier New"/>
              </a:rPr>
              <a:t>(</a:t>
            </a:r>
            <a:r>
              <a:rPr lang="it-IT" sz="1400" dirty="0" err="1">
                <a:latin typeface="Courier New"/>
                <a:cs typeface="Courier New"/>
              </a:rPr>
              <a:t>addr</a:t>
            </a:r>
            <a:r>
              <a:rPr lang="it-IT" sz="1400" dirty="0">
                <a:latin typeface="Courier New"/>
                <a:cs typeface="Courier New"/>
              </a:rPr>
              <a:t>, </a:t>
            </a:r>
            <a:r>
              <a:rPr lang="it-IT" sz="1400" dirty="0" err="1">
                <a:latin typeface="Courier New"/>
                <a:cs typeface="Courier New"/>
              </a:rPr>
              <a:t>tid</a:t>
            </a:r>
            <a:r>
              <a:rPr lang="it-IT" sz="1400" dirty="0">
                <a:latin typeface="Courier New"/>
                <a:cs typeface="Courier New"/>
              </a:rPr>
              <a:t>, </a:t>
            </a:r>
            <a:r>
              <a:rPr lang="it-IT" sz="1400" dirty="0" err="1">
                <a:latin typeface="Courier New"/>
                <a:cs typeface="Courier New"/>
              </a:rPr>
              <a:t>is_write</a:t>
            </a:r>
            <a:r>
              <a:rPr lang="it-IT" sz="1400" dirty="0">
                <a:latin typeface="Courier New"/>
                <a:cs typeface="Courier New"/>
              </a:rPr>
              <a:t>, </a:t>
            </a:r>
            <a:r>
              <a:rPr lang="it-IT" sz="1400" dirty="0" err="1">
                <a:latin typeface="Courier New"/>
                <a:cs typeface="Courier New"/>
              </a:rPr>
              <a:t>size</a:t>
            </a:r>
            <a:r>
              <a:rPr lang="it-IT" sz="1400" dirty="0">
                <a:latin typeface="Courier New"/>
                <a:cs typeface="Courier New"/>
              </a:rPr>
              <a:t>, pc):</a:t>
            </a:r>
          </a:p>
          <a:p>
            <a:pPr marL="0" indent="0">
              <a:buNone/>
            </a:pPr>
            <a:r>
              <a:rPr lang="it-IT" sz="1400" dirty="0">
                <a:latin typeface="Courier New"/>
                <a:cs typeface="Courier New"/>
              </a:rPr>
              <a:t>	</a:t>
            </a:r>
            <a:r>
              <a:rPr lang="it-IT" sz="1400" dirty="0" err="1" smtClean="0">
                <a:latin typeface="Courier New"/>
                <a:cs typeface="Courier New"/>
              </a:rPr>
              <a:t>shadow_address</a:t>
            </a:r>
            <a:r>
              <a:rPr lang="it-IT" sz="1400" dirty="0" smtClean="0">
                <a:latin typeface="Courier New"/>
                <a:cs typeface="Courier New"/>
              </a:rPr>
              <a:t> </a:t>
            </a:r>
            <a:r>
              <a:rPr lang="it-IT" sz="1400" dirty="0">
                <a:latin typeface="Courier New"/>
                <a:cs typeface="Courier New"/>
              </a:rPr>
              <a:t>= </a:t>
            </a:r>
            <a:r>
              <a:rPr lang="it-IT" sz="1400" dirty="0" err="1">
                <a:latin typeface="Courier New"/>
                <a:cs typeface="Courier New"/>
              </a:rPr>
              <a:t>MapApplicationToShadow</a:t>
            </a:r>
            <a:r>
              <a:rPr lang="it-IT" sz="1400" dirty="0">
                <a:latin typeface="Courier New"/>
                <a:cs typeface="Courier New"/>
              </a:rPr>
              <a:t>(</a:t>
            </a:r>
            <a:r>
              <a:rPr lang="it-IT" sz="1400" dirty="0" err="1">
                <a:latin typeface="Courier New"/>
                <a:cs typeface="Courier New"/>
              </a:rPr>
              <a:t>addr</a:t>
            </a:r>
            <a:r>
              <a:rPr lang="it-IT" sz="14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it-IT" sz="1400" dirty="0">
                <a:latin typeface="Courier New"/>
                <a:cs typeface="Courier New"/>
              </a:rPr>
              <a:t>	</a:t>
            </a:r>
            <a:r>
              <a:rPr lang="it-IT" sz="1400" dirty="0" err="1" smtClean="0">
                <a:latin typeface="Courier New"/>
                <a:cs typeface="Courier New"/>
              </a:rPr>
              <a:t>IncrementThreadClock</a:t>
            </a:r>
            <a:r>
              <a:rPr lang="it-IT" sz="1400" dirty="0">
                <a:latin typeface="Courier New"/>
                <a:cs typeface="Courier New"/>
              </a:rPr>
              <a:t>(</a:t>
            </a:r>
            <a:r>
              <a:rPr lang="it-IT" sz="1400" dirty="0" err="1">
                <a:latin typeface="Courier New"/>
                <a:cs typeface="Courier New"/>
              </a:rPr>
              <a:t>tid</a:t>
            </a:r>
            <a:r>
              <a:rPr lang="it-IT" sz="14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it-IT" sz="1400" dirty="0">
                <a:latin typeface="Courier New"/>
                <a:cs typeface="Courier New"/>
              </a:rPr>
              <a:t>	</a:t>
            </a:r>
            <a:r>
              <a:rPr lang="it-IT" sz="1400" dirty="0" err="1" smtClean="0">
                <a:latin typeface="Courier New"/>
                <a:cs typeface="Courier New"/>
              </a:rPr>
              <a:t>LogEvent</a:t>
            </a:r>
            <a:r>
              <a:rPr lang="it-IT" sz="1400" dirty="0">
                <a:latin typeface="Courier New"/>
                <a:cs typeface="Courier New"/>
              </a:rPr>
              <a:t>(</a:t>
            </a:r>
            <a:r>
              <a:rPr lang="it-IT" sz="1400" dirty="0" err="1">
                <a:latin typeface="Courier New"/>
                <a:cs typeface="Courier New"/>
              </a:rPr>
              <a:t>tid</a:t>
            </a:r>
            <a:r>
              <a:rPr lang="it-IT" sz="1400" dirty="0">
                <a:latin typeface="Courier New"/>
                <a:cs typeface="Courier New"/>
              </a:rPr>
              <a:t>, pc);</a:t>
            </a:r>
          </a:p>
          <a:p>
            <a:pPr marL="0" indent="0">
              <a:buNone/>
            </a:pPr>
            <a:r>
              <a:rPr lang="it-IT" sz="1400" dirty="0">
                <a:latin typeface="Courier New"/>
                <a:cs typeface="Courier New"/>
              </a:rPr>
              <a:t>	</a:t>
            </a:r>
            <a:r>
              <a:rPr lang="it-IT" sz="1400" dirty="0" err="1" smtClean="0">
                <a:latin typeface="Courier New"/>
                <a:cs typeface="Courier New"/>
              </a:rPr>
              <a:t>new_shadow_word</a:t>
            </a:r>
            <a:r>
              <a:rPr lang="it-IT" sz="1400" dirty="0" smtClean="0">
                <a:latin typeface="Courier New"/>
                <a:cs typeface="Courier New"/>
              </a:rPr>
              <a:t> </a:t>
            </a:r>
            <a:r>
              <a:rPr lang="it-IT" sz="1400" dirty="0">
                <a:latin typeface="Courier New"/>
                <a:cs typeface="Courier New"/>
              </a:rPr>
              <a:t>= {</a:t>
            </a:r>
            <a:r>
              <a:rPr lang="it-IT" sz="1400" dirty="0" err="1">
                <a:latin typeface="Courier New"/>
                <a:cs typeface="Courier New"/>
              </a:rPr>
              <a:t>tid</a:t>
            </a:r>
            <a:r>
              <a:rPr lang="it-IT" sz="1400" dirty="0">
                <a:latin typeface="Courier New"/>
                <a:cs typeface="Courier New"/>
              </a:rPr>
              <a:t>, </a:t>
            </a:r>
            <a:r>
              <a:rPr lang="it-IT" sz="1400" dirty="0" err="1">
                <a:latin typeface="Courier New"/>
                <a:cs typeface="Courier New"/>
              </a:rPr>
              <a:t>CurrentClock</a:t>
            </a:r>
            <a:r>
              <a:rPr lang="it-IT" sz="1400" dirty="0">
                <a:latin typeface="Courier New"/>
                <a:cs typeface="Courier New"/>
              </a:rPr>
              <a:t>(</a:t>
            </a:r>
            <a:r>
              <a:rPr lang="it-IT" sz="1400" dirty="0" err="1">
                <a:latin typeface="Courier New"/>
                <a:cs typeface="Courier New"/>
              </a:rPr>
              <a:t>tid</a:t>
            </a:r>
            <a:r>
              <a:rPr lang="it-IT" sz="1400" dirty="0">
                <a:latin typeface="Courier New"/>
                <a:cs typeface="Courier New"/>
              </a:rPr>
              <a:t>), </a:t>
            </a:r>
            <a:r>
              <a:rPr lang="it-IT" sz="1400" dirty="0" err="1">
                <a:latin typeface="Courier New"/>
                <a:cs typeface="Courier New"/>
              </a:rPr>
              <a:t>is_write</a:t>
            </a:r>
            <a:r>
              <a:rPr lang="it-IT" sz="1400" dirty="0">
                <a:latin typeface="Courier New"/>
                <a:cs typeface="Courier New"/>
              </a:rPr>
              <a:t>, </a:t>
            </a:r>
            <a:r>
              <a:rPr lang="it-IT" sz="1400" dirty="0" err="1">
                <a:latin typeface="Courier New"/>
                <a:cs typeface="Courier New"/>
              </a:rPr>
              <a:t>size</a:t>
            </a:r>
            <a:r>
              <a:rPr lang="it-IT" sz="1400" dirty="0">
                <a:latin typeface="Courier New"/>
                <a:cs typeface="Courier New"/>
              </a:rPr>
              <a:t>, </a:t>
            </a:r>
            <a:r>
              <a:rPr lang="it-IT" sz="1400" dirty="0" err="1">
                <a:latin typeface="Courier New"/>
                <a:cs typeface="Courier New"/>
              </a:rPr>
              <a:t>addr</a:t>
            </a:r>
            <a:r>
              <a:rPr lang="it-IT" sz="1400" dirty="0">
                <a:latin typeface="Courier New"/>
                <a:cs typeface="Courier New"/>
              </a:rPr>
              <a:t> &amp; 7}</a:t>
            </a:r>
          </a:p>
          <a:p>
            <a:pPr marL="0" indent="0">
              <a:buNone/>
            </a:pPr>
            <a:r>
              <a:rPr lang="it-IT" sz="1400" dirty="0">
                <a:latin typeface="Courier New"/>
                <a:cs typeface="Courier New"/>
              </a:rPr>
              <a:t>	</a:t>
            </a:r>
            <a:r>
              <a:rPr lang="it-IT" sz="1400" dirty="0" err="1" smtClean="0">
                <a:latin typeface="Courier New"/>
                <a:cs typeface="Courier New"/>
              </a:rPr>
              <a:t>store_word</a:t>
            </a:r>
            <a:r>
              <a:rPr lang="it-IT" sz="1400" dirty="0" smtClean="0">
                <a:latin typeface="Courier New"/>
                <a:cs typeface="Courier New"/>
              </a:rPr>
              <a:t> </a:t>
            </a:r>
            <a:r>
              <a:rPr lang="it-IT" sz="1400" dirty="0">
                <a:latin typeface="Courier New"/>
                <a:cs typeface="Courier New"/>
              </a:rPr>
              <a:t>= </a:t>
            </a:r>
            <a:r>
              <a:rPr lang="it-IT" sz="1400" dirty="0" err="1">
                <a:latin typeface="Courier New"/>
                <a:cs typeface="Courier New"/>
              </a:rPr>
              <a:t>new_shadow_word</a:t>
            </a:r>
            <a:endParaRPr lang="it-IT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400" dirty="0">
                <a:latin typeface="Courier New"/>
                <a:cs typeface="Courier New"/>
              </a:rPr>
              <a:t>	</a:t>
            </a:r>
            <a:r>
              <a:rPr lang="it-IT" sz="1400" dirty="0" smtClean="0">
                <a:latin typeface="Courier New"/>
                <a:cs typeface="Courier New"/>
              </a:rPr>
              <a:t>for </a:t>
            </a:r>
            <a:r>
              <a:rPr lang="it-IT" sz="1400" dirty="0">
                <a:latin typeface="Courier New"/>
                <a:cs typeface="Courier New"/>
              </a:rPr>
              <a:t>i in 1..N:</a:t>
            </a:r>
          </a:p>
          <a:p>
            <a:pPr marL="0" indent="0">
              <a:buNone/>
            </a:pPr>
            <a:r>
              <a:rPr lang="it-IT" sz="1400" dirty="0">
                <a:latin typeface="Courier New"/>
                <a:cs typeface="Courier New"/>
              </a:rPr>
              <a:t>	</a:t>
            </a:r>
            <a:r>
              <a:rPr lang="it-IT" sz="1400" dirty="0" smtClean="0">
                <a:latin typeface="Courier New"/>
                <a:cs typeface="Courier New"/>
              </a:rPr>
              <a:t>	</a:t>
            </a:r>
            <a:r>
              <a:rPr lang="it-IT" sz="1400" dirty="0" err="1" smtClean="0">
                <a:latin typeface="Courier New"/>
                <a:cs typeface="Courier New"/>
              </a:rPr>
              <a:t>UpdateOneShadowState</a:t>
            </a:r>
            <a:r>
              <a:rPr lang="it-IT" sz="1400" dirty="0">
                <a:latin typeface="Courier New"/>
                <a:cs typeface="Courier New"/>
              </a:rPr>
              <a:t>(</a:t>
            </a:r>
            <a:r>
              <a:rPr lang="it-IT" sz="1400" dirty="0" err="1">
                <a:latin typeface="Courier New"/>
                <a:cs typeface="Courier New"/>
              </a:rPr>
              <a:t>shadow_address</a:t>
            </a:r>
            <a:r>
              <a:rPr lang="it-IT" sz="1400" dirty="0">
                <a:latin typeface="Courier New"/>
                <a:cs typeface="Courier New"/>
              </a:rPr>
              <a:t>, i, </a:t>
            </a:r>
            <a:r>
              <a:rPr lang="it-IT" sz="1400" dirty="0" err="1">
                <a:latin typeface="Courier New"/>
                <a:cs typeface="Courier New"/>
              </a:rPr>
              <a:t>new_shadow_word</a:t>
            </a:r>
            <a:r>
              <a:rPr lang="it-IT" sz="1400" dirty="0">
                <a:latin typeface="Courier New"/>
                <a:cs typeface="Courier New"/>
              </a:rPr>
              <a:t>, </a:t>
            </a:r>
            <a:r>
              <a:rPr lang="it-IT" sz="1400" dirty="0" err="1">
                <a:latin typeface="Courier New"/>
                <a:cs typeface="Courier New"/>
              </a:rPr>
              <a:t>store_word</a:t>
            </a:r>
            <a:r>
              <a:rPr lang="it-IT" sz="14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it-IT" sz="1400" dirty="0">
                <a:latin typeface="Courier New"/>
                <a:cs typeface="Courier New"/>
              </a:rPr>
              <a:t>	</a:t>
            </a:r>
            <a:r>
              <a:rPr lang="it-IT" sz="1400" dirty="0" err="1" smtClean="0">
                <a:latin typeface="Courier New"/>
                <a:cs typeface="Courier New"/>
              </a:rPr>
              <a:t>if</a:t>
            </a:r>
            <a:r>
              <a:rPr lang="it-IT" sz="1400" dirty="0" smtClean="0">
                <a:latin typeface="Courier New"/>
                <a:cs typeface="Courier New"/>
              </a:rPr>
              <a:t> </a:t>
            </a:r>
            <a:r>
              <a:rPr lang="it-IT" sz="1400" dirty="0" err="1">
                <a:latin typeface="Courier New"/>
                <a:cs typeface="Courier New"/>
              </a:rPr>
              <a:t>store_word</a:t>
            </a:r>
            <a:r>
              <a:rPr lang="it-IT" sz="1400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it-IT" sz="1400" dirty="0" smtClean="0">
                <a:latin typeface="Courier New"/>
                <a:cs typeface="Courier New"/>
              </a:rPr>
              <a:t>		# </a:t>
            </a:r>
            <a:r>
              <a:rPr lang="it-IT" sz="1400" dirty="0" err="1" smtClean="0">
                <a:latin typeface="Courier New"/>
                <a:cs typeface="Courier New"/>
              </a:rPr>
              <a:t>Evict</a:t>
            </a:r>
            <a:r>
              <a:rPr lang="it-IT" sz="1400" dirty="0" smtClean="0">
                <a:latin typeface="Courier New"/>
                <a:cs typeface="Courier New"/>
              </a:rPr>
              <a:t> a random </a:t>
            </a:r>
            <a:r>
              <a:rPr lang="it-IT" sz="1400" dirty="0" err="1" smtClean="0">
                <a:latin typeface="Courier New"/>
                <a:cs typeface="Courier New"/>
              </a:rPr>
              <a:t>Shadow</a:t>
            </a:r>
            <a:r>
              <a:rPr lang="it-IT" sz="1400" dirty="0" smtClean="0">
                <a:latin typeface="Courier New"/>
                <a:cs typeface="Courier New"/>
              </a:rPr>
              <a:t> Word</a:t>
            </a:r>
          </a:p>
          <a:p>
            <a:pPr marL="0" indent="0">
              <a:buNone/>
            </a:pPr>
            <a:r>
              <a:rPr lang="it-IT" sz="1400" dirty="0">
                <a:latin typeface="Courier New"/>
                <a:cs typeface="Courier New"/>
              </a:rPr>
              <a:t>	</a:t>
            </a:r>
            <a:r>
              <a:rPr lang="it-IT" sz="1400" dirty="0" smtClean="0">
                <a:latin typeface="Courier New"/>
                <a:cs typeface="Courier New"/>
              </a:rPr>
              <a:t>	</a:t>
            </a:r>
            <a:r>
              <a:rPr lang="it-IT" sz="1400" dirty="0" err="1" smtClean="0">
                <a:latin typeface="Courier New"/>
                <a:cs typeface="Courier New"/>
              </a:rPr>
              <a:t>shadow_address</a:t>
            </a:r>
            <a:r>
              <a:rPr lang="it-IT" sz="1400" dirty="0">
                <a:latin typeface="Courier New"/>
                <a:cs typeface="Courier New"/>
              </a:rPr>
              <a:t>[Random(</a:t>
            </a:r>
            <a:r>
              <a:rPr lang="it-IT" sz="1400" dirty="0" err="1">
                <a:latin typeface="Courier New"/>
                <a:cs typeface="Courier New"/>
              </a:rPr>
              <a:t>N</a:t>
            </a:r>
            <a:r>
              <a:rPr lang="it-IT" sz="1400" dirty="0">
                <a:latin typeface="Courier New"/>
                <a:cs typeface="Courier New"/>
              </a:rPr>
              <a:t>)] = </a:t>
            </a:r>
            <a:r>
              <a:rPr lang="it-IT" sz="1400" dirty="0" err="1">
                <a:latin typeface="Courier New"/>
                <a:cs typeface="Courier New"/>
              </a:rPr>
              <a:t>store_word</a:t>
            </a:r>
            <a:r>
              <a:rPr lang="it-IT" sz="1400" dirty="0">
                <a:latin typeface="Courier New"/>
                <a:cs typeface="Courier New"/>
              </a:rPr>
              <a:t>  # </a:t>
            </a:r>
            <a:r>
              <a:rPr lang="it-IT" sz="1400" dirty="0" err="1">
                <a:latin typeface="Courier New"/>
                <a:cs typeface="Courier New"/>
              </a:rPr>
              <a:t>Atomic</a:t>
            </a:r>
            <a:endParaRPr lang="it-IT" sz="1400" dirty="0" smtClean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97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Sanitizer</a:t>
            </a:r>
            <a:r>
              <a:rPr lang="it-IT" dirty="0"/>
              <a:t>: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1200" dirty="0" err="1">
                <a:latin typeface="Courier New"/>
                <a:cs typeface="Courier New"/>
              </a:rPr>
              <a:t>def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UpdateOneShadowState</a:t>
            </a:r>
            <a:r>
              <a:rPr lang="it-IT" sz="1200" dirty="0">
                <a:latin typeface="Courier New"/>
                <a:cs typeface="Courier New"/>
              </a:rPr>
              <a:t>(</a:t>
            </a:r>
            <a:r>
              <a:rPr lang="it-IT" sz="1200" dirty="0" err="1">
                <a:latin typeface="Courier New"/>
                <a:cs typeface="Courier New"/>
              </a:rPr>
              <a:t>shadow_address</a:t>
            </a:r>
            <a:r>
              <a:rPr lang="it-IT" sz="1200" dirty="0">
                <a:latin typeface="Courier New"/>
                <a:cs typeface="Courier New"/>
              </a:rPr>
              <a:t>, i, </a:t>
            </a:r>
            <a:r>
              <a:rPr lang="it-IT" sz="1200" dirty="0" err="1">
                <a:latin typeface="Courier New"/>
                <a:cs typeface="Courier New"/>
              </a:rPr>
              <a:t>new_shadow_word</a:t>
            </a:r>
            <a:r>
              <a:rPr lang="it-IT" sz="1200" dirty="0">
                <a:latin typeface="Courier New"/>
                <a:cs typeface="Courier New"/>
              </a:rPr>
              <a:t>, </a:t>
            </a:r>
            <a:r>
              <a:rPr lang="it-IT" sz="1200" dirty="0" err="1">
                <a:latin typeface="Courier New"/>
                <a:cs typeface="Courier New"/>
              </a:rPr>
              <a:t>store_word</a:t>
            </a:r>
            <a:r>
              <a:rPr lang="it-IT" sz="1200" dirty="0">
                <a:latin typeface="Courier New"/>
                <a:cs typeface="Courier New"/>
              </a:rPr>
              <a:t>):</a:t>
            </a: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	</a:t>
            </a:r>
            <a:r>
              <a:rPr lang="it-IT" sz="1200" dirty="0" err="1" smtClean="0">
                <a:latin typeface="Courier New"/>
                <a:cs typeface="Courier New"/>
              </a:rPr>
              <a:t>idx</a:t>
            </a:r>
            <a:r>
              <a:rPr lang="it-IT" sz="1200" dirty="0" smtClean="0">
                <a:latin typeface="Courier New"/>
                <a:cs typeface="Courier New"/>
              </a:rPr>
              <a:t> </a:t>
            </a:r>
            <a:r>
              <a:rPr lang="it-IT" sz="1200" dirty="0">
                <a:latin typeface="Courier New"/>
                <a:cs typeface="Courier New"/>
              </a:rPr>
              <a:t>= (i + </a:t>
            </a:r>
            <a:r>
              <a:rPr lang="it-IT" sz="1200" dirty="0" err="1">
                <a:latin typeface="Courier New"/>
                <a:cs typeface="Courier New"/>
              </a:rPr>
              <a:t>new_shadow_word.offset</a:t>
            </a:r>
            <a:r>
              <a:rPr lang="it-IT" sz="1200" dirty="0">
                <a:latin typeface="Courier New"/>
                <a:cs typeface="Courier New"/>
              </a:rPr>
              <a:t>) % </a:t>
            </a:r>
            <a:r>
              <a:rPr lang="it-IT" sz="1200" dirty="0" err="1">
                <a:latin typeface="Courier New"/>
                <a:cs typeface="Courier New"/>
              </a:rPr>
              <a:t>N</a:t>
            </a:r>
            <a:endParaRPr lang="it-IT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</a:t>
            </a:r>
            <a:r>
              <a:rPr lang="it-IT" sz="1200" dirty="0" smtClean="0">
                <a:latin typeface="Courier New"/>
                <a:cs typeface="Courier New"/>
              </a:rPr>
              <a:t>	</a:t>
            </a:r>
            <a:r>
              <a:rPr lang="it-IT" sz="1200" dirty="0" err="1" smtClean="0">
                <a:latin typeface="Courier New"/>
                <a:cs typeface="Courier New"/>
              </a:rPr>
              <a:t>old_shadow_word</a:t>
            </a:r>
            <a:r>
              <a:rPr lang="it-IT" sz="1200" dirty="0" smtClean="0">
                <a:latin typeface="Courier New"/>
                <a:cs typeface="Courier New"/>
              </a:rPr>
              <a:t> </a:t>
            </a:r>
            <a:r>
              <a:rPr lang="it-IT" sz="1200" dirty="0">
                <a:latin typeface="Courier New"/>
                <a:cs typeface="Courier New"/>
              </a:rPr>
              <a:t>= </a:t>
            </a:r>
            <a:r>
              <a:rPr lang="it-IT" sz="1200" dirty="0" err="1">
                <a:latin typeface="Courier New"/>
                <a:cs typeface="Courier New"/>
              </a:rPr>
              <a:t>shadow_address</a:t>
            </a:r>
            <a:r>
              <a:rPr lang="it-IT" sz="1200" dirty="0">
                <a:latin typeface="Courier New"/>
                <a:cs typeface="Courier New"/>
              </a:rPr>
              <a:t>[</a:t>
            </a:r>
            <a:r>
              <a:rPr lang="it-IT" sz="1200" dirty="0" err="1">
                <a:latin typeface="Courier New"/>
                <a:cs typeface="Courier New"/>
              </a:rPr>
              <a:t>idx</a:t>
            </a:r>
            <a:r>
              <a:rPr lang="it-IT" sz="1200" dirty="0">
                <a:latin typeface="Courier New"/>
                <a:cs typeface="Courier New"/>
              </a:rPr>
              <a:t>]  # </a:t>
            </a:r>
            <a:r>
              <a:rPr lang="it-IT" sz="1200" dirty="0" err="1">
                <a:latin typeface="Courier New"/>
                <a:cs typeface="Courier New"/>
              </a:rPr>
              <a:t>Atomic</a:t>
            </a:r>
            <a:endParaRPr lang="it-IT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</a:t>
            </a:r>
            <a:r>
              <a:rPr lang="it-IT" sz="1200" dirty="0" smtClean="0">
                <a:latin typeface="Courier New"/>
                <a:cs typeface="Courier New"/>
              </a:rPr>
              <a:t>	</a:t>
            </a:r>
            <a:r>
              <a:rPr lang="it-IT" sz="1200" dirty="0" err="1" smtClean="0">
                <a:latin typeface="Courier New"/>
                <a:cs typeface="Courier New"/>
              </a:rPr>
              <a:t>if</a:t>
            </a:r>
            <a:r>
              <a:rPr lang="it-IT" sz="1200" dirty="0" smtClean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old_shadow_word</a:t>
            </a:r>
            <a:r>
              <a:rPr lang="it-IT" sz="1200" dirty="0">
                <a:latin typeface="Courier New"/>
                <a:cs typeface="Courier New"/>
              </a:rPr>
              <a:t> == 0: # The </a:t>
            </a:r>
            <a:r>
              <a:rPr lang="it-IT" sz="1200" dirty="0" err="1">
                <a:latin typeface="Courier New"/>
                <a:cs typeface="Courier New"/>
              </a:rPr>
              <a:t>old</a:t>
            </a:r>
            <a:r>
              <a:rPr lang="it-IT" sz="1200" dirty="0">
                <a:latin typeface="Courier New"/>
                <a:cs typeface="Courier New"/>
              </a:rPr>
              <a:t> state </a:t>
            </a:r>
            <a:r>
              <a:rPr lang="it-IT" sz="1200" dirty="0" err="1">
                <a:latin typeface="Courier New"/>
                <a:cs typeface="Courier New"/>
              </a:rPr>
              <a:t>is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empty</a:t>
            </a:r>
            <a:endParaRPr lang="it-IT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  </a:t>
            </a:r>
            <a:r>
              <a:rPr lang="it-IT" sz="1200" dirty="0" smtClean="0">
                <a:latin typeface="Courier New"/>
                <a:cs typeface="Courier New"/>
              </a:rPr>
              <a:t>		</a:t>
            </a:r>
            <a:r>
              <a:rPr lang="it-IT" sz="1200" dirty="0" err="1" smtClean="0">
                <a:latin typeface="Courier New"/>
                <a:cs typeface="Courier New"/>
              </a:rPr>
              <a:t>if</a:t>
            </a:r>
            <a:r>
              <a:rPr lang="it-IT" sz="1200" dirty="0" smtClean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store_word</a:t>
            </a:r>
            <a:r>
              <a:rPr lang="it-IT" sz="1200" dirty="0">
                <a:latin typeface="Courier New"/>
                <a:cs typeface="Courier New"/>
              </a:rPr>
              <a:t>:</a:t>
            </a: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    </a:t>
            </a:r>
            <a:r>
              <a:rPr lang="it-IT" sz="1200" dirty="0" smtClean="0">
                <a:latin typeface="Courier New"/>
                <a:cs typeface="Courier New"/>
              </a:rPr>
              <a:t>		</a:t>
            </a:r>
            <a:r>
              <a:rPr lang="it-IT" sz="1200" dirty="0" err="1" smtClean="0">
                <a:latin typeface="Courier New"/>
                <a:cs typeface="Courier New"/>
              </a:rPr>
              <a:t>StoreIfNotYetStored</a:t>
            </a:r>
            <a:r>
              <a:rPr lang="it-IT" sz="1200" dirty="0">
                <a:latin typeface="Courier New"/>
                <a:cs typeface="Courier New"/>
              </a:rPr>
              <a:t>(</a:t>
            </a:r>
            <a:r>
              <a:rPr lang="it-IT" sz="1200" dirty="0" err="1">
                <a:latin typeface="Courier New"/>
                <a:cs typeface="Courier New"/>
              </a:rPr>
              <a:t>shadow_address</a:t>
            </a:r>
            <a:r>
              <a:rPr lang="it-IT" sz="1200" dirty="0">
                <a:latin typeface="Courier New"/>
                <a:cs typeface="Courier New"/>
              </a:rPr>
              <a:t>[</a:t>
            </a:r>
            <a:r>
              <a:rPr lang="it-IT" sz="1200" dirty="0" err="1">
                <a:latin typeface="Courier New"/>
                <a:cs typeface="Courier New"/>
              </a:rPr>
              <a:t>idx</a:t>
            </a:r>
            <a:r>
              <a:rPr lang="it-IT" sz="1200" dirty="0">
                <a:latin typeface="Courier New"/>
                <a:cs typeface="Courier New"/>
              </a:rPr>
              <a:t>], </a:t>
            </a:r>
            <a:r>
              <a:rPr lang="it-IT" sz="1200" dirty="0" err="1">
                <a:latin typeface="Courier New"/>
                <a:cs typeface="Courier New"/>
              </a:rPr>
              <a:t>store_word</a:t>
            </a:r>
            <a:r>
              <a:rPr lang="it-IT" sz="12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  </a:t>
            </a:r>
            <a:r>
              <a:rPr lang="it-IT" sz="1200" dirty="0" smtClean="0">
                <a:latin typeface="Courier New"/>
                <a:cs typeface="Courier New"/>
              </a:rPr>
              <a:t>		</a:t>
            </a:r>
            <a:r>
              <a:rPr lang="it-IT" sz="1200" dirty="0" err="1" smtClean="0">
                <a:latin typeface="Courier New"/>
                <a:cs typeface="Courier New"/>
              </a:rPr>
              <a:t>return</a:t>
            </a:r>
            <a:endParaRPr lang="it-IT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</a:t>
            </a:r>
            <a:r>
              <a:rPr lang="it-IT" sz="1200" dirty="0" smtClean="0">
                <a:latin typeface="Courier New"/>
                <a:cs typeface="Courier New"/>
              </a:rPr>
              <a:t>	</a:t>
            </a:r>
            <a:r>
              <a:rPr lang="it-IT" sz="1200" dirty="0" err="1" smtClean="0">
                <a:latin typeface="Courier New"/>
                <a:cs typeface="Courier New"/>
              </a:rPr>
              <a:t>if</a:t>
            </a:r>
            <a:r>
              <a:rPr lang="it-IT" sz="1200" dirty="0" smtClean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AccessedSameRegion</a:t>
            </a:r>
            <a:r>
              <a:rPr lang="it-IT" sz="1200" dirty="0">
                <a:latin typeface="Courier New"/>
                <a:cs typeface="Courier New"/>
              </a:rPr>
              <a:t>(</a:t>
            </a:r>
            <a:r>
              <a:rPr lang="it-IT" sz="1200" dirty="0" err="1">
                <a:latin typeface="Courier New"/>
                <a:cs typeface="Courier New"/>
              </a:rPr>
              <a:t>old_shadow_word</a:t>
            </a:r>
            <a:r>
              <a:rPr lang="it-IT" sz="1200" dirty="0">
                <a:latin typeface="Courier New"/>
                <a:cs typeface="Courier New"/>
              </a:rPr>
              <a:t>, </a:t>
            </a:r>
            <a:r>
              <a:rPr lang="it-IT" sz="1200" dirty="0" err="1">
                <a:latin typeface="Courier New"/>
                <a:cs typeface="Courier New"/>
              </a:rPr>
              <a:t>new_shadow_word</a:t>
            </a:r>
            <a:r>
              <a:rPr lang="it-IT" sz="1200" dirty="0">
                <a:latin typeface="Courier New"/>
                <a:cs typeface="Courier New"/>
              </a:rPr>
              <a:t>):</a:t>
            </a: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  </a:t>
            </a:r>
            <a:r>
              <a:rPr lang="it-IT" sz="1200" dirty="0" smtClean="0">
                <a:latin typeface="Courier New"/>
                <a:cs typeface="Courier New"/>
              </a:rPr>
              <a:t>		</a:t>
            </a:r>
            <a:r>
              <a:rPr lang="it-IT" sz="1200" dirty="0" err="1" smtClean="0">
                <a:latin typeface="Courier New"/>
                <a:cs typeface="Courier New"/>
              </a:rPr>
              <a:t>if</a:t>
            </a:r>
            <a:r>
              <a:rPr lang="it-IT" sz="1200" dirty="0" smtClean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SameThreads</a:t>
            </a:r>
            <a:r>
              <a:rPr lang="it-IT" sz="1200" dirty="0">
                <a:latin typeface="Courier New"/>
                <a:cs typeface="Courier New"/>
              </a:rPr>
              <a:t>(</a:t>
            </a:r>
            <a:r>
              <a:rPr lang="it-IT" sz="1200" dirty="0" err="1">
                <a:latin typeface="Courier New"/>
                <a:cs typeface="Courier New"/>
              </a:rPr>
              <a:t>old_shadow_word</a:t>
            </a:r>
            <a:r>
              <a:rPr lang="it-IT" sz="1200" dirty="0">
                <a:latin typeface="Courier New"/>
                <a:cs typeface="Courier New"/>
              </a:rPr>
              <a:t>, </a:t>
            </a:r>
            <a:r>
              <a:rPr lang="it-IT" sz="1200" dirty="0" err="1">
                <a:latin typeface="Courier New"/>
                <a:cs typeface="Courier New"/>
              </a:rPr>
              <a:t>new_shadow_word</a:t>
            </a:r>
            <a:r>
              <a:rPr lang="it-IT" sz="1200" dirty="0">
                <a:latin typeface="Courier New"/>
                <a:cs typeface="Courier New"/>
              </a:rPr>
              <a:t>):</a:t>
            </a: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    </a:t>
            </a:r>
            <a:r>
              <a:rPr lang="it-IT" sz="1200" dirty="0" smtClean="0">
                <a:latin typeface="Courier New"/>
                <a:cs typeface="Courier New"/>
              </a:rPr>
              <a:t>		</a:t>
            </a:r>
            <a:r>
              <a:rPr lang="it-IT" sz="1200" dirty="0" err="1">
                <a:latin typeface="Courier New"/>
                <a:cs typeface="Courier New"/>
              </a:rPr>
              <a:t>StoreIfNotYetStored</a:t>
            </a:r>
            <a:r>
              <a:rPr lang="it-IT" sz="1200" dirty="0">
                <a:latin typeface="Courier New"/>
                <a:cs typeface="Courier New"/>
              </a:rPr>
              <a:t>(</a:t>
            </a:r>
            <a:r>
              <a:rPr lang="it-IT" sz="1200" dirty="0" err="1">
                <a:latin typeface="Courier New"/>
                <a:cs typeface="Courier New"/>
              </a:rPr>
              <a:t>shadow_address</a:t>
            </a:r>
            <a:r>
              <a:rPr lang="it-IT" sz="1200" dirty="0">
                <a:latin typeface="Courier New"/>
                <a:cs typeface="Courier New"/>
              </a:rPr>
              <a:t>[</a:t>
            </a:r>
            <a:r>
              <a:rPr lang="it-IT" sz="1200" dirty="0" err="1">
                <a:latin typeface="Courier New"/>
                <a:cs typeface="Courier New"/>
              </a:rPr>
              <a:t>idx</a:t>
            </a:r>
            <a:r>
              <a:rPr lang="it-IT" sz="1200" dirty="0">
                <a:latin typeface="Courier New"/>
                <a:cs typeface="Courier New"/>
              </a:rPr>
              <a:t>], </a:t>
            </a:r>
            <a:r>
              <a:rPr lang="it-IT" sz="1200" dirty="0" err="1">
                <a:latin typeface="Courier New"/>
                <a:cs typeface="Courier New"/>
              </a:rPr>
              <a:t>store_word</a:t>
            </a:r>
            <a:r>
              <a:rPr lang="it-IT" sz="12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  		</a:t>
            </a:r>
            <a:r>
              <a:rPr lang="it-IT" sz="1200" dirty="0" err="1" smtClean="0">
                <a:latin typeface="Courier New"/>
                <a:cs typeface="Courier New"/>
              </a:rPr>
              <a:t>return</a:t>
            </a:r>
            <a:endParaRPr lang="it-IT" sz="12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  </a:t>
            </a:r>
            <a:r>
              <a:rPr lang="it-IT" sz="1200" dirty="0" smtClean="0">
                <a:latin typeface="Courier New"/>
                <a:cs typeface="Courier New"/>
              </a:rPr>
              <a:t>		else</a:t>
            </a:r>
            <a:r>
              <a:rPr lang="it-IT" sz="1200" dirty="0">
                <a:latin typeface="Courier New"/>
                <a:cs typeface="Courier New"/>
              </a:rPr>
              <a:t>:  # </a:t>
            </a:r>
            <a:r>
              <a:rPr lang="it-IT" sz="1200" dirty="0" err="1">
                <a:latin typeface="Courier New"/>
                <a:cs typeface="Courier New"/>
              </a:rPr>
              <a:t>Different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threads</a:t>
            </a:r>
            <a:endParaRPr lang="it-IT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    </a:t>
            </a:r>
            <a:r>
              <a:rPr lang="it-IT" sz="1200" dirty="0" smtClean="0">
                <a:latin typeface="Courier New"/>
                <a:cs typeface="Courier New"/>
              </a:rPr>
              <a:t>		</a:t>
            </a:r>
            <a:r>
              <a:rPr lang="it-IT" sz="1200" dirty="0" err="1" smtClean="0">
                <a:latin typeface="Courier New"/>
                <a:cs typeface="Courier New"/>
              </a:rPr>
              <a:t>if</a:t>
            </a:r>
            <a:r>
              <a:rPr lang="it-IT" sz="1200" dirty="0" smtClean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not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HappensBefore</a:t>
            </a:r>
            <a:r>
              <a:rPr lang="it-IT" sz="1200" dirty="0">
                <a:latin typeface="Courier New"/>
                <a:cs typeface="Courier New"/>
              </a:rPr>
              <a:t>(</a:t>
            </a:r>
            <a:r>
              <a:rPr lang="it-IT" sz="1200" dirty="0" err="1">
                <a:latin typeface="Courier New"/>
                <a:cs typeface="Courier New"/>
              </a:rPr>
              <a:t>old_shadow_word</a:t>
            </a:r>
            <a:r>
              <a:rPr lang="it-IT" sz="1200" dirty="0">
                <a:latin typeface="Courier New"/>
                <a:cs typeface="Courier New"/>
              </a:rPr>
              <a:t>, </a:t>
            </a:r>
            <a:r>
              <a:rPr lang="it-IT" sz="1200" dirty="0" err="1">
                <a:latin typeface="Courier New"/>
                <a:cs typeface="Courier New"/>
              </a:rPr>
              <a:t>new_shadow_word</a:t>
            </a:r>
            <a:r>
              <a:rPr lang="it-IT" sz="1200" dirty="0">
                <a:latin typeface="Courier New"/>
                <a:cs typeface="Courier New"/>
              </a:rPr>
              <a:t>):</a:t>
            </a: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      </a:t>
            </a:r>
            <a:r>
              <a:rPr lang="it-IT" sz="1200" dirty="0" smtClean="0">
                <a:latin typeface="Courier New"/>
                <a:cs typeface="Courier New"/>
              </a:rPr>
              <a:t>			</a:t>
            </a:r>
            <a:r>
              <a:rPr lang="it-IT" sz="1200" dirty="0" err="1" smtClean="0">
                <a:latin typeface="Courier New"/>
                <a:cs typeface="Courier New"/>
              </a:rPr>
              <a:t>ReportRace</a:t>
            </a:r>
            <a:r>
              <a:rPr lang="it-IT" sz="1200" dirty="0">
                <a:latin typeface="Courier New"/>
                <a:cs typeface="Courier New"/>
              </a:rPr>
              <a:t>(</a:t>
            </a:r>
            <a:r>
              <a:rPr lang="it-IT" sz="1200" dirty="0" err="1">
                <a:latin typeface="Courier New"/>
                <a:cs typeface="Courier New"/>
              </a:rPr>
              <a:t>old_shadow_word</a:t>
            </a:r>
            <a:r>
              <a:rPr lang="it-IT" sz="1200" dirty="0">
                <a:latin typeface="Courier New"/>
                <a:cs typeface="Courier New"/>
              </a:rPr>
              <a:t>, </a:t>
            </a:r>
            <a:r>
              <a:rPr lang="it-IT" sz="1200" dirty="0" err="1">
                <a:latin typeface="Courier New"/>
                <a:cs typeface="Courier New"/>
              </a:rPr>
              <a:t>new_shadow_word</a:t>
            </a:r>
            <a:r>
              <a:rPr lang="it-IT" sz="12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</a:t>
            </a:r>
            <a:r>
              <a:rPr lang="it-IT" sz="1200" dirty="0" smtClean="0">
                <a:latin typeface="Courier New"/>
                <a:cs typeface="Courier New"/>
              </a:rPr>
              <a:t>	</a:t>
            </a:r>
            <a:r>
              <a:rPr lang="it-IT" sz="1200" dirty="0" err="1" smtClean="0">
                <a:latin typeface="Courier New"/>
                <a:cs typeface="Courier New"/>
              </a:rPr>
              <a:t>elif</a:t>
            </a:r>
            <a:r>
              <a:rPr lang="it-IT" sz="1200" dirty="0" smtClean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AccessedIntersectingRegions</a:t>
            </a:r>
            <a:r>
              <a:rPr lang="it-IT" sz="1200" dirty="0">
                <a:latin typeface="Courier New"/>
                <a:cs typeface="Courier New"/>
              </a:rPr>
              <a:t>(</a:t>
            </a:r>
            <a:r>
              <a:rPr lang="it-IT" sz="1200" dirty="0" err="1">
                <a:latin typeface="Courier New"/>
                <a:cs typeface="Courier New"/>
              </a:rPr>
              <a:t>old_shadow_word</a:t>
            </a:r>
            <a:r>
              <a:rPr lang="it-IT" sz="1200" dirty="0">
                <a:latin typeface="Courier New"/>
                <a:cs typeface="Courier New"/>
              </a:rPr>
              <a:t>, </a:t>
            </a:r>
            <a:r>
              <a:rPr lang="it-IT" sz="1200" dirty="0" err="1">
                <a:latin typeface="Courier New"/>
                <a:cs typeface="Courier New"/>
              </a:rPr>
              <a:t>new_shadow_word</a:t>
            </a:r>
            <a:r>
              <a:rPr lang="it-IT" sz="1200" dirty="0">
                <a:latin typeface="Courier New"/>
                <a:cs typeface="Courier New"/>
              </a:rPr>
              <a:t>):</a:t>
            </a: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  </a:t>
            </a:r>
            <a:r>
              <a:rPr lang="it-IT" sz="1200" dirty="0" smtClean="0">
                <a:latin typeface="Courier New"/>
                <a:cs typeface="Courier New"/>
              </a:rPr>
              <a:t>		</a:t>
            </a:r>
            <a:r>
              <a:rPr lang="it-IT" sz="1200" dirty="0" err="1" smtClean="0">
                <a:latin typeface="Courier New"/>
                <a:cs typeface="Courier New"/>
              </a:rPr>
              <a:t>if</a:t>
            </a:r>
            <a:r>
              <a:rPr lang="it-IT" sz="1200" dirty="0" smtClean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not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SameThreads</a:t>
            </a:r>
            <a:r>
              <a:rPr lang="it-IT" sz="1200" dirty="0">
                <a:latin typeface="Courier New"/>
                <a:cs typeface="Courier New"/>
              </a:rPr>
              <a:t>(</a:t>
            </a:r>
            <a:r>
              <a:rPr lang="it-IT" sz="1200" dirty="0" err="1">
                <a:latin typeface="Courier New"/>
                <a:cs typeface="Courier New"/>
              </a:rPr>
              <a:t>old_shadow_word</a:t>
            </a:r>
            <a:r>
              <a:rPr lang="it-IT" sz="1200" dirty="0">
                <a:latin typeface="Courier New"/>
                <a:cs typeface="Courier New"/>
              </a:rPr>
              <a:t>, </a:t>
            </a:r>
            <a:r>
              <a:rPr lang="it-IT" sz="1200" dirty="0" err="1">
                <a:latin typeface="Courier New"/>
                <a:cs typeface="Courier New"/>
              </a:rPr>
              <a:t>new_shadow_word</a:t>
            </a:r>
            <a:r>
              <a:rPr lang="it-IT" sz="12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    </a:t>
            </a:r>
            <a:r>
              <a:rPr lang="it-IT" sz="1200" dirty="0" smtClean="0">
                <a:latin typeface="Courier New"/>
                <a:cs typeface="Courier New"/>
              </a:rPr>
              <a:t>		</a:t>
            </a:r>
            <a:r>
              <a:rPr lang="it-IT" sz="1200" dirty="0" err="1" smtClean="0">
                <a:latin typeface="Courier New"/>
                <a:cs typeface="Courier New"/>
              </a:rPr>
              <a:t>if</a:t>
            </a:r>
            <a:r>
              <a:rPr lang="it-IT" sz="1200" dirty="0" smtClean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not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HappensBefore</a:t>
            </a:r>
            <a:r>
              <a:rPr lang="it-IT" sz="1200" dirty="0">
                <a:latin typeface="Courier New"/>
                <a:cs typeface="Courier New"/>
              </a:rPr>
              <a:t>(</a:t>
            </a:r>
            <a:r>
              <a:rPr lang="it-IT" sz="1200" dirty="0" err="1">
                <a:latin typeface="Courier New"/>
                <a:cs typeface="Courier New"/>
              </a:rPr>
              <a:t>old_shadow_word</a:t>
            </a:r>
            <a:r>
              <a:rPr lang="it-IT" sz="1200" dirty="0">
                <a:latin typeface="Courier New"/>
                <a:cs typeface="Courier New"/>
              </a:rPr>
              <a:t>, </a:t>
            </a:r>
            <a:r>
              <a:rPr lang="it-IT" sz="1200" dirty="0" err="1">
                <a:latin typeface="Courier New"/>
                <a:cs typeface="Courier New"/>
              </a:rPr>
              <a:t>new_shadow_word</a:t>
            </a:r>
            <a:r>
              <a:rPr lang="it-IT" sz="12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      </a:t>
            </a:r>
            <a:r>
              <a:rPr lang="it-IT" sz="1200" dirty="0" smtClean="0">
                <a:latin typeface="Courier New"/>
                <a:cs typeface="Courier New"/>
              </a:rPr>
              <a:t>			</a:t>
            </a:r>
            <a:r>
              <a:rPr lang="it-IT" sz="1200" dirty="0" err="1" smtClean="0">
                <a:latin typeface="Courier New"/>
                <a:cs typeface="Courier New"/>
              </a:rPr>
              <a:t>ReportRace</a:t>
            </a:r>
            <a:r>
              <a:rPr lang="it-IT" sz="1200" dirty="0">
                <a:latin typeface="Courier New"/>
                <a:cs typeface="Courier New"/>
              </a:rPr>
              <a:t>(</a:t>
            </a:r>
            <a:r>
              <a:rPr lang="it-IT" sz="1200" dirty="0" err="1">
                <a:latin typeface="Courier New"/>
                <a:cs typeface="Courier New"/>
              </a:rPr>
              <a:t>old_shadow_word</a:t>
            </a:r>
            <a:r>
              <a:rPr lang="it-IT" sz="1200" dirty="0">
                <a:latin typeface="Courier New"/>
                <a:cs typeface="Courier New"/>
              </a:rPr>
              <a:t>, </a:t>
            </a:r>
            <a:r>
              <a:rPr lang="it-IT" sz="1200" dirty="0" err="1">
                <a:latin typeface="Courier New"/>
                <a:cs typeface="Courier New"/>
              </a:rPr>
              <a:t>new_shadow_word</a:t>
            </a:r>
            <a:r>
              <a:rPr lang="it-IT" sz="12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</a:t>
            </a:r>
            <a:r>
              <a:rPr lang="it-IT" sz="1200" dirty="0" smtClean="0">
                <a:latin typeface="Courier New"/>
                <a:cs typeface="Courier New"/>
              </a:rPr>
              <a:t>	else</a:t>
            </a:r>
            <a:r>
              <a:rPr lang="it-IT" sz="1200" dirty="0">
                <a:latin typeface="Courier New"/>
                <a:cs typeface="Courier New"/>
              </a:rPr>
              <a:t>: # </a:t>
            </a:r>
            <a:r>
              <a:rPr lang="it-IT" sz="1200" dirty="0" err="1">
                <a:latin typeface="Courier New"/>
                <a:cs typeface="Courier New"/>
              </a:rPr>
              <a:t>regions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did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not</a:t>
            </a:r>
            <a:r>
              <a:rPr lang="it-IT" sz="1200" dirty="0">
                <a:latin typeface="Courier New"/>
                <a:cs typeface="Courier New"/>
              </a:rPr>
              <a:t> </a:t>
            </a:r>
            <a:r>
              <a:rPr lang="it-IT" sz="1200" dirty="0" err="1">
                <a:latin typeface="Courier New"/>
                <a:cs typeface="Courier New"/>
              </a:rPr>
              <a:t>intersect</a:t>
            </a:r>
            <a:endParaRPr lang="it-IT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200" dirty="0">
                <a:latin typeface="Courier New"/>
                <a:cs typeface="Courier New"/>
              </a:rPr>
              <a:t>    </a:t>
            </a:r>
            <a:r>
              <a:rPr lang="it-IT" sz="1200" dirty="0" smtClean="0">
                <a:latin typeface="Courier New"/>
                <a:cs typeface="Courier New"/>
              </a:rPr>
              <a:t>		pass </a:t>
            </a:r>
            <a:r>
              <a:rPr lang="it-IT" sz="1200" dirty="0">
                <a:latin typeface="Courier New"/>
                <a:cs typeface="Courier New"/>
              </a:rPr>
              <a:t># do </a:t>
            </a:r>
            <a:r>
              <a:rPr lang="it-IT" sz="1200" dirty="0" err="1" smtClean="0">
                <a:latin typeface="Courier New"/>
                <a:cs typeface="Courier New"/>
              </a:rPr>
              <a:t>nothing</a:t>
            </a:r>
            <a:endParaRPr lang="it-IT" sz="1200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393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2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2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2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Sanitizer</a:t>
            </a:r>
            <a:r>
              <a:rPr lang="it-IT" dirty="0"/>
              <a:t>: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Constant</a:t>
            </a:r>
            <a:r>
              <a:rPr lang="it-IT" dirty="0" smtClean="0"/>
              <a:t>-time </a:t>
            </a:r>
            <a:r>
              <a:rPr lang="it-IT" dirty="0" err="1" smtClean="0"/>
              <a:t>operation</a:t>
            </a:r>
            <a:endParaRPr lang="it-IT" dirty="0" smtClean="0"/>
          </a:p>
          <a:p>
            <a:pPr lvl="1"/>
            <a:r>
              <a:rPr lang="it-IT" dirty="0" err="1" smtClean="0"/>
              <a:t>Get</a:t>
            </a:r>
            <a:r>
              <a:rPr lang="it-IT" dirty="0" smtClean="0"/>
              <a:t> TID and </a:t>
            </a:r>
            <a:r>
              <a:rPr lang="it-IT" dirty="0" err="1" smtClean="0"/>
              <a:t>Epoch</a:t>
            </a:r>
            <a:r>
              <a:rPr lang="it-IT" dirty="0" smtClean="0"/>
              <a:t> from the </a:t>
            </a:r>
            <a:r>
              <a:rPr lang="it-IT" dirty="0" err="1" smtClean="0"/>
              <a:t>Shadow</a:t>
            </a:r>
            <a:r>
              <a:rPr lang="it-IT" dirty="0" smtClean="0"/>
              <a:t> Cell</a:t>
            </a:r>
          </a:p>
          <a:p>
            <a:pPr lvl="1"/>
            <a:r>
              <a:rPr lang="it-IT" dirty="0" smtClean="0"/>
              <a:t>1 </a:t>
            </a:r>
            <a:r>
              <a:rPr lang="it-IT" dirty="0" err="1" smtClean="0"/>
              <a:t>load</a:t>
            </a:r>
            <a:r>
              <a:rPr lang="it-IT" dirty="0" smtClean="0"/>
              <a:t> from </a:t>
            </a:r>
            <a:r>
              <a:rPr lang="it-IT" dirty="0" err="1" smtClean="0"/>
              <a:t>thread-local</a:t>
            </a:r>
            <a:r>
              <a:rPr lang="it-IT" dirty="0" smtClean="0"/>
              <a:t> </a:t>
            </a:r>
            <a:r>
              <a:rPr lang="it-IT" dirty="0" err="1" smtClean="0"/>
              <a:t>storage</a:t>
            </a:r>
            <a:endParaRPr lang="it-IT" dirty="0" smtClean="0"/>
          </a:p>
          <a:p>
            <a:pPr lvl="1"/>
            <a:r>
              <a:rPr lang="it-IT" dirty="0" smtClean="0"/>
              <a:t>1 </a:t>
            </a:r>
            <a:r>
              <a:rPr lang="it-IT" dirty="0" err="1" smtClean="0"/>
              <a:t>comparison</a:t>
            </a:r>
            <a:endParaRPr lang="it-IT" dirty="0" smtClean="0"/>
          </a:p>
          <a:p>
            <a:r>
              <a:rPr lang="it-IT" dirty="0" err="1" smtClean="0"/>
              <a:t>Similar</a:t>
            </a:r>
            <a:r>
              <a:rPr lang="it-IT" dirty="0" smtClean="0"/>
              <a:t> idea to </a:t>
            </a:r>
            <a:r>
              <a:rPr lang="it-IT" dirty="0" err="1" smtClean="0"/>
              <a:t>FastTrack</a:t>
            </a:r>
            <a:endParaRPr lang="it-IT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565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Sanitizer</a:t>
            </a:r>
            <a:r>
              <a:rPr lang="it-IT" dirty="0"/>
              <a:t>: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err="1" smtClean="0"/>
              <a:t>Stack</a:t>
            </a:r>
            <a:r>
              <a:rPr lang="it-IT" dirty="0" smtClean="0"/>
              <a:t> Trace for </a:t>
            </a:r>
            <a:r>
              <a:rPr lang="it-IT" dirty="0" err="1" smtClean="0"/>
              <a:t>previous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endParaRPr lang="it-IT" dirty="0" smtClean="0"/>
          </a:p>
          <a:p>
            <a:pPr lvl="1"/>
            <a:r>
              <a:rPr lang="it-IT" dirty="0" smtClean="0"/>
              <a:t>Per-</a:t>
            </a:r>
            <a:r>
              <a:rPr lang="it-IT" dirty="0" err="1" smtClean="0"/>
              <a:t>thread</a:t>
            </a:r>
            <a:r>
              <a:rPr lang="it-IT" dirty="0" smtClean="0"/>
              <a:t> </a:t>
            </a:r>
            <a:r>
              <a:rPr lang="it-IT" dirty="0" err="1" smtClean="0"/>
              <a:t>cyclic</a:t>
            </a:r>
            <a:r>
              <a:rPr lang="it-IT" dirty="0" smtClean="0"/>
              <a:t> buffer of </a:t>
            </a:r>
            <a:r>
              <a:rPr lang="it-IT" dirty="0" err="1" smtClean="0"/>
              <a:t>event</a:t>
            </a:r>
            <a:endParaRPr lang="it-IT" dirty="0" smtClean="0"/>
          </a:p>
          <a:p>
            <a:pPr lvl="2"/>
            <a:r>
              <a:rPr lang="it-IT" dirty="0" smtClean="0"/>
              <a:t>64 bit per </a:t>
            </a:r>
            <a:r>
              <a:rPr lang="it-IT" dirty="0" err="1" smtClean="0"/>
              <a:t>event</a:t>
            </a:r>
            <a:r>
              <a:rPr lang="it-IT" dirty="0" smtClean="0"/>
              <a:t> (</a:t>
            </a:r>
            <a:r>
              <a:rPr lang="it-IT" dirty="0" err="1" smtClean="0"/>
              <a:t>type</a:t>
            </a:r>
            <a:r>
              <a:rPr lang="it-IT" dirty="0" smtClean="0"/>
              <a:t> + PC)</a:t>
            </a:r>
          </a:p>
          <a:p>
            <a:pPr lvl="2"/>
            <a:r>
              <a:rPr lang="it-IT" dirty="0" err="1" smtClean="0"/>
              <a:t>Events</a:t>
            </a:r>
            <a:r>
              <a:rPr lang="it-IT" dirty="0" smtClean="0"/>
              <a:t>: </a:t>
            </a:r>
            <a:r>
              <a:rPr lang="it-IT" dirty="0" err="1" smtClean="0"/>
              <a:t>memory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 (</a:t>
            </a:r>
            <a:r>
              <a:rPr lang="it-IT" dirty="0" err="1" smtClean="0"/>
              <a:t>read</a:t>
            </a:r>
            <a:r>
              <a:rPr lang="it-IT" dirty="0" smtClean="0"/>
              <a:t>/</a:t>
            </a:r>
            <a:r>
              <a:rPr lang="it-IT" dirty="0" err="1" smtClean="0"/>
              <a:t>write</a:t>
            </a:r>
            <a:r>
              <a:rPr lang="it-IT" dirty="0" smtClean="0"/>
              <a:t>), </a:t>
            </a:r>
            <a:r>
              <a:rPr lang="it-IT" dirty="0" err="1" smtClean="0"/>
              <a:t>function</a:t>
            </a:r>
            <a:r>
              <a:rPr lang="it-IT" dirty="0" smtClean="0"/>
              <a:t> entry/exit</a:t>
            </a:r>
          </a:p>
          <a:p>
            <a:pPr lvl="2"/>
            <a:r>
              <a:rPr lang="it-IT" dirty="0" smtClean="0"/>
              <a:t>Information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lost</a:t>
            </a:r>
            <a:r>
              <a:rPr lang="it-IT" dirty="0" smtClean="0"/>
              <a:t> </a:t>
            </a:r>
            <a:r>
              <a:rPr lang="it-IT" dirty="0" err="1" smtClean="0"/>
              <a:t>after</a:t>
            </a:r>
            <a:r>
              <a:rPr lang="it-IT" dirty="0" smtClean="0"/>
              <a:t> </a:t>
            </a:r>
            <a:r>
              <a:rPr lang="it-IT" dirty="0" err="1" smtClean="0"/>
              <a:t>sometime</a:t>
            </a:r>
            <a:r>
              <a:rPr lang="it-IT" dirty="0" smtClean="0"/>
              <a:t> (</a:t>
            </a:r>
            <a:r>
              <a:rPr lang="it-IT" dirty="0" err="1" smtClean="0"/>
              <a:t>cyclic</a:t>
            </a:r>
            <a:r>
              <a:rPr lang="it-IT" dirty="0" smtClean="0"/>
              <a:t> buffer)</a:t>
            </a:r>
          </a:p>
          <a:p>
            <a:pPr lvl="2"/>
            <a:r>
              <a:rPr lang="it-IT" dirty="0" smtClean="0"/>
              <a:t>Buffer </a:t>
            </a:r>
            <a:r>
              <a:rPr lang="it-IT" dirty="0" err="1" smtClean="0"/>
              <a:t>size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configurable</a:t>
            </a:r>
            <a:endParaRPr lang="it-IT" dirty="0" smtClean="0"/>
          </a:p>
          <a:p>
            <a:r>
              <a:rPr lang="it-IT" dirty="0" err="1" smtClean="0"/>
              <a:t>Function</a:t>
            </a:r>
            <a:r>
              <a:rPr lang="it-IT" dirty="0" smtClean="0"/>
              <a:t> </a:t>
            </a:r>
            <a:r>
              <a:rPr lang="it-IT" dirty="0" err="1"/>
              <a:t>interceptors</a:t>
            </a:r>
            <a:endParaRPr lang="it-IT" dirty="0"/>
          </a:p>
          <a:p>
            <a:pPr lvl="1"/>
            <a:r>
              <a:rPr lang="it-IT" dirty="0" err="1"/>
              <a:t>malloc</a:t>
            </a:r>
            <a:r>
              <a:rPr lang="it-IT" dirty="0"/>
              <a:t>, free, …</a:t>
            </a:r>
          </a:p>
          <a:p>
            <a:pPr lvl="1"/>
            <a:r>
              <a:rPr lang="it-IT" dirty="0" err="1"/>
              <a:t>pthread_mutex</a:t>
            </a:r>
            <a:r>
              <a:rPr lang="it-IT" dirty="0"/>
              <a:t>, </a:t>
            </a:r>
            <a:r>
              <a:rPr lang="it-IT" dirty="0" err="1"/>
              <a:t>lock</a:t>
            </a:r>
            <a:r>
              <a:rPr lang="it-IT" dirty="0"/>
              <a:t>, …</a:t>
            </a:r>
          </a:p>
          <a:p>
            <a:pPr lvl="1"/>
            <a:r>
              <a:rPr lang="it-IT" dirty="0" err="1"/>
              <a:t>strlen</a:t>
            </a:r>
            <a:r>
              <a:rPr lang="it-IT" dirty="0"/>
              <a:t>, </a:t>
            </a:r>
            <a:r>
              <a:rPr lang="it-IT" dirty="0" err="1"/>
              <a:t>memcmp</a:t>
            </a:r>
            <a:r>
              <a:rPr lang="it-IT" dirty="0"/>
              <a:t>, …</a:t>
            </a:r>
          </a:p>
          <a:p>
            <a:pPr lvl="1"/>
            <a:r>
              <a:rPr lang="it-IT" dirty="0" err="1"/>
              <a:t>read</a:t>
            </a:r>
            <a:r>
              <a:rPr lang="it-IT" dirty="0"/>
              <a:t>, </a:t>
            </a:r>
            <a:r>
              <a:rPr lang="it-IT" dirty="0" err="1"/>
              <a:t>write</a:t>
            </a:r>
            <a:r>
              <a:rPr lang="it-IT" dirty="0"/>
              <a:t>, …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808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 smtClean="0"/>
              <a:t>Pros</a:t>
            </a:r>
            <a:r>
              <a:rPr lang="it-IT" dirty="0" smtClean="0"/>
              <a:t> and </a:t>
            </a:r>
            <a:r>
              <a:rPr lang="it-IT" dirty="0" err="1" smtClean="0"/>
              <a:t>Cons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 smtClean="0"/>
              <a:t>Pros</a:t>
            </a:r>
            <a:endParaRPr lang="it-IT" dirty="0" smtClean="0"/>
          </a:p>
          <a:p>
            <a:pPr lvl="1"/>
            <a:r>
              <a:rPr lang="it-IT" dirty="0" err="1" smtClean="0"/>
              <a:t>Speed</a:t>
            </a:r>
            <a:r>
              <a:rPr lang="it-IT" dirty="0" smtClean="0"/>
              <a:t>, &gt;10x </a:t>
            </a:r>
            <a:r>
              <a:rPr lang="it-IT" dirty="0" err="1" smtClean="0"/>
              <a:t>faster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</a:t>
            </a:r>
            <a:r>
              <a:rPr lang="it-IT" dirty="0" err="1" smtClean="0"/>
              <a:t>other</a:t>
            </a:r>
            <a:r>
              <a:rPr lang="it-IT" dirty="0" smtClean="0"/>
              <a:t> </a:t>
            </a:r>
            <a:r>
              <a:rPr lang="it-IT" dirty="0" err="1" smtClean="0"/>
              <a:t>tools</a:t>
            </a:r>
            <a:endParaRPr lang="it-IT" dirty="0" smtClean="0"/>
          </a:p>
          <a:p>
            <a:pPr lvl="1"/>
            <a:r>
              <a:rPr lang="it-IT" dirty="0" smtClean="0"/>
              <a:t>Native </a:t>
            </a:r>
            <a:r>
              <a:rPr lang="it-IT" dirty="0" err="1" smtClean="0"/>
              <a:t>support</a:t>
            </a:r>
            <a:r>
              <a:rPr lang="it-IT" dirty="0" smtClean="0"/>
              <a:t> for </a:t>
            </a:r>
            <a:r>
              <a:rPr lang="it-IT" dirty="0" err="1" smtClean="0"/>
              <a:t>atomics</a:t>
            </a:r>
            <a:r>
              <a:rPr lang="it-IT" dirty="0" smtClean="0"/>
              <a:t> </a:t>
            </a:r>
            <a:r>
              <a:rPr lang="it-IT" dirty="0" err="1" smtClean="0"/>
              <a:t>operations</a:t>
            </a:r>
            <a:endParaRPr lang="it-IT" dirty="0" smtClean="0"/>
          </a:p>
          <a:p>
            <a:pPr lvl="1"/>
            <a:r>
              <a:rPr lang="it-IT" dirty="0" err="1" smtClean="0"/>
              <a:t>Numbers</a:t>
            </a:r>
            <a:r>
              <a:rPr lang="it-IT" dirty="0" smtClean="0"/>
              <a:t>: 200+ </a:t>
            </a:r>
            <a:r>
              <a:rPr lang="it-IT" dirty="0" err="1" smtClean="0"/>
              <a:t>races</a:t>
            </a:r>
            <a:r>
              <a:rPr lang="it-IT" dirty="0" smtClean="0"/>
              <a:t> in </a:t>
            </a:r>
            <a:r>
              <a:rPr lang="it-IT" dirty="0" err="1" smtClean="0"/>
              <a:t>google</a:t>
            </a:r>
            <a:r>
              <a:rPr lang="it-IT" dirty="0" smtClean="0"/>
              <a:t> server-side </a:t>
            </a:r>
            <a:r>
              <a:rPr lang="it-IT" dirty="0" err="1" smtClean="0"/>
              <a:t>apps</a:t>
            </a:r>
            <a:r>
              <a:rPr lang="it-IT" dirty="0" smtClean="0"/>
              <a:t>, 80+ in Go </a:t>
            </a:r>
            <a:r>
              <a:rPr lang="it-IT" dirty="0" err="1" smtClean="0"/>
              <a:t>programs</a:t>
            </a:r>
            <a:r>
              <a:rPr lang="it-IT" dirty="0" smtClean="0"/>
              <a:t> and </a:t>
            </a:r>
            <a:r>
              <a:rPr lang="it-IT" dirty="0" err="1" smtClean="0"/>
              <a:t>lib</a:t>
            </a:r>
            <a:r>
              <a:rPr lang="it-IT" dirty="0" smtClean="0"/>
              <a:t>, </a:t>
            </a:r>
            <a:r>
              <a:rPr lang="it-IT" dirty="0" err="1" smtClean="0"/>
              <a:t>several</a:t>
            </a:r>
            <a:r>
              <a:rPr lang="it-IT" dirty="0" smtClean="0"/>
              <a:t> </a:t>
            </a:r>
            <a:r>
              <a:rPr lang="it-IT" dirty="0" err="1" smtClean="0"/>
              <a:t>races</a:t>
            </a:r>
            <a:r>
              <a:rPr lang="it-IT" dirty="0" smtClean="0"/>
              <a:t> in SSL</a:t>
            </a:r>
          </a:p>
          <a:p>
            <a:r>
              <a:rPr lang="it-IT" dirty="0" err="1" smtClean="0"/>
              <a:t>Cons</a:t>
            </a:r>
            <a:endParaRPr lang="it-IT" dirty="0" smtClean="0"/>
          </a:p>
          <a:p>
            <a:pPr lvl="1"/>
            <a:r>
              <a:rPr lang="it-IT" dirty="0" err="1" smtClean="0"/>
              <a:t>Only</a:t>
            </a:r>
            <a:r>
              <a:rPr lang="it-IT" dirty="0" smtClean="0"/>
              <a:t> 64-bit Linux</a:t>
            </a:r>
          </a:p>
          <a:p>
            <a:pPr lvl="1"/>
            <a:r>
              <a:rPr lang="it-IT" dirty="0" smtClean="0"/>
              <a:t>Hard to </a:t>
            </a:r>
            <a:r>
              <a:rPr lang="it-IT" dirty="0" err="1" smtClean="0"/>
              <a:t>port</a:t>
            </a:r>
            <a:r>
              <a:rPr lang="it-IT" dirty="0" smtClean="0"/>
              <a:t> to 32-bit </a:t>
            </a:r>
            <a:r>
              <a:rPr lang="it-IT" dirty="0" err="1" smtClean="0"/>
              <a:t>platforms</a:t>
            </a:r>
            <a:r>
              <a:rPr lang="it-IT" dirty="0" smtClean="0"/>
              <a:t> (small </a:t>
            </a:r>
            <a:r>
              <a:rPr lang="it-IT" dirty="0" err="1" smtClean="0"/>
              <a:t>address-spaces</a:t>
            </a:r>
            <a:r>
              <a:rPr lang="it-IT" dirty="0" smtClean="0"/>
              <a:t>)</a:t>
            </a:r>
          </a:p>
          <a:p>
            <a:pPr lvl="1"/>
            <a:endParaRPr lang="it-IT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505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Race Detector based on Shadow Memory</a:t>
            </a:r>
          </a:p>
          <a:p>
            <a:pPr lvl="1"/>
            <a:r>
              <a:rPr lang="en-US" dirty="0" smtClean="0"/>
              <a:t>Faster than</a:t>
            </a:r>
          </a:p>
          <a:p>
            <a:pPr lvl="2"/>
            <a:r>
              <a:rPr lang="en-US" dirty="0" err="1" smtClean="0"/>
              <a:t>Valgrind</a:t>
            </a:r>
            <a:endParaRPr lang="en-US" dirty="0" smtClean="0"/>
          </a:p>
          <a:p>
            <a:pPr lvl="2"/>
            <a:r>
              <a:rPr lang="en-US" dirty="0" smtClean="0"/>
              <a:t>Intel Parallel Inspector (PIN)</a:t>
            </a:r>
          </a:p>
          <a:p>
            <a:pPr lvl="1"/>
            <a:r>
              <a:rPr lang="en-US" dirty="0" smtClean="0"/>
              <a:t>Fully parallel</a:t>
            </a:r>
          </a:p>
          <a:p>
            <a:pPr lvl="1"/>
            <a:r>
              <a:rPr lang="en-US" dirty="0" smtClean="0"/>
              <a:t>No expensive synchronization (atomics/locks) on fast path </a:t>
            </a:r>
          </a:p>
          <a:p>
            <a:pPr lvl="1"/>
            <a:r>
              <a:rPr lang="en-US" dirty="0" smtClean="0"/>
              <a:t>Scales to huge apps</a:t>
            </a:r>
          </a:p>
          <a:p>
            <a:pPr lvl="1"/>
            <a:r>
              <a:rPr lang="en-US" dirty="0" smtClean="0"/>
              <a:t>Predictable memory footprint</a:t>
            </a:r>
          </a:p>
          <a:p>
            <a:pPr lvl="1"/>
            <a:r>
              <a:rPr lang="en-US" dirty="0" smtClean="0"/>
              <a:t>Informative reports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5818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23850"/>
            <a:ext cx="8763000" cy="62103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9139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Data Race </a:t>
            </a:r>
            <a:r>
              <a:rPr lang="it-IT" dirty="0" err="1" smtClean="0"/>
              <a:t>Example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90189"/>
            <a:ext cx="39928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#include &lt;</a:t>
            </a:r>
            <a:r>
              <a:rPr lang="it-IT" sz="800" b="1" dirty="0" err="1">
                <a:latin typeface="Courier New"/>
                <a:cs typeface="Courier New"/>
              </a:rPr>
              <a:t>stdio.h</a:t>
            </a:r>
            <a:r>
              <a:rPr lang="it-IT" sz="8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#include &lt;</a:t>
            </a:r>
            <a:r>
              <a:rPr lang="it-IT" sz="800" b="1" dirty="0" err="1">
                <a:latin typeface="Courier New"/>
                <a:cs typeface="Courier New"/>
              </a:rPr>
              <a:t>pthread.h</a:t>
            </a:r>
            <a:r>
              <a:rPr lang="it-IT" sz="800" b="1" dirty="0">
                <a:latin typeface="Courier New"/>
                <a:cs typeface="Courier New"/>
              </a:rPr>
              <a:t>&gt;</a:t>
            </a:r>
          </a:p>
          <a:p>
            <a:pPr marL="0" indent="0">
              <a:buNone/>
            </a:pPr>
            <a:endParaRPr lang="it-IT" sz="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800" b="1" dirty="0" err="1">
                <a:latin typeface="Courier New"/>
                <a:cs typeface="Courier New"/>
              </a:rPr>
              <a:t>int</a:t>
            </a:r>
            <a:r>
              <a:rPr lang="it-IT" sz="800" b="1" dirty="0">
                <a:latin typeface="Courier New"/>
                <a:cs typeface="Courier New"/>
              </a:rPr>
              <a:t> Global[4];</a:t>
            </a:r>
          </a:p>
          <a:p>
            <a:pPr marL="0" indent="0">
              <a:buNone/>
            </a:pPr>
            <a:endParaRPr lang="it-IT" sz="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800" b="1" dirty="0" err="1">
                <a:latin typeface="Courier New"/>
                <a:cs typeface="Courier New"/>
              </a:rPr>
              <a:t>void</a:t>
            </a:r>
            <a:r>
              <a:rPr lang="it-IT" sz="800" b="1" dirty="0">
                <a:latin typeface="Courier New"/>
                <a:cs typeface="Courier New"/>
              </a:rPr>
              <a:t> *Thread1(</a:t>
            </a:r>
            <a:r>
              <a:rPr lang="it-IT" sz="800" b="1" dirty="0" err="1">
                <a:latin typeface="Courier New"/>
                <a:cs typeface="Courier New"/>
              </a:rPr>
              <a:t>void</a:t>
            </a:r>
            <a:r>
              <a:rPr lang="it-IT" sz="800" b="1" dirty="0">
                <a:latin typeface="Courier New"/>
                <a:cs typeface="Courier New"/>
              </a:rPr>
              <a:t> *x) {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 Global[0] = -1;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 </a:t>
            </a:r>
            <a:r>
              <a:rPr lang="it-IT" sz="800" b="1" dirty="0" err="1">
                <a:latin typeface="Courier New"/>
                <a:cs typeface="Courier New"/>
              </a:rPr>
              <a:t>return</a:t>
            </a:r>
            <a:r>
              <a:rPr lang="it-IT" sz="800" b="1" dirty="0">
                <a:latin typeface="Courier New"/>
                <a:cs typeface="Courier New"/>
              </a:rPr>
              <a:t> NULL;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it-IT" sz="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800" b="1" dirty="0" err="1">
                <a:latin typeface="Courier New"/>
                <a:cs typeface="Courier New"/>
              </a:rPr>
              <a:t>void</a:t>
            </a:r>
            <a:r>
              <a:rPr lang="it-IT" sz="800" b="1" dirty="0">
                <a:latin typeface="Courier New"/>
                <a:cs typeface="Courier New"/>
              </a:rPr>
              <a:t> *Thread2(</a:t>
            </a:r>
            <a:r>
              <a:rPr lang="it-IT" sz="800" b="1" dirty="0" err="1">
                <a:latin typeface="Courier New"/>
                <a:cs typeface="Courier New"/>
              </a:rPr>
              <a:t>void</a:t>
            </a:r>
            <a:r>
              <a:rPr lang="it-IT" sz="800" b="1" dirty="0">
                <a:latin typeface="Courier New"/>
                <a:cs typeface="Courier New"/>
              </a:rPr>
              <a:t> *x) {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 </a:t>
            </a:r>
            <a:r>
              <a:rPr lang="it-IT" sz="800" b="1" dirty="0" err="1">
                <a:latin typeface="Courier New"/>
                <a:cs typeface="Courier New"/>
              </a:rPr>
              <a:t>printf</a:t>
            </a:r>
            <a:r>
              <a:rPr lang="it-IT" sz="800" b="1" dirty="0">
                <a:latin typeface="Courier New"/>
                <a:cs typeface="Courier New"/>
              </a:rPr>
              <a:t>("Global[2] = %d\</a:t>
            </a:r>
            <a:r>
              <a:rPr lang="it-IT" sz="800" b="1" dirty="0" err="1">
                <a:latin typeface="Courier New"/>
                <a:cs typeface="Courier New"/>
              </a:rPr>
              <a:t>n</a:t>
            </a:r>
            <a:r>
              <a:rPr lang="it-IT" sz="800" b="1" dirty="0">
                <a:latin typeface="Courier New"/>
                <a:cs typeface="Courier New"/>
              </a:rPr>
              <a:t>", Global[2]);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 </a:t>
            </a:r>
            <a:r>
              <a:rPr lang="it-IT" sz="800" b="1" dirty="0" err="1">
                <a:latin typeface="Courier New"/>
                <a:cs typeface="Courier New"/>
              </a:rPr>
              <a:t>printf</a:t>
            </a:r>
            <a:r>
              <a:rPr lang="it-IT" sz="800" b="1" dirty="0">
                <a:latin typeface="Courier New"/>
                <a:cs typeface="Courier New"/>
              </a:rPr>
              <a:t>("Global[3] = %d\</a:t>
            </a:r>
            <a:r>
              <a:rPr lang="it-IT" sz="800" b="1" dirty="0" err="1">
                <a:latin typeface="Courier New"/>
                <a:cs typeface="Courier New"/>
              </a:rPr>
              <a:t>n</a:t>
            </a:r>
            <a:r>
              <a:rPr lang="it-IT" sz="800" b="1" dirty="0">
                <a:latin typeface="Courier New"/>
                <a:cs typeface="Courier New"/>
              </a:rPr>
              <a:t>", Global[3]);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 </a:t>
            </a:r>
            <a:r>
              <a:rPr lang="it-IT" sz="800" b="1" dirty="0" err="1">
                <a:latin typeface="Courier New"/>
                <a:cs typeface="Courier New"/>
              </a:rPr>
              <a:t>return</a:t>
            </a:r>
            <a:r>
              <a:rPr lang="it-IT" sz="800" b="1" dirty="0">
                <a:latin typeface="Courier New"/>
                <a:cs typeface="Courier New"/>
              </a:rPr>
              <a:t> NULL;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it-IT" sz="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800" b="1" dirty="0" err="1">
                <a:latin typeface="Courier New"/>
                <a:cs typeface="Courier New"/>
              </a:rPr>
              <a:t>void</a:t>
            </a:r>
            <a:r>
              <a:rPr lang="it-IT" sz="800" b="1" dirty="0">
                <a:latin typeface="Courier New"/>
                <a:cs typeface="Courier New"/>
              </a:rPr>
              <a:t> *Thread3(</a:t>
            </a:r>
            <a:r>
              <a:rPr lang="it-IT" sz="800" b="1" dirty="0" err="1">
                <a:latin typeface="Courier New"/>
                <a:cs typeface="Courier New"/>
              </a:rPr>
              <a:t>void</a:t>
            </a:r>
            <a:r>
              <a:rPr lang="it-IT" sz="800" b="1" dirty="0">
                <a:latin typeface="Courier New"/>
                <a:cs typeface="Courier New"/>
              </a:rPr>
              <a:t> *x) {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 </a:t>
            </a:r>
            <a:r>
              <a:rPr lang="it-IT" sz="800" b="1" dirty="0" err="1">
                <a:latin typeface="Courier New"/>
                <a:cs typeface="Courier New"/>
              </a:rPr>
              <a:t>printf</a:t>
            </a:r>
            <a:r>
              <a:rPr lang="it-IT" sz="800" b="1" dirty="0">
                <a:latin typeface="Courier New"/>
                <a:cs typeface="Courier New"/>
              </a:rPr>
              <a:t>("Global[0] = %d\</a:t>
            </a:r>
            <a:r>
              <a:rPr lang="it-IT" sz="800" b="1" dirty="0" err="1">
                <a:latin typeface="Courier New"/>
                <a:cs typeface="Courier New"/>
              </a:rPr>
              <a:t>n</a:t>
            </a:r>
            <a:r>
              <a:rPr lang="it-IT" sz="800" b="1" dirty="0">
                <a:latin typeface="Courier New"/>
                <a:cs typeface="Courier New"/>
              </a:rPr>
              <a:t>", Global[0]);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 </a:t>
            </a:r>
            <a:r>
              <a:rPr lang="it-IT" sz="800" b="1" dirty="0" err="1">
                <a:latin typeface="Courier New"/>
                <a:cs typeface="Courier New"/>
              </a:rPr>
              <a:t>printf</a:t>
            </a:r>
            <a:r>
              <a:rPr lang="it-IT" sz="800" b="1" dirty="0">
                <a:latin typeface="Courier New"/>
                <a:cs typeface="Courier New"/>
              </a:rPr>
              <a:t>("Global[1] = %d\</a:t>
            </a:r>
            <a:r>
              <a:rPr lang="it-IT" sz="800" b="1" dirty="0" err="1">
                <a:latin typeface="Courier New"/>
                <a:cs typeface="Courier New"/>
              </a:rPr>
              <a:t>n</a:t>
            </a:r>
            <a:r>
              <a:rPr lang="it-IT" sz="800" b="1" dirty="0">
                <a:latin typeface="Courier New"/>
                <a:cs typeface="Courier New"/>
              </a:rPr>
              <a:t>", Global[1]);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 </a:t>
            </a:r>
            <a:r>
              <a:rPr lang="it-IT" sz="800" b="1" dirty="0" err="1">
                <a:latin typeface="Courier New"/>
                <a:cs typeface="Courier New"/>
              </a:rPr>
              <a:t>return</a:t>
            </a:r>
            <a:r>
              <a:rPr lang="it-IT" sz="800" b="1" dirty="0">
                <a:latin typeface="Courier New"/>
                <a:cs typeface="Courier New"/>
              </a:rPr>
              <a:t> NULL;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it-IT" sz="8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800" b="1" dirty="0" err="1">
                <a:latin typeface="Courier New"/>
                <a:cs typeface="Courier New"/>
              </a:rPr>
              <a:t>int</a:t>
            </a:r>
            <a:r>
              <a:rPr lang="it-IT" sz="800" b="1" dirty="0">
                <a:latin typeface="Courier New"/>
                <a:cs typeface="Courier New"/>
              </a:rPr>
              <a:t> </a:t>
            </a:r>
            <a:r>
              <a:rPr lang="it-IT" sz="800" b="1" dirty="0" err="1">
                <a:latin typeface="Courier New"/>
                <a:cs typeface="Courier New"/>
              </a:rPr>
              <a:t>main</a:t>
            </a:r>
            <a:r>
              <a:rPr lang="it-IT" sz="800" b="1" dirty="0">
                <a:latin typeface="Courier New"/>
                <a:cs typeface="Courier New"/>
              </a:rPr>
              <a:t>() {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for(</a:t>
            </a:r>
            <a:r>
              <a:rPr lang="it-IT" sz="800" b="1" dirty="0" err="1">
                <a:latin typeface="Courier New"/>
                <a:cs typeface="Courier New"/>
              </a:rPr>
              <a:t>int</a:t>
            </a:r>
            <a:r>
              <a:rPr lang="it-IT" sz="800" b="1" dirty="0">
                <a:latin typeface="Courier New"/>
                <a:cs typeface="Courier New"/>
              </a:rPr>
              <a:t> i = 0; i &lt; 4; i++)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   Global[i] = i;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</a:t>
            </a:r>
            <a:r>
              <a:rPr lang="it-IT" sz="800" b="1" dirty="0" err="1">
                <a:latin typeface="Courier New"/>
                <a:cs typeface="Courier New"/>
              </a:rPr>
              <a:t>pthread_t</a:t>
            </a:r>
            <a:r>
              <a:rPr lang="it-IT" sz="800" b="1" dirty="0">
                <a:latin typeface="Courier New"/>
                <a:cs typeface="Courier New"/>
              </a:rPr>
              <a:t> t[3];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</a:t>
            </a:r>
            <a:r>
              <a:rPr lang="it-IT" sz="800" b="1" dirty="0" err="1">
                <a:latin typeface="Courier New"/>
                <a:cs typeface="Courier New"/>
              </a:rPr>
              <a:t>pthread_create</a:t>
            </a:r>
            <a:r>
              <a:rPr lang="it-IT" sz="800" b="1" dirty="0">
                <a:latin typeface="Courier New"/>
                <a:cs typeface="Courier New"/>
              </a:rPr>
              <a:t>(&amp;t[0], NULL, Thread1, NULL);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</a:t>
            </a:r>
            <a:r>
              <a:rPr lang="it-IT" sz="800" b="1" dirty="0" err="1">
                <a:latin typeface="Courier New"/>
                <a:cs typeface="Courier New"/>
              </a:rPr>
              <a:t>pthread_create</a:t>
            </a:r>
            <a:r>
              <a:rPr lang="it-IT" sz="800" b="1" dirty="0">
                <a:latin typeface="Courier New"/>
                <a:cs typeface="Courier New"/>
              </a:rPr>
              <a:t>(&amp;t[1], NULL, Thread2, NULL);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</a:t>
            </a:r>
            <a:r>
              <a:rPr lang="it-IT" sz="800" b="1" dirty="0" err="1">
                <a:latin typeface="Courier New"/>
                <a:cs typeface="Courier New"/>
              </a:rPr>
              <a:t>pthread_create</a:t>
            </a:r>
            <a:r>
              <a:rPr lang="it-IT" sz="800" b="1" dirty="0">
                <a:latin typeface="Courier New"/>
                <a:cs typeface="Courier New"/>
              </a:rPr>
              <a:t>(&amp;t[2], NULL, Thread3, NULL);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</a:t>
            </a:r>
            <a:r>
              <a:rPr lang="it-IT" sz="800" b="1" dirty="0" err="1">
                <a:latin typeface="Courier New"/>
                <a:cs typeface="Courier New"/>
              </a:rPr>
              <a:t>pthread_join</a:t>
            </a:r>
            <a:r>
              <a:rPr lang="it-IT" sz="800" b="1" dirty="0">
                <a:latin typeface="Courier New"/>
                <a:cs typeface="Courier New"/>
              </a:rPr>
              <a:t>(t[0], NULL);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</a:t>
            </a:r>
            <a:r>
              <a:rPr lang="it-IT" sz="800" b="1" dirty="0" err="1">
                <a:latin typeface="Courier New"/>
                <a:cs typeface="Courier New"/>
              </a:rPr>
              <a:t>pthread_join</a:t>
            </a:r>
            <a:r>
              <a:rPr lang="it-IT" sz="800" b="1" dirty="0">
                <a:latin typeface="Courier New"/>
                <a:cs typeface="Courier New"/>
              </a:rPr>
              <a:t>(t[1], NULL);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</a:t>
            </a:r>
            <a:r>
              <a:rPr lang="it-IT" sz="800" b="1" dirty="0" err="1">
                <a:latin typeface="Courier New"/>
                <a:cs typeface="Courier New"/>
              </a:rPr>
              <a:t>pthread_join</a:t>
            </a:r>
            <a:r>
              <a:rPr lang="it-IT" sz="800" b="1" dirty="0">
                <a:latin typeface="Courier New"/>
                <a:cs typeface="Courier New"/>
              </a:rPr>
              <a:t>(t[2], NULL);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   </a:t>
            </a:r>
            <a:r>
              <a:rPr lang="it-IT" sz="800" b="1" dirty="0" err="1">
                <a:latin typeface="Courier New"/>
                <a:cs typeface="Courier New"/>
              </a:rPr>
              <a:t>return</a:t>
            </a:r>
            <a:r>
              <a:rPr lang="it-IT" sz="800" b="1" dirty="0">
                <a:latin typeface="Courier New"/>
                <a:cs typeface="Courier New"/>
              </a:rPr>
              <a:t> 0;</a:t>
            </a:r>
          </a:p>
          <a:p>
            <a:pPr marL="0" indent="0">
              <a:buNone/>
            </a:pPr>
            <a:r>
              <a:rPr lang="it-IT" sz="800" b="1" dirty="0">
                <a:latin typeface="Courier New"/>
                <a:cs typeface="Courier New"/>
              </a:rPr>
              <a:t>}</a:t>
            </a:r>
            <a:endParaRPr lang="it-IT" sz="500" b="1" dirty="0">
              <a:latin typeface="Courier New"/>
              <a:cs typeface="Courier New"/>
            </a:endParaRPr>
          </a:p>
        </p:txBody>
      </p:sp>
      <p:sp>
        <p:nvSpPr>
          <p:cNvPr id="8" name="Segnaposto contenuto 2"/>
          <p:cNvSpPr txBox="1">
            <a:spLocks/>
          </p:cNvSpPr>
          <p:nvPr/>
        </p:nvSpPr>
        <p:spPr>
          <a:xfrm>
            <a:off x="4993887" y="1490189"/>
            <a:ext cx="3692913" cy="49602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it-IT" sz="1200" b="1" dirty="0" err="1" smtClean="0">
                <a:latin typeface="Courier New"/>
                <a:cs typeface="Courier New"/>
              </a:rPr>
              <a:t>script.sh</a:t>
            </a:r>
            <a:r>
              <a:rPr lang="it-IT" sz="1200" b="1" dirty="0" smtClean="0">
                <a:latin typeface="Courier New"/>
                <a:cs typeface="Courier New"/>
              </a:rPr>
              <a:t>:</a:t>
            </a:r>
          </a:p>
          <a:p>
            <a:pPr marL="0" indent="0">
              <a:buFont typeface="Arial"/>
              <a:buNone/>
            </a:pPr>
            <a:r>
              <a:rPr lang="it-IT" sz="1200" b="1" dirty="0" smtClean="0">
                <a:latin typeface="Courier New"/>
                <a:cs typeface="Courier New"/>
              </a:rPr>
              <a:t>--------------------------------------</a:t>
            </a:r>
          </a:p>
          <a:p>
            <a:pPr marL="0" indent="0">
              <a:buNone/>
            </a:pPr>
            <a:r>
              <a:rPr lang="it-IT" sz="1000" b="1" dirty="0">
                <a:latin typeface="Courier New"/>
                <a:cs typeface="Courier New"/>
              </a:rPr>
              <a:t>#!/bin/</a:t>
            </a:r>
            <a:r>
              <a:rPr lang="it-IT" sz="1000" b="1" dirty="0" err="1">
                <a:latin typeface="Courier New"/>
                <a:cs typeface="Courier New"/>
              </a:rPr>
              <a:t>bash</a:t>
            </a:r>
            <a:endParaRPr lang="it-IT" sz="10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it-IT" sz="1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000" b="1" dirty="0">
                <a:latin typeface="Courier New"/>
                <a:cs typeface="Courier New"/>
              </a:rPr>
              <a:t>for i in {0.</a:t>
            </a:r>
            <a:r>
              <a:rPr lang="it-IT" sz="1000" b="1" dirty="0" smtClean="0">
                <a:latin typeface="Courier New"/>
                <a:cs typeface="Courier New"/>
              </a:rPr>
              <a:t>.10</a:t>
            </a:r>
            <a:r>
              <a:rPr lang="it-IT" sz="1000" b="1" dirty="0">
                <a:latin typeface="Courier New"/>
                <a:cs typeface="Courier New"/>
              </a:rPr>
              <a:t>..1}</a:t>
            </a:r>
          </a:p>
          <a:p>
            <a:pPr marL="0" indent="0">
              <a:buNone/>
            </a:pPr>
            <a:r>
              <a:rPr lang="it-IT" sz="1000" b="1" dirty="0">
                <a:latin typeface="Courier New"/>
                <a:cs typeface="Courier New"/>
              </a:rPr>
              <a:t>do</a:t>
            </a:r>
          </a:p>
          <a:p>
            <a:pPr marL="0" indent="0">
              <a:buNone/>
            </a:pPr>
            <a:r>
              <a:rPr lang="it-IT" sz="1000" b="1" dirty="0">
                <a:latin typeface="Courier New"/>
                <a:cs typeface="Courier New"/>
              </a:rPr>
              <a:t>    .</a:t>
            </a:r>
            <a:r>
              <a:rPr lang="it-IT" sz="1000" b="1" dirty="0" smtClean="0">
                <a:latin typeface="Courier New"/>
                <a:cs typeface="Courier New"/>
              </a:rPr>
              <a:t>/</a:t>
            </a:r>
            <a:r>
              <a:rPr lang="it-IT" sz="1000" b="1" dirty="0" err="1" smtClean="0">
                <a:latin typeface="Courier New"/>
                <a:cs typeface="Courier New"/>
              </a:rPr>
              <a:t>tsan_example</a:t>
            </a:r>
            <a:endParaRPr lang="it-IT" sz="1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it-IT" sz="1000" b="1" dirty="0">
                <a:latin typeface="Courier New"/>
                <a:cs typeface="Courier New"/>
              </a:rPr>
              <a:t>    </a:t>
            </a:r>
            <a:r>
              <a:rPr lang="it-IT" sz="1000" b="1" dirty="0" err="1">
                <a:latin typeface="Courier New"/>
                <a:cs typeface="Courier New"/>
              </a:rPr>
              <a:t>sleep</a:t>
            </a:r>
            <a:r>
              <a:rPr lang="it-IT" sz="1000" b="1" dirty="0">
                <a:latin typeface="Courier New"/>
                <a:cs typeface="Courier New"/>
              </a:rPr>
              <a:t> 1</a:t>
            </a:r>
          </a:p>
          <a:p>
            <a:pPr marL="0" indent="0">
              <a:buNone/>
            </a:pPr>
            <a:r>
              <a:rPr lang="it-IT" sz="1000" b="1" dirty="0" err="1">
                <a:latin typeface="Courier New"/>
                <a:cs typeface="Courier New"/>
              </a:rPr>
              <a:t>done</a:t>
            </a:r>
            <a:endParaRPr lang="it-IT" sz="10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endParaRPr lang="it-IT" sz="1000" b="1" dirty="0">
              <a:latin typeface="Courier New"/>
              <a:cs typeface="Courier New"/>
            </a:endParaRPr>
          </a:p>
        </p:txBody>
      </p:sp>
      <p:cxnSp>
        <p:nvCxnSpPr>
          <p:cNvPr id="10" name="Connettore 1 9"/>
          <p:cNvCxnSpPr>
            <a:stCxn id="2" idx="2"/>
          </p:cNvCxnSpPr>
          <p:nvPr/>
        </p:nvCxnSpPr>
        <p:spPr>
          <a:xfrm flipH="1">
            <a:off x="4530124" y="1417638"/>
            <a:ext cx="41876" cy="503282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5547359" y="3952241"/>
            <a:ext cx="2520494" cy="2308324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dirty="0"/>
              <a:t>C/C++ </a:t>
            </a:r>
            <a:r>
              <a:rPr lang="it-IT" dirty="0" smtClean="0"/>
              <a:t>Program:</a:t>
            </a:r>
          </a:p>
          <a:p>
            <a:r>
              <a:rPr lang="it-IT" dirty="0" err="1" smtClean="0"/>
              <a:t>There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/>
              <a:t>a data race on </a:t>
            </a:r>
            <a:r>
              <a:rPr lang="it-IT" dirty="0" smtClean="0"/>
              <a:t>the </a:t>
            </a:r>
            <a:r>
              <a:rPr lang="it-IT" dirty="0"/>
              <a:t>global </a:t>
            </a:r>
            <a:r>
              <a:rPr lang="it-IT" dirty="0" err="1" smtClean="0"/>
              <a:t>vector</a:t>
            </a:r>
            <a:r>
              <a:rPr lang="it-IT" dirty="0" smtClean="0"/>
              <a:t>, </a:t>
            </a:r>
            <a:r>
              <a:rPr lang="it-IT" dirty="0" err="1"/>
              <a:t>indeed</a:t>
            </a:r>
            <a:r>
              <a:rPr lang="it-IT" dirty="0"/>
              <a:t> </a:t>
            </a:r>
            <a:r>
              <a:rPr lang="it-IT" dirty="0" err="1" smtClean="0"/>
              <a:t>depending</a:t>
            </a:r>
            <a:r>
              <a:rPr lang="it-IT" dirty="0" smtClean="0"/>
              <a:t> on the </a:t>
            </a:r>
            <a:r>
              <a:rPr lang="it-IT" dirty="0" err="1" smtClean="0"/>
              <a:t>thread</a:t>
            </a:r>
            <a:r>
              <a:rPr lang="it-IT" dirty="0" smtClean="0"/>
              <a:t> </a:t>
            </a:r>
            <a:r>
              <a:rPr lang="it-IT" dirty="0" err="1" smtClean="0"/>
              <a:t>scheduling</a:t>
            </a:r>
            <a:r>
              <a:rPr lang="it-IT" dirty="0" smtClean="0"/>
              <a:t>, T1 can </a:t>
            </a:r>
            <a:r>
              <a:rPr lang="it-IT" dirty="0" err="1" smtClean="0"/>
              <a:t>write</a:t>
            </a:r>
            <a:r>
              <a:rPr lang="it-IT" dirty="0" smtClean="0"/>
              <a:t> Global[0] </a:t>
            </a:r>
            <a:r>
              <a:rPr lang="it-IT" dirty="0" err="1" smtClean="0"/>
              <a:t>before</a:t>
            </a:r>
            <a:r>
              <a:rPr lang="it-IT" dirty="0" smtClean="0"/>
              <a:t> T3 </a:t>
            </a:r>
            <a:r>
              <a:rPr lang="it-IT" dirty="0" err="1" smtClean="0"/>
              <a:t>read</a:t>
            </a:r>
            <a:r>
              <a:rPr lang="it-IT" dirty="0" smtClean="0"/>
              <a:t> </a:t>
            </a:r>
            <a:r>
              <a:rPr lang="it-IT" dirty="0" err="1" smtClean="0"/>
              <a:t>it</a:t>
            </a:r>
            <a:r>
              <a:rPr lang="it-IT" dirty="0" smtClean="0"/>
              <a:t> or viceversa, </a:t>
            </a:r>
            <a:r>
              <a:rPr lang="it-IT" dirty="0" err="1" smtClean="0"/>
              <a:t>printing</a:t>
            </a:r>
            <a:r>
              <a:rPr lang="it-IT" dirty="0" smtClean="0"/>
              <a:t> </a:t>
            </a:r>
            <a:r>
              <a:rPr lang="it-IT" dirty="0" err="1" smtClean="0"/>
              <a:t>different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.</a:t>
            </a:r>
            <a:endParaRPr lang="it-IT" dirty="0"/>
          </a:p>
        </p:txBody>
      </p:sp>
      <p:cxnSp>
        <p:nvCxnSpPr>
          <p:cNvPr id="7" name="Connettore 2 6"/>
          <p:cNvCxnSpPr>
            <a:stCxn id="5" idx="1"/>
          </p:cNvCxnSpPr>
          <p:nvPr/>
        </p:nvCxnSpPr>
        <p:spPr>
          <a:xfrm flipH="1" flipV="1">
            <a:off x="3435345" y="4341238"/>
            <a:ext cx="2112014" cy="765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644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Race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457199" y="1590366"/>
            <a:ext cx="3647441" cy="470898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it-IT" sz="1200" b="1" dirty="0" smtClean="0">
                <a:solidFill>
                  <a:srgbClr val="00D000"/>
                </a:solidFill>
                <a:latin typeface="Courier New"/>
                <a:cs typeface="Courier New"/>
              </a:rPr>
              <a:t>Global</a:t>
            </a:r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[2] = 2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Global[3] = 3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Global[0] = -1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Global[1] = 1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----------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Global[0] = -1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Global[1] = 1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Global[2] = 2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Global[3] = 3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----------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/>
                <a:cs typeface="Courier New"/>
              </a:rPr>
              <a:t>Global[0] = 0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/>
                <a:cs typeface="Courier New"/>
              </a:rPr>
              <a:t>Global[1]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/>
                <a:cs typeface="Courier New"/>
              </a:rPr>
              <a:t>Global[2] = 2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/>
                <a:cs typeface="Courier New"/>
              </a:rPr>
              <a:t>Global[3] = 3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----------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Global[2] = 2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Global[3] = 3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Global[0] = -1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Global[1] = 1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----------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Global[2] = 2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Global[3] = 3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Global[0] = -1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Global[1] = 1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---------</a:t>
            </a:r>
            <a:r>
              <a:rPr lang="it-IT" sz="1200" b="1" dirty="0" smtClean="0">
                <a:solidFill>
                  <a:srgbClr val="00D000"/>
                </a:solidFill>
                <a:latin typeface="Courier New"/>
                <a:cs typeface="Courier New"/>
              </a:rPr>
              <a:t>-</a:t>
            </a:r>
            <a:endParaRPr lang="it-IT" sz="1200" b="1" dirty="0">
              <a:solidFill>
                <a:srgbClr val="00D000"/>
              </a:solidFill>
              <a:latin typeface="Courier New"/>
              <a:cs typeface="Courier New"/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5019040" y="1590366"/>
            <a:ext cx="3606800" cy="470898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Global[2] = 2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Global[3] = 3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Global[0] = -1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Global[1] = 1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----------</a:t>
            </a:r>
          </a:p>
          <a:p>
            <a:r>
              <a:rPr lang="it-IT" sz="1200" b="1" dirty="0" smtClean="0">
                <a:solidFill>
                  <a:srgbClr val="00D000"/>
                </a:solidFill>
                <a:latin typeface="Courier New"/>
                <a:cs typeface="Courier New"/>
              </a:rPr>
              <a:t>Global</a:t>
            </a:r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[2] = 2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Global[3] = 3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Global[0] = -1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Global[1] = 1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----------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/>
                <a:cs typeface="Courier New"/>
              </a:rPr>
              <a:t>Global[0] = 0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/>
                <a:cs typeface="Courier New"/>
              </a:rPr>
              <a:t>Global[1]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/>
                <a:cs typeface="Courier New"/>
              </a:rPr>
              <a:t>Global[2] = 2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/>
                <a:cs typeface="Courier New"/>
              </a:rPr>
              <a:t>Global[3] = 3</a:t>
            </a:r>
          </a:p>
          <a:p>
            <a:r>
              <a:rPr lang="it-IT" sz="1200" b="1" dirty="0" smtClean="0">
                <a:solidFill>
                  <a:srgbClr val="00D000"/>
                </a:solidFill>
                <a:latin typeface="Courier New"/>
                <a:cs typeface="Courier New"/>
              </a:rPr>
              <a:t>-</a:t>
            </a:r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---------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Global[2] = 2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Global[3] = 3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Global[0] = -1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Global[1] = 1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----------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Global[2] = 2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Global[3] = 3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Global[0] = -1</a:t>
            </a:r>
          </a:p>
          <a:p>
            <a:r>
              <a:rPr lang="it-IT" sz="1200" b="1" dirty="0">
                <a:solidFill>
                  <a:srgbClr val="00D000"/>
                </a:solidFill>
                <a:latin typeface="Courier New"/>
                <a:cs typeface="Courier New"/>
              </a:rPr>
              <a:t>Global[1] = </a:t>
            </a:r>
            <a:r>
              <a:rPr lang="it-IT" sz="1200" b="1" dirty="0" smtClean="0">
                <a:solidFill>
                  <a:srgbClr val="00D000"/>
                </a:solidFill>
                <a:latin typeface="Courier New"/>
                <a:cs typeface="Courier New"/>
              </a:rPr>
              <a:t>1</a:t>
            </a:r>
          </a:p>
          <a:p>
            <a:r>
              <a:rPr lang="it-IT" sz="1200" b="1" dirty="0" smtClean="0">
                <a:solidFill>
                  <a:srgbClr val="00D000"/>
                </a:solidFill>
                <a:latin typeface="Courier New"/>
                <a:cs typeface="Courier New"/>
              </a:rPr>
              <a:t>----------</a:t>
            </a:r>
            <a:endParaRPr lang="it-IT" sz="1200" b="1" dirty="0">
              <a:solidFill>
                <a:srgbClr val="00D000"/>
              </a:solidFill>
              <a:latin typeface="Courier New"/>
              <a:cs typeface="Courier New"/>
            </a:endParaRPr>
          </a:p>
        </p:txBody>
      </p:sp>
      <p:cxnSp>
        <p:nvCxnSpPr>
          <p:cNvPr id="6" name="Connettore 1 5"/>
          <p:cNvCxnSpPr/>
          <p:nvPr/>
        </p:nvCxnSpPr>
        <p:spPr>
          <a:xfrm flipH="1">
            <a:off x="4530124" y="1590366"/>
            <a:ext cx="41876" cy="470898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949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Tsan</a:t>
            </a:r>
            <a:r>
              <a:rPr lang="it-IT" dirty="0" smtClean="0"/>
              <a:t>: </a:t>
            </a:r>
            <a:r>
              <a:rPr lang="it-IT" dirty="0"/>
              <a:t>Data Race </a:t>
            </a:r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10" name="Segnaposto contenuto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57199" y="1390346"/>
            <a:ext cx="8229601" cy="510139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Global[2] = 2</a:t>
            </a: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Global[3] = 3</a:t>
            </a: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==================</a:t>
            </a: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WARNING: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ThreadSanitizer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: data race (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pid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=25893)</a:t>
            </a: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 Read of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size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4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at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0x7f5ab4c16cc0 by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thread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T3:</a:t>
            </a: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   #0 Thread3(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void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*) /home/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simone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works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projects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thread-sanitizer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examples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/tsan_example.cc:18 (exe+0x0000000657b9)</a:t>
            </a:r>
          </a:p>
          <a:p>
            <a:endParaRPr lang="it-IT" sz="1050" b="1" dirty="0">
              <a:solidFill>
                <a:srgbClr val="00D000"/>
              </a:solidFill>
              <a:latin typeface="Courier New"/>
              <a:cs typeface="Courier New"/>
            </a:endParaRP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Previous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write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of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size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4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at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0x7f5ab4c16cc0 by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thread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T1:</a:t>
            </a: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   #0 Thread1(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void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*) /home/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simone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works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projects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thread-sanitizer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examples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/tsan_example.cc:7 (exe+0x000000065739)</a:t>
            </a:r>
          </a:p>
          <a:p>
            <a:endParaRPr lang="it-IT" sz="1050" b="1" dirty="0">
              <a:solidFill>
                <a:srgbClr val="00D000"/>
              </a:solidFill>
              <a:latin typeface="Courier New"/>
              <a:cs typeface="Courier New"/>
            </a:endParaRP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Thread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T3 (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tid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=25901,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running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)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created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by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main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thread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at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:</a:t>
            </a: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   #0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pthread_create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/home/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simone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works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projects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llvm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projects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compiler-rt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lib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tsan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rtl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/tsan_interceptors.cc:820 (exe+0x0000000248e3)</a:t>
            </a: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   #1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main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/home/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simone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works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projects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thread-sanitizer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examples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/tsan_example.cc:29 (exe+0x00000006586e)</a:t>
            </a:r>
          </a:p>
          <a:p>
            <a:endParaRPr lang="it-IT" sz="1050" b="1" dirty="0">
              <a:solidFill>
                <a:srgbClr val="00D000"/>
              </a:solidFill>
              <a:latin typeface="Courier New"/>
              <a:cs typeface="Courier New"/>
            </a:endParaRP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Thread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T1 (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tid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=25899,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finished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)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created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by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main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thread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at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:</a:t>
            </a: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   #0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pthread_create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/home/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simone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works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projects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llvm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projects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compiler-rt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lib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tsan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rtl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/tsan_interceptors.cc:820 (exe+0x0000000248e3)</a:t>
            </a: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   #1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main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/home/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simone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works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projects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thread-sanitizer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examples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/tsan_example.cc:27 (exe+0x00000006583e)</a:t>
            </a:r>
          </a:p>
          <a:p>
            <a:endParaRPr lang="it-IT" sz="1050" b="1" dirty="0">
              <a:solidFill>
                <a:srgbClr val="00D000"/>
              </a:solidFill>
              <a:latin typeface="Courier New"/>
              <a:cs typeface="Courier New"/>
            </a:endParaRP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SUMMARY: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ThreadSanitizer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: data race /home/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simone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works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projects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thread-sanitizer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examples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/tsan_example.cc:18 Thread3(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void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*)</a:t>
            </a: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==================</a:t>
            </a: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Global[0] = -1</a:t>
            </a: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Global[1] = 1</a:t>
            </a:r>
          </a:p>
          <a:p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----------</a:t>
            </a:r>
          </a:p>
          <a:p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ThreadSanitizer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: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reported</a:t>
            </a:r>
            <a:r>
              <a:rPr lang="it-IT" sz="1050" b="1" dirty="0">
                <a:solidFill>
                  <a:srgbClr val="00D000"/>
                </a:solidFill>
                <a:latin typeface="Courier New"/>
                <a:cs typeface="Courier New"/>
              </a:rPr>
              <a:t> 1 </a:t>
            </a:r>
            <a:r>
              <a:rPr lang="it-IT" sz="1050" b="1" dirty="0" err="1">
                <a:solidFill>
                  <a:srgbClr val="00D000"/>
                </a:solidFill>
                <a:latin typeface="Courier New"/>
                <a:cs typeface="Courier New"/>
              </a:rPr>
              <a:t>warnings</a:t>
            </a:r>
            <a:endParaRPr lang="it-IT" sz="1050" b="1" dirty="0">
              <a:solidFill>
                <a:srgbClr val="00D000"/>
              </a:solidFill>
              <a:latin typeface="Courier New"/>
              <a:cs typeface="Courier New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497840" y="1913120"/>
            <a:ext cx="8036560" cy="66040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497840" y="2641600"/>
            <a:ext cx="8036560" cy="660400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36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 smtClean="0"/>
              <a:t>How </a:t>
            </a:r>
            <a:r>
              <a:rPr lang="it-IT" sz="3600" dirty="0" err="1" smtClean="0"/>
              <a:t>ThreadSanitizer</a:t>
            </a:r>
            <a:r>
              <a:rPr lang="it-IT" sz="3600" dirty="0" smtClean="0"/>
              <a:t> </a:t>
            </a:r>
            <a:r>
              <a:rPr lang="it-IT" sz="3600" dirty="0" err="1" smtClean="0"/>
              <a:t>works</a:t>
            </a:r>
            <a:r>
              <a:rPr lang="it-IT" sz="3600" dirty="0" smtClean="0"/>
              <a:t/>
            </a:r>
            <a:br>
              <a:rPr lang="it-IT" sz="3600" dirty="0" smtClean="0"/>
            </a:br>
            <a:r>
              <a:rPr lang="it-IT" sz="2800" b="1" dirty="0" err="1" smtClean="0"/>
              <a:t>Compiling</a:t>
            </a:r>
            <a:r>
              <a:rPr lang="it-IT" sz="2800" b="1" dirty="0" smtClean="0"/>
              <a:t> Time</a:t>
            </a:r>
            <a:endParaRPr lang="it-IT" sz="2800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800" dirty="0" err="1" smtClean="0"/>
              <a:t>Instrument</a:t>
            </a:r>
            <a:r>
              <a:rPr lang="it-IT" sz="2800" dirty="0" smtClean="0"/>
              <a:t> </a:t>
            </a:r>
            <a:r>
              <a:rPr lang="it-IT" sz="2800" dirty="0" err="1" smtClean="0"/>
              <a:t>every</a:t>
            </a:r>
            <a:r>
              <a:rPr lang="it-IT" sz="2800" dirty="0" smtClean="0"/>
              <a:t> </a:t>
            </a:r>
            <a:r>
              <a:rPr lang="it-IT" sz="2800" dirty="0" err="1" smtClean="0"/>
              <a:t>memory</a:t>
            </a:r>
            <a:r>
              <a:rPr lang="it-IT" sz="2800" dirty="0" smtClean="0"/>
              <a:t> </a:t>
            </a:r>
            <a:r>
              <a:rPr lang="it-IT" sz="2800" dirty="0" err="1" smtClean="0"/>
              <a:t>access</a:t>
            </a:r>
            <a:r>
              <a:rPr lang="it-IT" sz="2800" dirty="0" smtClean="0"/>
              <a:t> in the </a:t>
            </a:r>
            <a:r>
              <a:rPr lang="it-IT" sz="2800" dirty="0" err="1" smtClean="0"/>
              <a:t>program</a:t>
            </a:r>
            <a:r>
              <a:rPr lang="it-IT" sz="2800" dirty="0" smtClean="0"/>
              <a:t> </a:t>
            </a:r>
            <a:r>
              <a:rPr lang="it-IT" sz="2800" dirty="0" err="1" smtClean="0"/>
              <a:t>prepending</a:t>
            </a:r>
            <a:r>
              <a:rPr lang="it-IT" sz="2800" dirty="0" smtClean="0"/>
              <a:t> a </a:t>
            </a:r>
            <a:r>
              <a:rPr lang="it-IT" sz="2800" dirty="0" err="1" smtClean="0"/>
              <a:t>function</a:t>
            </a:r>
            <a:r>
              <a:rPr lang="it-IT" sz="2800" dirty="0" smtClean="0"/>
              <a:t> call:</a:t>
            </a:r>
          </a:p>
          <a:p>
            <a:pPr lvl="1"/>
            <a:r>
              <a:rPr lang="it-IT" sz="2400" b="1" dirty="0" smtClean="0">
                <a:latin typeface="Courier New"/>
                <a:cs typeface="Courier New"/>
              </a:rPr>
              <a:t>__tsan_read4</a:t>
            </a:r>
            <a:r>
              <a:rPr lang="it-IT" sz="2400" b="1" dirty="0">
                <a:latin typeface="Courier New"/>
                <a:cs typeface="Courier New"/>
              </a:rPr>
              <a:t>(</a:t>
            </a:r>
            <a:r>
              <a:rPr lang="it-IT" sz="2400" b="1" dirty="0" err="1">
                <a:latin typeface="Courier New"/>
                <a:cs typeface="Courier New"/>
              </a:rPr>
              <a:t>addr</a:t>
            </a:r>
            <a:r>
              <a:rPr lang="it-IT" sz="2400" b="1" dirty="0" smtClean="0">
                <a:latin typeface="Courier New"/>
                <a:cs typeface="Courier New"/>
              </a:rPr>
              <a:t>)</a:t>
            </a:r>
          </a:p>
          <a:p>
            <a:r>
              <a:rPr lang="it-IT" sz="2800" dirty="0" err="1" smtClean="0"/>
              <a:t>Atomic</a:t>
            </a:r>
            <a:r>
              <a:rPr lang="it-IT" sz="2800" dirty="0" smtClean="0"/>
              <a:t> </a:t>
            </a:r>
            <a:r>
              <a:rPr lang="it-IT" sz="2800" dirty="0" err="1" smtClean="0"/>
              <a:t>memory</a:t>
            </a:r>
            <a:r>
              <a:rPr lang="it-IT" sz="2800" dirty="0" smtClean="0"/>
              <a:t> </a:t>
            </a:r>
            <a:r>
              <a:rPr lang="it-IT" sz="2800" dirty="0" err="1" smtClean="0"/>
              <a:t>access</a:t>
            </a:r>
            <a:r>
              <a:rPr lang="it-IT" sz="2800" dirty="0" smtClean="0"/>
              <a:t> </a:t>
            </a:r>
            <a:r>
              <a:rPr lang="it-IT" sz="2800" dirty="0" err="1" smtClean="0"/>
              <a:t>using</a:t>
            </a:r>
            <a:r>
              <a:rPr lang="it-IT" sz="2800" dirty="0" smtClean="0"/>
              <a:t>:</a:t>
            </a:r>
          </a:p>
          <a:p>
            <a:pPr lvl="1"/>
            <a:r>
              <a:rPr lang="it-IT" sz="2400" b="1" dirty="0" smtClean="0">
                <a:latin typeface="Courier New"/>
                <a:cs typeface="Courier New"/>
              </a:rPr>
              <a:t>__</a:t>
            </a:r>
            <a:r>
              <a:rPr lang="it-IT" sz="2400" b="1" dirty="0" err="1" smtClean="0">
                <a:latin typeface="Courier New"/>
                <a:cs typeface="Courier New"/>
              </a:rPr>
              <a:t>tsan_atomic_callbacks</a:t>
            </a:r>
            <a:endParaRPr lang="it-IT" sz="2400" b="1" dirty="0" smtClean="0">
              <a:latin typeface="Courier New"/>
              <a:cs typeface="Courier New"/>
            </a:endParaRPr>
          </a:p>
          <a:p>
            <a:r>
              <a:rPr lang="it-IT" sz="2800" dirty="0" smtClean="0"/>
              <a:t>Read from </a:t>
            </a:r>
            <a:r>
              <a:rPr lang="it-IT" sz="2800" dirty="0" err="1" smtClean="0"/>
              <a:t>vtable</a:t>
            </a:r>
            <a:r>
              <a:rPr lang="it-IT" sz="2800" dirty="0" smtClean="0"/>
              <a:t>: </a:t>
            </a:r>
          </a:p>
          <a:p>
            <a:pPr lvl="1"/>
            <a:r>
              <a:rPr lang="it-IT" sz="2400" b="1" dirty="0" smtClean="0">
                <a:latin typeface="Courier New"/>
                <a:cs typeface="Courier New"/>
              </a:rPr>
              <a:t>__</a:t>
            </a:r>
            <a:r>
              <a:rPr lang="it-IT" sz="2400" b="1" dirty="0" err="1" smtClean="0">
                <a:latin typeface="Courier New"/>
                <a:cs typeface="Courier New"/>
              </a:rPr>
              <a:t>tsan_vptr_update</a:t>
            </a:r>
            <a:endParaRPr lang="it-IT" sz="2400" b="1" dirty="0" smtClean="0">
              <a:latin typeface="Courier New"/>
              <a:cs typeface="Courier New"/>
            </a:endParaRPr>
          </a:p>
          <a:p>
            <a:r>
              <a:rPr lang="it-IT" sz="2800" dirty="0"/>
              <a:t> </a:t>
            </a:r>
            <a:r>
              <a:rPr lang="it-IT" sz="2800" dirty="0" err="1"/>
              <a:t>Function</a:t>
            </a:r>
            <a:r>
              <a:rPr lang="it-IT" sz="2800" dirty="0"/>
              <a:t> entry and </a:t>
            </a:r>
            <a:r>
              <a:rPr lang="it-IT" sz="2800" dirty="0" smtClean="0"/>
              <a:t>exit:</a:t>
            </a:r>
          </a:p>
          <a:p>
            <a:pPr lvl="1"/>
            <a:r>
              <a:rPr lang="it-IT" sz="2400" b="1" dirty="0" smtClean="0">
                <a:latin typeface="Courier New"/>
                <a:cs typeface="Courier New"/>
              </a:rPr>
              <a:t>__</a:t>
            </a:r>
            <a:r>
              <a:rPr lang="it-IT" sz="2400" b="1" dirty="0" err="1" smtClean="0">
                <a:latin typeface="Courier New"/>
                <a:cs typeface="Courier New"/>
              </a:rPr>
              <a:t>tsan_func_entry</a:t>
            </a:r>
            <a:r>
              <a:rPr lang="it-IT" sz="2400" b="1" dirty="0">
                <a:latin typeface="Courier New"/>
                <a:cs typeface="Courier New"/>
              </a:rPr>
              <a:t>(</a:t>
            </a:r>
            <a:r>
              <a:rPr lang="it-IT" sz="2400" b="1" dirty="0" err="1" smtClean="0">
                <a:latin typeface="Courier New"/>
                <a:cs typeface="Courier New"/>
              </a:rPr>
              <a:t>caller_pc</a:t>
            </a:r>
            <a:r>
              <a:rPr lang="it-IT" sz="2400" b="1" dirty="0" smtClean="0">
                <a:latin typeface="Courier New"/>
                <a:cs typeface="Courier New"/>
              </a:rPr>
              <a:t>)</a:t>
            </a:r>
            <a:endParaRPr lang="it-IT" sz="2400" b="1" dirty="0">
              <a:latin typeface="Courier New"/>
              <a:cs typeface="Courier New"/>
            </a:endParaRPr>
          </a:p>
          <a:p>
            <a:pPr lvl="1"/>
            <a:r>
              <a:rPr lang="it-IT" sz="2400" b="1" dirty="0" smtClean="0">
                <a:latin typeface="Courier New"/>
                <a:cs typeface="Courier New"/>
              </a:rPr>
              <a:t>__</a:t>
            </a:r>
            <a:r>
              <a:rPr lang="it-IT" sz="2400" b="1" dirty="0" err="1" smtClean="0">
                <a:latin typeface="Courier New"/>
                <a:cs typeface="Courier New"/>
              </a:rPr>
              <a:t>tsan_func_exit</a:t>
            </a:r>
            <a:r>
              <a:rPr lang="it-IT" sz="2400" dirty="0"/>
              <a:t>. </a:t>
            </a:r>
            <a:endParaRPr lang="it-IT" sz="2400" dirty="0" smtClean="0"/>
          </a:p>
          <a:p>
            <a:r>
              <a:rPr lang="it-IT" sz="2800" dirty="0" err="1" smtClean="0"/>
              <a:t>Inizialization</a:t>
            </a:r>
            <a:r>
              <a:rPr lang="it-IT" sz="2800" dirty="0" smtClean="0"/>
              <a:t>:</a:t>
            </a:r>
          </a:p>
          <a:p>
            <a:pPr lvl="1"/>
            <a:r>
              <a:rPr lang="it-IT" sz="2400" b="1" dirty="0" smtClean="0">
                <a:latin typeface="Courier New"/>
                <a:cs typeface="Courier New"/>
              </a:rPr>
              <a:t>__</a:t>
            </a:r>
            <a:r>
              <a:rPr lang="it-IT" sz="2400" b="1" dirty="0" err="1" smtClean="0">
                <a:latin typeface="Courier New"/>
                <a:cs typeface="Courier New"/>
              </a:rPr>
              <a:t>tsan_init</a:t>
            </a:r>
            <a:endParaRPr lang="it-IT" sz="2400" b="1" dirty="0">
              <a:latin typeface="Courier New"/>
              <a:cs typeface="Courier New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619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Thread</a:t>
            </a:r>
            <a:r>
              <a:rPr lang="it-IT" dirty="0"/>
              <a:t> </a:t>
            </a:r>
            <a:r>
              <a:rPr lang="it-IT" dirty="0" err="1"/>
              <a:t>Sanitizer</a:t>
            </a:r>
            <a:r>
              <a:rPr lang="it-IT" dirty="0"/>
              <a:t>: </a:t>
            </a:r>
            <a:r>
              <a:rPr lang="it-IT" dirty="0" err="1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Direct </a:t>
            </a:r>
            <a:r>
              <a:rPr lang="it-IT" dirty="0" err="1" smtClean="0"/>
              <a:t>Shadow</a:t>
            </a:r>
            <a:r>
              <a:rPr lang="it-IT" dirty="0" smtClean="0"/>
              <a:t> </a:t>
            </a:r>
            <a:r>
              <a:rPr lang="it-IT" dirty="0" err="1" smtClean="0"/>
              <a:t>Mapping</a:t>
            </a:r>
            <a:r>
              <a:rPr lang="it-IT" dirty="0" smtClean="0"/>
              <a:t> (64-bit </a:t>
            </a:r>
            <a:r>
              <a:rPr lang="it-IT" dirty="0" err="1" smtClean="0"/>
              <a:t>linux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Shadow</a:t>
            </a:r>
            <a:r>
              <a:rPr lang="it-IT" dirty="0" smtClean="0"/>
              <a:t> = 4 * (</a:t>
            </a:r>
            <a:r>
              <a:rPr lang="it-IT" dirty="0" err="1" smtClean="0"/>
              <a:t>Addr</a:t>
            </a:r>
            <a:r>
              <a:rPr lang="it-IT" dirty="0" smtClean="0"/>
              <a:t> &amp; </a:t>
            </a:r>
            <a:r>
              <a:rPr lang="it-IT" dirty="0" err="1" smtClean="0"/>
              <a:t>kMask</a:t>
            </a:r>
            <a:r>
              <a:rPr lang="it-IT" dirty="0" smtClean="0"/>
              <a:t>);</a:t>
            </a:r>
            <a:endParaRPr lang="it-IT" dirty="0"/>
          </a:p>
        </p:txBody>
      </p:sp>
      <p:grpSp>
        <p:nvGrpSpPr>
          <p:cNvPr id="8" name="Gruppo 7"/>
          <p:cNvGrpSpPr/>
          <p:nvPr/>
        </p:nvGrpSpPr>
        <p:grpSpPr>
          <a:xfrm>
            <a:off x="5931076" y="3192475"/>
            <a:ext cx="1689556" cy="2954656"/>
            <a:chOff x="5767800" y="3017578"/>
            <a:chExt cx="1689556" cy="2954656"/>
          </a:xfrm>
        </p:grpSpPr>
        <p:sp>
          <p:nvSpPr>
            <p:cNvPr id="4" name="CasellaDiTesto 3"/>
            <p:cNvSpPr txBox="1"/>
            <p:nvPr/>
          </p:nvSpPr>
          <p:spPr>
            <a:xfrm>
              <a:off x="5767800" y="3017578"/>
              <a:ext cx="1689556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400" b="1" dirty="0" smtClean="0">
                  <a:latin typeface="Courier New"/>
                  <a:cs typeface="Courier New"/>
                </a:rPr>
                <a:t>Application</a:t>
              </a:r>
            </a:p>
            <a:p>
              <a:r>
                <a:rPr lang="it-IT" sz="1400" dirty="0" smtClean="0">
                  <a:latin typeface="Courier New"/>
                  <a:cs typeface="Courier New"/>
                </a:rPr>
                <a:t>0x7fffffffffff</a:t>
              </a:r>
            </a:p>
            <a:p>
              <a:r>
                <a:rPr lang="it-IT" sz="1400" dirty="0" smtClean="0">
                  <a:latin typeface="Courier New"/>
                  <a:cs typeface="Courier New"/>
                </a:rPr>
                <a:t>0x7f0000000000</a:t>
              </a:r>
              <a:endParaRPr lang="it-IT" sz="1400" dirty="0">
                <a:latin typeface="Courier New"/>
                <a:cs typeface="Courier New"/>
              </a:endParaRPr>
            </a:p>
          </p:txBody>
        </p:sp>
        <p:sp>
          <p:nvSpPr>
            <p:cNvPr id="5" name="CasellaDiTesto 4"/>
            <p:cNvSpPr txBox="1"/>
            <p:nvPr/>
          </p:nvSpPr>
          <p:spPr>
            <a:xfrm>
              <a:off x="5767800" y="3756242"/>
              <a:ext cx="1689556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 err="1" smtClean="0">
                  <a:latin typeface="Courier New"/>
                  <a:cs typeface="Courier New"/>
                </a:rPr>
                <a:t>Protected</a:t>
              </a:r>
              <a:endParaRPr lang="it-IT" sz="1400" dirty="0" smtClean="0">
                <a:latin typeface="Courier New"/>
                <a:cs typeface="Courier New"/>
              </a:endParaRPr>
            </a:p>
            <a:p>
              <a:r>
                <a:rPr lang="it-IT" sz="1400" dirty="0" smtClean="0">
                  <a:latin typeface="Courier New"/>
                  <a:cs typeface="Courier New"/>
                </a:rPr>
                <a:t>0x7effffffffff</a:t>
              </a:r>
            </a:p>
            <a:p>
              <a:r>
                <a:rPr lang="it-IT" sz="1400" dirty="0" smtClean="0">
                  <a:latin typeface="Courier New"/>
                  <a:cs typeface="Courier New"/>
                </a:rPr>
                <a:t>0x200000000000</a:t>
              </a:r>
              <a:endParaRPr lang="it-IT" sz="1400" dirty="0">
                <a:latin typeface="Courier New"/>
                <a:cs typeface="Courier New"/>
              </a:endParaRPr>
            </a:p>
          </p:txBody>
        </p:sp>
        <p:sp>
          <p:nvSpPr>
            <p:cNvPr id="6" name="CasellaDiTesto 5"/>
            <p:cNvSpPr txBox="1"/>
            <p:nvPr/>
          </p:nvSpPr>
          <p:spPr>
            <a:xfrm>
              <a:off x="5767800" y="4494906"/>
              <a:ext cx="1689556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400" b="1" dirty="0" err="1" smtClean="0">
                  <a:latin typeface="Courier New"/>
                  <a:cs typeface="Courier New"/>
                </a:rPr>
                <a:t>Shadow</a:t>
              </a:r>
              <a:endParaRPr lang="it-IT" sz="1400" b="1" dirty="0" smtClean="0">
                <a:latin typeface="Courier New"/>
                <a:cs typeface="Courier New"/>
              </a:endParaRPr>
            </a:p>
            <a:p>
              <a:r>
                <a:rPr lang="it-IT" sz="1400" dirty="0" smtClean="0">
                  <a:latin typeface="Courier New"/>
                  <a:cs typeface="Courier New"/>
                </a:rPr>
                <a:t>0x1fffffffffff</a:t>
              </a:r>
            </a:p>
            <a:p>
              <a:r>
                <a:rPr lang="it-IT" sz="1400" dirty="0" smtClean="0">
                  <a:latin typeface="Courier New"/>
                  <a:cs typeface="Courier New"/>
                </a:rPr>
                <a:t>0x180000000000</a:t>
              </a:r>
              <a:endParaRPr lang="it-IT" sz="1400" dirty="0">
                <a:latin typeface="Courier New"/>
                <a:cs typeface="Courier New"/>
              </a:endParaRPr>
            </a:p>
          </p:txBody>
        </p:sp>
        <p:sp>
          <p:nvSpPr>
            <p:cNvPr id="7" name="CasellaDiTesto 6"/>
            <p:cNvSpPr txBox="1"/>
            <p:nvPr/>
          </p:nvSpPr>
          <p:spPr>
            <a:xfrm>
              <a:off x="5767800" y="5233570"/>
              <a:ext cx="1689556" cy="7386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it-IT" sz="1400" dirty="0" err="1">
                  <a:latin typeface="Courier New"/>
                  <a:cs typeface="Courier New"/>
                </a:rPr>
                <a:t>Protected</a:t>
              </a:r>
              <a:endParaRPr lang="it-IT" sz="1400" dirty="0" smtClean="0">
                <a:latin typeface="Courier New"/>
                <a:cs typeface="Courier New"/>
              </a:endParaRPr>
            </a:p>
            <a:p>
              <a:r>
                <a:rPr lang="it-IT" sz="1400" dirty="0" smtClean="0">
                  <a:latin typeface="Courier New"/>
                  <a:cs typeface="Courier New"/>
                </a:rPr>
                <a:t>0x17ffffffffff</a:t>
              </a:r>
            </a:p>
            <a:p>
              <a:r>
                <a:rPr lang="it-IT" sz="1400" dirty="0" smtClean="0">
                  <a:latin typeface="Courier New"/>
                  <a:cs typeface="Courier New"/>
                </a:rPr>
                <a:t>0x00000000000</a:t>
              </a:r>
              <a:endParaRPr lang="it-IT" sz="1400" dirty="0">
                <a:latin typeface="Courier New"/>
                <a:cs typeface="Courier New"/>
              </a:endParaRPr>
            </a:p>
          </p:txBody>
        </p:sp>
      </p:grpSp>
      <p:sp>
        <p:nvSpPr>
          <p:cNvPr id="11" name="Freccia circolare a destra 10"/>
          <p:cNvSpPr/>
          <p:nvPr/>
        </p:nvSpPr>
        <p:spPr>
          <a:xfrm>
            <a:off x="5453190" y="3453650"/>
            <a:ext cx="477885" cy="1777595"/>
          </a:xfrm>
          <a:prstGeom prst="curved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87103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How </a:t>
            </a:r>
            <a:r>
              <a:rPr lang="it-IT" dirty="0" err="1" smtClean="0"/>
              <a:t>Thread</a:t>
            </a:r>
            <a:r>
              <a:rPr lang="it-IT" dirty="0" smtClean="0"/>
              <a:t> </a:t>
            </a:r>
            <a:r>
              <a:rPr lang="it-IT" dirty="0" err="1" smtClean="0"/>
              <a:t>Sanitizer</a:t>
            </a:r>
            <a:r>
              <a:rPr lang="it-IT" dirty="0" smtClean="0"/>
              <a:t> </a:t>
            </a:r>
            <a:r>
              <a:rPr lang="it-IT" dirty="0" err="1"/>
              <a:t>works</a:t>
            </a:r>
            <a:r>
              <a:rPr lang="it-IT" dirty="0"/>
              <a:t/>
            </a:r>
            <a:br>
              <a:rPr lang="it-IT" dirty="0"/>
            </a:br>
            <a:r>
              <a:rPr lang="it-IT" sz="3600" b="1" dirty="0" err="1" smtClean="0"/>
              <a:t>Run</a:t>
            </a:r>
            <a:r>
              <a:rPr lang="it-IT" sz="3600" b="1" dirty="0" smtClean="0"/>
              <a:t>-Time Library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b="1" dirty="0" err="1" smtClean="0"/>
              <a:t>Shadow</a:t>
            </a:r>
            <a:r>
              <a:rPr lang="it-IT" sz="2400" b="1" dirty="0" smtClean="0"/>
              <a:t> Cell</a:t>
            </a:r>
          </a:p>
          <a:p>
            <a:pPr lvl="1"/>
            <a:r>
              <a:rPr lang="it-IT" sz="2000" dirty="0" smtClean="0"/>
              <a:t>64 bits word, </a:t>
            </a:r>
            <a:r>
              <a:rPr lang="it-IT" sz="2000" dirty="0" err="1" smtClean="0"/>
              <a:t>represents</a:t>
            </a:r>
            <a:r>
              <a:rPr lang="it-IT" sz="2000" dirty="0" smtClean="0"/>
              <a:t> a single </a:t>
            </a:r>
            <a:r>
              <a:rPr lang="it-IT" sz="2000" dirty="0" err="1" smtClean="0"/>
              <a:t>memory</a:t>
            </a:r>
            <a:r>
              <a:rPr lang="it-IT" sz="2000" dirty="0" smtClean="0"/>
              <a:t> </a:t>
            </a:r>
            <a:r>
              <a:rPr lang="it-IT" sz="2000" dirty="0" err="1" smtClean="0"/>
              <a:t>access</a:t>
            </a:r>
            <a:r>
              <a:rPr lang="it-IT" sz="2000" dirty="0" smtClean="0"/>
              <a:t> (</a:t>
            </a:r>
            <a:r>
              <a:rPr lang="it-IT" sz="2000" dirty="0" err="1" smtClean="0"/>
              <a:t>happened</a:t>
            </a:r>
            <a:r>
              <a:rPr lang="it-IT" sz="2000" dirty="0"/>
              <a:t>)</a:t>
            </a:r>
            <a:r>
              <a:rPr lang="it-IT" sz="2000" dirty="0" smtClean="0"/>
              <a:t> to a subset of </a:t>
            </a:r>
            <a:r>
              <a:rPr lang="it-IT" sz="2000" dirty="0" err="1" smtClean="0"/>
              <a:t>bytes</a:t>
            </a:r>
            <a:r>
              <a:rPr lang="it-IT" sz="2000" dirty="0" smtClean="0"/>
              <a:t> </a:t>
            </a:r>
            <a:r>
              <a:rPr lang="it-IT" sz="2000" dirty="0" err="1" smtClean="0"/>
              <a:t>within</a:t>
            </a:r>
            <a:r>
              <a:rPr lang="it-IT" sz="2000" dirty="0" smtClean="0"/>
              <a:t> the 8-byte word of </a:t>
            </a:r>
            <a:r>
              <a:rPr lang="it-IT" sz="2000" dirty="0" err="1" smtClean="0"/>
              <a:t>application</a:t>
            </a:r>
            <a:r>
              <a:rPr lang="it-IT" sz="2000" dirty="0" smtClean="0"/>
              <a:t> </a:t>
            </a:r>
            <a:r>
              <a:rPr lang="it-IT" sz="2000" dirty="0" err="1" smtClean="0"/>
              <a:t>memory</a:t>
            </a:r>
            <a:endParaRPr lang="it-IT" sz="2000" dirty="0"/>
          </a:p>
          <a:p>
            <a:endParaRPr lang="it-IT" sz="2400" b="1" dirty="0" smtClean="0"/>
          </a:p>
          <a:p>
            <a:endParaRPr lang="it-IT" sz="2400" b="1" dirty="0"/>
          </a:p>
          <a:p>
            <a:endParaRPr lang="it-IT" sz="2400" b="1" dirty="0" smtClean="0"/>
          </a:p>
          <a:p>
            <a:endParaRPr lang="it-IT" sz="2400" b="1" dirty="0"/>
          </a:p>
          <a:p>
            <a:pPr marL="0" indent="0">
              <a:buNone/>
            </a:pPr>
            <a:endParaRPr lang="it-IT" sz="2400" b="1" dirty="0"/>
          </a:p>
          <a:p>
            <a:r>
              <a:rPr lang="it-IT" sz="2400" b="1" dirty="0" err="1" smtClean="0"/>
              <a:t>Shadow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States</a:t>
            </a:r>
            <a:endParaRPr lang="it-IT" sz="2400" b="1" dirty="0" smtClean="0"/>
          </a:p>
          <a:p>
            <a:pPr lvl="1"/>
            <a:r>
              <a:rPr lang="it-IT" sz="2000" dirty="0" err="1" smtClean="0"/>
              <a:t>N</a:t>
            </a:r>
            <a:r>
              <a:rPr lang="it-IT" sz="2000" b="1" dirty="0" smtClean="0"/>
              <a:t> </a:t>
            </a:r>
            <a:r>
              <a:rPr lang="it-IT" sz="2000" dirty="0" err="1" smtClean="0"/>
              <a:t>Shadow</a:t>
            </a:r>
            <a:r>
              <a:rPr lang="it-IT" sz="2000" dirty="0" smtClean="0"/>
              <a:t> </a:t>
            </a:r>
            <a:r>
              <a:rPr lang="it-IT" sz="2000" dirty="0" err="1"/>
              <a:t>Words</a:t>
            </a:r>
            <a:r>
              <a:rPr lang="it-IT" sz="2000" dirty="0"/>
              <a:t> </a:t>
            </a:r>
            <a:r>
              <a:rPr lang="it-IT" sz="2000" dirty="0" smtClean="0"/>
              <a:t>(2, 4, or 8: </a:t>
            </a:r>
            <a:r>
              <a:rPr lang="it-IT" sz="2000" dirty="0" err="1" smtClean="0"/>
              <a:t>represents</a:t>
            </a:r>
            <a:r>
              <a:rPr lang="it-IT" sz="2000" dirty="0" smtClean="0"/>
              <a:t> the </a:t>
            </a:r>
            <a:r>
              <a:rPr lang="it-IT" sz="2000" dirty="0" err="1" smtClean="0"/>
              <a:t>number</a:t>
            </a:r>
            <a:r>
              <a:rPr lang="it-IT" sz="2000" dirty="0" smtClean="0"/>
              <a:t> </a:t>
            </a:r>
            <a:r>
              <a:rPr lang="it-IT" sz="2000" dirty="0"/>
              <a:t>of </a:t>
            </a:r>
            <a:r>
              <a:rPr lang="it-IT" sz="2000" dirty="0" err="1"/>
              <a:t>accesses</a:t>
            </a:r>
            <a:r>
              <a:rPr lang="it-IT" sz="2000" dirty="0"/>
              <a:t> to the </a:t>
            </a:r>
            <a:r>
              <a:rPr lang="it-IT" sz="2000" dirty="0" err="1"/>
              <a:t>corresponding</a:t>
            </a:r>
            <a:r>
              <a:rPr lang="it-IT" sz="2000" dirty="0"/>
              <a:t> </a:t>
            </a:r>
            <a:r>
              <a:rPr lang="it-IT" sz="2000" dirty="0" err="1"/>
              <a:t>application</a:t>
            </a:r>
            <a:r>
              <a:rPr lang="it-IT" sz="2000" dirty="0"/>
              <a:t> </a:t>
            </a:r>
            <a:r>
              <a:rPr lang="it-IT" sz="2000" dirty="0" err="1"/>
              <a:t>memory</a:t>
            </a:r>
            <a:r>
              <a:rPr lang="it-IT" sz="2000" dirty="0"/>
              <a:t> </a:t>
            </a:r>
            <a:r>
              <a:rPr lang="it-IT" sz="2000" dirty="0" err="1" smtClean="0"/>
              <a:t>region</a:t>
            </a:r>
            <a:r>
              <a:rPr lang="it-IT" sz="2000" dirty="0" smtClean="0"/>
              <a:t> by the </a:t>
            </a:r>
            <a:r>
              <a:rPr lang="it-IT" sz="2000" dirty="0" err="1" smtClean="0"/>
              <a:t>threads</a:t>
            </a:r>
            <a:r>
              <a:rPr lang="it-IT" sz="2000" dirty="0" smtClean="0"/>
              <a:t>)</a:t>
            </a:r>
            <a:endParaRPr lang="it-IT" sz="2000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23807"/>
              </p:ext>
            </p:extLst>
          </p:nvPr>
        </p:nvGraphicFramePr>
        <p:xfrm>
          <a:off x="1381760" y="2873241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b="1" dirty="0" err="1" smtClean="0"/>
                        <a:t>Shadow</a:t>
                      </a:r>
                      <a:r>
                        <a:rPr lang="it-IT" b="1" baseline="0" dirty="0" smtClean="0"/>
                        <a:t> Word </a:t>
                      </a:r>
                      <a:r>
                        <a:rPr lang="it-IT" b="1" baseline="0" dirty="0" err="1" smtClean="0"/>
                        <a:t>Fields</a:t>
                      </a:r>
                      <a:endParaRPr lang="it-IT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TID</a:t>
                      </a:r>
                      <a:r>
                        <a:rPr lang="it-IT" baseline="0" dirty="0" smtClean="0"/>
                        <a:t> (</a:t>
                      </a:r>
                      <a:r>
                        <a:rPr lang="it-IT" baseline="0" dirty="0" err="1" smtClean="0"/>
                        <a:t>Thread</a:t>
                      </a:r>
                      <a:r>
                        <a:rPr lang="it-IT" baseline="0" dirty="0" smtClean="0"/>
                        <a:t> Id)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16 bits (</a:t>
                      </a:r>
                      <a:r>
                        <a:rPr lang="it-IT" dirty="0" err="1" smtClean="0"/>
                        <a:t>configurable</a:t>
                      </a:r>
                      <a:r>
                        <a:rPr lang="it-IT" dirty="0" smtClean="0"/>
                        <a:t>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Scalar</a:t>
                      </a:r>
                      <a:r>
                        <a:rPr lang="it-IT" baseline="0" dirty="0" smtClean="0"/>
                        <a:t> Clock (</a:t>
                      </a:r>
                      <a:r>
                        <a:rPr lang="it-IT" baseline="0" dirty="0" err="1" smtClean="0"/>
                        <a:t>Epoch</a:t>
                      </a:r>
                      <a:r>
                        <a:rPr lang="it-IT" baseline="0" dirty="0" smtClean="0"/>
                        <a:t>)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42 bits (</a:t>
                      </a:r>
                      <a:r>
                        <a:rPr lang="it-IT" dirty="0" err="1" smtClean="0"/>
                        <a:t>configurable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Position/</a:t>
                      </a:r>
                      <a:r>
                        <a:rPr lang="it-IT" dirty="0" err="1" smtClean="0"/>
                        <a:t>Size</a:t>
                      </a:r>
                      <a:r>
                        <a:rPr lang="it-IT" dirty="0" smtClean="0"/>
                        <a:t> in 8 byte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5 bits</a:t>
                      </a:r>
                      <a:endParaRPr lang="it-I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 smtClean="0"/>
                        <a:t>IsWrite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 bit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3878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Thread</a:t>
            </a:r>
            <a:r>
              <a:rPr lang="it-IT" dirty="0"/>
              <a:t> </a:t>
            </a:r>
            <a:r>
              <a:rPr lang="it-IT" dirty="0" err="1" smtClean="0"/>
              <a:t>Sanitizer</a:t>
            </a:r>
            <a:r>
              <a:rPr lang="it-IT" dirty="0" smtClean="0"/>
              <a:t>: </a:t>
            </a:r>
            <a:r>
              <a:rPr lang="it-IT" dirty="0" err="1" smtClean="0"/>
              <a:t>Algorithm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b="1" dirty="0" smtClean="0"/>
              <a:t>State Machine</a:t>
            </a:r>
          </a:p>
          <a:p>
            <a:pPr lvl="1"/>
            <a:r>
              <a:rPr lang="it-IT" dirty="0" smtClean="0"/>
              <a:t>Core of the </a:t>
            </a:r>
            <a:r>
              <a:rPr lang="it-IT" dirty="0" err="1" smtClean="0"/>
              <a:t>algorithm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updates</a:t>
            </a:r>
            <a:r>
              <a:rPr lang="it-IT" dirty="0" smtClean="0"/>
              <a:t> the </a:t>
            </a:r>
            <a:r>
              <a:rPr lang="it-IT" dirty="0" err="1" smtClean="0"/>
              <a:t>Shadow</a:t>
            </a:r>
            <a:r>
              <a:rPr lang="it-IT" dirty="0" smtClean="0"/>
              <a:t> State on </a:t>
            </a:r>
            <a:r>
              <a:rPr lang="it-IT" dirty="0" err="1" smtClean="0"/>
              <a:t>every</a:t>
            </a:r>
            <a:r>
              <a:rPr lang="it-IT" dirty="0" smtClean="0"/>
              <a:t> </a:t>
            </a:r>
            <a:r>
              <a:rPr lang="it-IT" dirty="0" err="1" smtClean="0"/>
              <a:t>memory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endParaRPr lang="it-IT" dirty="0" smtClean="0"/>
          </a:p>
          <a:p>
            <a:pPr lvl="1"/>
            <a:r>
              <a:rPr lang="it-IT" b="1" dirty="0" err="1" smtClean="0"/>
              <a:t>Steps</a:t>
            </a:r>
            <a:r>
              <a:rPr lang="it-IT" b="1" dirty="0" smtClean="0"/>
              <a:t>:	</a:t>
            </a:r>
          </a:p>
          <a:p>
            <a:pPr lvl="2"/>
            <a:r>
              <a:rPr lang="it-IT" dirty="0" err="1" smtClean="0"/>
              <a:t>Thread’s</a:t>
            </a:r>
            <a:r>
              <a:rPr lang="it-IT" dirty="0" smtClean="0"/>
              <a:t> clock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incremented</a:t>
            </a:r>
            <a:r>
              <a:rPr lang="it-IT" dirty="0" smtClean="0"/>
              <a:t> and a new </a:t>
            </a:r>
            <a:r>
              <a:rPr lang="it-IT" dirty="0" err="1" smtClean="0"/>
              <a:t>Shadow</a:t>
            </a:r>
            <a:r>
              <a:rPr lang="it-IT" dirty="0" smtClean="0"/>
              <a:t> Word (</a:t>
            </a:r>
            <a:r>
              <a:rPr lang="it-IT" dirty="0" err="1" smtClean="0"/>
              <a:t>corresponding</a:t>
            </a:r>
            <a:r>
              <a:rPr lang="it-IT" dirty="0" smtClean="0"/>
              <a:t> to the </a:t>
            </a:r>
            <a:r>
              <a:rPr lang="it-IT" dirty="0" err="1" smtClean="0"/>
              <a:t>current</a:t>
            </a:r>
            <a:r>
              <a:rPr lang="it-IT" dirty="0" smtClean="0"/>
              <a:t> </a:t>
            </a:r>
            <a:r>
              <a:rPr lang="it-IT" dirty="0" err="1" smtClean="0"/>
              <a:t>memory</a:t>
            </a:r>
            <a:r>
              <a:rPr lang="it-IT" dirty="0" smtClean="0"/>
              <a:t> </a:t>
            </a:r>
            <a:r>
              <a:rPr lang="it-IT" dirty="0" err="1" smtClean="0"/>
              <a:t>access</a:t>
            </a:r>
            <a:r>
              <a:rPr lang="it-IT" dirty="0" smtClean="0"/>
              <a:t>)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created</a:t>
            </a:r>
            <a:endParaRPr lang="it-IT" dirty="0" smtClean="0"/>
          </a:p>
          <a:p>
            <a:pPr lvl="2"/>
            <a:r>
              <a:rPr lang="it-IT" dirty="0" smtClean="0"/>
              <a:t>State Machine </a:t>
            </a:r>
            <a:r>
              <a:rPr lang="it-IT" dirty="0" err="1" smtClean="0"/>
              <a:t>iterates</a:t>
            </a:r>
            <a:r>
              <a:rPr lang="it-IT" dirty="0" smtClean="0"/>
              <a:t> over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Shadow</a:t>
            </a:r>
            <a:r>
              <a:rPr lang="it-IT" dirty="0" smtClean="0"/>
              <a:t> </a:t>
            </a:r>
            <a:r>
              <a:rPr lang="it-IT" dirty="0" err="1" smtClean="0"/>
              <a:t>Words</a:t>
            </a:r>
            <a:r>
              <a:rPr lang="it-IT" dirty="0"/>
              <a:t> </a:t>
            </a:r>
            <a:r>
              <a:rPr lang="it-IT" dirty="0" smtClean="0"/>
              <a:t>in the </a:t>
            </a:r>
            <a:r>
              <a:rPr lang="it-IT" dirty="0" err="1" smtClean="0"/>
              <a:t>Shadow</a:t>
            </a:r>
            <a:r>
              <a:rPr lang="it-IT" dirty="0" smtClean="0"/>
              <a:t> State: </a:t>
            </a:r>
            <a:r>
              <a:rPr lang="it-IT" dirty="0" err="1" smtClean="0"/>
              <a:t>if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 of the </a:t>
            </a:r>
            <a:r>
              <a:rPr lang="it-IT" dirty="0" err="1" smtClean="0"/>
              <a:t>Shadow</a:t>
            </a:r>
            <a:r>
              <a:rPr lang="it-IT" dirty="0" smtClean="0"/>
              <a:t> </a:t>
            </a:r>
            <a:r>
              <a:rPr lang="it-IT" dirty="0" err="1" smtClean="0"/>
              <a:t>Words</a:t>
            </a:r>
            <a:r>
              <a:rPr lang="it-IT" dirty="0" smtClean="0"/>
              <a:t> </a:t>
            </a:r>
            <a:r>
              <a:rPr lang="it-IT" dirty="0" err="1" smtClean="0"/>
              <a:t>consitutes</a:t>
            </a:r>
            <a:r>
              <a:rPr lang="it-IT" dirty="0" smtClean="0"/>
              <a:t> a race with the new </a:t>
            </a:r>
            <a:r>
              <a:rPr lang="it-IT" dirty="0" err="1" smtClean="0"/>
              <a:t>Shadow</a:t>
            </a:r>
            <a:r>
              <a:rPr lang="it-IT" dirty="0" smtClean="0"/>
              <a:t> Word a </a:t>
            </a:r>
            <a:r>
              <a:rPr lang="it-IT" dirty="0" err="1" smtClean="0"/>
              <a:t>warning</a:t>
            </a:r>
            <a:r>
              <a:rPr lang="it-IT" dirty="0" smtClean="0"/>
              <a:t> </a:t>
            </a:r>
            <a:r>
              <a:rPr lang="it-IT" dirty="0" err="1" smtClean="0"/>
              <a:t>will</a:t>
            </a:r>
            <a:r>
              <a:rPr lang="it-IT" dirty="0" smtClean="0"/>
              <a:t> be </a:t>
            </a:r>
            <a:r>
              <a:rPr lang="it-IT" dirty="0" err="1" smtClean="0"/>
              <a:t>reported</a:t>
            </a:r>
            <a:endParaRPr lang="it-IT" dirty="0" smtClean="0"/>
          </a:p>
          <a:p>
            <a:pPr lvl="2"/>
            <a:r>
              <a:rPr lang="it-IT" dirty="0" smtClean="0"/>
              <a:t>The new </a:t>
            </a:r>
            <a:r>
              <a:rPr lang="it-IT" dirty="0" err="1" smtClean="0"/>
              <a:t>Shadow</a:t>
            </a:r>
            <a:r>
              <a:rPr lang="it-IT" dirty="0" smtClean="0"/>
              <a:t> Word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inserted</a:t>
            </a:r>
            <a:r>
              <a:rPr lang="it-IT" dirty="0" smtClean="0"/>
              <a:t> in </a:t>
            </a:r>
            <a:r>
              <a:rPr lang="it-IT" dirty="0" err="1" smtClean="0"/>
              <a:t>place</a:t>
            </a:r>
            <a:r>
              <a:rPr lang="it-IT" dirty="0" smtClean="0"/>
              <a:t> of an </a:t>
            </a:r>
            <a:r>
              <a:rPr lang="it-IT" dirty="0" err="1" smtClean="0"/>
              <a:t>empty</a:t>
            </a:r>
            <a:r>
              <a:rPr lang="it-IT" dirty="0" smtClean="0"/>
              <a:t> </a:t>
            </a:r>
            <a:r>
              <a:rPr lang="it-IT" dirty="0" err="1" smtClean="0"/>
              <a:t>Shadow</a:t>
            </a:r>
            <a:r>
              <a:rPr lang="it-IT" dirty="0" smtClean="0"/>
              <a:t> Word or in </a:t>
            </a:r>
            <a:r>
              <a:rPr lang="it-IT" dirty="0" err="1" smtClean="0"/>
              <a:t>place</a:t>
            </a:r>
            <a:r>
              <a:rPr lang="it-IT" dirty="0" smtClean="0"/>
              <a:t> of a </a:t>
            </a:r>
            <a:r>
              <a:rPr lang="it-IT" dirty="0" err="1" smtClean="0"/>
              <a:t>Shadow</a:t>
            </a:r>
            <a:r>
              <a:rPr lang="it-IT" dirty="0" smtClean="0"/>
              <a:t> Word </a:t>
            </a:r>
            <a:r>
              <a:rPr lang="it-IT" dirty="0" err="1"/>
              <a:t>h</a:t>
            </a:r>
            <a:r>
              <a:rPr lang="it-IT" dirty="0" err="1" smtClean="0"/>
              <a:t>appened-before</a:t>
            </a:r>
            <a:r>
              <a:rPr lang="it-IT" dirty="0" smtClean="0"/>
              <a:t> the new </a:t>
            </a:r>
            <a:r>
              <a:rPr lang="it-IT" dirty="0" err="1" smtClean="0"/>
              <a:t>one</a:t>
            </a:r>
            <a:r>
              <a:rPr lang="it-IT" dirty="0" smtClean="0"/>
              <a:t> (</a:t>
            </a:r>
            <a:r>
              <a:rPr lang="it-IT" dirty="0" err="1" smtClean="0"/>
              <a:t>if</a:t>
            </a:r>
            <a:r>
              <a:rPr lang="it-IT" dirty="0" smtClean="0"/>
              <a:t> no </a:t>
            </a:r>
            <a:r>
              <a:rPr lang="it-IT" dirty="0" err="1" smtClean="0"/>
              <a:t>space</a:t>
            </a:r>
            <a:r>
              <a:rPr lang="it-IT" dirty="0" smtClean="0"/>
              <a:t> a random </a:t>
            </a:r>
            <a:r>
              <a:rPr lang="it-IT" dirty="0" err="1" smtClean="0"/>
              <a:t>Shadow</a:t>
            </a:r>
            <a:r>
              <a:rPr lang="it-IT" dirty="0" smtClean="0"/>
              <a:t> Word </a:t>
            </a:r>
            <a:r>
              <a:rPr lang="it-IT" dirty="0" err="1" smtClean="0"/>
              <a:t>is</a:t>
            </a:r>
            <a:r>
              <a:rPr lang="it-IT" dirty="0" smtClean="0"/>
              <a:t> </a:t>
            </a:r>
            <a:r>
              <a:rPr lang="it-IT" dirty="0" err="1" smtClean="0"/>
              <a:t>evicted</a:t>
            </a:r>
            <a:r>
              <a:rPr lang="it-IT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CMPT 886 - Saad Mahboob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18154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oneLayout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</TotalTime>
  <Words>1932</Words>
  <Application>Microsoft Office PowerPoint</Application>
  <PresentationFormat>On-screen Show (4:3)</PresentationFormat>
  <Paragraphs>414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SimoneLayout1</vt:lpstr>
      <vt:lpstr>Dynamic Data Race Detection in Multithreaded C/C++ Programs using LLVM  Presenter :  Saad Mahboob Course: CMPT 886</vt:lpstr>
      <vt:lpstr>Introduction</vt:lpstr>
      <vt:lpstr>Data Race Example</vt:lpstr>
      <vt:lpstr>Data Race Example</vt:lpstr>
      <vt:lpstr>Tsan: Data Race Example</vt:lpstr>
      <vt:lpstr>How ThreadSanitizer works Compiling Time</vt:lpstr>
      <vt:lpstr>Thread Sanitizer: Algorithm</vt:lpstr>
      <vt:lpstr>How Thread Sanitizer works Run-Time Library</vt:lpstr>
      <vt:lpstr>Thread Sanitizer: Algorithm</vt:lpstr>
      <vt:lpstr>Thread Sanitizer Algorithm: Example</vt:lpstr>
      <vt:lpstr>Thread Sanitizer Algorithm: Example</vt:lpstr>
      <vt:lpstr>Thread Sanitizer Algorithm: Example</vt:lpstr>
      <vt:lpstr>Thread Sanitizer Algorithm: Example</vt:lpstr>
      <vt:lpstr>Thread Sanitizer Algorithm: Example</vt:lpstr>
      <vt:lpstr>Thread Sanitizer: Algorithm</vt:lpstr>
      <vt:lpstr>Thread Sanitizer: Algorithm</vt:lpstr>
      <vt:lpstr>Thread Sanitizer: Algorithm</vt:lpstr>
      <vt:lpstr>Thread Sanitizer: Algorithm</vt:lpstr>
      <vt:lpstr>Pros and Cons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ThreadSanitizer v2</dc:title>
  <dc:creator>Simone Atzeni</dc:creator>
  <cp:lastModifiedBy>Saad Mahboob</cp:lastModifiedBy>
  <cp:revision>156</cp:revision>
  <cp:lastPrinted>2017-04-06T21:05:09Z</cp:lastPrinted>
  <dcterms:created xsi:type="dcterms:W3CDTF">2013-08-26T19:50:32Z</dcterms:created>
  <dcterms:modified xsi:type="dcterms:W3CDTF">2017-04-06T21:06:44Z</dcterms:modified>
</cp:coreProperties>
</file>