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B601FF"/>
    <a:srgbClr val="00A2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ftp/arxiv/papers/2009/2009.13984.pdf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009/2009.13984.pdf" TargetMode="External"/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20.12.18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sz="3600" dirty="0" smtClean="0"/>
              <a:t>Paper: </a:t>
            </a:r>
            <a:r>
              <a:rPr lang="en-US" altLang="ko-KR" sz="3600" dirty="0"/>
              <a:t>THE DESIGN AND IMPLEMENTATION OF LANGUAGE LEARNING CHATBOT WITH XAI USING ONTOLOGY AND TRANSFER </a:t>
            </a:r>
            <a:r>
              <a:rPr lang="en-US" altLang="ko-KR" sz="3600" dirty="0" smtClean="0"/>
              <a:t>LEARNING</a:t>
            </a:r>
            <a:r>
              <a:rPr lang="en-US" sz="3600" dirty="0" smtClean="0"/>
              <a:t> </a:t>
            </a:r>
            <a:endParaRPr lang="ko-KR" altLang="ko-KR" sz="3600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537047"/>
            <a:ext cx="11917310" cy="28408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THE DESIGN AND IMPLEMENTATION OF LANGUAGE LEARNING CHATBOT WITH XAI USING ONTOLOGY AND TRANSFER </a:t>
            </a:r>
            <a:r>
              <a:rPr lang="en-US" altLang="ko-KR" dirty="0" smtClean="0"/>
              <a:t>LEARNING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arxiv.org/ftp/arxiv/papers/2009/2009.13984.pdf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73" y="5284776"/>
            <a:ext cx="8133435" cy="3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THE DESIGN AND IMPLEMENTATION OF LANGUAGE LEARNING CHATBOT WITH XAI USING ONTOLOGY AND TRANSFER LEARNING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 2020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www.kaggle.com/c/conways-reverse-game-of-life-2020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</a:t>
            </a:r>
            <a:r>
              <a:rPr lang="ko-KR" altLang="en-US" dirty="0" smtClean="0">
                <a:solidFill>
                  <a:schemeClr val="tx1"/>
                </a:solidFill>
              </a:rPr>
              <a:t>학</a:t>
            </a:r>
            <a:r>
              <a:rPr lang="ko-KR" altLang="en-US" dirty="0" smtClean="0">
                <a:solidFill>
                  <a:schemeClr val="tx1"/>
                </a:solidFill>
              </a:rPr>
              <a:t>습</a:t>
            </a:r>
            <a:endParaRPr lang="en-US" altLang="ko-KR" dirty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 smtClean="0"/>
              <a:t>THE </a:t>
            </a:r>
            <a:r>
              <a:rPr lang="en-US" altLang="ko-KR" dirty="0"/>
              <a:t>DESIGN AND IMPLEMENTATION OF LANGUAGE LEARNING CHATBOT WITH XAI USING ONTOLOGY AND TRANSFER </a:t>
            </a:r>
            <a:r>
              <a:rPr lang="en-US" altLang="ko-KR" dirty="0" smtClean="0"/>
              <a:t>LEARNING (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674601" lvl="3" indent="-397435"/>
            <a:r>
              <a:rPr lang="en-US" altLang="ko-KR" sz="2000" u="sng" dirty="0" smtClean="0">
                <a:hlinkClick r:id="rId3"/>
              </a:rPr>
              <a:t>https</a:t>
            </a:r>
            <a:r>
              <a:rPr lang="en-US" altLang="ko-KR" sz="2000" u="sng" dirty="0">
                <a:hlinkClick r:id="rId3"/>
              </a:rPr>
              <a:t>://</a:t>
            </a:r>
            <a:r>
              <a:rPr lang="en-US" altLang="ko-KR" sz="2000" u="sng" dirty="0" smtClean="0">
                <a:hlinkClick r:id="rId3"/>
              </a:rPr>
              <a:t>arxiv.org/ftp/arxiv/papers/2009/2009.13984.pdf</a:t>
            </a:r>
            <a:endParaRPr lang="en-US" altLang="ko-KR" sz="2000" u="sng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www.kaggle.com/c/conways-reverse-game-of-life-2020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" y="3850640"/>
            <a:ext cx="11668199" cy="32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790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Improvement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max</a:t>
            </a:r>
            <a:r>
              <a:rPr lang="en-US" altLang="ko-KR" dirty="0" smtClean="0">
                <a:solidFill>
                  <a:srgbClr val="FF0000"/>
                </a:solidFill>
              </a:rPr>
              <a:t>(loss when prediction is all 0 – loss when applying each threshold)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Goal: 0.14689 (predict as all 0) – 0.12789 (top 40%) = </a:t>
            </a:r>
            <a:r>
              <a:rPr lang="en-US" altLang="ko-KR" dirty="0" smtClean="0">
                <a:solidFill>
                  <a:srgbClr val="FF0000"/>
                </a:solidFill>
              </a:rPr>
              <a:t>0.0190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57813"/>
              </p:ext>
            </p:extLst>
          </p:nvPr>
        </p:nvGraphicFramePr>
        <p:xfrm>
          <a:off x="3311532" y="4725344"/>
          <a:ext cx="6381736" cy="3690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868">
                  <a:extLst>
                    <a:ext uri="{9D8B030D-6E8A-4147-A177-3AD203B41FA5}">
                      <a16:colId xmlns:a16="http://schemas.microsoft.com/office/drawing/2014/main" val="4199012859"/>
                    </a:ext>
                  </a:extLst>
                </a:gridCol>
                <a:gridCol w="3190868">
                  <a:extLst>
                    <a:ext uri="{9D8B030D-6E8A-4147-A177-3AD203B41FA5}">
                      <a16:colId xmlns:a16="http://schemas.microsoft.com/office/drawing/2014/main" val="1210346109"/>
                    </a:ext>
                  </a:extLst>
                </a:gridCol>
              </a:tblGrid>
              <a:tr h="73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Improvement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02160"/>
                  </a:ext>
                </a:extLst>
              </a:tr>
              <a:tr h="73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12/03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0.0114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629976"/>
                  </a:ext>
                </a:extLst>
              </a:tr>
              <a:tr h="73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12/10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0.0140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58284"/>
                  </a:ext>
                </a:extLst>
              </a:tr>
              <a:tr h="73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12/17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(method 1)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0.0106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17462"/>
                  </a:ext>
                </a:extLst>
              </a:tr>
              <a:tr h="73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12/18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(method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2)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0.0118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68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45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8427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1 </a:t>
            </a:r>
            <a:r>
              <a:rPr lang="en-US" altLang="ko-KR" dirty="0" smtClean="0">
                <a:solidFill>
                  <a:srgbClr val="0000FF"/>
                </a:solidFill>
              </a:rPr>
              <a:t>(using n-sub mode)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22" y="3153906"/>
            <a:ext cx="3851987" cy="53145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64610" y="4223288"/>
            <a:ext cx="2022528" cy="199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5587138" y="3992406"/>
            <a:ext cx="60208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2D Convolution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/ 128 3x3 Filters /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Same padding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4609" y="4819630"/>
            <a:ext cx="2022529" cy="3254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5675010" y="4982362"/>
            <a:ext cx="60208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2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 Convolution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/ 128 1x1 Filters /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Same padding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1973" y="4521459"/>
            <a:ext cx="3745424" cy="2204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>
            <a:off x="1771973" y="5064544"/>
            <a:ext cx="3745424" cy="1810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5587138" y="6595477"/>
            <a:ext cx="31066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Batch Normalization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5529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34108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1 </a:t>
            </a:r>
            <a:r>
              <a:rPr lang="en-US" altLang="ko-KR" dirty="0" smtClean="0">
                <a:solidFill>
                  <a:srgbClr val="0000FF"/>
                </a:solidFill>
              </a:rPr>
              <a:t>(using n-sub mode) – 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loss when prediction is all 0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0.159667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in(loss </a:t>
            </a:r>
            <a:r>
              <a:rPr lang="en-US" altLang="ko-KR" dirty="0">
                <a:solidFill>
                  <a:schemeClr val="tx1"/>
                </a:solidFill>
              </a:rPr>
              <a:t>when applying each </a:t>
            </a:r>
            <a:r>
              <a:rPr lang="en-US" altLang="ko-KR" dirty="0" smtClean="0">
                <a:solidFill>
                  <a:schemeClr val="tx1"/>
                </a:solidFill>
              </a:rPr>
              <a:t>threshold) = </a:t>
            </a:r>
            <a:r>
              <a:rPr lang="en-US" altLang="ko-KR" dirty="0" smtClean="0">
                <a:solidFill>
                  <a:srgbClr val="FF0000"/>
                </a:solidFill>
              </a:rPr>
              <a:t>0.149107</a:t>
            </a:r>
            <a:r>
              <a:rPr lang="en-US" altLang="ko-KR" dirty="0" smtClean="0">
                <a:solidFill>
                  <a:schemeClr val="tx1"/>
                </a:solidFill>
              </a:rPr>
              <a:t> where threshold = </a:t>
            </a:r>
            <a:r>
              <a:rPr lang="en-US" altLang="ko-KR" dirty="0" smtClean="0">
                <a:solidFill>
                  <a:srgbClr val="FF0000"/>
                </a:solidFill>
              </a:rPr>
              <a:t>0.385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Improvement = </a:t>
            </a:r>
            <a:r>
              <a:rPr lang="en-US" altLang="ko-KR" dirty="0" smtClean="0">
                <a:solidFill>
                  <a:srgbClr val="FF0000"/>
                </a:solidFill>
              </a:rPr>
              <a:t>0.159667 – 0.149107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0.0106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30" y="5602638"/>
            <a:ext cx="8609293" cy="2722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44359" y="6734014"/>
            <a:ext cx="1193370" cy="4029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1073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0" y="3056873"/>
            <a:ext cx="4133850" cy="5133975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8427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2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not</a:t>
            </a:r>
            <a:r>
              <a:rPr lang="en-US" altLang="ko-KR" dirty="0" smtClean="0">
                <a:solidFill>
                  <a:srgbClr val="0000FF"/>
                </a:solidFill>
              </a:rPr>
              <a:t> using n-sub mode)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66827" y="4243286"/>
            <a:ext cx="1720311" cy="1766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5676105" y="3992406"/>
            <a:ext cx="58429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2D Convolution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/ 32 </a:t>
            </a:r>
            <a:r>
              <a:rPr lang="en-US" altLang="ko-KR" dirty="0" smtClean="0"/>
              <a:t>5x5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Filters /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ReLU</a:t>
            </a: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Same padding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95586" y="4618495"/>
            <a:ext cx="4021811" cy="210776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>
            <a:off x="1495586" y="5269424"/>
            <a:ext cx="3843580" cy="14568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5587138" y="6595477"/>
            <a:ext cx="31066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Batch Normalization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95586" y="5931027"/>
            <a:ext cx="3843580" cy="9004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>
            <a:off x="1495586" y="6540285"/>
            <a:ext cx="4021811" cy="4529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6232" y="7862227"/>
            <a:ext cx="2099873" cy="1455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/>
          <p:cNvSpPr txBox="1"/>
          <p:nvPr/>
        </p:nvSpPr>
        <p:spPr>
          <a:xfrm>
            <a:off x="5775257" y="7626265"/>
            <a:ext cx="38696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binary_crossentropy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48512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34108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2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not</a:t>
            </a:r>
            <a:r>
              <a:rPr lang="en-US" altLang="ko-KR" dirty="0" smtClean="0">
                <a:solidFill>
                  <a:srgbClr val="0000FF"/>
                </a:solidFill>
              </a:rPr>
              <a:t> using n-sub mode) – 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loss when prediction is all 0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0.158047 </a:t>
            </a:r>
            <a:r>
              <a:rPr lang="en-US" altLang="ko-KR" u="sng" dirty="0" smtClean="0">
                <a:solidFill>
                  <a:srgbClr val="FF0000"/>
                </a:solidFill>
              </a:rPr>
              <a:t>where threshold = 1.0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in(loss </a:t>
            </a:r>
            <a:r>
              <a:rPr lang="en-US" altLang="ko-KR" dirty="0">
                <a:solidFill>
                  <a:schemeClr val="tx1"/>
                </a:solidFill>
              </a:rPr>
              <a:t>when applying each </a:t>
            </a:r>
            <a:r>
              <a:rPr lang="en-US" altLang="ko-KR" dirty="0" smtClean="0">
                <a:solidFill>
                  <a:schemeClr val="tx1"/>
                </a:solidFill>
              </a:rPr>
              <a:t>threshold) = </a:t>
            </a:r>
            <a:r>
              <a:rPr lang="en-US" altLang="ko-KR" dirty="0" smtClean="0">
                <a:solidFill>
                  <a:srgbClr val="FF0000"/>
                </a:solidFill>
              </a:rPr>
              <a:t>0.146266</a:t>
            </a:r>
            <a:r>
              <a:rPr lang="en-US" altLang="ko-KR" dirty="0" smtClean="0">
                <a:solidFill>
                  <a:schemeClr val="tx1"/>
                </a:solidFill>
              </a:rPr>
              <a:t> where threshold = </a:t>
            </a:r>
            <a:r>
              <a:rPr lang="en-US" altLang="ko-KR" dirty="0" smtClean="0">
                <a:solidFill>
                  <a:srgbClr val="FF0000"/>
                </a:solidFill>
              </a:rPr>
              <a:t>0.505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Improvement = </a:t>
            </a:r>
            <a:r>
              <a:rPr lang="en-US" altLang="ko-KR" dirty="0" smtClean="0">
                <a:solidFill>
                  <a:srgbClr val="FF0000"/>
                </a:solidFill>
              </a:rPr>
              <a:t>0.158047 – 0.146266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0.0118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6" y="5229839"/>
            <a:ext cx="7847395" cy="35437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42881" y="6800228"/>
            <a:ext cx="1193370" cy="40295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5141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324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THE DESIGN AND IMPLEMENTATION OF LANGUAGE LEARNING CHATBOT WITH XAI USING ONTOLOGY AND TRANSFER LEARNING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2454</cp:revision>
  <cp:lastPrinted>2020-05-01T05:17:35Z</cp:lastPrinted>
  <dcterms:modified xsi:type="dcterms:W3CDTF">2020-12-18T02:27:08Z</dcterms:modified>
</cp:coreProperties>
</file>