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57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39" r:id="rId18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onways-reverse-game-of-life-2020" TargetMode="External"/><Relationship Id="rId2" Type="http://schemas.openxmlformats.org/officeDocument/2006/relationships/hyperlink" Target="https://arxiv.org/pdf/2006.03589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006.03589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21.01.08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14964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Testing and Validating GNN-LRP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Graph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구성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43436"/>
              </p:ext>
            </p:extLst>
          </p:nvPr>
        </p:nvGraphicFramePr>
        <p:xfrm>
          <a:off x="877146" y="4033520"/>
          <a:ext cx="11385974" cy="242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454">
                  <a:extLst>
                    <a:ext uri="{9D8B030D-6E8A-4147-A177-3AD203B41FA5}">
                      <a16:colId xmlns:a16="http://schemas.microsoft.com/office/drawing/2014/main" val="2714325557"/>
                    </a:ext>
                  </a:extLst>
                </a:gridCol>
                <a:gridCol w="8605520">
                  <a:extLst>
                    <a:ext uri="{9D8B030D-6E8A-4147-A177-3AD203B41FA5}">
                      <a16:colId xmlns:a16="http://schemas.microsoft.com/office/drawing/2014/main" val="1947697592"/>
                    </a:ext>
                  </a:extLst>
                </a:gridCol>
              </a:tblGrid>
              <a:tr h="1214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First Class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Barabasi</a:t>
                      </a:r>
                      <a:r>
                        <a:rPr lang="en-US" altLang="ko-KR" sz="2400" dirty="0" smtClean="0"/>
                        <a:t>-Albert graphs</a:t>
                      </a:r>
                      <a:r>
                        <a:rPr lang="en-US" altLang="ko-KR" sz="2400" baseline="0" dirty="0" smtClean="0"/>
                        <a:t> (of </a:t>
                      </a:r>
                      <a:r>
                        <a:rPr lang="en-US" altLang="ko-KR" sz="2400" b="1" baseline="0" dirty="0" smtClean="0"/>
                        <a:t>growth parameter 1)</a:t>
                      </a:r>
                    </a:p>
                    <a:p>
                      <a:pPr latinLnBrk="1"/>
                      <a:r>
                        <a:rPr lang="en-US" altLang="ko-KR" sz="2400" b="1" baseline="0" dirty="0" smtClean="0"/>
                        <a:t>(BA-1)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49867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Second Class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Slightly higher growth model</a:t>
                      </a:r>
                      <a:r>
                        <a:rPr lang="en-US" altLang="ko-KR" sz="2400" dirty="0" smtClean="0"/>
                        <a:t>, and new nodes attached</a:t>
                      </a:r>
                      <a:r>
                        <a:rPr lang="en-US" altLang="ko-KR" sz="2400" baseline="0" dirty="0" smtClean="0"/>
                        <a:t> preferably to low-degree nodes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56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74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14964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Testing and Validating GNN-LRP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Graph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구성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77146" y="4033520"/>
          <a:ext cx="11385974" cy="242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454">
                  <a:extLst>
                    <a:ext uri="{9D8B030D-6E8A-4147-A177-3AD203B41FA5}">
                      <a16:colId xmlns:a16="http://schemas.microsoft.com/office/drawing/2014/main" val="2714325557"/>
                    </a:ext>
                  </a:extLst>
                </a:gridCol>
                <a:gridCol w="8605520">
                  <a:extLst>
                    <a:ext uri="{9D8B030D-6E8A-4147-A177-3AD203B41FA5}">
                      <a16:colId xmlns:a16="http://schemas.microsoft.com/office/drawing/2014/main" val="1947697592"/>
                    </a:ext>
                  </a:extLst>
                </a:gridCol>
              </a:tblGrid>
              <a:tr h="1214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First Class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Barabasi</a:t>
                      </a:r>
                      <a:r>
                        <a:rPr lang="en-US" altLang="ko-KR" sz="2400" dirty="0" smtClean="0"/>
                        <a:t>-Albert graphs</a:t>
                      </a:r>
                      <a:r>
                        <a:rPr lang="en-US" altLang="ko-KR" sz="2400" baseline="0" dirty="0" smtClean="0"/>
                        <a:t> (of </a:t>
                      </a:r>
                      <a:r>
                        <a:rPr lang="en-US" altLang="ko-KR" sz="2400" b="1" baseline="0" dirty="0" smtClean="0"/>
                        <a:t>growth parameter 1)</a:t>
                      </a:r>
                    </a:p>
                    <a:p>
                      <a:pPr latinLnBrk="1"/>
                      <a:r>
                        <a:rPr lang="en-US" altLang="ko-KR" sz="2400" b="1" baseline="0" dirty="0" smtClean="0"/>
                        <a:t>(BA-1)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49867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Second Class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Slightly higher growth model</a:t>
                      </a:r>
                      <a:r>
                        <a:rPr lang="en-US" altLang="ko-KR" sz="2400" dirty="0" smtClean="0"/>
                        <a:t>, and new nodes attached</a:t>
                      </a:r>
                      <a:r>
                        <a:rPr lang="en-US" altLang="ko-KR" sz="2400" baseline="0" dirty="0" smtClean="0"/>
                        <a:t> preferably to low-degree nodes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56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794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14964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Testing and Validating GNN-LRP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4236720"/>
            <a:ext cx="6743065" cy="42976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37120" y="4518247"/>
            <a:ext cx="5273040" cy="341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RED: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Relevant (positively contributing) walks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BLUE: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Negatively contributing walks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CIRCLES: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Stationary walk/walks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20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14964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Testing and Validating GNN-LRP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Node-flipping task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3032452"/>
                  </p:ext>
                </p:extLst>
              </p:nvPr>
            </p:nvGraphicFramePr>
            <p:xfrm>
              <a:off x="623940" y="4301076"/>
              <a:ext cx="11787294" cy="39043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78456">
                      <a:extLst>
                        <a:ext uri="{9D8B030D-6E8A-4147-A177-3AD203B41FA5}">
                          <a16:colId xmlns:a16="http://schemas.microsoft.com/office/drawing/2014/main" val="2714325557"/>
                        </a:ext>
                      </a:extLst>
                    </a:gridCol>
                    <a:gridCol w="8908838">
                      <a:extLst>
                        <a:ext uri="{9D8B030D-6E8A-4147-A177-3AD203B41FA5}">
                          <a16:colId xmlns:a16="http://schemas.microsoft.com/office/drawing/2014/main" val="1947697592"/>
                        </a:ext>
                      </a:extLst>
                    </a:gridCol>
                  </a:tblGrid>
                  <a:tr h="1952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Activation</a:t>
                          </a:r>
                          <a:r>
                            <a:rPr lang="en-US" altLang="ko-KR" sz="2400" baseline="0" dirty="0" smtClean="0"/>
                            <a:t> task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b="0" dirty="0" smtClean="0"/>
                            <a:t>그래프에 </a:t>
                          </a:r>
                          <a:r>
                            <a:rPr lang="en-US" altLang="ko-KR" sz="2400" b="1" dirty="0" smtClean="0"/>
                            <a:t>node</a:t>
                          </a:r>
                          <a:r>
                            <a:rPr lang="ko-KR" altLang="en-US" sz="2400" b="1" dirty="0" smtClean="0"/>
                            <a:t>를 추가</a:t>
                          </a:r>
                          <a:r>
                            <a:rPr lang="ko-KR" altLang="en-US" sz="2400" b="0" dirty="0" smtClean="0"/>
                            <a:t>하여 </a:t>
                          </a:r>
                          <a:r>
                            <a:rPr lang="en-US" altLang="ko-KR" sz="2400" b="0" dirty="0" smtClean="0"/>
                            <a:t>GNN </a:t>
                          </a:r>
                          <a:r>
                            <a:rPr lang="en-US" altLang="ko-KR" sz="2400" b="1" dirty="0" smtClean="0"/>
                            <a:t>output</a:t>
                          </a:r>
                          <a:r>
                            <a:rPr lang="ko-KR" altLang="en-US" sz="2400" b="1" dirty="0" smtClean="0"/>
                            <a:t>을 최대한 빠르게 최대화</a:t>
                          </a:r>
                          <a:endParaRPr lang="en-US" altLang="ko-KR" sz="2400" b="1" dirty="0" smtClean="0"/>
                        </a:p>
                        <a:p>
                          <a:pPr latinLnBrk="1"/>
                          <a:endParaRPr lang="en-US" altLang="ko-KR" sz="2400" b="1" dirty="0" smtClean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𝓥</m:t>
                                    </m:r>
                                  </m:e>
                                  <m:sup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𝐚𝐫𝐠𝐦𝐚𝐱</m:t>
                                        </m:r>
                                      </m:e>
                                      <m:lim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𝓥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∉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𝓖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∪{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𝓥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}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0649867"/>
                      </a:ext>
                    </a:extLst>
                  </a:tr>
                  <a:tr h="1952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Pruning</a:t>
                          </a:r>
                          <a:r>
                            <a:rPr lang="en-US" altLang="ko-KR" sz="2400" baseline="0" dirty="0" smtClean="0"/>
                            <a:t> task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원래 그래프</a:t>
                          </a:r>
                          <a:r>
                            <a:rPr lang="ko-KR" alt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400" b="0" i="1" u="none" strike="noStrike" cap="none" spc="0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en-US" altLang="ko-KR" sz="2400" b="0" i="0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/>
                            <a:t>에서 시작해서</a:t>
                          </a:r>
                          <a:r>
                            <a:rPr lang="en-US" altLang="ko-KR" sz="2400" dirty="0" smtClean="0"/>
                            <a:t>,</a:t>
                          </a:r>
                          <a:r>
                            <a:rPr lang="en-US" altLang="ko-KR" sz="2400" baseline="0" dirty="0" smtClean="0"/>
                            <a:t> GNN output</a:t>
                          </a:r>
                          <a:r>
                            <a:rPr lang="ko-KR" altLang="en-US" sz="2400" baseline="0" dirty="0" smtClean="0"/>
                            <a:t>이 </a:t>
                          </a:r>
                          <a:r>
                            <a:rPr lang="ko-KR" altLang="en-US" sz="2400" b="1" baseline="0" dirty="0" smtClean="0"/>
                            <a:t>가장 적게 영향을 받는 </a:t>
                          </a:r>
                          <a:r>
                            <a:rPr lang="en-US" altLang="ko-KR" sz="2400" b="1" baseline="0" dirty="0" smtClean="0"/>
                            <a:t>node</a:t>
                          </a:r>
                          <a:r>
                            <a:rPr lang="ko-KR" altLang="en-US" sz="2400" b="1" baseline="0" dirty="0" smtClean="0"/>
                            <a:t>를 그래프에서 제거</a:t>
                          </a:r>
                          <a:endParaRPr lang="en-US" altLang="ko-KR" sz="2400" b="1" baseline="0" dirty="0" smtClean="0"/>
                        </a:p>
                        <a:p>
                          <a:pPr latinLnBrk="1"/>
                          <a:endParaRPr lang="en-US" altLang="ko-KR" sz="2400" b="1" baseline="0" dirty="0" smtClean="0"/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𝓥</m:t>
                                    </m:r>
                                  </m:e>
                                  <m:sup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𝐚𝐫𝐠𝐦𝐚𝐱</m:t>
                                        </m:r>
                                      </m:e>
                                      <m:lim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𝓥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∉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𝓖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ko-KR" altLang="ko-KR" sz="2400" b="1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1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𝟎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𝓖</m:t>
                                            </m:r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/{</m:t>
                                            </m:r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𝓥</m:t>
                                            </m:r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}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ko-KR" sz="2400" b="0" i="0" u="none" strike="noStrike" cap="none" spc="0" baseline="0" dirty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4561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3032452"/>
                  </p:ext>
                </p:extLst>
              </p:nvPr>
            </p:nvGraphicFramePr>
            <p:xfrm>
              <a:off x="623940" y="4301076"/>
              <a:ext cx="11787294" cy="39043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78456">
                      <a:extLst>
                        <a:ext uri="{9D8B030D-6E8A-4147-A177-3AD203B41FA5}">
                          <a16:colId xmlns:a16="http://schemas.microsoft.com/office/drawing/2014/main" val="2714325557"/>
                        </a:ext>
                      </a:extLst>
                    </a:gridCol>
                    <a:gridCol w="8908838">
                      <a:extLst>
                        <a:ext uri="{9D8B030D-6E8A-4147-A177-3AD203B41FA5}">
                          <a16:colId xmlns:a16="http://schemas.microsoft.com/office/drawing/2014/main" val="1947697592"/>
                        </a:ext>
                      </a:extLst>
                    </a:gridCol>
                  </a:tblGrid>
                  <a:tr h="1952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Activation</a:t>
                          </a:r>
                          <a:r>
                            <a:rPr lang="en-US" altLang="ko-KR" sz="2400" baseline="0" dirty="0" smtClean="0"/>
                            <a:t> task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353" t="-312" r="-205" b="-100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649867"/>
                      </a:ext>
                    </a:extLst>
                  </a:tr>
                  <a:tr h="1952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Pruning</a:t>
                          </a:r>
                          <a:r>
                            <a:rPr lang="en-US" altLang="ko-KR" sz="2400" baseline="0" dirty="0" smtClean="0"/>
                            <a:t> task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353" t="-100312" r="-205" b="-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561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99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14964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Testing and Validating GNN-LRP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Node-flipping task</a:t>
            </a:r>
            <a:r>
              <a:rPr lang="ko-KR" altLang="en-US" dirty="0" smtClean="0">
                <a:solidFill>
                  <a:schemeClr val="tx1"/>
                </a:solidFill>
              </a:rPr>
              <a:t>에서의 </a:t>
            </a:r>
            <a:r>
              <a:rPr lang="en-US" altLang="ko-KR" dirty="0" smtClean="0">
                <a:solidFill>
                  <a:schemeClr val="tx1"/>
                </a:solidFill>
              </a:rPr>
              <a:t>AUFC score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505250" y="4192786"/>
            <a:ext cx="28533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TASK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0539" y="4192786"/>
            <a:ext cx="24061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PRUNING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TASK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60" y="4785876"/>
            <a:ext cx="4980940" cy="394892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286168" y="4785876"/>
            <a:ext cx="4783912" cy="39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44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286934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Sentiment Analysis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Quantum Chemistry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Image Classification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36542" y="5623560"/>
            <a:ext cx="3698562" cy="238887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72" y="5406390"/>
            <a:ext cx="2976880" cy="306990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263130" y="5623560"/>
            <a:ext cx="5478780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15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278431"/>
            <a:ext cx="11917310" cy="8805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Model Modification </a:t>
            </a:r>
            <a:r>
              <a:rPr lang="en-US" altLang="ko-KR" dirty="0" smtClean="0">
                <a:solidFill>
                  <a:srgbClr val="FF0000"/>
                </a:solidFill>
              </a:rPr>
              <a:t>(improvement 0.0140 -&gt; 0.0121)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528" y="3224943"/>
            <a:ext cx="2933700" cy="56891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58378" y="8290817"/>
            <a:ext cx="17953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01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/07/2020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2" y="3143249"/>
            <a:ext cx="3340826" cy="49034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67650" y="8290817"/>
            <a:ext cx="17953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12/10/2020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762" y="4732019"/>
            <a:ext cx="2068830" cy="38862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1528" y="4537709"/>
            <a:ext cx="1738804" cy="139446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2406" y="5412105"/>
            <a:ext cx="1451610" cy="18288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2406" y="6109335"/>
            <a:ext cx="1451610" cy="18288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rapezoid 6"/>
          <p:cNvSpPr/>
          <p:nvPr/>
        </p:nvSpPr>
        <p:spPr>
          <a:xfrm flipV="1">
            <a:off x="7522406" y="5594985"/>
            <a:ext cx="1451610" cy="514350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349426" y="4714875"/>
            <a:ext cx="1451610" cy="18288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49426" y="5412105"/>
            <a:ext cx="1451610" cy="18288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Trapezoid 18"/>
          <p:cNvSpPr/>
          <p:nvPr/>
        </p:nvSpPr>
        <p:spPr>
          <a:xfrm flipV="1">
            <a:off x="10349426" y="4897755"/>
            <a:ext cx="1451610" cy="514350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49426" y="6124343"/>
            <a:ext cx="1451610" cy="18288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49426" y="6821573"/>
            <a:ext cx="1451610" cy="18288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Trapezoid 21"/>
          <p:cNvSpPr/>
          <p:nvPr/>
        </p:nvSpPr>
        <p:spPr>
          <a:xfrm flipV="1">
            <a:off x="10349426" y="6307223"/>
            <a:ext cx="1451610" cy="514350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rapezoid 22"/>
          <p:cNvSpPr/>
          <p:nvPr/>
        </p:nvSpPr>
        <p:spPr>
          <a:xfrm flipV="1">
            <a:off x="10349426" y="5591407"/>
            <a:ext cx="1451610" cy="514350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Straight Arrow Connector 8"/>
          <p:cNvCxnSpPr>
            <a:stCxn id="5" idx="3"/>
            <a:endCxn id="15" idx="1"/>
          </p:cNvCxnSpPr>
          <p:nvPr/>
        </p:nvCxnSpPr>
        <p:spPr>
          <a:xfrm>
            <a:off x="2295592" y="4926329"/>
            <a:ext cx="1895936" cy="30861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7930015" y="5597612"/>
            <a:ext cx="6363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128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49258" y="4894000"/>
            <a:ext cx="12519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32 / BN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49258" y="5616688"/>
            <a:ext cx="12519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32 / BN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49258" y="6345091"/>
            <a:ext cx="12519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32 / BN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9224010" y="5503545"/>
            <a:ext cx="925830" cy="620798"/>
          </a:xfrm>
          <a:prstGeom prst="rightArrow">
            <a:avLst>
              <a:gd name="adj1" fmla="val 35270"/>
              <a:gd name="adj2" fmla="val 50000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09538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/>
              <a:t>Higher-Order Explanations of Graph Neural Networks via Relevant </a:t>
            </a:r>
            <a:r>
              <a:rPr lang="en-US" altLang="ko-KR" dirty="0" smtClean="0"/>
              <a:t>Walks</a:t>
            </a:r>
          </a:p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: Conway’s Reverse Game of Life 2020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ko-KR" altLang="en-US" dirty="0" smtClean="0">
                <a:solidFill>
                  <a:schemeClr val="tx1"/>
                </a:solidFill>
              </a:rPr>
              <a:t>논문 학습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b="0" dirty="0">
                <a:solidFill>
                  <a:schemeClr val="tx1"/>
                </a:solidFill>
              </a:rPr>
              <a:t>Higher-Order Explanations of Graph </a:t>
            </a:r>
            <a:r>
              <a:rPr lang="en-US" altLang="ko-KR" b="0" dirty="0" smtClean="0">
                <a:solidFill>
                  <a:schemeClr val="tx1"/>
                </a:solidFill>
              </a:rPr>
              <a:t>Neural Networks </a:t>
            </a:r>
            <a:r>
              <a:rPr lang="en-US" altLang="ko-KR" b="0" dirty="0">
                <a:solidFill>
                  <a:schemeClr val="tx1"/>
                </a:solidFill>
              </a:rPr>
              <a:t>via Relevant </a:t>
            </a:r>
            <a:r>
              <a:rPr lang="en-US" altLang="ko-KR" b="0" dirty="0" smtClean="0">
                <a:solidFill>
                  <a:schemeClr val="tx1"/>
                </a:solidFill>
              </a:rPr>
              <a:t>Walks</a:t>
            </a:r>
          </a:p>
          <a:p>
            <a:pPr marL="1203091" lvl="2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arxiv.org/pdf/2006.03589.pdf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3091" lvl="2" indent="-397435"/>
            <a:endParaRPr lang="en-US" altLang="ko-KR" b="0" dirty="0">
              <a:solidFill>
                <a:schemeClr val="tx1"/>
              </a:solidFill>
            </a:endParaRPr>
          </a:p>
          <a:p>
            <a:pPr marL="841935" lvl="1" indent="-397435"/>
            <a:r>
              <a:rPr lang="en-US" altLang="ko-KR" b="0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b="0" dirty="0" smtClean="0">
                <a:solidFill>
                  <a:schemeClr val="tx1"/>
                </a:solidFill>
              </a:rPr>
              <a:t>: Conway’s Reverse Game of Life 2020</a:t>
            </a:r>
          </a:p>
          <a:p>
            <a:pPr marL="1203091" lvl="2" indent="-397435"/>
            <a:r>
              <a:rPr lang="en-US" altLang="ko-K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www.kaggle.com/c/conways-reverse-game-of-life-2020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3091" lvl="2" indent="-397435"/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97331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arxiv.org/pdf/2006.03589.pdf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87" y="3762618"/>
            <a:ext cx="9496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3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60075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GNN (Graph Neural Network)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그래프 자료구조를 </a:t>
            </a:r>
            <a:r>
              <a:rPr lang="en-US" altLang="ko-KR" dirty="0" smtClean="0">
                <a:solidFill>
                  <a:srgbClr val="0000FF"/>
                </a:solidFill>
              </a:rPr>
              <a:t>input</a:t>
            </a:r>
            <a:r>
              <a:rPr lang="ko-KR" altLang="en-US" dirty="0" smtClean="0">
                <a:solidFill>
                  <a:schemeClr val="tx1"/>
                </a:solidFill>
              </a:rPr>
              <a:t>으로 하는 특별한 구조의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그래프 자료구조의 높은 이질성을 처리하기 위한 </a:t>
            </a:r>
            <a:r>
              <a:rPr lang="ko-KR" altLang="en-US" dirty="0" smtClean="0">
                <a:solidFill>
                  <a:srgbClr val="0000FF"/>
                </a:solidFill>
              </a:rPr>
              <a:t>다양한 구조의 </a:t>
            </a:r>
            <a:r>
              <a:rPr lang="en-US" altLang="ko-KR" dirty="0" smtClean="0">
                <a:solidFill>
                  <a:srgbClr val="0000FF"/>
                </a:solidFill>
              </a:rPr>
              <a:t>GNN</a:t>
            </a:r>
            <a:r>
              <a:rPr lang="ko-KR" altLang="en-US" dirty="0" smtClean="0">
                <a:solidFill>
                  <a:schemeClr val="tx1"/>
                </a:solidFill>
              </a:rPr>
              <a:t>이 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Input graph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first layer</a:t>
            </a:r>
            <a:r>
              <a:rPr lang="ko-KR" altLang="en-US" dirty="0" smtClean="0">
                <a:solidFill>
                  <a:schemeClr val="tx1"/>
                </a:solidFill>
              </a:rPr>
              <a:t>에 위치하지 않으며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여러 개의 </a:t>
            </a:r>
            <a:r>
              <a:rPr lang="en-US" altLang="ko-KR" dirty="0" smtClean="0">
                <a:solidFill>
                  <a:srgbClr val="0000FF"/>
                </a:solidFill>
              </a:rPr>
              <a:t>layer</a:t>
            </a:r>
            <a:r>
              <a:rPr lang="ko-KR" altLang="en-US" dirty="0" smtClean="0">
                <a:solidFill>
                  <a:srgbClr val="0000FF"/>
                </a:solidFill>
              </a:rPr>
              <a:t>에서 등장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GNN</a:t>
            </a:r>
            <a:r>
              <a:rPr lang="ko-KR" altLang="en-US" dirty="0" smtClean="0">
                <a:solidFill>
                  <a:schemeClr val="tx1"/>
                </a:solidFill>
              </a:rPr>
              <a:t>은 몇 개의 </a:t>
            </a:r>
            <a:r>
              <a:rPr lang="en-US" altLang="ko-KR" dirty="0" smtClean="0">
                <a:solidFill>
                  <a:srgbClr val="0000FF"/>
                </a:solidFill>
              </a:rPr>
              <a:t>interaction block</a:t>
            </a:r>
            <a:r>
              <a:rPr lang="ko-KR" altLang="en-US" dirty="0" smtClean="0">
                <a:solidFill>
                  <a:schemeClr val="tx1"/>
                </a:solidFill>
              </a:rPr>
              <a:t>을 쌓는 방법으로 구성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268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30814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GNN-LRP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GNN</a:t>
            </a:r>
            <a:r>
              <a:rPr lang="ko-KR" altLang="en-US" dirty="0" smtClean="0">
                <a:solidFill>
                  <a:srgbClr val="0000FF"/>
                </a:solidFill>
              </a:rPr>
              <a:t>에 대해 설명하기 위한 </a:t>
            </a:r>
            <a:r>
              <a:rPr lang="en-US" altLang="ko-KR" dirty="0" smtClean="0">
                <a:solidFill>
                  <a:srgbClr val="0000FF"/>
                </a:solidFill>
              </a:rPr>
              <a:t>LRP </a:t>
            </a:r>
            <a:r>
              <a:rPr lang="en-US" altLang="ko-KR" dirty="0" smtClean="0">
                <a:solidFill>
                  <a:schemeClr val="tx1"/>
                </a:solidFill>
              </a:rPr>
              <a:t>(Layer-wise Relevance Propagation) </a:t>
            </a:r>
            <a:r>
              <a:rPr lang="ko-KR" altLang="en-US" dirty="0" smtClean="0">
                <a:solidFill>
                  <a:schemeClr val="tx1"/>
                </a:solidFill>
              </a:rPr>
              <a:t>방법론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설명 과정은 </a:t>
            </a:r>
            <a:r>
              <a:rPr lang="en-US" altLang="ko-KR" dirty="0" smtClean="0">
                <a:solidFill>
                  <a:schemeClr val="tx1"/>
                </a:solidFill>
              </a:rPr>
              <a:t>GNN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u="sng" dirty="0" smtClean="0">
                <a:solidFill>
                  <a:schemeClr val="tx1"/>
                </a:solidFill>
              </a:rPr>
              <a:t>output</a:t>
            </a:r>
            <a:r>
              <a:rPr lang="ko-KR" altLang="en-US" dirty="0" smtClean="0">
                <a:solidFill>
                  <a:schemeClr val="tx1"/>
                </a:solidFill>
              </a:rPr>
              <a:t>에서 시작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GNN</a:t>
            </a:r>
            <a:r>
              <a:rPr lang="ko-KR" altLang="en-US" dirty="0" smtClean="0">
                <a:solidFill>
                  <a:srgbClr val="0000FF"/>
                </a:solidFill>
              </a:rPr>
              <a:t>의 예측과 관련된 </a:t>
            </a:r>
            <a:r>
              <a:rPr lang="en-US" altLang="ko-KR" dirty="0" smtClean="0">
                <a:solidFill>
                  <a:srgbClr val="0000FF"/>
                </a:solidFill>
              </a:rPr>
              <a:t>walk</a:t>
            </a:r>
            <a:r>
              <a:rPr lang="ko-KR" altLang="en-US" dirty="0" smtClean="0">
                <a:solidFill>
                  <a:srgbClr val="0000FF"/>
                </a:solidFill>
              </a:rPr>
              <a:t>을 </a:t>
            </a:r>
            <a:r>
              <a:rPr lang="en-US" altLang="ko-KR" dirty="0" smtClean="0">
                <a:solidFill>
                  <a:srgbClr val="0000FF"/>
                </a:solidFill>
              </a:rPr>
              <a:t>uncover</a:t>
            </a:r>
            <a:r>
              <a:rPr lang="ko-KR" altLang="en-US" dirty="0" smtClean="0">
                <a:solidFill>
                  <a:schemeClr val="tx1"/>
                </a:solidFill>
              </a:rPr>
              <a:t>하는 방법으로 </a:t>
            </a:r>
            <a:r>
              <a:rPr lang="en-US" altLang="ko-KR" u="sng" dirty="0" smtClean="0">
                <a:solidFill>
                  <a:schemeClr val="tx1"/>
                </a:solidFill>
              </a:rPr>
              <a:t>backward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방향으로 진행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27704" y="5499417"/>
            <a:ext cx="6566535" cy="33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61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19130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GNN-LRP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GNN-GI</a:t>
            </a:r>
            <a:r>
              <a:rPr lang="ko-KR" altLang="en-US" dirty="0" smtClean="0">
                <a:solidFill>
                  <a:srgbClr val="0000FF"/>
                </a:solidFill>
              </a:rPr>
              <a:t>에서 발전</a:t>
            </a:r>
            <a:r>
              <a:rPr lang="ko-KR" altLang="en-US" dirty="0" smtClean="0">
                <a:solidFill>
                  <a:schemeClr val="tx1"/>
                </a:solidFill>
              </a:rPr>
              <a:t>한 방법으로</a:t>
            </a:r>
            <a:r>
              <a:rPr lang="en-US" altLang="ko-KR" dirty="0" smtClean="0">
                <a:solidFill>
                  <a:schemeClr val="tx1"/>
                </a:solidFill>
              </a:rPr>
              <a:t>, GNN-GI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attribution step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LRP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attribution step</a:t>
            </a:r>
            <a:r>
              <a:rPr lang="ko-KR" altLang="en-US" dirty="0" smtClean="0">
                <a:solidFill>
                  <a:schemeClr val="tx1"/>
                </a:solidFill>
              </a:rPr>
              <a:t>으로 변환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85" y="4450080"/>
            <a:ext cx="7975600" cy="21135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67677" y="6665258"/>
            <a:ext cx="5029835" cy="23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5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14964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GNN-LRP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Neuron k</a:t>
            </a:r>
            <a:r>
              <a:rPr lang="ko-KR" altLang="en-US" dirty="0" smtClean="0">
                <a:solidFill>
                  <a:schemeClr val="tx1"/>
                </a:solidFill>
              </a:rPr>
              <a:t>에 도달하는 </a:t>
            </a:r>
            <a:r>
              <a:rPr lang="en-US" altLang="ko-KR" dirty="0" smtClean="0">
                <a:solidFill>
                  <a:srgbClr val="0000FF"/>
                </a:solidFill>
              </a:rPr>
              <a:t>relevance</a:t>
            </a:r>
            <a:r>
              <a:rPr lang="ko-KR" altLang="en-US" dirty="0" smtClean="0">
                <a:solidFill>
                  <a:srgbClr val="0000FF"/>
                </a:solidFill>
              </a:rPr>
              <a:t>의 계산 </a:t>
            </a:r>
            <a:r>
              <a:rPr lang="ko-KR" altLang="en-US" dirty="0" smtClean="0">
                <a:solidFill>
                  <a:schemeClr val="tx1"/>
                </a:solidFill>
              </a:rPr>
              <a:t>과정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4518247"/>
            <a:ext cx="9842499" cy="34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24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Higher-Order Explanations of Graph Neural Networks via Relevant </a:t>
            </a:r>
            <a:r>
              <a:rPr lang="en-US" altLang="ko-KR" dirty="0" smtClean="0">
                <a:solidFill>
                  <a:schemeClr val="tx1"/>
                </a:solidFill>
              </a:rPr>
              <a:t>Walks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14964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GNN-LRP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서로 다른 종류의 </a:t>
            </a:r>
            <a:r>
              <a:rPr lang="en-US" altLang="ko-KR" dirty="0" smtClean="0">
                <a:solidFill>
                  <a:schemeClr val="tx1"/>
                </a:solidFill>
              </a:rPr>
              <a:t>GNN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</a:rPr>
              <a:t>GNN-LRP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propagation rule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12" y="4033520"/>
            <a:ext cx="8272965" cy="44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7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488</Words>
  <Application>Microsoft Office PowerPoint</Application>
  <PresentationFormat>Custom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Paper: Higher-Order Explanations of Graph Neural Networks via Relevant Walks</vt:lpstr>
      <vt:lpstr>Paper: Higher-Order Explanations of Graph Neural Networks via Relevant Walks</vt:lpstr>
      <vt:lpstr>Paper: Higher-Order Explanations of Graph Neural Networks via Relevant Walks</vt:lpstr>
      <vt:lpstr>Paper: Higher-Order Explanations of Graph Neural Networks via Relevant Walks</vt:lpstr>
      <vt:lpstr>Paper: Higher-Order Explanations of Graph Neural Networks via Relevant Walks</vt:lpstr>
      <vt:lpstr>Paper: Higher-Order Explanations of Graph Neural Networks via Relevant Walks</vt:lpstr>
      <vt:lpstr>Paper: Higher-Order Explanations of Graph Neural Networks via Relevant Walks</vt:lpstr>
      <vt:lpstr>Paper: Higher-Order Explanations of Graph Neural Networks via Relevant Walks</vt:lpstr>
      <vt:lpstr>Paper: Higher-Order Explanations of Graph Neural Networks via Relevant Walks</vt:lpstr>
      <vt:lpstr>Paper: Higher-Order Explanations of Graph Neural Networks via Relevant Walks</vt:lpstr>
      <vt:lpstr>Paper: Higher-Order Explanations of Graph Neural Networks via Relevant Walks</vt:lpstr>
      <vt:lpstr>Paper: Higher-Order Explanations of Graph Neural Networks via Relevant Walks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2663</cp:revision>
  <cp:lastPrinted>2020-05-01T05:17:35Z</cp:lastPrinted>
  <dcterms:modified xsi:type="dcterms:W3CDTF">2021-01-08T02:46:18Z</dcterms:modified>
</cp:coreProperties>
</file>