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66" r:id="rId3"/>
    <p:sldId id="257" r:id="rId4"/>
    <p:sldId id="374" r:id="rId5"/>
    <p:sldId id="375" r:id="rId6"/>
    <p:sldId id="376" r:id="rId7"/>
    <p:sldId id="377" r:id="rId8"/>
    <p:sldId id="378" r:id="rId9"/>
    <p:sldId id="379" r:id="rId10"/>
    <p:sldId id="380" r:id="rId11"/>
    <p:sldId id="381" r:id="rId12"/>
    <p:sldId id="382" r:id="rId13"/>
    <p:sldId id="383" r:id="rId14"/>
    <p:sldId id="339" r:id="rId15"/>
  </p:sldIdLst>
  <p:sldSz cx="13004800" cy="9753600"/>
  <p:notesSz cx="6797675" cy="9926638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8050"/>
    <a:srgbClr val="E5D5FF"/>
    <a:srgbClr val="D2B7FF"/>
    <a:srgbClr val="00A2FF"/>
    <a:srgbClr val="9933FF"/>
    <a:srgbClr val="FFFF00"/>
    <a:srgbClr val="CCFF33"/>
    <a:srgbClr val="B385FF"/>
    <a:srgbClr val="5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652" autoAdjust="0"/>
    <p:restoredTop sz="94660"/>
  </p:normalViewPr>
  <p:slideViewPr>
    <p:cSldViewPr snapToGrid="0">
      <p:cViewPr varScale="1">
        <p:scale>
          <a:sx n="66" d="100"/>
          <a:sy n="66" d="100"/>
        </p:scale>
        <p:origin x="6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WPCN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20.11.17</a:t>
            </a:r>
            <a:endParaRPr lang="en-US" dirty="0" smtClean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3986498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Deep Learning-Based Optimal Placement of a Mobile HAP for Common Throughput Maximization in Wireless Powered Communication </a:t>
            </a:r>
            <a:r>
              <a:rPr lang="en-US" dirty="0" smtClean="0"/>
              <a:t>Networks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95% </a:t>
            </a:r>
            <a:r>
              <a:rPr lang="ko-KR" altLang="en-US" dirty="0" smtClean="0"/>
              <a:t>신뢰구간 도출</a:t>
            </a:r>
            <a:endParaRPr lang="en-US" altLang="ko-KR" dirty="0" smtClean="0"/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HT, thrput, </a:t>
            </a:r>
            <a:r>
              <a:rPr lang="en-US" altLang="ko-KR" dirty="0" err="1" smtClean="0">
                <a:solidFill>
                  <a:schemeClr val="tx1"/>
                </a:solidFill>
              </a:rPr>
              <a:t>maxThrput</a:t>
            </a:r>
            <a:r>
              <a:rPr lang="ko-KR" altLang="en-US" dirty="0" smtClean="0">
                <a:solidFill>
                  <a:schemeClr val="tx1"/>
                </a:solidFill>
              </a:rPr>
              <a:t>은 모든 신뢰구간이 서로 겹치지 않음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Y/size</a:t>
            </a:r>
            <a:r>
              <a:rPr lang="ko-KR" altLang="en-US" dirty="0" smtClean="0">
                <a:solidFill>
                  <a:schemeClr val="tx1"/>
                </a:solidFill>
              </a:rPr>
              <a:t>와 </a:t>
            </a:r>
            <a:r>
              <a:rPr lang="en-US" altLang="ko-KR" dirty="0" smtClean="0">
                <a:solidFill>
                  <a:schemeClr val="tx1"/>
                </a:solidFill>
              </a:rPr>
              <a:t>X/size</a:t>
            </a:r>
            <a:r>
              <a:rPr lang="ko-KR" altLang="en-US" dirty="0" smtClean="0">
                <a:solidFill>
                  <a:schemeClr val="tx1"/>
                </a:solidFill>
              </a:rPr>
              <a:t>의 경우 </a:t>
            </a:r>
            <a:r>
              <a:rPr lang="ko-KR" altLang="en-US" b="1" dirty="0" smtClean="0">
                <a:solidFill>
                  <a:srgbClr val="FF0000"/>
                </a:solidFill>
              </a:rPr>
              <a:t>신뢰구간의 일부가 겹침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170" y="5411979"/>
            <a:ext cx="8841412" cy="348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5461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278334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Deep Learning-Based Optimal Placement of a Mobile HAP for Common Throughput Maximization in Wireless Powered Communication </a:t>
            </a:r>
            <a:r>
              <a:rPr lang="en-US" dirty="0" smtClean="0"/>
              <a:t>Networks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상관계수의 신뢰구간 도출을 위한 코드 작성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867" y="4139716"/>
            <a:ext cx="6075462" cy="11804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867" y="5320130"/>
            <a:ext cx="5165179" cy="356813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54442" y="6612556"/>
            <a:ext cx="3118585" cy="1212783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7" name="Straight Arrow Connector 6"/>
          <p:cNvCxnSpPr>
            <a:stCxn id="5" idx="3"/>
            <a:endCxn id="8" idx="1"/>
          </p:cNvCxnSpPr>
          <p:nvPr/>
        </p:nvCxnSpPr>
        <p:spPr>
          <a:xfrm flipV="1">
            <a:off x="5573027" y="6134686"/>
            <a:ext cx="1202423" cy="1084262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TextBox 7"/>
          <p:cNvSpPr txBox="1"/>
          <p:nvPr/>
        </p:nvSpPr>
        <p:spPr>
          <a:xfrm>
            <a:off x="6775450" y="5898724"/>
            <a:ext cx="443070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mtClean="0">
                <a:solidFill>
                  <a:srgbClr val="FF0000"/>
                </a:solidFill>
              </a:rPr>
              <a:t>상관계수의 신뢰구간 도출 코드</a:t>
            </a:r>
            <a:endParaRPr kumimoji="0" lang="ko-KR" altLang="en-US" sz="2400" b="1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79483" y="8311889"/>
            <a:ext cx="381514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"/>
              </a:rPr>
              <a:t>상관계수를 알고 싶은 속성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26560" y="8511374"/>
            <a:ext cx="4141616" cy="406906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14" name="Straight Arrow Connector 13"/>
          <p:cNvCxnSpPr>
            <a:stCxn id="13" idx="3"/>
            <a:endCxn id="12" idx="1"/>
          </p:cNvCxnSpPr>
          <p:nvPr/>
        </p:nvCxnSpPr>
        <p:spPr>
          <a:xfrm flipV="1">
            <a:off x="6468176" y="8547851"/>
            <a:ext cx="711307" cy="166976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6690554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278334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Deep Learning-Based Optimal Placement of a Mobile HAP for Common Throughput Maximization in Wireless Powered Communication </a:t>
            </a:r>
            <a:r>
              <a:rPr lang="en-US" dirty="0" smtClean="0"/>
              <a:t>Networks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상관계수의 신뢰구간 도출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137" y="4431998"/>
            <a:ext cx="838200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6380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4843146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Deep Learning-Based Optimal Placement of a Mobile HAP for Common Throughput Maximization in Wireless Powered Communication </a:t>
            </a:r>
            <a:r>
              <a:rPr lang="en-US" dirty="0" smtClean="0"/>
              <a:t>Networks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논문 보충 방향</a:t>
            </a:r>
            <a:endParaRPr lang="en-US" altLang="ko-KR" dirty="0" smtClean="0"/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기존 논문보다 성능이 낮은 </a:t>
            </a:r>
            <a:r>
              <a:rPr lang="en-US" altLang="ko-KR" dirty="0" smtClean="0"/>
              <a:t>12x12, 16x16 map</a:t>
            </a:r>
            <a:r>
              <a:rPr lang="ko-KR" altLang="en-US" dirty="0" smtClean="0"/>
              <a:t>에서도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12x12, 16x16 map </a:t>
            </a:r>
            <a:r>
              <a:rPr lang="ko-KR" altLang="en-US" dirty="0" smtClean="0"/>
              <a:t>등 </a:t>
            </a:r>
            <a:r>
              <a:rPr lang="ko-KR" altLang="en-US" b="1" dirty="0" smtClean="0">
                <a:solidFill>
                  <a:srgbClr val="FF0000"/>
                </a:solidFill>
              </a:rPr>
              <a:t>크기가 큰 </a:t>
            </a:r>
            <a:r>
              <a:rPr lang="en-US" altLang="ko-KR" b="1" dirty="0" smtClean="0">
                <a:solidFill>
                  <a:srgbClr val="FF0000"/>
                </a:solidFill>
              </a:rPr>
              <a:t>map</a:t>
            </a:r>
            <a:r>
              <a:rPr lang="ko-KR" altLang="en-US" b="1" dirty="0" smtClean="0">
                <a:solidFill>
                  <a:srgbClr val="FF0000"/>
                </a:solidFill>
              </a:rPr>
              <a:t>에서 성능이 좋은</a:t>
            </a:r>
            <a:r>
              <a:rPr lang="ko-KR" altLang="en-US" dirty="0" smtClean="0"/>
              <a:t> 알고리즘 적용</a:t>
            </a:r>
            <a:endParaRPr lang="en-US" altLang="ko-KR" dirty="0" smtClean="0"/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더 자세한 </a:t>
            </a:r>
            <a:r>
              <a:rPr lang="en-US" altLang="ko-KR" dirty="0" smtClean="0"/>
              <a:t>analysis</a:t>
            </a:r>
            <a:r>
              <a:rPr lang="ko-KR" altLang="en-US" dirty="0" smtClean="0"/>
              <a:t>를 위한 데이터 선택</a:t>
            </a:r>
            <a:endParaRPr lang="en-US" altLang="ko-KR" dirty="0" smtClean="0"/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b="1" dirty="0" smtClean="0">
                <a:solidFill>
                  <a:srgbClr val="FF0000"/>
                </a:solidFill>
              </a:rPr>
              <a:t>더 많은 </a:t>
            </a:r>
            <a:r>
              <a:rPr lang="en-US" altLang="ko-KR" b="1" dirty="0" smtClean="0">
                <a:solidFill>
                  <a:srgbClr val="FF0000"/>
                </a:solidFill>
              </a:rPr>
              <a:t>test data</a:t>
            </a:r>
            <a:r>
              <a:rPr lang="ko-KR" altLang="en-US" dirty="0" smtClean="0"/>
              <a:t>를 이용하여 </a:t>
            </a:r>
            <a:r>
              <a:rPr lang="ko-KR" altLang="en-US" b="1" dirty="0" smtClean="0">
                <a:solidFill>
                  <a:srgbClr val="FF0000"/>
                </a:solidFill>
              </a:rPr>
              <a:t>신뢰구간의 길이</a:t>
            </a:r>
            <a:r>
              <a:rPr lang="ko-KR" altLang="en-US" dirty="0" smtClean="0"/>
              <a:t>를 줄이고 정확도 향상</a:t>
            </a:r>
            <a:endParaRPr lang="en-US" altLang="ko-KR" dirty="0" smtClean="0"/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rgbClr val="FF0000"/>
                </a:solidFill>
              </a:rPr>
              <a:t>XAI</a:t>
            </a:r>
            <a:r>
              <a:rPr lang="ko-KR" altLang="en-US" dirty="0" smtClean="0"/>
              <a:t>를 이용하여 </a:t>
            </a:r>
            <a:r>
              <a:rPr lang="en-US" altLang="ko-KR" b="1" dirty="0" smtClean="0">
                <a:solidFill>
                  <a:srgbClr val="FF0000"/>
                </a:solidFill>
              </a:rPr>
              <a:t>(Size=12, WDs=6, No.=3)</a:t>
            </a:r>
            <a:r>
              <a:rPr lang="ko-KR" altLang="en-US" dirty="0"/>
              <a:t> </a:t>
            </a:r>
            <a:r>
              <a:rPr lang="ko-KR" altLang="en-US" dirty="0" smtClean="0"/>
              <a:t>데이터 해석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435" y="6491804"/>
            <a:ext cx="114681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0460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https://github.com/WannaBeSuperteur/2020/tree/master/WPCN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WPCN: Paper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231900" y="4622799"/>
            <a:ext cx="9823450" cy="3848101"/>
          </a:xfrm>
        </p:spPr>
        <p:txBody>
          <a:bodyPr>
            <a:normAutofit/>
          </a:bodyPr>
          <a:lstStyle/>
          <a:p>
            <a:pPr marL="457200" indent="-457200" latinLnBrk="1">
              <a:buFontTx/>
              <a:buChar char="-"/>
            </a:pPr>
            <a:r>
              <a:rPr lang="en-US" altLang="ko-KR" dirty="0" smtClean="0"/>
              <a:t>Analyzing Data: </a:t>
            </a:r>
            <a:r>
              <a:rPr lang="en-US" altLang="ko-KR" dirty="0"/>
              <a:t>Deep Learning-Based Optimal </a:t>
            </a:r>
            <a:r>
              <a:rPr lang="en-US" altLang="ko-KR" dirty="0" smtClean="0"/>
              <a:t>Placement of </a:t>
            </a:r>
            <a:r>
              <a:rPr lang="en-US" altLang="ko-KR" dirty="0"/>
              <a:t>a Mobile </a:t>
            </a:r>
            <a:r>
              <a:rPr lang="en-US" altLang="ko-KR" dirty="0" smtClean="0"/>
              <a:t>HAP for </a:t>
            </a:r>
            <a:r>
              <a:rPr lang="en-US" altLang="ko-KR" dirty="0"/>
              <a:t>Common Throughput </a:t>
            </a:r>
            <a:r>
              <a:rPr lang="en-US" altLang="ko-KR" dirty="0" smtClean="0"/>
              <a:t>Maximization in </a:t>
            </a:r>
            <a:r>
              <a:rPr lang="en-US" altLang="ko-KR" dirty="0"/>
              <a:t>Wireless Powered Communication </a:t>
            </a:r>
            <a:r>
              <a:rPr lang="en-US" altLang="ko-KR" dirty="0" smtClean="0"/>
              <a:t>Networks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6486958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lvl="1" latinLnBrk="1"/>
            <a:r>
              <a:rPr lang="ko-KR" altLang="en-US" dirty="0" smtClean="0"/>
              <a:t>데이터 분석</a:t>
            </a:r>
            <a:r>
              <a:rPr lang="en-US" altLang="ko-KR" dirty="0" smtClean="0"/>
              <a:t>: </a:t>
            </a:r>
            <a:r>
              <a:rPr lang="en-US" altLang="ko-KR" b="0" dirty="0"/>
              <a:t>Deep Learning-Based Optimal Placement of a Mobile HAP for Common Throughput Maximization in Wireless Powered Communication </a:t>
            </a:r>
            <a:r>
              <a:rPr lang="en-US" altLang="ko-KR" b="0" dirty="0" smtClean="0"/>
              <a:t>Networks</a:t>
            </a:r>
          </a:p>
          <a:p>
            <a:pPr lvl="2" latinLnBrk="1"/>
            <a:r>
              <a:rPr lang="ko-KR" altLang="en-US" b="1" u="sng" dirty="0" smtClean="0">
                <a:solidFill>
                  <a:srgbClr val="FF0000"/>
                </a:solidFill>
              </a:rPr>
              <a:t>논문의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detailed analysis</a:t>
            </a:r>
            <a:r>
              <a:rPr lang="ko-KR" altLang="en-US" b="1" u="sng" dirty="0" smtClean="0">
                <a:solidFill>
                  <a:srgbClr val="FF0000"/>
                </a:solidFill>
              </a:rPr>
              <a:t>를 작성하기 위한 준비 작업의 성격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2" latinLnBrk="1"/>
            <a:r>
              <a:rPr lang="ko-KR" altLang="en-US" dirty="0" smtClean="0"/>
              <a:t>상세 분석을 위한 재실험</a:t>
            </a:r>
            <a:endParaRPr lang="en-US" altLang="ko-KR" dirty="0" smtClean="0"/>
          </a:p>
          <a:p>
            <a:pPr lvl="2" latinLnBrk="1"/>
            <a:r>
              <a:rPr lang="ko-KR" altLang="en-US" dirty="0" smtClean="0"/>
              <a:t>재실험 결과 분석을 위한 코드 작성</a:t>
            </a:r>
            <a:endParaRPr lang="en-US" altLang="ko-KR" dirty="0" smtClean="0"/>
          </a:p>
          <a:p>
            <a:pPr lvl="2" latinLnBrk="1"/>
            <a:r>
              <a:rPr lang="ko-KR" altLang="en-US" dirty="0" smtClean="0"/>
              <a:t>재실험 결과 분석</a:t>
            </a:r>
            <a:endParaRPr lang="en-US" altLang="ko-KR" dirty="0" smtClean="0"/>
          </a:p>
          <a:p>
            <a:pPr lvl="2" latinLnBrk="1"/>
            <a:r>
              <a:rPr lang="ko-KR" altLang="en-US" dirty="0" smtClean="0"/>
              <a:t>논문 보충 방향</a:t>
            </a:r>
            <a:endParaRPr lang="en-US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2754464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Deep Learning-Based Optimal Placement of a Mobile HAP for Common Throughput Maximization in Wireless Powered Communication </a:t>
            </a:r>
            <a:r>
              <a:rPr lang="en-US" dirty="0" smtClean="0"/>
              <a:t>Networks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상세 분석을 위한 재실험</a:t>
            </a:r>
            <a:endParaRPr lang="en-US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071" y="4321743"/>
            <a:ext cx="7238657" cy="438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1043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2204700" cy="7441967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Deep Learning-Based Optimal Placement of a Mobile HAP for Common Throughput Maximization in Wireless Powered Communication </a:t>
            </a:r>
            <a:r>
              <a:rPr lang="en-US" dirty="0" smtClean="0"/>
              <a:t>Networks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상세 분석을 위한 재실험 결과</a:t>
            </a:r>
            <a:endParaRPr lang="en-US" altLang="ko-KR" dirty="0" smtClean="0"/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기존</a:t>
            </a:r>
            <a:endParaRPr lang="en-US" altLang="ko-KR" dirty="0" smtClean="0"/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dirty="0"/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dirty="0" smtClean="0"/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dirty="0"/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dirty="0" smtClean="0"/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dirty="0"/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재실험</a:t>
            </a:r>
            <a:endParaRPr lang="en-US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959" y="4321743"/>
            <a:ext cx="6467475" cy="1905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096" y="6862060"/>
            <a:ext cx="6553200" cy="15144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708075" y="5467151"/>
            <a:ext cx="1973913" cy="749968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22985" y="7587188"/>
            <a:ext cx="1978253" cy="749968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242000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2715086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Deep Learning-Based Optimal Placement of a Mobile HAP for Common Throughput Maximization in Wireless Powered Communication </a:t>
            </a:r>
            <a:r>
              <a:rPr lang="en-US" dirty="0" smtClean="0"/>
              <a:t>Networks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재실험 결과 분석을 위한 코드 작성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587" y="4282365"/>
            <a:ext cx="7830593" cy="419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5567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2715086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Deep Learning-Based Optimal Placement of a Mobile HAP for Common Throughput Maximization in Wireless Powered Communication </a:t>
            </a:r>
            <a:r>
              <a:rPr lang="en-US" dirty="0" smtClean="0"/>
              <a:t>Networks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재실험 결과 분석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FF0000"/>
                </a:solidFill>
              </a:rPr>
              <a:t>Correlation Analysis (WDs=6)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383522"/>
              </p:ext>
            </p:extLst>
          </p:nvPr>
        </p:nvGraphicFramePr>
        <p:xfrm>
          <a:off x="779648" y="4282365"/>
          <a:ext cx="11665816" cy="4303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8752">
                  <a:extLst>
                    <a:ext uri="{9D8B030D-6E8A-4147-A177-3AD203B41FA5}">
                      <a16:colId xmlns:a16="http://schemas.microsoft.com/office/drawing/2014/main" val="3782972947"/>
                    </a:ext>
                  </a:extLst>
                </a:gridCol>
                <a:gridCol w="3565688">
                  <a:extLst>
                    <a:ext uri="{9D8B030D-6E8A-4147-A177-3AD203B41FA5}">
                      <a16:colId xmlns:a16="http://schemas.microsoft.com/office/drawing/2014/main" val="2125368463"/>
                    </a:ext>
                  </a:extLst>
                </a:gridCol>
                <a:gridCol w="3565688">
                  <a:extLst>
                    <a:ext uri="{9D8B030D-6E8A-4147-A177-3AD203B41FA5}">
                      <a16:colId xmlns:a16="http://schemas.microsoft.com/office/drawing/2014/main" val="1493342765"/>
                    </a:ext>
                  </a:extLst>
                </a:gridCol>
                <a:gridCol w="3565688">
                  <a:extLst>
                    <a:ext uri="{9D8B030D-6E8A-4147-A177-3AD203B41FA5}">
                      <a16:colId xmlns:a16="http://schemas.microsoft.com/office/drawing/2014/main" val="474577476"/>
                    </a:ext>
                  </a:extLst>
                </a:gridCol>
              </a:tblGrid>
              <a:tr h="537936"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Size=8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Size=12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Size=16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480717"/>
                  </a:ext>
                </a:extLst>
              </a:tr>
              <a:tr h="37654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WDs=6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3687309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139" y="4984998"/>
            <a:ext cx="3269359" cy="34219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066" y="5005100"/>
            <a:ext cx="3251199" cy="34018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7708" y="5082100"/>
            <a:ext cx="3346428" cy="322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402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2715086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Deep Learning-Based Optimal Placement of a Mobile HAP for Common Throughput Maximization in Wireless Powered Communication </a:t>
            </a:r>
            <a:r>
              <a:rPr lang="en-US" dirty="0" smtClean="0"/>
              <a:t>Networks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재실험 결과 분석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FF0000"/>
                </a:solidFill>
              </a:rPr>
              <a:t>Correlation Analysis (WDs=10)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416793"/>
              </p:ext>
            </p:extLst>
          </p:nvPr>
        </p:nvGraphicFramePr>
        <p:xfrm>
          <a:off x="779648" y="4282365"/>
          <a:ext cx="11665816" cy="4303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8752">
                  <a:extLst>
                    <a:ext uri="{9D8B030D-6E8A-4147-A177-3AD203B41FA5}">
                      <a16:colId xmlns:a16="http://schemas.microsoft.com/office/drawing/2014/main" val="3782972947"/>
                    </a:ext>
                  </a:extLst>
                </a:gridCol>
                <a:gridCol w="3565688">
                  <a:extLst>
                    <a:ext uri="{9D8B030D-6E8A-4147-A177-3AD203B41FA5}">
                      <a16:colId xmlns:a16="http://schemas.microsoft.com/office/drawing/2014/main" val="2125368463"/>
                    </a:ext>
                  </a:extLst>
                </a:gridCol>
                <a:gridCol w="3565688">
                  <a:extLst>
                    <a:ext uri="{9D8B030D-6E8A-4147-A177-3AD203B41FA5}">
                      <a16:colId xmlns:a16="http://schemas.microsoft.com/office/drawing/2014/main" val="1493342765"/>
                    </a:ext>
                  </a:extLst>
                </a:gridCol>
                <a:gridCol w="3565688">
                  <a:extLst>
                    <a:ext uri="{9D8B030D-6E8A-4147-A177-3AD203B41FA5}">
                      <a16:colId xmlns:a16="http://schemas.microsoft.com/office/drawing/2014/main" val="474577476"/>
                    </a:ext>
                  </a:extLst>
                </a:gridCol>
              </a:tblGrid>
              <a:tr h="537936"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Size=8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Size=12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Size=16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480717"/>
                  </a:ext>
                </a:extLst>
              </a:tr>
              <a:tr h="37654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WDs=10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3687309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242" y="4955173"/>
            <a:ext cx="3357025" cy="342742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942" y="5051183"/>
            <a:ext cx="3462654" cy="321691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1144" y="5012683"/>
            <a:ext cx="3478787" cy="331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5526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2715086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Deep Learning-Based Optimal Placement of a Mobile HAP for Common Throughput Maximization in Wireless Powered Communication </a:t>
            </a:r>
            <a:r>
              <a:rPr lang="en-US" dirty="0" smtClean="0"/>
              <a:t>Networks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평균 및 표준편차 분석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59" y="4188300"/>
            <a:ext cx="7883092" cy="480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8642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4769</TotalTime>
  <Words>436</Words>
  <Application>Microsoft Office PowerPoint</Application>
  <PresentationFormat>Custom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WPCN: Paper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2638</cp:revision>
  <cp:lastPrinted>2020-09-22T02:33:58Z</cp:lastPrinted>
  <dcterms:modified xsi:type="dcterms:W3CDTF">2020-11-17T02:05:09Z</dcterms:modified>
</cp:coreProperties>
</file>