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351" r:id="rId5"/>
    <p:sldId id="352" r:id="rId6"/>
    <p:sldId id="363" r:id="rId7"/>
    <p:sldId id="362" r:id="rId8"/>
    <p:sldId id="364" r:id="rId9"/>
    <p:sldId id="353" r:id="rId10"/>
    <p:sldId id="361" r:id="rId11"/>
    <p:sldId id="365" r:id="rId12"/>
    <p:sldId id="366" r:id="rId13"/>
    <p:sldId id="367" r:id="rId14"/>
    <p:sldId id="368" r:id="rId15"/>
    <p:sldId id="369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FDFB"/>
    <a:srgbClr val="E3FDFA"/>
    <a:srgbClr val="B601FF"/>
    <a:srgbClr val="00A2FF"/>
    <a:srgbClr val="FF8050"/>
    <a:srgbClr val="FF0000"/>
    <a:srgbClr val="5500FF"/>
    <a:srgbClr val="E9D3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1" d="100"/>
          <a:sy n="51" d="100"/>
        </p:scale>
        <p:origin x="5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eeexplore.ieee.org/stamp/stamp.jsp?tp=&amp;arnumber=9231843&amp;tag=1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onways-reverse-game-of-life-2020/" TargetMode="External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20.12.04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605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</a:t>
            </a:r>
            <a:r>
              <a:rPr lang="en-US" altLang="ko-KR" dirty="0" smtClean="0"/>
              <a:t>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www.kaggle.com/c/conways-reverse-game-of-life-2020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45" y="4027903"/>
            <a:ext cx="10681077" cy="30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/>
              <a:t>Paper: XAI-Driven Explainable Multi-view Game Cheating Detection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6833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Paper: XAI-Driven Explainable Multi-view Game Cheating </a:t>
            </a:r>
            <a:r>
              <a:rPr lang="en-US" altLang="ko-KR" dirty="0" smtClean="0"/>
              <a:t>Detection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://ieeexplore.ieee.org/stamp/stamp.jsp?tp=&amp;</a:t>
            </a:r>
            <a:r>
              <a:rPr lang="en-US" altLang="ko-KR" dirty="0" smtClean="0">
                <a:hlinkClick r:id="rId2"/>
              </a:rPr>
              <a:t>arnumber=9231843&amp;tag=1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66" y="4903651"/>
            <a:ext cx="10284526" cy="32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/>
              <a:t>Paper: XAI-Driven Explainable Multi-view Game Cheating Detection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0940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게임에서의 부정행위 탐지를 위한 </a:t>
            </a:r>
            <a:r>
              <a:rPr lang="en-US" altLang="ko-KR" dirty="0" smtClean="0"/>
              <a:t>view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50662"/>
              </p:ext>
            </p:extLst>
          </p:nvPr>
        </p:nvGraphicFramePr>
        <p:xfrm>
          <a:off x="1691474" y="3163700"/>
          <a:ext cx="9744788" cy="5141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2323">
                  <a:extLst>
                    <a:ext uri="{9D8B030D-6E8A-4147-A177-3AD203B41FA5}">
                      <a16:colId xmlns:a16="http://schemas.microsoft.com/office/drawing/2014/main" val="3329091369"/>
                    </a:ext>
                  </a:extLst>
                </a:gridCol>
                <a:gridCol w="7202465">
                  <a:extLst>
                    <a:ext uri="{9D8B030D-6E8A-4147-A177-3AD203B41FA5}">
                      <a16:colId xmlns:a16="http://schemas.microsoft.com/office/drawing/2014/main" val="4246741909"/>
                    </a:ext>
                  </a:extLst>
                </a:gridCol>
              </a:tblGrid>
              <a:tr h="1028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Portrait view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Time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Series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기술을 이용하여 사람의 행동인지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bot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의 행동인지 판단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475957"/>
                  </a:ext>
                </a:extLst>
              </a:tr>
              <a:tr h="1028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Behavior view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Supervised/Unsupervised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method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를 이용하여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행동 순서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에 기반하여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bot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인지의 여부 판단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159782"/>
                  </a:ext>
                </a:extLst>
              </a:tr>
              <a:tr h="1028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Graph view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Real money trading (RMT)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탐지하기 위하여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인게임 트랜잭션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 조사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48074"/>
                  </a:ext>
                </a:extLst>
              </a:tr>
              <a:tr h="1028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Image view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Convolutional Neural Network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(CNN)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실시간 자동 </a:t>
                      </a:r>
                      <a:r>
                        <a:rPr lang="en-US" altLang="ko-KR" sz="2400" b="1" baseline="0" dirty="0" err="1" smtClean="0">
                          <a:solidFill>
                            <a:srgbClr val="0000FF"/>
                          </a:solidFill>
                        </a:rPr>
                        <a:t>wallhack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detection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743800"/>
                  </a:ext>
                </a:extLst>
              </a:tr>
              <a:tr h="1028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Multi-view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Multi-view attention network (MVAN)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을 이용하여 온라인 게임의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real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money trading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을 탐지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88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8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/>
              <a:t>Paper: XAI-Driven Explainable Multi-view Game Cheating Detection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0940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게임 데이터 구성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28658"/>
              </p:ext>
            </p:extLst>
          </p:nvPr>
        </p:nvGraphicFramePr>
        <p:xfrm>
          <a:off x="902337" y="3108960"/>
          <a:ext cx="11285488" cy="5258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2945">
                  <a:extLst>
                    <a:ext uri="{9D8B030D-6E8A-4147-A177-3AD203B41FA5}">
                      <a16:colId xmlns:a16="http://schemas.microsoft.com/office/drawing/2014/main" val="3348221085"/>
                    </a:ext>
                  </a:extLst>
                </a:gridCol>
                <a:gridCol w="8442543">
                  <a:extLst>
                    <a:ext uri="{9D8B030D-6E8A-4147-A177-3AD203B41FA5}">
                      <a16:colId xmlns:a16="http://schemas.microsoft.com/office/drawing/2014/main" val="1918015032"/>
                    </a:ext>
                  </a:extLst>
                </a:gridCol>
              </a:tblGrid>
              <a:tr h="1051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 로그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Timestamp,</a:t>
                      </a:r>
                      <a:r>
                        <a:rPr lang="en-US" altLang="ko-KR" sz="2400" baseline="0" dirty="0" smtClean="0"/>
                        <a:t> Log ID, Source and Target Player’s Information, Detailed Information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61138"/>
                  </a:ext>
                </a:extLst>
              </a:tr>
              <a:tr h="1051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캐릭터의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portrait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rgbClr val="FF0000"/>
                          </a:solidFill>
                        </a:rPr>
                        <a:t>구조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실시간 게임 로그로부터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universal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한 게임 캐릭터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portrait</a:t>
                      </a:r>
                      <a:r>
                        <a:rPr lang="ko-KR" altLang="en-US" sz="2400" dirty="0" smtClean="0"/>
                        <a:t>을 생성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454533"/>
                  </a:ext>
                </a:extLst>
              </a:tr>
              <a:tr h="1051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Behavior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 Sequence </a:t>
                      </a:r>
                      <a:r>
                        <a:rPr lang="ko-KR" altLang="en-US" sz="2400" b="1" baseline="0" dirty="0" smtClean="0">
                          <a:solidFill>
                            <a:srgbClr val="FF0000"/>
                          </a:solidFill>
                        </a:rPr>
                        <a:t>구조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Timestamp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에 따라 정렬된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event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list</a:t>
                      </a:r>
                      <a:r>
                        <a:rPr lang="ko-KR" altLang="en-US" sz="2400" baseline="0" dirty="0" smtClean="0"/>
                        <a:t>로 구성</a:t>
                      </a:r>
                      <a:endParaRPr lang="en-US" altLang="ko-KR" sz="2400" baseline="0" dirty="0" smtClean="0"/>
                    </a:p>
                    <a:p>
                      <a:pPr latinLnBrk="1"/>
                      <a:r>
                        <a:rPr lang="en-US" altLang="ko-KR" sz="2400" baseline="0" dirty="0" smtClean="0"/>
                        <a:t>Timestamp, Event ID, Interval, Level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aseline="0" dirty="0" smtClean="0"/>
                        <a:t>feature</a:t>
                      </a:r>
                      <a:r>
                        <a:rPr lang="ko-KR" altLang="en-US" sz="2400" baseline="0" dirty="0" smtClean="0"/>
                        <a:t>를 포함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45917"/>
                  </a:ext>
                </a:extLst>
              </a:tr>
              <a:tr h="1051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Client Image 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구조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게임 클라이언트의 스크린샷 등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14703"/>
                  </a:ext>
                </a:extLst>
              </a:tr>
              <a:tr h="1051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Social Graphs 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구조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Transaction/Friendship/Teaming/Chatting</a:t>
                      </a:r>
                      <a:r>
                        <a:rPr lang="en-US" altLang="ko-KR" sz="2400" baseline="0" dirty="0" smtClean="0"/>
                        <a:t> graph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65377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89141" y="4258849"/>
            <a:ext cx="3018772" cy="389559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386" y="8162738"/>
            <a:ext cx="36756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(EMGCD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Classify </a:t>
            </a:r>
            <a:r>
              <a:rPr lang="ko-KR" altLang="en-US" dirty="0" smtClean="0">
                <a:solidFill>
                  <a:srgbClr val="FF0000"/>
                </a:solidFill>
              </a:rPr>
              <a:t>대상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4873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/>
              <a:t>Paper: XAI-Driven Explainable Multi-view Game Cheating Detection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0940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Explanation</a:t>
            </a:r>
            <a:r>
              <a:rPr lang="ko-KR" altLang="en-US" dirty="0" smtClean="0"/>
              <a:t>의 유형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14110"/>
              </p:ext>
            </p:extLst>
          </p:nvPr>
        </p:nvGraphicFramePr>
        <p:xfrm>
          <a:off x="902337" y="3108960"/>
          <a:ext cx="11285488" cy="4807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2945">
                  <a:extLst>
                    <a:ext uri="{9D8B030D-6E8A-4147-A177-3AD203B41FA5}">
                      <a16:colId xmlns:a16="http://schemas.microsoft.com/office/drawing/2014/main" val="3348221085"/>
                    </a:ext>
                  </a:extLst>
                </a:gridCol>
                <a:gridCol w="8442543">
                  <a:extLst>
                    <a:ext uri="{9D8B030D-6E8A-4147-A177-3AD203B41FA5}">
                      <a16:colId xmlns:a16="http://schemas.microsoft.com/office/drawing/2014/main" val="1918015032"/>
                    </a:ext>
                  </a:extLst>
                </a:gridCol>
              </a:tblGrid>
              <a:tr h="160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Individual explanation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개별적인 예측</a:t>
                      </a:r>
                      <a:r>
                        <a:rPr lang="ko-KR" altLang="en-US" sz="2400" dirty="0" smtClean="0"/>
                        <a:t>과 관련된 설명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61138"/>
                  </a:ext>
                </a:extLst>
              </a:tr>
              <a:tr h="160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explanation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Individual</a:t>
                      </a:r>
                      <a:r>
                        <a:rPr lang="en-US" altLang="ko-KR" sz="2400" baseline="0" dirty="0" smtClean="0"/>
                        <a:t> explanation</a:t>
                      </a:r>
                      <a:r>
                        <a:rPr lang="ko-KR" altLang="en-US" sz="2400" baseline="0" dirty="0" smtClean="0"/>
                        <a:t>으로부터 </a:t>
                      </a:r>
                      <a:r>
                        <a:rPr lang="en-US" altLang="ko-KR" sz="2400" b="1" i="0" baseline="0" dirty="0" smtClean="0">
                          <a:solidFill>
                            <a:srgbClr val="0000FF"/>
                          </a:solidFill>
                        </a:rPr>
                        <a:t>local groupness</a:t>
                      </a:r>
                      <a:r>
                        <a:rPr lang="ko-KR" altLang="en-US" sz="2400" b="1" i="0" baseline="0" dirty="0" smtClean="0">
                          <a:solidFill>
                            <a:srgbClr val="0000FF"/>
                          </a:solidFill>
                        </a:rPr>
                        <a:t>를 요약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454533"/>
                  </a:ext>
                </a:extLst>
              </a:tr>
              <a:tr h="1602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Global explanation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전체적인 예측 모델을 사용자에게 설명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사용자가 이해할 수 있게 함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(global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feature importance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74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46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/>
              <a:t>Paper: XAI-Driven Explainable Multi-view Game Cheating Detection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149254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EMGCD (explainable multi-view game cheating detection) </a:t>
            </a:r>
            <a:r>
              <a:rPr lang="ko-KR" altLang="en-US" dirty="0" smtClean="0"/>
              <a:t>모델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8" y="3444657"/>
            <a:ext cx="9425388" cy="5354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6248" y="7941501"/>
            <a:ext cx="6200382" cy="68893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9037" y="5663852"/>
            <a:ext cx="4657593" cy="6116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6035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XAI-Driven Explainable Multi-view Game Cheating Detection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www.kaggle.com/c/conway-s-reverse-game-of-life/overview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 2020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www.kaggle.com/c/conways-reverse-game-of-life-2020/</a:t>
            </a:r>
            <a:endParaRPr lang="en-US" altLang="ko-KR" dirty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/>
              <a:t>XAI-Driven Explainable Multi-view Game Cheating Detection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www.kaggle.com/c/conway-s-reverse-game-of-life/overview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91500"/>
            <a:ext cx="11683674" cy="3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132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 n-sub mode </a:t>
            </a:r>
            <a:r>
              <a:rPr lang="en-US" altLang="ko-KR" dirty="0" smtClean="0">
                <a:solidFill>
                  <a:srgbClr val="0000FF"/>
                </a:solidFill>
              </a:rPr>
              <a:t>(refer to 201106_AI.pptx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Window Size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delta</a:t>
            </a:r>
            <a:r>
              <a:rPr lang="ko-KR" altLang="en-US" dirty="0" smtClean="0">
                <a:solidFill>
                  <a:schemeClr val="tx1"/>
                </a:solidFill>
              </a:rPr>
              <a:t>의 값에 따라 조절 </a:t>
            </a:r>
            <a:r>
              <a:rPr lang="en-US" altLang="ko-KR" dirty="0" smtClean="0">
                <a:solidFill>
                  <a:schemeClr val="tx1"/>
                </a:solidFill>
              </a:rPr>
              <a:t>+ CNN </a:t>
            </a:r>
            <a:r>
              <a:rPr lang="ko-KR" altLang="en-US" dirty="0" smtClean="0">
                <a:solidFill>
                  <a:schemeClr val="tx1"/>
                </a:solidFill>
              </a:rPr>
              <a:t>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3" y="5274644"/>
            <a:ext cx="3716601" cy="337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44" y="5274643"/>
            <a:ext cx="3681923" cy="3383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6237" y="657712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489" y="5274643"/>
            <a:ext cx="3667652" cy="3378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768" y="3834517"/>
            <a:ext cx="3684699" cy="12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25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9132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 n-sub mode </a:t>
            </a:r>
            <a:r>
              <a:rPr lang="en-US" altLang="ko-KR" dirty="0" smtClean="0">
                <a:solidFill>
                  <a:srgbClr val="0000FF"/>
                </a:solidFill>
              </a:rPr>
              <a:t>(refer to 201106_AI.pptx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Window Size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delta</a:t>
            </a:r>
            <a:r>
              <a:rPr lang="ko-KR" altLang="en-US" dirty="0" smtClean="0">
                <a:solidFill>
                  <a:schemeClr val="tx1"/>
                </a:solidFill>
              </a:rPr>
              <a:t>의 값에 따라 조절 </a:t>
            </a:r>
            <a:r>
              <a:rPr lang="en-US" altLang="ko-KR" dirty="0" smtClean="0">
                <a:solidFill>
                  <a:schemeClr val="tx1"/>
                </a:solidFill>
              </a:rPr>
              <a:t>+ CNN </a:t>
            </a:r>
            <a:r>
              <a:rPr lang="ko-KR" altLang="en-US" dirty="0" smtClean="0">
                <a:solidFill>
                  <a:schemeClr val="tx1"/>
                </a:solidFill>
              </a:rPr>
              <a:t>이용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52" y="4120122"/>
            <a:ext cx="6593306" cy="287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8" y="7152169"/>
            <a:ext cx="9907186" cy="15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5335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32" y="5086266"/>
            <a:ext cx="4320206" cy="152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585865"/>
            <a:ext cx="4602194" cy="45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1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5335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적용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76" y="3585865"/>
            <a:ext cx="6766966" cy="360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96" y="7467859"/>
            <a:ext cx="9690808" cy="11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FINAL SCORE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880793" y="5837176"/>
            <a:ext cx="35971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Public: </a:t>
            </a:r>
            <a:r>
              <a:rPr lang="en-US" altLang="ko-KR" dirty="0" smtClean="0">
                <a:solidFill>
                  <a:srgbClr val="FF0000"/>
                </a:solidFill>
              </a:rPr>
              <a:t>28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/141 (19.86%)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17476" y="6889154"/>
            <a:ext cx="37237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Private: </a:t>
            </a:r>
            <a:r>
              <a:rPr lang="en-US" altLang="ko-KR" dirty="0" smtClean="0">
                <a:solidFill>
                  <a:srgbClr val="FF0000"/>
                </a:solidFill>
              </a:rPr>
              <a:t>28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/141 (19.86%)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58" y="3663291"/>
            <a:ext cx="9690808" cy="1191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75352" y="3733958"/>
            <a:ext cx="2858704" cy="41782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6012" y="3258275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Private / Public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77" y="6769389"/>
            <a:ext cx="7637333" cy="711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77" y="5669987"/>
            <a:ext cx="7683215" cy="7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454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XAI-Driven Explainable Multi-view Game Cheating Detection</vt:lpstr>
      <vt:lpstr>Paper: XAI-Driven Explainable Multi-view Game Cheating Detection</vt:lpstr>
      <vt:lpstr>Paper: XAI-Driven Explainable Multi-view Game Cheating Detection</vt:lpstr>
      <vt:lpstr>Paper: XAI-Driven Explainable Multi-view Game Cheating Detection</vt:lpstr>
      <vt:lpstr>Paper: XAI-Driven Explainable Multi-view Game Cheating Detection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2492</cp:revision>
  <cp:lastPrinted>2020-05-01T05:17:35Z</cp:lastPrinted>
  <dcterms:modified xsi:type="dcterms:W3CDTF">2020-12-04T02:39:59Z</dcterms:modified>
</cp:coreProperties>
</file>