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7" r:id="rId4"/>
    <p:sldId id="364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39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9933FF"/>
    <a:srgbClr val="FF8050"/>
    <a:srgbClr val="FFFF00"/>
    <a:srgbClr val="CCFF33"/>
    <a:srgbClr val="B385FF"/>
    <a:srgbClr val="D2B7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52" autoAdjust="0"/>
    <p:restoredTop sz="94660"/>
  </p:normalViewPr>
  <p:slideViewPr>
    <p:cSldViewPr snapToGrid="0">
      <p:cViewPr varScale="1">
        <p:scale>
          <a:sx n="52" d="100"/>
          <a:sy n="52" d="100"/>
        </p:scale>
        <p:origin x="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ournals.ieeeauthorcenter.ieee.org/create-your-ieee-journal-article/create-the-text-of-your-article/structure-your-article/#keywords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tamp/stamp.jsp?tp=&amp;arnumber=8836548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20.07.28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1652076"/>
            <a:ext cx="11701660" cy="194735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UAV-Aided WPCN </a:t>
            </a:r>
            <a:r>
              <a:rPr lang="ko-KR" altLang="en-US" dirty="0" smtClean="0"/>
              <a:t>관련 논문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8. SIMULATION </a:t>
            </a:r>
            <a:r>
              <a:rPr lang="en-US" altLang="ko-KR" dirty="0" smtClean="0"/>
              <a:t>RESULTS </a:t>
            </a:r>
            <a:r>
              <a:rPr lang="en-US" altLang="ko-KR" dirty="0"/>
              <a:t>(</a:t>
            </a:r>
            <a:r>
              <a:rPr lang="ko-KR" altLang="en-US" dirty="0"/>
              <a:t>제안된 알고리즘의 성능 측정</a:t>
            </a:r>
            <a:r>
              <a:rPr lang="en-US" altLang="ko-KR" dirty="0" smtClean="0"/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Algorithm 1</a:t>
            </a:r>
            <a:r>
              <a:rPr lang="ko-KR" altLang="en-US" dirty="0" smtClean="0">
                <a:solidFill>
                  <a:schemeClr val="tx1"/>
                </a:solidFill>
              </a:rPr>
              <a:t>에 의해 최적화된 </a:t>
            </a:r>
            <a:r>
              <a:rPr lang="en-US" altLang="ko-KR" dirty="0" smtClean="0">
                <a:solidFill>
                  <a:schemeClr val="tx1"/>
                </a:solidFill>
              </a:rPr>
              <a:t>Time Resource Allocation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2633446" y="3599432"/>
            <a:ext cx="7737907" cy="491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55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1652075"/>
            <a:ext cx="11701660" cy="24256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UAV-Aided WPCN </a:t>
            </a:r>
            <a:r>
              <a:rPr lang="ko-KR" altLang="en-US" dirty="0" smtClean="0"/>
              <a:t>관련 논문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8. SIMULATION </a:t>
            </a:r>
            <a:r>
              <a:rPr lang="en-US" altLang="ko-KR" dirty="0" smtClean="0"/>
              <a:t>RESULTS </a:t>
            </a:r>
            <a:r>
              <a:rPr lang="en-US" altLang="ko-KR" dirty="0"/>
              <a:t>(</a:t>
            </a:r>
            <a:r>
              <a:rPr lang="ko-KR" altLang="en-US" dirty="0"/>
              <a:t>제안된 알고리즘의 성능 측정</a:t>
            </a:r>
            <a:r>
              <a:rPr lang="en-US" altLang="ko-KR" dirty="0" smtClean="0"/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제안된 알고리즘에 대한 </a:t>
            </a:r>
            <a:r>
              <a:rPr lang="en-US" altLang="ko-KR" b="1" dirty="0" smtClean="0">
                <a:solidFill>
                  <a:srgbClr val="0000FF"/>
                </a:solidFill>
              </a:rPr>
              <a:t>minimum throughput performa</a:t>
            </a:r>
            <a:r>
              <a:rPr lang="en-US" altLang="ko-KR" b="1" dirty="0" smtClean="0">
                <a:solidFill>
                  <a:srgbClr val="0000FF"/>
                </a:solidFill>
              </a:rPr>
              <a:t>nce </a:t>
            </a:r>
            <a:r>
              <a:rPr lang="ko-KR" altLang="en-US" dirty="0" smtClean="0">
                <a:solidFill>
                  <a:schemeClr val="tx1"/>
                </a:solidFill>
              </a:rPr>
              <a:t>비교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Time slot</a:t>
            </a:r>
            <a:r>
              <a:rPr lang="ko-KR" altLang="en-US" dirty="0" smtClean="0">
                <a:solidFill>
                  <a:schemeClr val="tx1"/>
                </a:solidFill>
              </a:rPr>
              <a:t>의 길이는 </a:t>
            </a:r>
            <a:r>
              <a:rPr lang="en-US" altLang="ko-KR" dirty="0" smtClean="0">
                <a:solidFill>
                  <a:schemeClr val="tx1"/>
                </a:solidFill>
              </a:rPr>
              <a:t>1 sec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485" y="4077730"/>
            <a:ext cx="5601472" cy="4513152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486998"/>
              </p:ext>
            </p:extLst>
          </p:nvPr>
        </p:nvGraphicFramePr>
        <p:xfrm>
          <a:off x="751999" y="3889691"/>
          <a:ext cx="5750401" cy="4889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6133">
                  <a:extLst>
                    <a:ext uri="{9D8B030D-6E8A-4147-A177-3AD203B41FA5}">
                      <a16:colId xmlns:a16="http://schemas.microsoft.com/office/drawing/2014/main" val="342799501"/>
                    </a:ext>
                  </a:extLst>
                </a:gridCol>
                <a:gridCol w="3724268">
                  <a:extLst>
                    <a:ext uri="{9D8B030D-6E8A-4147-A177-3AD203B41FA5}">
                      <a16:colId xmlns:a16="http://schemas.microsoft.com/office/drawing/2014/main" val="843018968"/>
                    </a:ext>
                  </a:extLst>
                </a:gridCol>
              </a:tblGrid>
              <a:tr h="1073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Static AP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고정된 </a:t>
                      </a:r>
                      <a:r>
                        <a:rPr lang="en-US" altLang="ko-KR" sz="2400" dirty="0" smtClean="0"/>
                        <a:t>HAP</a:t>
                      </a:r>
                      <a:r>
                        <a:rPr lang="ko-KR" altLang="en-US" sz="2400" dirty="0" smtClean="0"/>
                        <a:t>가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H=8m</a:t>
                      </a:r>
                      <a:r>
                        <a:rPr lang="ko-KR" altLang="en-US" sz="2400" dirty="0" smtClean="0"/>
                        <a:t>의 고도에 있음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446478"/>
                  </a:ext>
                </a:extLst>
              </a:tr>
              <a:tr h="1073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Circular</a:t>
                      </a:r>
                      <a:r>
                        <a:rPr lang="en-US" altLang="ko-KR" sz="2400" baseline="0" dirty="0" smtClean="0"/>
                        <a:t> trajectory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UAV trajectory</a:t>
                      </a:r>
                      <a:r>
                        <a:rPr lang="ko-KR" altLang="en-US" sz="2400" dirty="0" smtClean="0"/>
                        <a:t>가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circular path</a:t>
                      </a:r>
                      <a:r>
                        <a:rPr lang="ko-KR" altLang="en-US" sz="2400" dirty="0" smtClean="0"/>
                        <a:t>로 지정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374909"/>
                  </a:ext>
                </a:extLst>
              </a:tr>
              <a:tr h="1073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Fixed time</a:t>
                      </a:r>
                      <a:r>
                        <a:rPr lang="en-US" altLang="ko-KR" sz="2400" baseline="0" dirty="0" smtClean="0"/>
                        <a:t> resources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Fixed time resource</a:t>
                      </a:r>
                      <a:r>
                        <a:rPr lang="ko-KR" altLang="en-US" sz="2400" dirty="0" smtClean="0"/>
                        <a:t>에 대해 </a:t>
                      </a:r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uplink power</a:t>
                      </a:r>
                      <a:r>
                        <a:rPr lang="ko-KR" altLang="en-US" sz="2400" b="0" dirty="0" smtClean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UAV trajectory</a:t>
                      </a:r>
                      <a:r>
                        <a:rPr lang="en-US" altLang="ko-KR" sz="2400" dirty="0" smtClean="0"/>
                        <a:t> </a:t>
                      </a:r>
                      <a:r>
                        <a:rPr lang="ko-KR" altLang="en-US" sz="2400" dirty="0" smtClean="0"/>
                        <a:t>계산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b="1" dirty="0" smtClean="0"/>
                        <a:t>(Algorithm</a:t>
                      </a:r>
                      <a:r>
                        <a:rPr lang="en-US" altLang="ko-KR" sz="2400" b="1" baseline="0" dirty="0" smtClean="0"/>
                        <a:t> 1)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203399"/>
                  </a:ext>
                </a:extLst>
              </a:tr>
              <a:tr h="1073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Naïve power control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각 </a:t>
                      </a:r>
                      <a:r>
                        <a:rPr lang="en-US" altLang="ko-KR" sz="2400" dirty="0" smtClean="0"/>
                        <a:t>GT</a:t>
                      </a:r>
                      <a:r>
                        <a:rPr lang="ko-KR" altLang="en-US" sz="2400" dirty="0" smtClean="0"/>
                        <a:t>가 </a:t>
                      </a:r>
                      <a:r>
                        <a:rPr lang="en-US" altLang="ko-KR" sz="2400" dirty="0" smtClean="0"/>
                        <a:t>harvest</a:t>
                      </a:r>
                      <a:r>
                        <a:rPr lang="ko-KR" altLang="en-US" sz="2400" dirty="0" smtClean="0"/>
                        <a:t>된 에너지를 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이전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time slo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t (for WIT)</a:t>
                      </a:r>
                      <a:r>
                        <a:rPr lang="ko-KR" altLang="en-US" sz="2400" baseline="0" dirty="0" smtClean="0"/>
                        <a:t>에서 모두 사용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6639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647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1652075"/>
            <a:ext cx="11701660" cy="24256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UAV-Aided WPCN </a:t>
            </a:r>
            <a:r>
              <a:rPr lang="ko-KR" altLang="en-US" dirty="0" smtClean="0"/>
              <a:t>관련 논문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8. SIMULATION </a:t>
            </a:r>
            <a:r>
              <a:rPr lang="en-US" altLang="ko-KR" dirty="0" smtClean="0"/>
              <a:t>RESULTS </a:t>
            </a:r>
            <a:r>
              <a:rPr lang="en-US" altLang="ko-KR" dirty="0"/>
              <a:t>(</a:t>
            </a:r>
            <a:r>
              <a:rPr lang="ko-KR" altLang="en-US" dirty="0"/>
              <a:t>제안된 알고리즘의 성능 측정</a:t>
            </a:r>
            <a:r>
              <a:rPr lang="en-US" altLang="ko-KR" dirty="0" smtClean="0"/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Algorithm 1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convergence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12708" y="3714715"/>
            <a:ext cx="6103637" cy="468573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6394529" y="4334668"/>
            <a:ext cx="1470974" cy="82011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059308"/>
              </p:ext>
            </p:extLst>
          </p:nvPr>
        </p:nvGraphicFramePr>
        <p:xfrm>
          <a:off x="8007177" y="3632207"/>
          <a:ext cx="385530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654">
                  <a:extLst>
                    <a:ext uri="{9D8B030D-6E8A-4147-A177-3AD203B41FA5}">
                      <a16:colId xmlns:a16="http://schemas.microsoft.com/office/drawing/2014/main" val="474497368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1130670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110 sec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75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Separated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0.65</a:t>
                      </a:r>
                      <a:r>
                        <a:rPr lang="en-US" altLang="ko-KR" sz="2400" baseline="0" dirty="0" smtClean="0"/>
                        <a:t> ~ 0.7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78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Integrated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0.55 ~ 0.6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1127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6382171" y="6057583"/>
            <a:ext cx="1748575" cy="52978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05214"/>
              </p:ext>
            </p:extLst>
          </p:nvPr>
        </p:nvGraphicFramePr>
        <p:xfrm>
          <a:off x="8309902" y="5371783"/>
          <a:ext cx="385530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654">
                  <a:extLst>
                    <a:ext uri="{9D8B030D-6E8A-4147-A177-3AD203B41FA5}">
                      <a16:colId xmlns:a16="http://schemas.microsoft.com/office/drawing/2014/main" val="474497368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1130670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0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endParaRPr lang="ko-KR" altLang="en-US" sz="2400" b="1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0" dirty="0" smtClean="0">
                          <a:solidFill>
                            <a:srgbClr val="0000FF"/>
                          </a:solidFill>
                        </a:rPr>
                        <a:t>50 sec</a:t>
                      </a:r>
                      <a:endParaRPr lang="ko-KR" altLang="en-US" sz="2400" b="1" i="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75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Separated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0.3</a:t>
                      </a:r>
                      <a:r>
                        <a:rPr lang="en-US" altLang="ko-KR" sz="2400" baseline="0" dirty="0" smtClean="0"/>
                        <a:t> ~ 0.35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78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Integrated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0.2 ~ 0.25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1127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87883"/>
              </p:ext>
            </p:extLst>
          </p:nvPr>
        </p:nvGraphicFramePr>
        <p:xfrm>
          <a:off x="8130746" y="7351636"/>
          <a:ext cx="385530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7654">
                  <a:extLst>
                    <a:ext uri="{9D8B030D-6E8A-4147-A177-3AD203B41FA5}">
                      <a16:colId xmlns:a16="http://schemas.microsoft.com/office/drawing/2014/main" val="474497368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1130670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0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endParaRPr lang="ko-KR" altLang="en-US" sz="2400" b="1" i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0" dirty="0" smtClean="0">
                          <a:solidFill>
                            <a:srgbClr val="0000FF"/>
                          </a:solidFill>
                        </a:rPr>
                        <a:t>30 sec</a:t>
                      </a:r>
                      <a:endParaRPr lang="ko-KR" altLang="en-US" sz="2400" b="1" i="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75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Separated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0.15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78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Integrated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0.125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11271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6372078" y="7211560"/>
            <a:ext cx="1635099" cy="72147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602974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1652075"/>
            <a:ext cx="11701660" cy="19066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UAV-Aided WPCN </a:t>
            </a:r>
            <a:r>
              <a:rPr lang="ko-KR" altLang="en-US" dirty="0" smtClean="0"/>
              <a:t>관련 논문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8. SIMULATION </a:t>
            </a:r>
            <a:r>
              <a:rPr lang="en-US" altLang="ko-KR" dirty="0" smtClean="0"/>
              <a:t>RESULTS </a:t>
            </a:r>
            <a:r>
              <a:rPr lang="en-US" altLang="ko-KR" dirty="0"/>
              <a:t>(</a:t>
            </a:r>
            <a:r>
              <a:rPr lang="ko-KR" altLang="en-US" dirty="0"/>
              <a:t>제안된 알고리즘의 성능 측정</a:t>
            </a:r>
            <a:r>
              <a:rPr lang="en-US" altLang="ko-KR" dirty="0" smtClean="0"/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Non-linear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</a:rPr>
              <a:t>linear EH model</a:t>
            </a:r>
            <a:r>
              <a:rPr lang="ko-KR" altLang="en-US" dirty="0" smtClean="0">
                <a:solidFill>
                  <a:schemeClr val="tx1"/>
                </a:solidFill>
              </a:rPr>
              <a:t>의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비교</a:t>
            </a:r>
            <a:endParaRPr lang="en-US" altLang="ko-KR" b="1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24388"/>
              </p:ext>
            </p:extLst>
          </p:nvPr>
        </p:nvGraphicFramePr>
        <p:xfrm>
          <a:off x="225168" y="3558747"/>
          <a:ext cx="12554463" cy="4992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4821">
                  <a:extLst>
                    <a:ext uri="{9D8B030D-6E8A-4147-A177-3AD203B41FA5}">
                      <a16:colId xmlns:a16="http://schemas.microsoft.com/office/drawing/2014/main" val="1922980534"/>
                    </a:ext>
                  </a:extLst>
                </a:gridCol>
                <a:gridCol w="4184821">
                  <a:extLst>
                    <a:ext uri="{9D8B030D-6E8A-4147-A177-3AD203B41FA5}">
                      <a16:colId xmlns:a16="http://schemas.microsoft.com/office/drawing/2014/main" val="2873556813"/>
                    </a:ext>
                  </a:extLst>
                </a:gridCol>
                <a:gridCol w="4184821">
                  <a:extLst>
                    <a:ext uri="{9D8B030D-6E8A-4147-A177-3AD203B41FA5}">
                      <a16:colId xmlns:a16="http://schemas.microsoft.com/office/drawing/2014/main" val="1234983832"/>
                    </a:ext>
                  </a:extLst>
                </a:gridCol>
              </a:tblGrid>
              <a:tr h="3810398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2655112"/>
                  </a:ext>
                </a:extLst>
              </a:tr>
              <a:tr h="1181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Input</a:t>
                      </a:r>
                      <a:r>
                        <a:rPr lang="en-US" altLang="ko-KR" sz="2400" baseline="0" dirty="0" smtClean="0"/>
                        <a:t> RF power</a:t>
                      </a:r>
                      <a:r>
                        <a:rPr lang="ko-KR" altLang="en-US" sz="2400" baseline="0" dirty="0" smtClean="0"/>
                        <a:t>에 따른 </a:t>
                      </a:r>
                      <a:r>
                        <a:rPr lang="en-US" altLang="ko-KR" sz="2400" b="1" baseline="0" dirty="0" smtClean="0"/>
                        <a:t>harvested power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Optimized</a:t>
                      </a:r>
                      <a:r>
                        <a:rPr lang="en-US" altLang="ko-KR" sz="2400" b="1" baseline="0" dirty="0" smtClean="0"/>
                        <a:t> trajectory </a:t>
                      </a:r>
                      <a:r>
                        <a:rPr lang="ko-KR" altLang="en-US" sz="2400" baseline="0" dirty="0" smtClean="0"/>
                        <a:t>비교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모델 최적화 시의 </a:t>
                      </a:r>
                      <a:r>
                        <a:rPr lang="en-US" altLang="ko-KR" sz="2400" b="1" dirty="0" smtClean="0"/>
                        <a:t>throughput</a:t>
                      </a:r>
                      <a:r>
                        <a:rPr lang="en-US" altLang="ko-KR" sz="2400" b="1" baseline="0" dirty="0" smtClean="0"/>
                        <a:t> </a:t>
                      </a:r>
                      <a:r>
                        <a:rPr lang="ko-KR" altLang="en-US" sz="2400" b="1" baseline="0" dirty="0" smtClean="0"/>
                        <a:t>차이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21441"/>
                  </a:ext>
                </a:extLst>
              </a:tr>
            </a:tbl>
          </a:graphicData>
        </a:graphic>
      </p:graphicFrame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74595" y="4335143"/>
            <a:ext cx="4062627" cy="2288079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3"/>
          <a:stretch>
            <a:fillRect/>
          </a:stretch>
        </p:blipFill>
        <p:spPr>
          <a:xfrm>
            <a:off x="4460788" y="3632885"/>
            <a:ext cx="4102443" cy="3682315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4"/>
          <a:stretch>
            <a:fillRect/>
          </a:stretch>
        </p:blipFill>
        <p:spPr>
          <a:xfrm>
            <a:off x="8654183" y="4347500"/>
            <a:ext cx="4059210" cy="21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251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/>
              <a:t>Placement Optimization of Energy and Information Access Points in Wireless Powered Communication Networks </a:t>
            </a:r>
            <a:r>
              <a:rPr lang="en-US" altLang="ko-KR" dirty="0" err="1"/>
              <a:t>Suzhi</a:t>
            </a:r>
            <a:r>
              <a:rPr lang="en-US" altLang="ko-KR" dirty="0"/>
              <a:t> Bi, Member, IEEE and </a:t>
            </a:r>
            <a:r>
              <a:rPr lang="en-US" altLang="ko-KR" dirty="0" err="1"/>
              <a:t>Rui</a:t>
            </a:r>
            <a:r>
              <a:rPr lang="en-US" altLang="ko-KR" dirty="0"/>
              <a:t> Zhang, Senior Member, </a:t>
            </a:r>
            <a:r>
              <a:rPr lang="en-US" altLang="ko-KR" dirty="0" smtClean="0"/>
              <a:t>IEEE </a:t>
            </a:r>
            <a:r>
              <a:rPr lang="ko-KR" altLang="en-US" dirty="0" smtClean="0"/>
              <a:t>개선 논문 작성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2204700" cy="648695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Placement Optimization of Energy and Information Access Points in Wireless Powered Communication Networks </a:t>
            </a:r>
            <a:r>
              <a:rPr lang="ko-KR" altLang="en-US" dirty="0" smtClean="0"/>
              <a:t>개선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논문 최종 완성</a:t>
            </a:r>
            <a:endParaRPr lang="en-US" altLang="ko-KR" dirty="0" smtClean="0"/>
          </a:p>
          <a:p>
            <a:pPr marL="841935" lvl="1" indent="-397435"/>
            <a:r>
              <a:rPr lang="en-US" altLang="ko-KR" dirty="0"/>
              <a:t>UAV-Aided Wireless Powered Communication Networks: Trajectory Optimization and Resource Allocation for Minimum Throughput </a:t>
            </a:r>
            <a:r>
              <a:rPr lang="en-US" altLang="ko-KR" dirty="0" smtClean="0"/>
              <a:t>Maximization</a:t>
            </a:r>
            <a:r>
              <a:rPr lang="en-US" altLang="ko-KR" dirty="0"/>
              <a:t> </a:t>
            </a:r>
            <a:r>
              <a:rPr lang="ko-KR" altLang="en-US" dirty="0" smtClean="0"/>
              <a:t>논문 학습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29060" cy="6563467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최종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지속적인 수정 작업 중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제출을 위해 </a:t>
            </a:r>
            <a:r>
              <a:rPr lang="en-US" altLang="ko-KR" dirty="0">
                <a:hlinkClick r:id="rId2"/>
              </a:rPr>
              <a:t>https://journals.ieeeauthorcenter.ieee.org/create-your-ieee-journal-article/create-the-text-of-your-article/structure-your-article/#</a:t>
            </a:r>
            <a:r>
              <a:rPr lang="en-US" altLang="ko-KR" dirty="0" smtClean="0">
                <a:hlinkClick r:id="rId2"/>
              </a:rPr>
              <a:t>keywords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참고하여 논문 최종 수정 예정</a:t>
            </a:r>
            <a:endParaRPr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62571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29060" cy="67436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UAV-Aided WPCN </a:t>
            </a:r>
            <a:r>
              <a:rPr lang="ko-KR" altLang="en-US" dirty="0" smtClean="0"/>
              <a:t>관련 논문 학습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UAV-Aided Wireless Powered Communication Networks: Trajectory Optimization and Resource Allocation for Minimum Throughput </a:t>
            </a:r>
            <a:r>
              <a:rPr lang="en-US" altLang="ko-KR" dirty="0" smtClean="0"/>
              <a:t>Maximization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Available online at </a:t>
            </a:r>
            <a:r>
              <a:rPr lang="en-US" altLang="ko-KR" dirty="0">
                <a:sym typeface="Helvetica"/>
                <a:hlinkClick r:id="rId2"/>
              </a:rPr>
              <a:t>https://ieeexplore.ieee.org/stamp/stamp.jsp?tp=&amp;</a:t>
            </a:r>
            <a:r>
              <a:rPr lang="en-US" altLang="ko-KR" dirty="0" smtClean="0">
                <a:sym typeface="Helvetica"/>
                <a:hlinkClick r:id="rId2"/>
              </a:rPr>
              <a:t>arnumber=8836548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7. PROPOSED SOLUTION FOR NON-LINEAR EH </a:t>
            </a:r>
            <a:r>
              <a:rPr lang="en-US" altLang="ko-KR" dirty="0" smtClean="0">
                <a:solidFill>
                  <a:schemeClr val="tx1"/>
                </a:solidFill>
              </a:rPr>
              <a:t>MODEL </a:t>
            </a:r>
            <a:r>
              <a:rPr lang="ko-KR" altLang="en-US" dirty="0" smtClean="0">
                <a:solidFill>
                  <a:schemeClr val="tx1"/>
                </a:solidFill>
              </a:rPr>
              <a:t>까지의 내용은 </a:t>
            </a:r>
            <a:r>
              <a:rPr lang="en-US" dirty="0" smtClean="0">
                <a:solidFill>
                  <a:schemeClr val="tx1"/>
                </a:solidFill>
                <a:sym typeface="Helvetica"/>
              </a:rPr>
              <a:t>200721_WPCN.pptx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에 있음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78564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529060" cy="2918224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UAV-Aided WPCN </a:t>
            </a:r>
            <a:r>
              <a:rPr lang="ko-KR" altLang="en-US" dirty="0" smtClean="0"/>
              <a:t>관련 논문 학습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8. SIMULATION RESULTS (</a:t>
            </a:r>
            <a:r>
              <a:rPr lang="ko-KR" altLang="en-US" dirty="0" smtClean="0"/>
              <a:t>제안된 알고리즘의 성능 측정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Uniform</a:t>
            </a:r>
            <a:r>
              <a:rPr lang="ko-KR" altLang="en-US" dirty="0" smtClean="0">
                <a:solidFill>
                  <a:schemeClr val="tx1"/>
                </a:solidFill>
              </a:rPr>
              <a:t>하고 </a:t>
            </a:r>
            <a:r>
              <a:rPr lang="en-US" altLang="ko-KR" dirty="0" smtClean="0">
                <a:solidFill>
                  <a:schemeClr val="tx1"/>
                </a:solidFill>
              </a:rPr>
              <a:t>random</a:t>
            </a:r>
            <a:r>
              <a:rPr lang="ko-KR" altLang="en-US" dirty="0" smtClean="0">
                <a:solidFill>
                  <a:schemeClr val="tx1"/>
                </a:solidFill>
              </a:rPr>
              <a:t>하게 분포된 </a:t>
            </a:r>
            <a:r>
              <a:rPr lang="en-US" altLang="ko-KR" dirty="0" smtClean="0">
                <a:solidFill>
                  <a:schemeClr val="tx1"/>
                </a:solidFill>
              </a:rPr>
              <a:t>GT</a:t>
            </a:r>
            <a:r>
              <a:rPr lang="ko-KR" altLang="en-US" dirty="0" smtClean="0">
                <a:solidFill>
                  <a:schemeClr val="tx1"/>
                </a:solidFill>
              </a:rPr>
              <a:t>의 개수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b="1" dirty="0" smtClean="0">
                <a:solidFill>
                  <a:srgbClr val="0000FF"/>
                </a:solidFill>
              </a:rPr>
              <a:t>7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Area: </a:t>
            </a:r>
            <a:r>
              <a:rPr lang="en-US" altLang="ko-KR" b="1" dirty="0" smtClean="0">
                <a:solidFill>
                  <a:srgbClr val="0000FF"/>
                </a:solidFill>
              </a:rPr>
              <a:t>120m x 120m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Integrated/separated UAV</a:t>
            </a:r>
            <a:r>
              <a:rPr lang="ko-KR" altLang="en-US" dirty="0" smtClean="0">
                <a:solidFill>
                  <a:schemeClr val="tx1"/>
                </a:solidFill>
              </a:rPr>
              <a:t>에서의 </a:t>
            </a:r>
            <a:r>
              <a:rPr lang="en-US" altLang="ko-KR" dirty="0" smtClean="0">
                <a:solidFill>
                  <a:schemeClr val="tx1"/>
                </a:solidFill>
              </a:rPr>
              <a:t>T</a:t>
            </a:r>
            <a:r>
              <a:rPr lang="ko-KR" altLang="en-US" dirty="0" smtClean="0">
                <a:solidFill>
                  <a:schemeClr val="tx1"/>
                </a:solidFill>
              </a:rPr>
              <a:t>의 값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b="1" dirty="0" smtClean="0">
                <a:solidFill>
                  <a:srgbClr val="0000FF"/>
                </a:solidFill>
              </a:rPr>
              <a:t>각각 </a:t>
            </a:r>
            <a:r>
              <a:rPr lang="en-US" altLang="ko-KR" b="1" dirty="0" smtClean="0">
                <a:solidFill>
                  <a:srgbClr val="0000FF"/>
                </a:solidFill>
              </a:rPr>
              <a:t>50 sec, 110 sec</a:t>
            </a:r>
            <a:endParaRPr lang="en-US" altLang="ko-KR" b="1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61588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759196" y="1639718"/>
            <a:ext cx="11529060" cy="259864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UAV-Aided WPCN </a:t>
            </a:r>
            <a:r>
              <a:rPr lang="ko-KR" altLang="en-US" dirty="0" smtClean="0"/>
              <a:t>관련 논문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8. SIMULATION RESULTS (</a:t>
            </a:r>
            <a:r>
              <a:rPr lang="ko-KR" altLang="en-US" dirty="0"/>
              <a:t>제안된 알고리즘의 성능 측정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Algorithm 1</a:t>
            </a:r>
            <a:r>
              <a:rPr lang="ko-KR" altLang="en-US" dirty="0" smtClean="0">
                <a:solidFill>
                  <a:schemeClr val="tx1"/>
                </a:solidFill>
              </a:rPr>
              <a:t>으로 최적화한 </a:t>
            </a:r>
            <a:r>
              <a:rPr lang="en-US" altLang="ko-KR" dirty="0" smtClean="0">
                <a:solidFill>
                  <a:schemeClr val="tx1"/>
                </a:solidFill>
              </a:rPr>
              <a:t>UAV</a:t>
            </a:r>
            <a:r>
              <a:rPr lang="ko-KR" altLang="en-US" dirty="0" smtClean="0">
                <a:solidFill>
                  <a:schemeClr val="tx1"/>
                </a:solidFill>
              </a:rPr>
              <a:t>의 </a:t>
            </a:r>
            <a:r>
              <a:rPr lang="en-US" altLang="ko-KR" dirty="0" smtClean="0">
                <a:solidFill>
                  <a:schemeClr val="tx1"/>
                </a:solidFill>
              </a:rPr>
              <a:t>trajectory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삼각형</a:t>
            </a:r>
            <a:r>
              <a:rPr lang="en-US" altLang="ko-KR" dirty="0" smtClean="0">
                <a:solidFill>
                  <a:schemeClr val="tx1"/>
                </a:solidFill>
              </a:rPr>
              <a:t>, + </a:t>
            </a:r>
            <a:r>
              <a:rPr lang="ko-KR" altLang="en-US" dirty="0" smtClean="0">
                <a:solidFill>
                  <a:schemeClr val="tx1"/>
                </a:solidFill>
              </a:rPr>
              <a:t>모양의 각 기호는 </a:t>
            </a:r>
            <a:r>
              <a:rPr lang="en-US" altLang="ko-KR" b="1" dirty="0" smtClean="0">
                <a:solidFill>
                  <a:srgbClr val="0000FF"/>
                </a:solidFill>
              </a:rPr>
              <a:t>10</a:t>
            </a:r>
            <a:r>
              <a:rPr lang="ko-KR" altLang="en-US" b="1" dirty="0" smtClean="0">
                <a:solidFill>
                  <a:srgbClr val="0000FF"/>
                </a:solidFill>
              </a:rPr>
              <a:t>초 간격으로 측정한 </a:t>
            </a:r>
            <a:r>
              <a:rPr lang="en-US" altLang="ko-KR" b="1" dirty="0" smtClean="0">
                <a:solidFill>
                  <a:srgbClr val="0000FF"/>
                </a:solidFill>
              </a:rPr>
              <a:t>UAV</a:t>
            </a:r>
            <a:r>
              <a:rPr lang="ko-KR" altLang="en-US" b="1" dirty="0" smtClean="0">
                <a:solidFill>
                  <a:srgbClr val="0000FF"/>
                </a:solidFill>
              </a:rPr>
              <a:t>의 위치</a:t>
            </a:r>
            <a:endParaRPr lang="en-US" altLang="ko-KR" b="1" dirty="0" smtClean="0">
              <a:solidFill>
                <a:srgbClr val="0000FF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373401"/>
              </p:ext>
            </p:extLst>
          </p:nvPr>
        </p:nvGraphicFramePr>
        <p:xfrm>
          <a:off x="845292" y="4399005"/>
          <a:ext cx="11356868" cy="43569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8434">
                  <a:extLst>
                    <a:ext uri="{9D8B030D-6E8A-4147-A177-3AD203B41FA5}">
                      <a16:colId xmlns:a16="http://schemas.microsoft.com/office/drawing/2014/main" val="1323852490"/>
                    </a:ext>
                  </a:extLst>
                </a:gridCol>
                <a:gridCol w="5678434">
                  <a:extLst>
                    <a:ext uri="{9D8B030D-6E8A-4147-A177-3AD203B41FA5}">
                      <a16:colId xmlns:a16="http://schemas.microsoft.com/office/drawing/2014/main" val="2312125954"/>
                    </a:ext>
                  </a:extLst>
                </a:gridCol>
              </a:tblGrid>
              <a:tr h="3660811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618626"/>
                  </a:ext>
                </a:extLst>
              </a:tr>
              <a:tr h="6961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smtClean="0"/>
                        <a:t>T =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50 sec</a:t>
                      </a:r>
                      <a:endParaRPr lang="ko-KR" altLang="en-US" sz="2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smtClean="0"/>
                        <a:t>T =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110 sec</a:t>
                      </a:r>
                      <a:endParaRPr lang="ko-KR" altLang="en-US" sz="2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718630"/>
                  </a:ext>
                </a:extLst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83955" y="4448433"/>
            <a:ext cx="4633785" cy="354639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981566" y="4447709"/>
            <a:ext cx="4720283" cy="354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130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1652076"/>
            <a:ext cx="11701660" cy="194735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UAV-Aided WPCN </a:t>
            </a:r>
            <a:r>
              <a:rPr lang="ko-KR" altLang="en-US" dirty="0" smtClean="0"/>
              <a:t>관련 논문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8. SIMULATION </a:t>
            </a:r>
            <a:r>
              <a:rPr lang="en-US" altLang="ko-KR" dirty="0" smtClean="0"/>
              <a:t>RESULTS </a:t>
            </a:r>
            <a:r>
              <a:rPr lang="en-US" altLang="ko-KR" dirty="0"/>
              <a:t>(</a:t>
            </a:r>
            <a:r>
              <a:rPr lang="ko-KR" altLang="en-US" dirty="0"/>
              <a:t>제안된 알고리즘의 성능 측정</a:t>
            </a:r>
            <a:r>
              <a:rPr lang="en-US" altLang="ko-KR" dirty="0" smtClean="0"/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 = 50 sec</a:t>
            </a:r>
            <a:r>
              <a:rPr lang="ko-KR" altLang="en-US" dirty="0" smtClean="0">
                <a:solidFill>
                  <a:schemeClr val="tx1"/>
                </a:solidFill>
              </a:rPr>
              <a:t>에서는 </a:t>
            </a:r>
            <a:r>
              <a:rPr lang="ko-KR" altLang="en-US" dirty="0" smtClean="0">
                <a:solidFill>
                  <a:schemeClr val="tx1"/>
                </a:solidFill>
              </a:rPr>
              <a:t>다음과 같다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277863"/>
              </p:ext>
            </p:extLst>
          </p:nvPr>
        </p:nvGraphicFramePr>
        <p:xfrm>
          <a:off x="7438767" y="3546531"/>
          <a:ext cx="4887081" cy="4657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7081">
                  <a:extLst>
                    <a:ext uri="{9D8B030D-6E8A-4147-A177-3AD203B41FA5}">
                      <a16:colId xmlns:a16="http://schemas.microsoft.com/office/drawing/2014/main" val="1323852490"/>
                    </a:ext>
                  </a:extLst>
                </a:gridCol>
              </a:tblGrid>
              <a:tr h="3913687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618626"/>
                  </a:ext>
                </a:extLst>
              </a:tr>
              <a:tr h="744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smtClean="0"/>
                        <a:t>T =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50 sec</a:t>
                      </a:r>
                      <a:endParaRPr lang="ko-KR" altLang="en-US" sz="2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718630"/>
                  </a:ext>
                </a:extLst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616515" y="3633029"/>
            <a:ext cx="4531584" cy="371909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335664"/>
              </p:ext>
            </p:extLst>
          </p:nvPr>
        </p:nvGraphicFramePr>
        <p:xfrm>
          <a:off x="952945" y="3512934"/>
          <a:ext cx="6003908" cy="5075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2039">
                  <a:extLst>
                    <a:ext uri="{9D8B030D-6E8A-4147-A177-3AD203B41FA5}">
                      <a16:colId xmlns:a16="http://schemas.microsoft.com/office/drawing/2014/main" val="2022766716"/>
                    </a:ext>
                  </a:extLst>
                </a:gridCol>
                <a:gridCol w="4151869">
                  <a:extLst>
                    <a:ext uri="{9D8B030D-6E8A-4147-A177-3AD203B41FA5}">
                      <a16:colId xmlns:a16="http://schemas.microsoft.com/office/drawing/2014/main" val="2446318053"/>
                    </a:ext>
                  </a:extLst>
                </a:gridCol>
              </a:tblGrid>
              <a:tr h="1691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Integrated</a:t>
                      </a:r>
                      <a:r>
                        <a:rPr lang="en-US" altLang="ko-KR" sz="2400" baseline="0" dirty="0" smtClean="0"/>
                        <a:t> UAV WPCN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모든 </a:t>
                      </a:r>
                      <a:r>
                        <a:rPr lang="en-US" altLang="ko-KR" sz="2400" dirty="0" smtClean="0"/>
                        <a:t>GT</a:t>
                      </a:r>
                      <a:r>
                        <a:rPr lang="ko-KR" altLang="en-US" sz="2400" dirty="0" smtClean="0"/>
                        <a:t>를 커버하려고 함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627094"/>
                  </a:ext>
                </a:extLst>
              </a:tr>
              <a:tr h="1691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Separated</a:t>
                      </a:r>
                      <a:r>
                        <a:rPr lang="en-US" altLang="ko-KR" sz="2400" dirty="0" smtClean="0"/>
                        <a:t> UAV WPCN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</a:t>
                      </a:r>
                      <a:r>
                        <a:rPr lang="ko-KR" altLang="en-US" sz="2400" dirty="0" smtClean="0"/>
                        <a:t>개의 </a:t>
                      </a:r>
                      <a:r>
                        <a:rPr lang="en-US" altLang="ko-KR" sz="2400" dirty="0" smtClean="0"/>
                        <a:t>UAV</a:t>
                      </a:r>
                      <a:r>
                        <a:rPr lang="ko-KR" altLang="en-US" sz="2400" dirty="0" smtClean="0"/>
                        <a:t>가 </a:t>
                      </a:r>
                      <a:r>
                        <a:rPr lang="en-US" altLang="ko-KR" sz="2400" dirty="0" smtClean="0"/>
                        <a:t>2</a:t>
                      </a:r>
                      <a:r>
                        <a:rPr lang="ko-KR" altLang="en-US" sz="2400" dirty="0" smtClean="0"/>
                        <a:t>개의 서로 다른 영역을 커버하려고 함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77922"/>
                  </a:ext>
                </a:extLst>
              </a:tr>
              <a:tr h="16916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비교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Separated</a:t>
                      </a:r>
                      <a:r>
                        <a:rPr lang="en-US" altLang="ko-KR" sz="2400" baseline="0" dirty="0" smtClean="0"/>
                        <a:t> UAV WPCN</a:t>
                      </a:r>
                      <a:r>
                        <a:rPr lang="ko-KR" altLang="en-US" sz="2400" baseline="0" dirty="0" smtClean="0"/>
                        <a:t>의 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minimum throughput performance</a:t>
                      </a:r>
                      <a:r>
                        <a:rPr lang="ko-KR" altLang="en-US" sz="2400" baseline="0" dirty="0" smtClean="0"/>
                        <a:t>가 </a:t>
                      </a:r>
                      <a:r>
                        <a:rPr lang="en-US" altLang="ko-KR" sz="2400" b="1" baseline="0" dirty="0" smtClean="0"/>
                        <a:t>integrated</a:t>
                      </a:r>
                      <a:r>
                        <a:rPr lang="en-US" altLang="ko-KR" sz="2400" baseline="0" dirty="0" smtClean="0"/>
                        <a:t> UAV WPCN</a:t>
                      </a:r>
                      <a:r>
                        <a:rPr lang="ko-KR" altLang="en-US" sz="2400" baseline="0" dirty="0" smtClean="0"/>
                        <a:t>보다 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28% </a:t>
                      </a:r>
                      <a:r>
                        <a:rPr lang="ko-KR" altLang="en-US" sz="2400" baseline="0" dirty="0" smtClean="0"/>
                        <a:t>큼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22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7735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1652076"/>
            <a:ext cx="11701660" cy="194735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UAV-Aided WPCN </a:t>
            </a:r>
            <a:r>
              <a:rPr lang="ko-KR" altLang="en-US" dirty="0" smtClean="0"/>
              <a:t>관련 논문 </a:t>
            </a:r>
            <a:r>
              <a:rPr lang="ko-KR" altLang="en-US" dirty="0" smtClean="0"/>
              <a:t>학습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8. SIMULATION </a:t>
            </a:r>
            <a:r>
              <a:rPr lang="en-US" altLang="ko-KR" dirty="0" smtClean="0"/>
              <a:t>RESULTS </a:t>
            </a:r>
            <a:r>
              <a:rPr lang="en-US" altLang="ko-KR" dirty="0"/>
              <a:t>(</a:t>
            </a:r>
            <a:r>
              <a:rPr lang="ko-KR" altLang="en-US" dirty="0"/>
              <a:t>제안된 알고리즘의 성능 측정</a:t>
            </a:r>
            <a:r>
              <a:rPr lang="en-US" altLang="ko-KR" dirty="0" smtClean="0"/>
              <a:t>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 = 110 sec</a:t>
            </a:r>
            <a:r>
              <a:rPr lang="ko-KR" altLang="en-US" dirty="0" smtClean="0">
                <a:solidFill>
                  <a:schemeClr val="tx1"/>
                </a:solidFill>
              </a:rPr>
              <a:t>에서는 </a:t>
            </a:r>
            <a:r>
              <a:rPr lang="ko-KR" altLang="en-US" dirty="0" smtClean="0">
                <a:solidFill>
                  <a:schemeClr val="tx1"/>
                </a:solidFill>
              </a:rPr>
              <a:t>다음과 같다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056780"/>
              </p:ext>
            </p:extLst>
          </p:nvPr>
        </p:nvGraphicFramePr>
        <p:xfrm>
          <a:off x="7438767" y="3546531"/>
          <a:ext cx="4887081" cy="4657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7081">
                  <a:extLst>
                    <a:ext uri="{9D8B030D-6E8A-4147-A177-3AD203B41FA5}">
                      <a16:colId xmlns:a16="http://schemas.microsoft.com/office/drawing/2014/main" val="1323852490"/>
                    </a:ext>
                  </a:extLst>
                </a:gridCol>
              </a:tblGrid>
              <a:tr h="3913687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618626"/>
                  </a:ext>
                </a:extLst>
              </a:tr>
              <a:tr h="7442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smtClean="0"/>
                        <a:t>T =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110 sec</a:t>
                      </a:r>
                      <a:endParaRPr lang="ko-KR" altLang="en-US" sz="2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71863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919674"/>
              </p:ext>
            </p:extLst>
          </p:nvPr>
        </p:nvGraphicFramePr>
        <p:xfrm>
          <a:off x="952945" y="3512934"/>
          <a:ext cx="6003908" cy="5075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2039">
                  <a:extLst>
                    <a:ext uri="{9D8B030D-6E8A-4147-A177-3AD203B41FA5}">
                      <a16:colId xmlns:a16="http://schemas.microsoft.com/office/drawing/2014/main" val="2022766716"/>
                    </a:ext>
                  </a:extLst>
                </a:gridCol>
                <a:gridCol w="4151869">
                  <a:extLst>
                    <a:ext uri="{9D8B030D-6E8A-4147-A177-3AD203B41FA5}">
                      <a16:colId xmlns:a16="http://schemas.microsoft.com/office/drawing/2014/main" val="2446318053"/>
                    </a:ext>
                  </a:extLst>
                </a:gridCol>
              </a:tblGrid>
              <a:tr h="1691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Integrated</a:t>
                      </a:r>
                      <a:r>
                        <a:rPr lang="en-US" altLang="ko-KR" sz="2400" baseline="0" dirty="0" smtClean="0"/>
                        <a:t> UAV WPCN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최적의 경로는 </a:t>
                      </a:r>
                      <a:r>
                        <a:rPr lang="en-US" altLang="ko-KR" sz="2400" b="1" dirty="0" smtClean="0"/>
                        <a:t>GT</a:t>
                      </a:r>
                      <a:r>
                        <a:rPr lang="ko-KR" altLang="en-US" sz="2400" b="1" dirty="0" smtClean="0"/>
                        <a:t>를 연결하는 </a:t>
                      </a:r>
                      <a:r>
                        <a:rPr lang="en-US" altLang="ko-KR" sz="2400" b="1" dirty="0" smtClean="0"/>
                        <a:t>line segment</a:t>
                      </a:r>
                      <a:r>
                        <a:rPr lang="ko-KR" altLang="en-US" sz="2400" dirty="0" smtClean="0"/>
                        <a:t>의 집합이 됨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627094"/>
                  </a:ext>
                </a:extLst>
              </a:tr>
              <a:tr h="16916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Separated</a:t>
                      </a:r>
                      <a:r>
                        <a:rPr lang="en-US" altLang="ko-KR" sz="2400" dirty="0" smtClean="0"/>
                        <a:t> UAV WPCN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여전히 </a:t>
                      </a:r>
                      <a:r>
                        <a:rPr lang="en-US" altLang="ko-KR" sz="2400" b="1" dirty="0" smtClean="0"/>
                        <a:t>non-trivial</a:t>
                      </a:r>
                      <a:r>
                        <a:rPr lang="ko-KR" altLang="en-US" sz="2400" b="1" dirty="0" smtClean="0"/>
                        <a:t>한 </a:t>
                      </a:r>
                      <a:r>
                        <a:rPr lang="en-US" altLang="ko-KR" sz="2400" b="1" dirty="0" smtClean="0"/>
                        <a:t>trajectory</a:t>
                      </a:r>
                      <a:r>
                        <a:rPr lang="ko-KR" altLang="en-US" sz="2400" dirty="0" smtClean="0"/>
                        <a:t>를 보임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en-US" altLang="ko-KR" sz="2400" dirty="0" smtClean="0"/>
                        <a:t>(ID</a:t>
                      </a:r>
                      <a:r>
                        <a:rPr lang="en-US" altLang="ko-KR" sz="2400" baseline="0" dirty="0" smtClean="0"/>
                        <a:t> UAV, ET UAV</a:t>
                      </a:r>
                      <a:r>
                        <a:rPr lang="ko-KR" altLang="en-US" sz="2400" baseline="0" dirty="0" smtClean="0"/>
                        <a:t>에 대한 </a:t>
                      </a:r>
                      <a:r>
                        <a:rPr lang="en-US" altLang="ko-KR" sz="2400" b="1" baseline="0" dirty="0" smtClean="0"/>
                        <a:t>trajectory</a:t>
                      </a:r>
                      <a:r>
                        <a:rPr lang="ko-KR" altLang="en-US" sz="2400" b="1" baseline="0" dirty="0" smtClean="0"/>
                        <a:t>가 서로 다름</a:t>
                      </a:r>
                      <a:r>
                        <a:rPr lang="en-US" altLang="ko-KR" sz="2400" baseline="0" dirty="0" smtClean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77922"/>
                  </a:ext>
                </a:extLst>
              </a:tr>
              <a:tr h="16916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비교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Separated</a:t>
                      </a:r>
                      <a:r>
                        <a:rPr lang="en-US" altLang="ko-KR" sz="2400" baseline="0" dirty="0" smtClean="0"/>
                        <a:t> UAV WPCN</a:t>
                      </a:r>
                      <a:r>
                        <a:rPr lang="ko-KR" altLang="en-US" sz="2400" baseline="0" dirty="0" smtClean="0"/>
                        <a:t>의 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minimum throughput performance</a:t>
                      </a:r>
                      <a:r>
                        <a:rPr lang="ko-KR" altLang="en-US" sz="2400" baseline="0" dirty="0" smtClean="0"/>
                        <a:t>가 </a:t>
                      </a:r>
                      <a:r>
                        <a:rPr lang="en-US" altLang="ko-KR" sz="2400" b="1" baseline="0" dirty="0" smtClean="0"/>
                        <a:t>integrated</a:t>
                      </a:r>
                      <a:r>
                        <a:rPr lang="en-US" altLang="ko-KR" sz="2400" baseline="0" dirty="0" smtClean="0"/>
                        <a:t> UAV WPCN</a:t>
                      </a:r>
                      <a:r>
                        <a:rPr lang="ko-KR" altLang="en-US" sz="2400" baseline="0" dirty="0" smtClean="0"/>
                        <a:t>보다 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16% </a:t>
                      </a:r>
                      <a:r>
                        <a:rPr lang="ko-KR" altLang="en-US" sz="2400" baseline="0" dirty="0" smtClean="0"/>
                        <a:t>큼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225698"/>
                  </a:ext>
                </a:extLst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7597517" y="3691443"/>
            <a:ext cx="4475033" cy="360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096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3798</TotalTime>
  <Words>603</Words>
  <Application>Microsoft Office PowerPoint</Application>
  <PresentationFormat>Custom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1828</cp:revision>
  <dcterms:modified xsi:type="dcterms:W3CDTF">2020-07-28T02:30:50Z</dcterms:modified>
</cp:coreProperties>
</file>