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5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39" r:id="rId1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9B9"/>
    <a:srgbClr val="FF7D7D"/>
    <a:srgbClr val="FFDDDD"/>
    <a:srgbClr val="7D7DFF"/>
    <a:srgbClr val="B9B9FF"/>
    <a:srgbClr val="DDDDFF"/>
    <a:srgbClr val="CDCDFF"/>
    <a:srgbClr val="B601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20.05.22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Sparse Linear Explanations - Examples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7439" y="2229125"/>
            <a:ext cx="6021445" cy="62964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Text Classification with SVMs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오른쪽 사진은 </a:t>
            </a:r>
            <a:r>
              <a:rPr lang="en-US" altLang="ko-KR" dirty="0" smtClean="0"/>
              <a:t>SVM with RBF kernel</a:t>
            </a:r>
            <a:r>
              <a:rPr lang="ko-KR" altLang="en-US" dirty="0" smtClean="0"/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Christianity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Atheism</a:t>
            </a:r>
            <a:r>
              <a:rPr lang="ko-KR" altLang="en-US" dirty="0" smtClean="0">
                <a:solidFill>
                  <a:srgbClr val="0000FF"/>
                </a:solidFill>
              </a:rPr>
              <a:t>을 구분</a:t>
            </a:r>
            <a:r>
              <a:rPr lang="ko-KR" altLang="en-US" dirty="0" smtClean="0"/>
              <a:t>하도록 학습시킨 모델을 이용한 예측임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 대한 설명에서 </a:t>
            </a:r>
            <a:r>
              <a:rPr lang="en-US" altLang="ko-KR" dirty="0" smtClean="0">
                <a:solidFill>
                  <a:srgbClr val="0000FF"/>
                </a:solidFill>
              </a:rPr>
              <a:t>prediction</a:t>
            </a:r>
            <a:r>
              <a:rPr lang="ko-KR" altLang="en-US" dirty="0" smtClean="0">
                <a:solidFill>
                  <a:srgbClr val="0000FF"/>
                </a:solidFill>
              </a:rPr>
              <a:t>이 해당 분야와 무관한 이유</a:t>
            </a:r>
            <a:r>
              <a:rPr lang="en-US" altLang="ko-KR" dirty="0" smtClean="0">
                <a:solidFill>
                  <a:srgbClr val="0000FF"/>
                </a:solidFill>
              </a:rPr>
              <a:t>(Posting, Host, Re </a:t>
            </a:r>
            <a:r>
              <a:rPr lang="ko-KR" altLang="en-US" dirty="0" smtClean="0">
                <a:solidFill>
                  <a:srgbClr val="0000FF"/>
                </a:solidFill>
              </a:rPr>
              <a:t>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에 의해 만들어졌다</a:t>
            </a:r>
            <a:r>
              <a:rPr lang="ko-KR" altLang="en-US" dirty="0" smtClean="0"/>
              <a:t>는 것을 알 수 있음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834" y="3678315"/>
            <a:ext cx="6400800" cy="33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82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Sparse Linear Explanations - Examples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7439" y="2229126"/>
            <a:ext cx="12097554" cy="36979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Deep networks for images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Sparse linear explanation</a:t>
            </a:r>
            <a:r>
              <a:rPr lang="ko-KR" altLang="en-US" dirty="0" smtClean="0"/>
              <a:t>을 이미지 분류에 이용 시 특정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positive weight</a:t>
            </a:r>
            <a:r>
              <a:rPr lang="ko-KR" altLang="en-US" dirty="0" smtClean="0">
                <a:solidFill>
                  <a:srgbClr val="0000FF"/>
                </a:solidFill>
              </a:rPr>
              <a:t>이 있는 </a:t>
            </a:r>
            <a:r>
              <a:rPr lang="en-US" altLang="ko-KR" dirty="0" smtClean="0">
                <a:solidFill>
                  <a:srgbClr val="0000FF"/>
                </a:solidFill>
              </a:rPr>
              <a:t>super-pixel </a:t>
            </a:r>
            <a:r>
              <a:rPr lang="ko-KR" altLang="en-US" dirty="0" smtClean="0">
                <a:solidFill>
                  <a:srgbClr val="0000FF"/>
                </a:solidFill>
              </a:rPr>
              <a:t>강조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여기서는 </a:t>
            </a:r>
            <a:r>
              <a:rPr lang="en-US" altLang="ko-KR" dirty="0" smtClean="0">
                <a:solidFill>
                  <a:srgbClr val="0000FF"/>
                </a:solidFill>
              </a:rPr>
              <a:t>Google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pre-trained Inception neural network</a:t>
            </a:r>
            <a:r>
              <a:rPr lang="ko-KR" altLang="en-US" dirty="0" smtClean="0"/>
              <a:t>의 예측을 설명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K=10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24" y="6103882"/>
            <a:ext cx="8396574" cy="27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19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Submodular Pick for Explaining models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7438" y="2229126"/>
            <a:ext cx="12494161" cy="32021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전체 모델에 대한 설명 도출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개별 </a:t>
            </a:r>
            <a:r>
              <a:rPr lang="en-US" altLang="ko-KR" dirty="0" smtClean="0"/>
              <a:t>instanc</a:t>
            </a:r>
            <a:r>
              <a:rPr lang="en-US" altLang="ko-KR" dirty="0"/>
              <a:t>e</a:t>
            </a:r>
            <a:r>
              <a:rPr lang="ko-KR" altLang="en-US" dirty="0" smtClean="0"/>
              <a:t>의 집합을 이용하여 모델에 대한 </a:t>
            </a:r>
            <a:r>
              <a:rPr lang="en-US" altLang="ko-KR" dirty="0" smtClean="0"/>
              <a:t>global understanding</a:t>
            </a:r>
            <a:r>
              <a:rPr lang="ko-KR" altLang="en-US" dirty="0" smtClean="0"/>
              <a:t>을 도출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Pick step: </a:t>
            </a:r>
            <a:r>
              <a:rPr lang="en-US" altLang="ko-KR" dirty="0" smtClean="0">
                <a:solidFill>
                  <a:srgbClr val="0000FF"/>
                </a:solidFill>
              </a:rPr>
              <a:t>Instance</a:t>
            </a:r>
            <a:r>
              <a:rPr lang="ko-KR" altLang="en-US" dirty="0" smtClean="0">
                <a:solidFill>
                  <a:srgbClr val="0000FF"/>
                </a:solidFill>
              </a:rPr>
              <a:t>의 집합 </a:t>
            </a:r>
            <a:r>
              <a:rPr lang="en-US" altLang="ko-KR" dirty="0" smtClean="0">
                <a:solidFill>
                  <a:srgbClr val="0000FF"/>
                </a:solidFill>
              </a:rPr>
              <a:t>X</a:t>
            </a:r>
            <a:r>
              <a:rPr lang="ko-KR" altLang="en-US" dirty="0" smtClean="0">
                <a:solidFill>
                  <a:srgbClr val="0000FF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B</a:t>
            </a:r>
            <a:r>
              <a:rPr lang="ko-KR" altLang="en-US" dirty="0" smtClean="0">
                <a:solidFill>
                  <a:srgbClr val="0000FF"/>
                </a:solidFill>
              </a:rPr>
              <a:t>개의 </a:t>
            </a:r>
            <a:r>
              <a:rPr lang="en-US" altLang="ko-KR" dirty="0" smtClean="0">
                <a:solidFill>
                  <a:srgbClr val="0000FF"/>
                </a:solidFill>
              </a:rPr>
              <a:t>instance</a:t>
            </a:r>
            <a:r>
              <a:rPr lang="ko-KR" altLang="en-US" dirty="0" smtClean="0">
                <a:solidFill>
                  <a:srgbClr val="0000FF"/>
                </a:solidFill>
              </a:rPr>
              <a:t>를 선택</a:t>
            </a:r>
            <a:r>
              <a:rPr lang="ko-KR" altLang="en-US" dirty="0" smtClean="0"/>
              <a:t>하여 사용자에게 설명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92578"/>
              </p:ext>
            </p:extLst>
          </p:nvPr>
        </p:nvGraphicFramePr>
        <p:xfrm>
          <a:off x="1958145" y="5879304"/>
          <a:ext cx="385876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127">
                  <a:extLst>
                    <a:ext uri="{9D8B030D-6E8A-4147-A177-3AD203B41FA5}">
                      <a16:colId xmlns:a16="http://schemas.microsoft.com/office/drawing/2014/main" val="3641865861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3099661202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1439284836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17492971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1094076242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320869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f0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f1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f2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f3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f4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2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i0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1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i1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i2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5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i3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4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i4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197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32329"/>
              </p:ext>
            </p:extLst>
          </p:nvPr>
        </p:nvGraphicFramePr>
        <p:xfrm>
          <a:off x="6991018" y="6435564"/>
          <a:ext cx="38587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127">
                  <a:extLst>
                    <a:ext uri="{9D8B030D-6E8A-4147-A177-3AD203B41FA5}">
                      <a16:colId xmlns:a16="http://schemas.microsoft.com/office/drawing/2014/main" val="3641865861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3099661202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1439284836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17492971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1094076242"/>
                    </a:ext>
                  </a:extLst>
                </a:gridCol>
                <a:gridCol w="643127">
                  <a:extLst>
                    <a:ext uri="{9D8B030D-6E8A-4147-A177-3AD203B41FA5}">
                      <a16:colId xmlns:a16="http://schemas.microsoft.com/office/drawing/2014/main" val="320869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f0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f1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f2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f3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f4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2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i0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1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i3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4037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985322" y="6688860"/>
            <a:ext cx="837281" cy="605928"/>
          </a:xfrm>
          <a:prstGeom prst="rightArrow">
            <a:avLst>
              <a:gd name="adj1" fmla="val 39091"/>
              <a:gd name="adj2" fmla="val 50000"/>
            </a:avLst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19951" y="8104344"/>
                <a:ext cx="3311419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51" y="8104344"/>
                <a:ext cx="3311419" cy="642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042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Submodular Pick for Explaining models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7438" y="2229126"/>
            <a:ext cx="12494161" cy="11420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38" y="3371161"/>
            <a:ext cx="7246478" cy="45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0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Submodular Pick for Explaining models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7439" y="2229126"/>
            <a:ext cx="11381458" cy="20282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1. Algorithm 1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instance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weight w</a:t>
            </a:r>
            <a:r>
              <a:rPr lang="ko-KR" altLang="en-US" dirty="0" smtClean="0"/>
              <a:t>를 구하고 그것을 이용하여 다음과 같이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정의한다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29579" y="4257393"/>
                <a:ext cx="7537192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79" y="4257393"/>
                <a:ext cx="7537192" cy="642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0614"/>
              </p:ext>
            </p:extLst>
          </p:nvPr>
        </p:nvGraphicFramePr>
        <p:xfrm>
          <a:off x="2655906" y="5198338"/>
          <a:ext cx="261015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36">
                  <a:extLst>
                    <a:ext uri="{9D8B030D-6E8A-4147-A177-3AD203B41FA5}">
                      <a16:colId xmlns:a16="http://schemas.microsoft.com/office/drawing/2014/main" val="930807852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28125857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79633293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857524929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3755351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172858470"/>
                    </a:ext>
                  </a:extLst>
                </a:gridCol>
              </a:tblGrid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i</a:t>
                      </a:r>
                      <a:r>
                        <a:rPr lang="en-US" altLang="ko-KR" sz="1600" b="1" dirty="0" smtClean="0"/>
                        <a:t> / j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215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1311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78774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08340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94391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61985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95852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94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204103" y="7973591"/>
                <a:ext cx="1645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03" y="7973591"/>
                <a:ext cx="1645963" cy="461665"/>
              </a:xfrm>
              <a:prstGeom prst="rect">
                <a:avLst/>
              </a:prstGeom>
              <a:blipFill>
                <a:blip r:embed="rId3"/>
                <a:stretch>
                  <a:fillRect l="-111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60475"/>
              </p:ext>
            </p:extLst>
          </p:nvPr>
        </p:nvGraphicFramePr>
        <p:xfrm>
          <a:off x="6351759" y="5198338"/>
          <a:ext cx="261015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36">
                  <a:extLst>
                    <a:ext uri="{9D8B030D-6E8A-4147-A177-3AD203B41FA5}">
                      <a16:colId xmlns:a16="http://schemas.microsoft.com/office/drawing/2014/main" val="930807852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28125857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79633293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857524929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3755351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172858470"/>
                    </a:ext>
                  </a:extLst>
                </a:gridCol>
              </a:tblGrid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i</a:t>
                      </a:r>
                      <a:r>
                        <a:rPr lang="en-US" altLang="ko-KR" sz="1600" b="1" dirty="0" smtClean="0"/>
                        <a:t> / j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215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61311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78774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08340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94391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61985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95852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94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770691" y="7973590"/>
                <a:ext cx="1904496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691" y="7973590"/>
                <a:ext cx="1904496" cy="642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5390270" y="6236494"/>
            <a:ext cx="837281" cy="605928"/>
          </a:xfrm>
          <a:prstGeom prst="rightArrow">
            <a:avLst>
              <a:gd name="adj1" fmla="val 39091"/>
              <a:gd name="adj2" fmla="val 50000"/>
            </a:avLst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7073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Submodular Pick for Explaining models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7439" y="2229127"/>
            <a:ext cx="11381458" cy="13733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2.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element(feature) j</a:t>
            </a:r>
            <a:r>
              <a:rPr lang="ko-KR" altLang="en-US" dirty="0" smtClean="0"/>
              <a:t>에 대하여 다음을 구한다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77190"/>
              </p:ext>
            </p:extLst>
          </p:nvPr>
        </p:nvGraphicFramePr>
        <p:xfrm>
          <a:off x="882191" y="5410466"/>
          <a:ext cx="261015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36">
                  <a:extLst>
                    <a:ext uri="{9D8B030D-6E8A-4147-A177-3AD203B41FA5}">
                      <a16:colId xmlns:a16="http://schemas.microsoft.com/office/drawing/2014/main" val="930807852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28125857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79633293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857524929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3755351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172858470"/>
                    </a:ext>
                  </a:extLst>
                </a:gridCol>
              </a:tblGrid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i</a:t>
                      </a:r>
                      <a:r>
                        <a:rPr lang="en-US" altLang="ko-KR" sz="1600" b="1" dirty="0" smtClean="0"/>
                        <a:t> / j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215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1311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78774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08340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94391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61985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95852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94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30388" y="8185719"/>
                <a:ext cx="1645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88" y="8185719"/>
                <a:ext cx="1645963" cy="461665"/>
              </a:xfrm>
              <a:prstGeom prst="rect">
                <a:avLst/>
              </a:prstGeom>
              <a:blipFill>
                <a:blip r:embed="rId2"/>
                <a:stretch>
                  <a:fillRect l="-111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54365"/>
              </p:ext>
            </p:extLst>
          </p:nvPr>
        </p:nvGraphicFramePr>
        <p:xfrm>
          <a:off x="4578044" y="5410466"/>
          <a:ext cx="261015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36">
                  <a:extLst>
                    <a:ext uri="{9D8B030D-6E8A-4147-A177-3AD203B41FA5}">
                      <a16:colId xmlns:a16="http://schemas.microsoft.com/office/drawing/2014/main" val="930807852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28125857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79633293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857524929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3755351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172858470"/>
                    </a:ext>
                  </a:extLst>
                </a:gridCol>
              </a:tblGrid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i</a:t>
                      </a:r>
                      <a:r>
                        <a:rPr lang="en-US" altLang="ko-KR" sz="1600" b="1" dirty="0" smtClean="0"/>
                        <a:t> / j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215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61311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78774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08340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94391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61985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95852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94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96976" y="8185718"/>
                <a:ext cx="1904496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76" y="8185718"/>
                <a:ext cx="1904496" cy="642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3616555" y="6624894"/>
            <a:ext cx="837281" cy="605928"/>
          </a:xfrm>
          <a:prstGeom prst="rightArrow">
            <a:avLst>
              <a:gd name="adj1" fmla="val 39091"/>
              <a:gd name="adj2" fmla="val 50000"/>
            </a:avLst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942078" y="3451038"/>
                <a:ext cx="2112180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078" y="3451038"/>
                <a:ext cx="2112180" cy="1529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7436616" y="6624894"/>
            <a:ext cx="837281" cy="605928"/>
          </a:xfrm>
          <a:prstGeom prst="rightArrow">
            <a:avLst>
              <a:gd name="adj1" fmla="val 39091"/>
              <a:gd name="adj2" fmla="val 50000"/>
            </a:avLst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668246"/>
                  </p:ext>
                </p:extLst>
              </p:nvPr>
            </p:nvGraphicFramePr>
            <p:xfrm>
              <a:off x="8522313" y="5706942"/>
              <a:ext cx="345929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1859">
                      <a:extLst>
                        <a:ext uri="{9D8B030D-6E8A-4147-A177-3AD203B41FA5}">
                          <a16:colId xmlns:a16="http://schemas.microsoft.com/office/drawing/2014/main" val="2840300075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2743049434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2049485639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3696378139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15237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52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7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22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7D7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11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DD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16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B9B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14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CDC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370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668246"/>
                  </p:ext>
                </p:extLst>
              </p:nvPr>
            </p:nvGraphicFramePr>
            <p:xfrm>
              <a:off x="8522313" y="5706942"/>
              <a:ext cx="345929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1859">
                      <a:extLst>
                        <a:ext uri="{9D8B030D-6E8A-4147-A177-3AD203B41FA5}">
                          <a16:colId xmlns:a16="http://schemas.microsoft.com/office/drawing/2014/main" val="2840300075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2743049434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2049485639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3696378139"/>
                        </a:ext>
                      </a:extLst>
                    </a:gridCol>
                    <a:gridCol w="691859">
                      <a:extLst>
                        <a:ext uri="{9D8B030D-6E8A-4147-A177-3AD203B41FA5}">
                          <a16:colId xmlns:a16="http://schemas.microsoft.com/office/drawing/2014/main" val="15237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754" t="-1639" r="-400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2655" t="-1639" r="-30354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0877" t="-1639" r="-20087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03540" t="-1639" r="-10265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639" r="-1754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52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7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22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7D7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11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DD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16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B9B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1" dirty="0" smtClean="0"/>
                            <a:t>14</a:t>
                          </a:r>
                          <a:endParaRPr lang="ko-KR" altLang="en-US" sz="1600" b="1" dirty="0"/>
                        </a:p>
                      </a:txBody>
                      <a:tcPr>
                        <a:solidFill>
                          <a:srgbClr val="CDC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37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026963" y="6448622"/>
                <a:ext cx="2112180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963" y="6448622"/>
                <a:ext cx="2112180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6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Submodular Pick for Explaining models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7439" y="2229126"/>
            <a:ext cx="11800098" cy="19486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3. V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다음과 같이 선택하여 다음 수식의 값을 </a:t>
            </a:r>
            <a:r>
              <a:rPr lang="en-US" altLang="ko-KR" dirty="0" smtClean="0"/>
              <a:t>greedy</a:t>
            </a:r>
            <a:r>
              <a:rPr lang="ko-KR" altLang="en-US" dirty="0" smtClean="0"/>
              <a:t>하게 최적화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77008"/>
              </p:ext>
            </p:extLst>
          </p:nvPr>
        </p:nvGraphicFramePr>
        <p:xfrm>
          <a:off x="512872" y="5487585"/>
          <a:ext cx="261015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36">
                  <a:extLst>
                    <a:ext uri="{9D8B030D-6E8A-4147-A177-3AD203B41FA5}">
                      <a16:colId xmlns:a16="http://schemas.microsoft.com/office/drawing/2014/main" val="930807852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28125857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79633293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857524929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3755351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172858470"/>
                    </a:ext>
                  </a:extLst>
                </a:gridCol>
              </a:tblGrid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i</a:t>
                      </a:r>
                      <a:r>
                        <a:rPr lang="en-US" altLang="ko-KR" sz="1600" b="1" dirty="0" smtClean="0"/>
                        <a:t> / j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215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1311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78774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08340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94391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61985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95852"/>
                  </a:ext>
                </a:extLst>
              </a:tr>
              <a:tr h="13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94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61069" y="8262838"/>
                <a:ext cx="1645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69" y="8262838"/>
                <a:ext cx="1645963" cy="461665"/>
              </a:xfrm>
              <a:prstGeom prst="rect">
                <a:avLst/>
              </a:prstGeom>
              <a:blipFill>
                <a:blip r:embed="rId2"/>
                <a:stretch>
                  <a:fillRect l="-111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39882"/>
              </p:ext>
            </p:extLst>
          </p:nvPr>
        </p:nvGraphicFramePr>
        <p:xfrm>
          <a:off x="4208725" y="5487585"/>
          <a:ext cx="261015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36">
                  <a:extLst>
                    <a:ext uri="{9D8B030D-6E8A-4147-A177-3AD203B41FA5}">
                      <a16:colId xmlns:a16="http://schemas.microsoft.com/office/drawing/2014/main" val="930807852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28125857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79633293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857524929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3755351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172858470"/>
                    </a:ext>
                  </a:extLst>
                </a:gridCol>
              </a:tblGrid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i</a:t>
                      </a:r>
                      <a:r>
                        <a:rPr lang="en-US" altLang="ko-KR" sz="1600" b="1" dirty="0" smtClean="0"/>
                        <a:t> / j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215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61311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78774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08340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94391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61985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95852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94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627657" y="8262837"/>
                <a:ext cx="1904496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657" y="8262837"/>
                <a:ext cx="1904496" cy="642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3247236" y="6702013"/>
            <a:ext cx="837281" cy="605928"/>
          </a:xfrm>
          <a:prstGeom prst="rightArrow">
            <a:avLst>
              <a:gd name="adj1" fmla="val 39091"/>
              <a:gd name="adj2" fmla="val 50000"/>
            </a:avLst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931711" y="3971768"/>
                <a:ext cx="6502400" cy="15086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∪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𝒕𝒐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𝒐𝒑𝒕𝒊𝒎𝒊𝒛𝒆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𝑷𝒊𝒄𝒌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11" y="3971768"/>
                <a:ext cx="6502400" cy="1508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6943089" y="6702013"/>
            <a:ext cx="837281" cy="605928"/>
          </a:xfrm>
          <a:prstGeom prst="rightArrow">
            <a:avLst>
              <a:gd name="adj1" fmla="val 39091"/>
              <a:gd name="adj2" fmla="val 50000"/>
            </a:avLst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53128"/>
              </p:ext>
            </p:extLst>
          </p:nvPr>
        </p:nvGraphicFramePr>
        <p:xfrm>
          <a:off x="8039229" y="5454200"/>
          <a:ext cx="261015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700817428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3290933100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4117901164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161953335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4766062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746156627"/>
                    </a:ext>
                  </a:extLst>
                </a:gridCol>
              </a:tblGrid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V={2}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9446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22076"/>
              </p:ext>
            </p:extLst>
          </p:nvPr>
        </p:nvGraphicFramePr>
        <p:xfrm>
          <a:off x="8039229" y="6049256"/>
          <a:ext cx="2610155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546618504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535570151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662322648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182681701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1437485083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3934807026"/>
                    </a:ext>
                  </a:extLst>
                </a:gridCol>
              </a:tblGrid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78236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V={0,2}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31547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9096615" y="5827921"/>
            <a:ext cx="636531" cy="18369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26979"/>
              </p:ext>
            </p:extLst>
          </p:nvPr>
        </p:nvGraphicFramePr>
        <p:xfrm>
          <a:off x="8039229" y="7004174"/>
          <a:ext cx="2610155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546618504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535570151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662322648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182681701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1437485083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3934807026"/>
                    </a:ext>
                  </a:extLst>
                </a:gridCol>
              </a:tblGrid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578236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V(|V|=3)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3154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17803" y="7542253"/>
            <a:ext cx="4151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08840"/>
              </p:ext>
            </p:extLst>
          </p:nvPr>
        </p:nvGraphicFramePr>
        <p:xfrm>
          <a:off x="8039229" y="7959092"/>
          <a:ext cx="2610155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546618504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535570151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662322648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2182681701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1437485083"/>
                    </a:ext>
                  </a:extLst>
                </a:gridCol>
                <a:gridCol w="367755">
                  <a:extLst>
                    <a:ext uri="{9D8B030D-6E8A-4147-A177-3AD203B41FA5}">
                      <a16:colId xmlns:a16="http://schemas.microsoft.com/office/drawing/2014/main" val="3934807026"/>
                    </a:ext>
                  </a:extLst>
                </a:gridCol>
              </a:tblGrid>
              <a:tr h="219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578236"/>
                  </a:ext>
                </a:extLst>
              </a:tr>
              <a:tr h="219861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V(|V|=4)</a:t>
                      </a:r>
                      <a:endParaRPr lang="ko-KR" altLang="en-US" sz="1200" b="1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solidFill>
                      <a:srgbClr val="FF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31547"/>
                  </a:ext>
                </a:extLst>
              </a:tr>
            </a:tbl>
          </a:graphicData>
        </a:graphic>
      </p:graphicFrame>
      <p:sp>
        <p:nvSpPr>
          <p:cNvPr id="23" name="Down Arrow 22"/>
          <p:cNvSpPr/>
          <p:nvPr/>
        </p:nvSpPr>
        <p:spPr>
          <a:xfrm>
            <a:off x="9096614" y="6774048"/>
            <a:ext cx="636531" cy="18369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0714933" y="5391007"/>
                <a:ext cx="16065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933" y="5391007"/>
                <a:ext cx="1606530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0714933" y="6328932"/>
                <a:ext cx="16065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933" y="6328932"/>
                <a:ext cx="160653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0714932" y="7259502"/>
                <a:ext cx="16065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932" y="7259502"/>
                <a:ext cx="1606530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0714932" y="8259241"/>
                <a:ext cx="16065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ko-KR" sz="2000" b="1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932" y="8259241"/>
                <a:ext cx="1606530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453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Submodular Pick for Explaining models</a:t>
            </a:r>
            <a:endParaRPr lang="ko-KR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7439" y="2229126"/>
                <a:ext cx="5862007" cy="649623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예제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W</a:t>
                </a:r>
                <a:r>
                  <a:rPr lang="ko-KR" altLang="en-US" dirty="0" smtClean="0"/>
                  <a:t>에 대하여 </a:t>
                </a:r>
                <a14:m>
                  <m:oMath xmlns:m="http://schemas.openxmlformats.org/officeDocument/2006/math">
                    <m:r>
                      <a:rPr lang="en-US" altLang="ko-KR" i="1">
                        <a:sym typeface="Helvetica"/>
                      </a:rPr>
                      <m:t>𝒏</m:t>
                    </m:r>
                    <m:r>
                      <a:rPr lang="en-US" altLang="ko-KR" i="1">
                        <a:sym typeface="Helvetica"/>
                      </a:rPr>
                      <m:t>=</m:t>
                    </m:r>
                    <m:r>
                      <a:rPr lang="en-US" altLang="ko-KR" i="1">
                        <a:sym typeface="Helvetica"/>
                      </a:rPr>
                      <m:t>𝒅</m:t>
                    </m:r>
                    <m:r>
                      <a:rPr lang="en-US" altLang="ko-KR" i="1">
                        <a:sym typeface="Helvetica"/>
                      </a:rPr>
                      <m:t>′=</m:t>
                    </m:r>
                    <m:r>
                      <a:rPr lang="en-US" altLang="ko-KR" i="1">
                        <a:sym typeface="Helvetica"/>
                      </a:rPr>
                      <m:t>𝟓</m:t>
                    </m:r>
                  </m:oMath>
                </a14:m>
                <a:r>
                  <a:rPr lang="ko-KR" altLang="ko-KR" dirty="0">
                    <a:sym typeface="Helvetica"/>
                  </a:rPr>
                  <a:t>인</a:t>
                </a:r>
                <a:r>
                  <a:rPr lang="en-US" altLang="ko-KR" dirty="0">
                    <a:sym typeface="Helvetica"/>
                  </a:rPr>
                  <a:t> </a:t>
                </a:r>
                <a:r>
                  <a:rPr lang="en-US" altLang="ko-KR" dirty="0" smtClean="0">
                    <a:sym typeface="Helvetica"/>
                  </a:rPr>
                  <a:t>binary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𝑰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𝟐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&gt;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𝑰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ko-KR" dirty="0">
                    <a:sym typeface="Helvetica"/>
                  </a:rPr>
                  <a:t>인데 이는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f2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가 더 많은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instance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를 설명</a:t>
                </a:r>
                <a:r>
                  <a:rPr lang="ko-KR" altLang="ko-KR" dirty="0">
                    <a:sym typeface="Helvetica"/>
                  </a:rPr>
                  <a:t>하기 </a:t>
                </a:r>
                <a:r>
                  <a:rPr lang="ko-KR" altLang="ko-KR" dirty="0" smtClean="0">
                    <a:sym typeface="Helvetica"/>
                  </a:rPr>
                  <a:t>때문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row </a:t>
                </a:r>
                <a:r>
                  <a:rPr lang="en-US" altLang="ko-KR" dirty="0">
                    <a:sym typeface="Helvetica"/>
                  </a:rPr>
                  <a:t>2</a:t>
                </a:r>
                <a:r>
                  <a:rPr lang="ko-KR" altLang="ko-KR" dirty="0">
                    <a:sym typeface="Helvetica"/>
                  </a:rPr>
                  <a:t>가 선택되었다면 다음에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limLow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𝐚𝐫𝐠𝐦𝐚𝐱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𝒄</m:t>
                        </m:r>
                        <m:d>
                          <m:d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𝑽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, 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𝑾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, 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𝑰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인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row 5</a:t>
                </a:r>
                <a:r>
                  <a:rPr lang="ko-KR" altLang="ko-KR" dirty="0">
                    <a:sym typeface="Helvetica"/>
                  </a:rPr>
                  <a:t>가 </a:t>
                </a:r>
                <a:r>
                  <a:rPr lang="ko-KR" altLang="ko-KR" dirty="0" smtClean="0">
                    <a:sym typeface="Helvetica"/>
                  </a:rPr>
                  <a:t>선택</a:t>
                </a:r>
                <a:r>
                  <a:rPr lang="ko-KR" altLang="en-US" dirty="0" smtClean="0">
                    <a:sym typeface="Helvetica"/>
                  </a:rPr>
                  <a:t>됨</a:t>
                </a:r>
                <a:r>
                  <a:rPr lang="en-US" altLang="ko-KR" dirty="0">
                    <a:sym typeface="Helvetica"/>
                  </a:rPr>
                  <a:t> </a:t>
                </a:r>
                <a:r>
                  <a:rPr lang="en-US" altLang="ko-KR" dirty="0" smtClean="0">
                    <a:sym typeface="Helvetica"/>
                  </a:rPr>
                  <a:t>(explanation</a:t>
                </a:r>
                <a:r>
                  <a:rPr lang="ko-KR" altLang="en-US" dirty="0" smtClean="0">
                    <a:sym typeface="Helvetica"/>
                  </a:rPr>
                  <a:t>은 중복되면 안 됨</a:t>
                </a:r>
                <a:r>
                  <a:rPr lang="en-US" altLang="ko-KR" dirty="0" smtClean="0">
                    <a:sym typeface="Helvetica"/>
                  </a:rPr>
                  <a:t>)</a:t>
                </a:r>
                <a:endParaRPr lang="en-US" altLang="ko-KR" dirty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7439" y="2229126"/>
                <a:ext cx="5862007" cy="6496233"/>
              </a:xfrm>
              <a:prstGeom prst="rect">
                <a:avLst/>
              </a:prstGeom>
              <a:blipFill>
                <a:blip r:embed="rId2"/>
                <a:stretch>
                  <a:fillRect l="-4054" t="-1502" r="-1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46" y="3481330"/>
            <a:ext cx="6371804" cy="37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7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XAI (</a:t>
            </a:r>
            <a:r>
              <a:rPr lang="en-US" altLang="ko-KR" dirty="0" err="1" smtClean="0"/>
              <a:t>eXplainable</a:t>
            </a:r>
            <a:r>
              <a:rPr lang="en-US" altLang="ko-KR" dirty="0" smtClean="0"/>
              <a:t> AI) </a:t>
            </a:r>
            <a:r>
              <a:rPr lang="ko-KR" altLang="en-US" dirty="0" smtClean="0"/>
              <a:t>관련 논문에 대한 이해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LIME: “Why Should I Trust You?” Explaining the Predictions of Any </a:t>
            </a:r>
            <a:r>
              <a:rPr lang="en-US" altLang="ko-KR" dirty="0" smtClean="0"/>
              <a:t>Classifier)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논문 </a:t>
            </a:r>
            <a:r>
              <a:rPr lang="en-US" altLang="ko-KR" dirty="0"/>
              <a:t>:</a:t>
            </a:r>
            <a:r>
              <a:rPr lang="en-US" altLang="ko-KR" dirty="0" smtClean="0"/>
              <a:t> “</a:t>
            </a:r>
            <a:r>
              <a:rPr lang="en-US" altLang="ko-KR" dirty="0"/>
              <a:t>Why Should I Trust You?” Explaining the Predictions of Any </a:t>
            </a:r>
            <a:r>
              <a:rPr lang="en-US" altLang="ko-KR" dirty="0" smtClean="0"/>
              <a:t>Classifier</a:t>
            </a:r>
            <a:r>
              <a:rPr lang="en-US" altLang="ko-KR" dirty="0"/>
              <a:t> </a:t>
            </a:r>
            <a:r>
              <a:rPr lang="ko-KR" altLang="en-US" dirty="0" smtClean="0"/>
              <a:t>학습 </a:t>
            </a:r>
            <a:r>
              <a:rPr lang="en-US" altLang="ko-KR" dirty="0" smtClean="0"/>
              <a:t>(LIME: </a:t>
            </a:r>
            <a:r>
              <a:rPr lang="en-US" altLang="ko-KR" dirty="0"/>
              <a:t>Local Interpretable Model-agnostic </a:t>
            </a:r>
            <a:r>
              <a:rPr lang="en-US" altLang="ko-KR" dirty="0" smtClean="0"/>
              <a:t>Explanations)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LIME: Local </a:t>
            </a:r>
            <a:r>
              <a:rPr lang="en-US" altLang="ko-KR" dirty="0"/>
              <a:t>Interpretable Model-agnostic </a:t>
            </a:r>
            <a:r>
              <a:rPr lang="en-US" altLang="ko-KR" dirty="0" smtClean="0"/>
              <a:t>Explanations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Key Terms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874763"/>
                  </p:ext>
                </p:extLst>
              </p:nvPr>
            </p:nvGraphicFramePr>
            <p:xfrm>
              <a:off x="673100" y="3281681"/>
              <a:ext cx="11633200" cy="5316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0328">
                      <a:extLst>
                        <a:ext uri="{9D8B030D-6E8A-4147-A177-3AD203B41FA5}">
                          <a16:colId xmlns:a16="http://schemas.microsoft.com/office/drawing/2014/main" val="1528347934"/>
                        </a:ext>
                      </a:extLst>
                    </a:gridCol>
                    <a:gridCol w="8932872">
                      <a:extLst>
                        <a:ext uri="{9D8B030D-6E8A-4147-A177-3AD203B41FA5}">
                          <a16:colId xmlns:a16="http://schemas.microsoft.com/office/drawing/2014/main" val="2451487160"/>
                        </a:ext>
                      </a:extLst>
                    </a:gridCol>
                  </a:tblGrid>
                  <a:tr h="1758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latin typeface="+mn-ea"/>
                              <a:ea typeface="+mn-ea"/>
                            </a:rPr>
                            <a:t>Interpretable explanations</a:t>
                          </a:r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latin typeface="+mn-ea"/>
                              <a:ea typeface="+mn-ea"/>
                            </a:rPr>
                            <a:t>사람이 이해할 수 있는 형태의 표현을 사용한 설명</a:t>
                          </a:r>
                          <a:endParaRPr lang="en-US" altLang="ko-KR" sz="2400" dirty="0" smtClean="0">
                            <a:latin typeface="+mn-ea"/>
                            <a:ea typeface="+mn-ea"/>
                          </a:endParaRP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2400" b="1" dirty="0" smtClean="0">
                              <a:latin typeface="+mn-ea"/>
                              <a:ea typeface="+mn-ea"/>
                            </a:rPr>
                            <a:t>텍스트 분류</a:t>
                          </a:r>
                          <a:r>
                            <a:rPr lang="en-US" altLang="ko-KR" sz="2400" b="1" dirty="0" smtClean="0">
                              <a:latin typeface="+mn-ea"/>
                              <a:ea typeface="+mn-ea"/>
                            </a:rPr>
                            <a:t>: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각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word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의 존재 여부</a:t>
                          </a:r>
                          <a:r>
                            <a:rPr lang="ko-KR" altLang="en-US" sz="2400" dirty="0" smtClean="0">
                              <a:latin typeface="+mn-ea"/>
                              <a:ea typeface="+mn-ea"/>
                            </a:rPr>
                            <a:t>를 나타낸 </a:t>
                          </a:r>
                          <a:r>
                            <a:rPr lang="en-US" altLang="ko-KR" sz="2400" dirty="0" smtClean="0">
                              <a:latin typeface="+mn-ea"/>
                              <a:ea typeface="+mn-ea"/>
                            </a:rPr>
                            <a:t>binary vector</a:t>
                          </a: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2400" b="1" i="0" dirty="0" smtClean="0">
                              <a:latin typeface="+mn-ea"/>
                              <a:ea typeface="+mn-ea"/>
                            </a:rPr>
                            <a:t>이미지 분류</a:t>
                          </a:r>
                          <a:r>
                            <a:rPr lang="en-US" altLang="ko-KR" sz="2400" b="1" i="0" dirty="0" smtClean="0">
                              <a:latin typeface="+mn-ea"/>
                              <a:ea typeface="+mn-ea"/>
                            </a:rPr>
                            <a:t>: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contiguous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 patch 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또는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super-pixel 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존재 여부</a:t>
                          </a:r>
                          <a:r>
                            <a:rPr lang="ko-KR" altLang="en-US" sz="2400" baseline="0" dirty="0" smtClean="0">
                              <a:latin typeface="+mn-ea"/>
                              <a:ea typeface="+mn-ea"/>
                            </a:rPr>
                            <a:t>를 표시한 </a:t>
                          </a:r>
                          <a:r>
                            <a:rPr lang="en-US" altLang="ko-KR" sz="2400" baseline="0" dirty="0" smtClean="0">
                              <a:latin typeface="+mn-ea"/>
                              <a:ea typeface="+mn-ea"/>
                            </a:rPr>
                            <a:t>binary vector</a:t>
                          </a:r>
                          <a:endParaRPr lang="en-US" altLang="ko-KR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9803375"/>
                      </a:ext>
                    </a:extLst>
                  </a:tr>
                  <a:tr h="78888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설명되는 </a:t>
                          </a:r>
                          <a:r>
                            <a:rPr lang="en-US" altLang="ko-KR" sz="2400" b="0" dirty="0" smtClean="0">
                              <a:latin typeface="+mn-ea"/>
                              <a:ea typeface="+mn-ea"/>
                            </a:rPr>
                            <a:t>instance</a:t>
                          </a:r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original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representation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2642741"/>
                      </a:ext>
                    </a:extLst>
                  </a:tr>
                  <a:tr h="93115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′∈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{0,1}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그 </a:t>
                          </a:r>
                          <a:r>
                            <a:rPr lang="en-US" altLang="ko-KR" sz="2400" b="0" dirty="0" smtClean="0">
                              <a:latin typeface="+mn-ea"/>
                              <a:ea typeface="+mn-ea"/>
                            </a:rPr>
                            <a:t>original representation</a:t>
                          </a:r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interpretable</a:t>
                          </a:r>
                          <a:r>
                            <a:rPr lang="en-US" altLang="ko-KR" sz="2400" b="0" dirty="0" smtClean="0">
                              <a:latin typeface="+mn-ea"/>
                              <a:ea typeface="+mn-ea"/>
                            </a:rPr>
                            <a:t> representation</a:t>
                          </a:r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binary vector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452648"/>
                      </a:ext>
                    </a:extLst>
                  </a:tr>
                  <a:tr h="9390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𝑔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∈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g:</a:t>
                          </a:r>
                          <a:r>
                            <a:rPr lang="en-US" altLang="ko-KR" sz="2400" b="1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explanation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을 모델로 정의</a:t>
                          </a:r>
                          <a:r>
                            <a:rPr lang="ko-KR" altLang="en-US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한 것으로 도메인은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{0,1}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ko-KR" sz="2400" b="0" baseline="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latinLnBrk="1"/>
                          <a:r>
                            <a:rPr lang="en-US" altLang="ko-KR" sz="2400" b="1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G: 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모델의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class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(linear models, decision trees, …)</a:t>
                          </a:r>
                          <a:r>
                            <a:rPr lang="ko-KR" altLang="en-US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0348772"/>
                      </a:ext>
                    </a:extLst>
                  </a:tr>
                  <a:tr h="89848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Explanation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g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에 대한 복잡도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(complexity measure)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7338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874763"/>
                  </p:ext>
                </p:extLst>
              </p:nvPr>
            </p:nvGraphicFramePr>
            <p:xfrm>
              <a:off x="673100" y="3281681"/>
              <a:ext cx="11633200" cy="5316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0328">
                      <a:extLst>
                        <a:ext uri="{9D8B030D-6E8A-4147-A177-3AD203B41FA5}">
                          <a16:colId xmlns:a16="http://schemas.microsoft.com/office/drawing/2014/main" val="1528347934"/>
                        </a:ext>
                      </a:extLst>
                    </a:gridCol>
                    <a:gridCol w="8932872">
                      <a:extLst>
                        <a:ext uri="{9D8B030D-6E8A-4147-A177-3AD203B41FA5}">
                          <a16:colId xmlns:a16="http://schemas.microsoft.com/office/drawing/2014/main" val="2451487160"/>
                        </a:ext>
                      </a:extLst>
                    </a:gridCol>
                  </a:tblGrid>
                  <a:tr h="1758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latin typeface="+mn-ea"/>
                              <a:ea typeface="+mn-ea"/>
                            </a:rPr>
                            <a:t>Interpretable explanations</a:t>
                          </a:r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latin typeface="+mn-ea"/>
                              <a:ea typeface="+mn-ea"/>
                            </a:rPr>
                            <a:t>사람이 이해할 수 있는 형태의 표현을 사용한 설명</a:t>
                          </a:r>
                          <a:endParaRPr lang="en-US" altLang="ko-KR" sz="2400" dirty="0" smtClean="0">
                            <a:latin typeface="+mn-ea"/>
                            <a:ea typeface="+mn-ea"/>
                          </a:endParaRP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2400" b="1" dirty="0" smtClean="0">
                              <a:latin typeface="+mn-ea"/>
                              <a:ea typeface="+mn-ea"/>
                            </a:rPr>
                            <a:t>텍스트 분류</a:t>
                          </a:r>
                          <a:r>
                            <a:rPr lang="en-US" altLang="ko-KR" sz="2400" b="1" dirty="0" smtClean="0">
                              <a:latin typeface="+mn-ea"/>
                              <a:ea typeface="+mn-ea"/>
                            </a:rPr>
                            <a:t>: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각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word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의 존재 여부</a:t>
                          </a:r>
                          <a:r>
                            <a:rPr lang="ko-KR" altLang="en-US" sz="2400" dirty="0" smtClean="0">
                              <a:latin typeface="+mn-ea"/>
                              <a:ea typeface="+mn-ea"/>
                            </a:rPr>
                            <a:t>를 나타낸 </a:t>
                          </a:r>
                          <a:r>
                            <a:rPr lang="en-US" altLang="ko-KR" sz="2400" dirty="0" smtClean="0">
                              <a:latin typeface="+mn-ea"/>
                              <a:ea typeface="+mn-ea"/>
                            </a:rPr>
                            <a:t>binary vector</a:t>
                          </a: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2400" b="1" i="0" dirty="0" smtClean="0">
                              <a:latin typeface="+mn-ea"/>
                              <a:ea typeface="+mn-ea"/>
                            </a:rPr>
                            <a:t>이미지 분류</a:t>
                          </a:r>
                          <a:r>
                            <a:rPr lang="en-US" altLang="ko-KR" sz="2400" b="1" i="0" dirty="0" smtClean="0">
                              <a:latin typeface="+mn-ea"/>
                              <a:ea typeface="+mn-ea"/>
                            </a:rPr>
                            <a:t>: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contiguous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 patch 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또는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super-pixel 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존재 여부</a:t>
                          </a:r>
                          <a:r>
                            <a:rPr lang="ko-KR" altLang="en-US" sz="2400" baseline="0" dirty="0" smtClean="0">
                              <a:latin typeface="+mn-ea"/>
                              <a:ea typeface="+mn-ea"/>
                            </a:rPr>
                            <a:t>를 표시한 </a:t>
                          </a:r>
                          <a:r>
                            <a:rPr lang="en-US" altLang="ko-KR" sz="2400" baseline="0" dirty="0" smtClean="0">
                              <a:latin typeface="+mn-ea"/>
                              <a:ea typeface="+mn-ea"/>
                            </a:rPr>
                            <a:t>binary vector</a:t>
                          </a:r>
                          <a:endParaRPr lang="en-US" altLang="ko-KR" sz="2400" dirty="0" smtClean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9803375"/>
                      </a:ext>
                    </a:extLst>
                  </a:tr>
                  <a:tr h="7888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" t="-224806" r="-331377" b="-354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설명되는 </a:t>
                          </a:r>
                          <a:r>
                            <a:rPr lang="en-US" altLang="ko-KR" sz="2400" b="0" dirty="0" smtClean="0">
                              <a:latin typeface="+mn-ea"/>
                              <a:ea typeface="+mn-ea"/>
                            </a:rPr>
                            <a:t>instance</a:t>
                          </a:r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original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representation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2642741"/>
                      </a:ext>
                    </a:extLst>
                  </a:tr>
                  <a:tr h="9311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" t="-273856" r="-331377" b="-1986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그 </a:t>
                          </a:r>
                          <a:r>
                            <a:rPr lang="en-US" altLang="ko-KR" sz="2400" b="0" dirty="0" smtClean="0">
                              <a:latin typeface="+mn-ea"/>
                              <a:ea typeface="+mn-ea"/>
                            </a:rPr>
                            <a:t>original representation</a:t>
                          </a:r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interpretable</a:t>
                          </a:r>
                          <a:r>
                            <a:rPr lang="en-US" altLang="ko-KR" sz="2400" b="0" dirty="0" smtClean="0">
                              <a:latin typeface="+mn-ea"/>
                              <a:ea typeface="+mn-ea"/>
                            </a:rPr>
                            <a:t> representation</a:t>
                          </a:r>
                          <a:r>
                            <a:rPr lang="ko-KR" altLang="en-US" sz="2400" b="0" dirty="0" smtClean="0">
                              <a:latin typeface="+mn-ea"/>
                              <a:ea typeface="+mn-ea"/>
                            </a:rPr>
                            <a:t>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binary vector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452648"/>
                      </a:ext>
                    </a:extLst>
                  </a:tr>
                  <a:tr h="9390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" t="-371429" r="-331377" b="-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86" t="-371429" r="-136" b="-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348772"/>
                      </a:ext>
                    </a:extLst>
                  </a:tr>
                  <a:tr h="89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" t="-490541" r="-33137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Explanation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g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에 대한 복잡도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(complexity measure)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7338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LIME: Local </a:t>
            </a:r>
            <a:r>
              <a:rPr lang="en-US" altLang="ko-KR" dirty="0"/>
              <a:t>Interpretable Model-agnostic </a:t>
            </a:r>
            <a:r>
              <a:rPr lang="en-US" altLang="ko-KR" dirty="0" smtClean="0"/>
              <a:t>Explanations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Key Terms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323342"/>
                  </p:ext>
                </p:extLst>
              </p:nvPr>
            </p:nvGraphicFramePr>
            <p:xfrm>
              <a:off x="673100" y="3281681"/>
              <a:ext cx="11633200" cy="4064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0328">
                      <a:extLst>
                        <a:ext uri="{9D8B030D-6E8A-4147-A177-3AD203B41FA5}">
                          <a16:colId xmlns:a16="http://schemas.microsoft.com/office/drawing/2014/main" val="1528347934"/>
                        </a:ext>
                      </a:extLst>
                    </a:gridCol>
                    <a:gridCol w="8932872">
                      <a:extLst>
                        <a:ext uri="{9D8B030D-6E8A-4147-A177-3AD203B41FA5}">
                          <a16:colId xmlns:a16="http://schemas.microsoft.com/office/drawing/2014/main" val="2451487160"/>
                        </a:ext>
                      </a:extLst>
                    </a:gridCol>
                  </a:tblGrid>
                  <a:tr h="78888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설명 가능한 모델을 함수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로 나타낸 것</a:t>
                          </a:r>
                          <a:endParaRPr lang="en-US" altLang="ko-KR" sz="2400" b="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24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f(x):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x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가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특정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class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에 속할 확률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,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즉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x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class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에 대한 예측</a:t>
                          </a:r>
                          <a:endParaRPr lang="en-US" altLang="ko-KR" sz="2400" b="1" dirty="0" smtClean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24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: 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어떤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instance z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와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x 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사이의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proximity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 measure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(x</a:t>
                          </a:r>
                          <a:r>
                            <a:rPr lang="ko-KR" altLang="en-US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에 대하여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local</a:t>
                          </a:r>
                          <a:r>
                            <a:rPr lang="ko-KR" altLang="en-US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하게 정의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)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2642741"/>
                      </a:ext>
                    </a:extLst>
                  </a:tr>
                  <a:tr h="93115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𝐿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,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𝑔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모델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g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가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f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를 추정할 때의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loss</a:t>
                          </a:r>
                        </a:p>
                        <a:p>
                          <a:pPr marL="342900" marR="0" lvl="0" indent="-34290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Interpretability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와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local fidelity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(x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에 대하여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local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하게 잘 추정함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를 위하여 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  <m:d>
                                <m:dPr>
                                  <m:ctrlP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를 낮게 하면서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loss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  <a:latin typeface="+mn-ea"/>
                              <a:ea typeface="+mn-ea"/>
                            </a:rPr>
                            <a:t>를 최소화</a:t>
                          </a:r>
                          <a:endParaRPr lang="en-US" altLang="ko-KR" sz="2400" b="1" dirty="0" smtClean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342900" marR="0" lvl="0" indent="-34290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2400" b="1" u="sng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LIME</a:t>
                          </a:r>
                          <a:r>
                            <a:rPr lang="ko-KR" altLang="en-US" sz="2400" b="1" u="sng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에 의하여 만들어지는 </a:t>
                          </a:r>
                          <a:r>
                            <a:rPr lang="en-US" altLang="ko-KR" sz="2400" b="1" u="sng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explanation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은 다음 수식으로 나타내어진다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.</a:t>
                          </a:r>
                          <a:endParaRPr lang="en-US" altLang="ko-KR" sz="24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𝝃</m:t>
                                </m:r>
                                <m:d>
                                  <m:dPr>
                                    <m:ctrlPr>
                                      <a:rPr lang="en-US" altLang="ko-KR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2400" b="1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𝐚𝐫𝐠𝐦𝐢𝐧</m:t>
                                        </m:r>
                                      </m:e>
                                      <m:lim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𝒈</m:t>
                                        </m:r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𝑮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𝑳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𝒈</m:t>
                                        </m:r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l-GR" altLang="ko-KR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𝜴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…(1)</m:t>
                                </m:r>
                              </m:oMath>
                            </m:oMathPara>
                          </a14:m>
                          <a:endParaRPr lang="en-US" altLang="ko-KR" sz="2400" b="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452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323342"/>
                  </p:ext>
                </p:extLst>
              </p:nvPr>
            </p:nvGraphicFramePr>
            <p:xfrm>
              <a:off x="673100" y="3281681"/>
              <a:ext cx="11633200" cy="4064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0328">
                      <a:extLst>
                        <a:ext uri="{9D8B030D-6E8A-4147-A177-3AD203B41FA5}">
                          <a16:colId xmlns:a16="http://schemas.microsoft.com/office/drawing/2014/main" val="1528347934"/>
                        </a:ext>
                      </a:extLst>
                    </a:gridCol>
                    <a:gridCol w="8932872">
                      <a:extLst>
                        <a:ext uri="{9D8B030D-6E8A-4147-A177-3AD203B41FA5}">
                          <a16:colId xmlns:a16="http://schemas.microsoft.com/office/drawing/2014/main" val="2451487160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" t="-3125" r="-331377" b="-16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86" t="-3125" r="-136" b="-163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642741"/>
                      </a:ext>
                    </a:extLst>
                  </a:tr>
                  <a:tr h="25095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" t="-64078" r="-331377" b="-1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86" t="-64078" r="-136" b="-14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4526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7961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LIME: Local </a:t>
            </a:r>
            <a:r>
              <a:rPr lang="en-US" altLang="ko-KR" dirty="0"/>
              <a:t>Interpretable Model-agnostic </a:t>
            </a:r>
            <a:r>
              <a:rPr lang="en-US" altLang="ko-KR" dirty="0" smtClean="0"/>
              <a:t>Explanations</a:t>
            </a:r>
            <a:endParaRPr lang="ko-KR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2479041"/>
                <a:ext cx="12204700" cy="310289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Local Explanation</a:t>
                </a:r>
                <a:r>
                  <a:rPr lang="ko-KR" altLang="en-US" dirty="0" smtClean="0"/>
                  <a:t>을 위한 샘플링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Locality-aware loss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𝒇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𝒈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를 설명 가능한 모델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 f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에 대한 어떤 가정 없이 최소화</a:t>
                </a:r>
                <a:r>
                  <a:rPr lang="ko-KR" altLang="ko-KR" dirty="0">
                    <a:sym typeface="Helvetica"/>
                  </a:rPr>
                  <a:t>해야 하므로 </a:t>
                </a:r>
                <a:r>
                  <a:rPr lang="en-US" altLang="ko-KR" dirty="0">
                    <a:sym typeface="Helvetica"/>
                  </a:rPr>
                  <a:t>explainer</a:t>
                </a:r>
                <a:r>
                  <a:rPr lang="ko-KR" altLang="ko-KR" dirty="0">
                    <a:sym typeface="Helvetica"/>
                  </a:rPr>
                  <a:t>는 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Helvetica"/>
                  </a:rPr>
                  <a:t>model-agnostic</a:t>
                </a:r>
                <a:r>
                  <a:rPr lang="ko-KR" altLang="en-US" dirty="0" smtClean="0">
                    <a:sym typeface="Helvetica"/>
                  </a:rPr>
                  <a:t>해야 함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Perturbed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𝒛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′</m:t>
                        </m:r>
                      </m:sup>
                    </m:sSup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∈</m:t>
                    </m:r>
                    <m:sSup>
                      <m:s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𝟎</m:t>
                            </m:r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𝒅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ko-KR" dirty="0">
                    <a:sym typeface="Helvetica"/>
                  </a:rPr>
                  <a:t>에서 </a:t>
                </a:r>
                <a:r>
                  <a:rPr lang="en-US" altLang="ko-KR" dirty="0">
                    <a:sym typeface="Helvetica"/>
                  </a:rPr>
                  <a:t>original </a:t>
                </a:r>
                <a:r>
                  <a:rPr lang="en-US" altLang="ko-KR" dirty="0" smtClean="0">
                    <a:sym typeface="Helvetica"/>
                  </a:rPr>
                  <a:t>representation</a:t>
                </a:r>
                <a:r>
                  <a:rPr lang="ko-KR" altLang="en-US" dirty="0" smtClean="0">
                    <a:sym typeface="Helvetica"/>
                  </a:rPr>
                  <a:t>의 </a:t>
                </a:r>
                <a:r>
                  <a:rPr lang="ko-KR" altLang="ko-KR" dirty="0" smtClean="0">
                    <a:sym typeface="Helvetica"/>
                  </a:rPr>
                  <a:t>샘플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𝒛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∈</m:t>
                    </m:r>
                    <m:sSup>
                      <m:s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𝑹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를 복원하고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𝒇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(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𝒛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)</m:t>
                    </m:r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를 </a:t>
                </a:r>
                <a:r>
                  <a:rPr lang="ko-KR" altLang="ko-KR" dirty="0" smtClean="0">
                    <a:solidFill>
                      <a:srgbClr val="0000FF"/>
                    </a:solidFill>
                    <a:sym typeface="Helvetica"/>
                  </a:rPr>
                  <a:t>찾</a:t>
                </a:r>
                <a:r>
                  <a:rPr lang="ko-KR" altLang="en-US" dirty="0">
                    <a:solidFill>
                      <a:srgbClr val="0000FF"/>
                    </a:solidFill>
                    <a:sym typeface="Helvetica"/>
                  </a:rPr>
                  <a:t>음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2479041"/>
                <a:ext cx="12204700" cy="3102893"/>
              </a:xfrm>
              <a:prstGeom prst="rect">
                <a:avLst/>
              </a:prstGeom>
              <a:blipFill>
                <a:blip r:embed="rId2"/>
                <a:stretch>
                  <a:fillRect l="-1947" t="-3143" b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405719" y="6353158"/>
            <a:ext cx="2251881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000011101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000101101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000010101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100011101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100001101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000011110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5399" y="5877579"/>
                <a:ext cx="1866665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  <m:t>𝒛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Helvetica"/>
                        </a:rPr>
                        <m:t>∈</m:t>
                      </m:r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"/>
                                </a:rPr>
                                <m:t>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  <m:t>𝒅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99" y="5877579"/>
                <a:ext cx="1866665" cy="475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903260" y="6960359"/>
            <a:ext cx="1023582" cy="709683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5773" y="6353159"/>
            <a:ext cx="2248734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</a:t>
            </a: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bcdefg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abdefg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</a:t>
            </a: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acdefg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bcdffg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</a:t>
            </a: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bcdeeg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abcedeg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0732" y="5877579"/>
                <a:ext cx="1187505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Helvetica"/>
                        </a:rPr>
                        <m:t>𝒛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Helvetica"/>
                        </a:rPr>
                        <m:t>∈</m:t>
                      </m:r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  <m:t>𝑹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732" y="5877579"/>
                <a:ext cx="1187505" cy="475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7879477" y="6960359"/>
            <a:ext cx="1023582" cy="709683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58157" y="6794621"/>
                <a:ext cx="1635384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Helvetica"/>
                        </a:rPr>
                        <m:t>𝒇</m:t>
                      </m:r>
                      <m:r>
                        <a:rPr lang="en-US" altLang="ko-KR" sz="5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Helvetica"/>
                        </a:rPr>
                        <m:t>(</m:t>
                      </m:r>
                      <m:r>
                        <a:rPr lang="en-US" altLang="ko-KR" sz="5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Helvetica"/>
                        </a:rPr>
                        <m:t>𝒛</m:t>
                      </m:r>
                      <m:r>
                        <a:rPr lang="en-US" altLang="ko-KR" sz="5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Helvetica"/>
                        </a:rPr>
                        <m:t>)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157" y="6794621"/>
                <a:ext cx="1635384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178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LIME: Local </a:t>
            </a:r>
            <a:r>
              <a:rPr lang="en-US" altLang="ko-KR" dirty="0"/>
              <a:t>Interpretable Model-agnostic </a:t>
            </a:r>
            <a:r>
              <a:rPr lang="en-US" altLang="ko-KR" dirty="0" smtClean="0"/>
              <a:t>Explanations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5836882" cy="583244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Local Explanation</a:t>
            </a:r>
            <a:r>
              <a:rPr lang="ko-KR" altLang="en-US" dirty="0" smtClean="0"/>
              <a:t>을 위한 샘플링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오른쪽 그림은 어떤 블랙박스 모델의 </a:t>
            </a:r>
            <a:r>
              <a:rPr lang="en-US" altLang="ko-KR" dirty="0" smtClean="0">
                <a:solidFill>
                  <a:srgbClr val="0000FF"/>
                </a:solidFill>
              </a:rPr>
              <a:t>decision function f</a:t>
            </a:r>
            <a:r>
              <a:rPr lang="ko-KR" altLang="en-US" dirty="0" smtClean="0"/>
              <a:t>를 나타냄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설명되는 </a:t>
            </a:r>
            <a:r>
              <a:rPr lang="en-US" altLang="ko-KR" dirty="0" smtClean="0"/>
              <a:t>instance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 - -</a:t>
            </a:r>
            <a:r>
              <a:rPr lang="en-US" altLang="ko-KR" dirty="0" smtClean="0"/>
              <a:t>: locally faithful</a:t>
            </a:r>
            <a:r>
              <a:rPr lang="ko-KR" altLang="en-US" dirty="0" smtClean="0"/>
              <a:t>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학습된 </a:t>
            </a:r>
            <a:r>
              <a:rPr lang="en-US" altLang="ko-KR" dirty="0" smtClean="0"/>
              <a:t>explanation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85" y="3644876"/>
            <a:ext cx="5584852" cy="36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92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Sparse Linear Explanations</a:t>
            </a:r>
            <a:endParaRPr lang="ko-KR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2479040"/>
                <a:ext cx="11650828" cy="629646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G</a:t>
                </a:r>
                <a:r>
                  <a:rPr lang="ko-KR" altLang="en-US" dirty="0" smtClean="0"/>
                  <a:t>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𝒈</m:t>
                    </m:r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𝒈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∙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𝒛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′</m:t>
                    </m:r>
                    <m:r>
                      <a:rPr lang="ko-KR" altLang="en-US" b="1" i="1">
                        <a:latin typeface="Cambria Math" panose="02040503050406030204" pitchFamily="18" charset="0"/>
                        <a:sym typeface="Helvetica"/>
                      </a:rPr>
                      <m:t>인</m:t>
                    </m:r>
                  </m:oMath>
                </a14:m>
                <a:r>
                  <a:rPr lang="en-US" altLang="ko-KR" dirty="0" smtClean="0"/>
                  <a:t> linear model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class</a:t>
                </a:r>
                <a:r>
                  <a:rPr lang="ko-KR" altLang="en-US" dirty="0" smtClean="0"/>
                  <a:t>라고 할 때 </a:t>
                </a:r>
                <a:r>
                  <a:rPr lang="en-US" altLang="ko-KR" dirty="0" smtClean="0"/>
                  <a:t>local weighted square loss</a:t>
                </a:r>
                <a:r>
                  <a:rPr lang="ko-KR" altLang="en-US" dirty="0" smtClean="0"/>
                  <a:t>가 다음과 같다고 가정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이때 텍스트 분류에서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interpretable representation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을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bag of word</a:t>
                </a:r>
                <a:r>
                  <a:rPr lang="ko-KR" altLang="en-US" dirty="0" smtClean="0"/>
                  <a:t>라고 하고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word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 개수를 최대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K</a:t>
                </a:r>
                <a:r>
                  <a:rPr lang="ko-KR" altLang="en-US" dirty="0" smtClean="0"/>
                  <a:t>로 제한하여 </a:t>
                </a:r>
                <a:r>
                  <a:rPr lang="en-US" altLang="ko-KR" dirty="0" smtClean="0"/>
                  <a:t>explanation</a:t>
                </a:r>
                <a:r>
                  <a:rPr lang="ko-KR" altLang="en-US" dirty="0" smtClean="0"/>
                  <a:t>이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interpretable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하다는 것을 보장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이미지에서는 </a:t>
                </a:r>
                <a:r>
                  <a:rPr lang="en-US" altLang="ko-KR" dirty="0" smtClean="0"/>
                  <a:t>word </a:t>
                </a:r>
                <a:r>
                  <a:rPr lang="ko-KR" altLang="en-US" dirty="0" smtClean="0"/>
                  <a:t>대신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super-pixel</a:t>
                </a:r>
                <a:r>
                  <a:rPr lang="ko-KR" altLang="en-US" dirty="0" smtClean="0"/>
                  <a:t>을 이용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2479040"/>
                <a:ext cx="11650828" cy="6296469"/>
              </a:xfrm>
              <a:prstGeom prst="rect">
                <a:avLst/>
              </a:prstGeom>
              <a:blipFill>
                <a:blip r:embed="rId2"/>
                <a:stretch>
                  <a:fillRect l="-2040" t="-194" b="-1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77684" y="4103258"/>
                <a:ext cx="6502400" cy="19838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𝒘𝒉𝒆𝒓𝒆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84" y="4103258"/>
                <a:ext cx="6502400" cy="198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846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Sparse Linear Explanations</a:t>
            </a:r>
            <a:endParaRPr lang="ko-KR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7440" y="2229126"/>
                <a:ext cx="4844368" cy="640716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개별 예측에 대한 설명 생성 알고리즘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1. Lasso </a:t>
                </a:r>
                <a:r>
                  <a:rPr lang="ko-KR" altLang="en-US" dirty="0" smtClean="0"/>
                  <a:t>알고리즘으로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feature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선택</a:t>
                </a:r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2. Least-square</a:t>
                </a:r>
                <a:r>
                  <a:rPr lang="ko-KR" altLang="en-US" dirty="0" smtClean="0"/>
                  <a:t>를 이용하여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weight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을 학습</a:t>
                </a:r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0000FF"/>
                    </a:solidFill>
                  </a:rPr>
                  <a:t>f(x)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계산 시간</a:t>
                </a:r>
                <a:r>
                  <a:rPr lang="ko-KR" altLang="en-US" dirty="0" smtClean="0"/>
                  <a:t>과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샘플 개수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N</a:t>
                </a:r>
                <a:r>
                  <a:rPr lang="ko-KR" altLang="en-US" dirty="0" smtClean="0"/>
                  <a:t>에 의해 복잡도 결정</a:t>
                </a:r>
                <a:endParaRPr lang="en-US" altLang="ko-KR" dirty="0" smtClean="0"/>
              </a:p>
              <a:p>
                <a:pPr lvl="1" rtl="0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x’ </a:t>
                </a:r>
                <a:r>
                  <a:rPr lang="ko-KR" altLang="en-US" dirty="0" smtClean="0"/>
                  <a:t>주변의 표본 집합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𝒊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와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𝒊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Helvetica Neue"/>
                    <a:ea typeface="Helvetica Neue"/>
                    <a:cs typeface="Helvetica Neue"/>
                    <a:sym typeface="Helvetica Neue"/>
                  </a:rPr>
                  <a:t>를 이용하여 설명의 </a:t>
                </a:r>
                <a:r>
                  <a:rPr lang="en-US" altLang="ko-KR" dirty="0" smtClean="0">
                    <a:latin typeface="Helvetica Neue"/>
                    <a:ea typeface="Helvetica Neue"/>
                    <a:cs typeface="Helvetica Neue"/>
                    <a:sym typeface="Helvetica Neue"/>
                  </a:rPr>
                  <a:t>weight </a:t>
                </a:r>
                <a:r>
                  <a:rPr lang="ko-KR" altLang="en-US" dirty="0" smtClean="0">
                    <a:latin typeface="Helvetica Neue"/>
                    <a:ea typeface="Helvetica Neue"/>
                    <a:cs typeface="Helvetica Neue"/>
                    <a:sym typeface="Helvetica Neue"/>
                  </a:rPr>
                  <a:t>계산</a:t>
                </a:r>
                <a:endParaRPr lang="ko-KR" altLang="en-US" dirty="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7440" y="2229126"/>
                <a:ext cx="4844368" cy="6407162"/>
              </a:xfrm>
              <a:prstGeom prst="rect">
                <a:avLst/>
              </a:prstGeom>
              <a:blipFill>
                <a:blip r:embed="rId2"/>
                <a:stretch>
                  <a:fillRect l="-4906" t="-2188" r="-4151" b="-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2052320"/>
            <a:ext cx="5039702" cy="25280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3118" y="3379816"/>
            <a:ext cx="2286007" cy="263278"/>
          </a:xfrm>
          <a:prstGeom prst="rect">
            <a:avLst/>
          </a:prstGeom>
          <a:solidFill>
            <a:srgbClr val="00A2FF">
              <a:alpha val="3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Oval 4"/>
          <p:cNvSpPr/>
          <p:nvPr/>
        </p:nvSpPr>
        <p:spPr>
          <a:xfrm>
            <a:off x="7949061" y="5622742"/>
            <a:ext cx="109182" cy="109182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6144" y="5282141"/>
            <a:ext cx="3542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x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51082" y="5775142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17130" y="5995782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65317" y="6107239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99350" y="5904794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06342" y="6002602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22012" y="5363429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10892" y="5502181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12162" y="5518103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19153" y="5206478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85201" y="4935796"/>
            <a:ext cx="109182" cy="10918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18882" y="6416024"/>
                <a:ext cx="36381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𝒛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82" y="6416024"/>
                <a:ext cx="363818" cy="369332"/>
              </a:xfrm>
              <a:prstGeom prst="rect">
                <a:avLst/>
              </a:prstGeom>
              <a:blipFill>
                <a:blip r:embed="rId4"/>
                <a:stretch>
                  <a:fillRect l="-21667" b="-213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549410" y="6416024"/>
                <a:ext cx="793422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𝒛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410" y="6416024"/>
                <a:ext cx="793422" cy="369332"/>
              </a:xfrm>
              <a:prstGeom prst="rect">
                <a:avLst/>
              </a:prstGeom>
              <a:blipFill>
                <a:blip r:embed="rId5"/>
                <a:stretch>
                  <a:fillRect l="-18462" r="-4615" b="-377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670452" y="6416024"/>
                <a:ext cx="97776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𝝅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𝒛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452" y="6416024"/>
                <a:ext cx="977767" cy="369332"/>
              </a:xfrm>
              <a:prstGeom prst="rect">
                <a:avLst/>
              </a:prstGeom>
              <a:blipFill>
                <a:blip r:embed="rId6"/>
                <a:stretch>
                  <a:fillRect l="-6832" r="-3106" b="-377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9700521" y="5818360"/>
            <a:ext cx="109182" cy="109182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66569" y="6039000"/>
            <a:ext cx="109182" cy="109182"/>
          </a:xfrm>
          <a:prstGeom prst="ellipse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14756" y="6150457"/>
            <a:ext cx="109182" cy="109182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348789" y="5948012"/>
            <a:ext cx="109182" cy="109182"/>
          </a:xfrm>
          <a:prstGeom prst="ellipse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555781" y="6045820"/>
            <a:ext cx="109182" cy="109182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271451" y="5406647"/>
            <a:ext cx="109182" cy="109182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560331" y="5545399"/>
            <a:ext cx="109182" cy="109182"/>
          </a:xfrm>
          <a:prstGeom prst="ellipse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9361601" y="5561321"/>
            <a:ext cx="109182" cy="109182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568592" y="5249696"/>
            <a:ext cx="109182" cy="109182"/>
          </a:xfrm>
          <a:prstGeom prst="ellipse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9734640" y="4979014"/>
            <a:ext cx="109182" cy="109182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722668" y="5861577"/>
            <a:ext cx="109182" cy="109182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88716" y="6082217"/>
            <a:ext cx="109182" cy="109182"/>
          </a:xfrm>
          <a:prstGeom prst="ellipse">
            <a:avLst/>
          </a:prstGeom>
          <a:solidFill>
            <a:srgbClr val="7D7D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2436903" y="6193674"/>
            <a:ext cx="109182" cy="109182"/>
          </a:xfrm>
          <a:prstGeom prst="ellipse">
            <a:avLst/>
          </a:prstGeom>
          <a:solidFill>
            <a:srgbClr val="CDCD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2370936" y="5991229"/>
            <a:ext cx="109182" cy="109182"/>
          </a:xfrm>
          <a:prstGeom prst="ellipse">
            <a:avLst/>
          </a:prstGeom>
          <a:solidFill>
            <a:srgbClr val="7D7D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2577928" y="6089037"/>
            <a:ext cx="109182" cy="109182"/>
          </a:xfrm>
          <a:prstGeom prst="ellipse">
            <a:avLst/>
          </a:prstGeom>
          <a:solidFill>
            <a:srgbClr val="CDCD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2293598" y="5449864"/>
            <a:ext cx="109182" cy="109182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2582478" y="5588616"/>
            <a:ext cx="109182" cy="109182"/>
          </a:xfrm>
          <a:prstGeom prst="ellipse">
            <a:avLst/>
          </a:prstGeom>
          <a:solidFill>
            <a:srgbClr val="7D7D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1383748" y="5604538"/>
            <a:ext cx="109182" cy="109182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590739" y="5292913"/>
            <a:ext cx="109182" cy="109182"/>
          </a:xfrm>
          <a:prstGeom prst="ellipse">
            <a:avLst/>
          </a:prstGeom>
          <a:solidFill>
            <a:srgbClr val="7D7D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756787" y="5022231"/>
            <a:ext cx="109182" cy="109182"/>
          </a:xfrm>
          <a:prstGeom prst="ellipse">
            <a:avLst/>
          </a:prstGeom>
          <a:solidFill>
            <a:srgbClr val="CDCD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51065" y="7284087"/>
            <a:ext cx="121237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Z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Right Brace 63"/>
          <p:cNvSpPr/>
          <p:nvPr/>
        </p:nvSpPr>
        <p:spPr>
          <a:xfrm rot="5400000">
            <a:off x="9925462" y="4449272"/>
            <a:ext cx="316446" cy="5129065"/>
          </a:xfrm>
          <a:prstGeom prst="rightBrace">
            <a:avLst>
              <a:gd name="adj1" fmla="val 59043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268501" y="7284087"/>
            <a:ext cx="1212370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780888" y="8195141"/>
            <a:ext cx="2217009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K-Lasso(Z,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K)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Right Brace 69"/>
          <p:cNvSpPr/>
          <p:nvPr/>
        </p:nvSpPr>
        <p:spPr>
          <a:xfrm rot="5400000">
            <a:off x="10795321" y="6815536"/>
            <a:ext cx="283185" cy="2289302"/>
          </a:xfrm>
          <a:prstGeom prst="rightBrace">
            <a:avLst>
              <a:gd name="adj1" fmla="val 59043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 flipH="1" flipV="1">
            <a:off x="8971886" y="8404887"/>
            <a:ext cx="809002" cy="10827"/>
          </a:xfrm>
          <a:prstGeom prst="straightConnector1">
            <a:avLst/>
          </a:prstGeom>
          <a:noFill/>
          <a:ln w="5715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29971"/>
              </p:ext>
            </p:extLst>
          </p:nvPr>
        </p:nvGraphicFramePr>
        <p:xfrm>
          <a:off x="7355736" y="8057981"/>
          <a:ext cx="14579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65866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638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944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1482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1815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27259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43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9B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09509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325809" y="8265646"/>
            <a:ext cx="1521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Weight w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716328" y="5991229"/>
            <a:ext cx="810788" cy="424795"/>
          </a:xfrm>
          <a:prstGeom prst="straightConnector1">
            <a:avLst/>
          </a:prstGeom>
          <a:noFill/>
          <a:ln w="5715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0780"/>
              </p:ext>
            </p:extLst>
          </p:nvPr>
        </p:nvGraphicFramePr>
        <p:xfrm>
          <a:off x="5249618" y="6300554"/>
          <a:ext cx="14348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867">
                  <a:extLst>
                    <a:ext uri="{9D8B030D-6E8A-4147-A177-3AD203B41FA5}">
                      <a16:colId xmlns:a16="http://schemas.microsoft.com/office/drawing/2014/main" val="2051468001"/>
                    </a:ext>
                  </a:extLst>
                </a:gridCol>
              </a:tblGrid>
              <a:tr h="2155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x’=100110001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100110000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110110001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100010011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101110001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100110101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100111001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100100000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100010001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111010001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61565"/>
                  </a:ext>
                </a:extLst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6915239" y="4066198"/>
            <a:ext cx="4755213" cy="244686"/>
          </a:xfrm>
          <a:prstGeom prst="rect">
            <a:avLst/>
          </a:prstGeom>
          <a:solidFill>
            <a:srgbClr val="00A2FF">
              <a:alpha val="3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06252" y="8615613"/>
                <a:ext cx="2566279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ko-KR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Tx/>
                    <a:sym typeface="Helvetica Neue"/>
                  </a:rPr>
                  <a:t>Input: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altLang="ko-KR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Tx/>
                    <a:sym typeface="Helvetica Neue"/>
                  </a:rPr>
                  <a:t>, </a:t>
                </a:r>
                <a:r>
                  <a:rPr lang="en-US" altLang="ko-KR" sz="1800" dirty="0" smtClean="0">
                    <a:solidFill>
                      <a:srgbClr val="0000FF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252" y="8615613"/>
                <a:ext cx="2566279" cy="379591"/>
              </a:xfrm>
              <a:prstGeom prst="rect">
                <a:avLst/>
              </a:prstGeom>
              <a:blipFill>
                <a:blip r:embed="rId7"/>
                <a:stretch>
                  <a:fillRect l="-3088" t="-7937" r="-1900" b="-206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175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829</Words>
  <Application>Microsoft Office PowerPoint</Application>
  <PresentationFormat>Custom</PresentationFormat>
  <Paragraphs>337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LIME: Local Interpretable Model-agnostic Explanations</vt:lpstr>
      <vt:lpstr>LIME: Local Interpretable Model-agnostic Explanations</vt:lpstr>
      <vt:lpstr>LIME: Local Interpretable Model-agnostic Explanations</vt:lpstr>
      <vt:lpstr>LIME: Local Interpretable Model-agnostic Explanations</vt:lpstr>
      <vt:lpstr>Sparse Linear Explanations</vt:lpstr>
      <vt:lpstr>Sparse Linear Explanations</vt:lpstr>
      <vt:lpstr>Sparse Linear Explanations - Examples</vt:lpstr>
      <vt:lpstr>Sparse Linear Explanations - Examples</vt:lpstr>
      <vt:lpstr>Submodular Pick for Explaining models</vt:lpstr>
      <vt:lpstr>Submodular Pick for Explaining models</vt:lpstr>
      <vt:lpstr>Submodular Pick for Explaining models</vt:lpstr>
      <vt:lpstr>Submodular Pick for Explaining models</vt:lpstr>
      <vt:lpstr>Submodular Pick for Explaining models</vt:lpstr>
      <vt:lpstr>Submodular Pick for Explaining models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1456</cp:revision>
  <cp:lastPrinted>2020-05-01T05:17:35Z</cp:lastPrinted>
  <dcterms:modified xsi:type="dcterms:W3CDTF">2020-05-22T01:35:15Z</dcterms:modified>
</cp:coreProperties>
</file>