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731-64EB-4CE7-B59A-17BBA9BDC1E6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2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7564" y="105441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211" y="978195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</a:rPr>
              <a:t>Make WDs placement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11" y="2264734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Make throughput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211" y="3714306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en-US" altLang="ko-KR" dirty="0" smtClean="0">
                <a:solidFill>
                  <a:schemeClr val="tx1"/>
                </a:solidFill>
              </a:rPr>
              <a:t>Read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11" y="5022111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en-US" altLang="ko-KR" dirty="0" smtClean="0">
                <a:solidFill>
                  <a:schemeClr val="tx1"/>
                </a:solidFill>
              </a:rPr>
              <a:t>Read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479" y="978195"/>
            <a:ext cx="3489251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en-US" altLang="ko-KR" dirty="0" smtClean="0">
                <a:solidFill>
                  <a:schemeClr val="tx1"/>
                </a:solidFill>
              </a:rPr>
              <a:t>Make Train/Test Input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8479" y="2264734"/>
            <a:ext cx="348925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en-US" altLang="ko-KR" dirty="0" smtClean="0">
                <a:solidFill>
                  <a:schemeClr val="tx1"/>
                </a:solidFill>
              </a:rPr>
              <a:t>Make Train Output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8479" y="4834269"/>
            <a:ext cx="3489251" cy="953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8. </a:t>
            </a:r>
            <a:r>
              <a:rPr lang="en-US" altLang="ko-KR" dirty="0" smtClean="0">
                <a:solidFill>
                  <a:schemeClr val="tx1"/>
                </a:solidFill>
              </a:rPr>
              <a:t>Train Model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Using Train Input and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5,6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479" y="3714306"/>
            <a:ext cx="3489251" cy="545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en-US" altLang="ko-KR" dirty="0" smtClean="0">
                <a:solidFill>
                  <a:schemeClr val="tx1"/>
                </a:solidFill>
              </a:rPr>
              <a:t>Process Train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67452" y="925032"/>
            <a:ext cx="3292549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9. </a:t>
            </a:r>
            <a:r>
              <a:rPr lang="en-US" altLang="ko-KR" dirty="0" smtClean="0">
                <a:solidFill>
                  <a:schemeClr val="tx1"/>
                </a:solidFill>
              </a:rPr>
              <a:t>Get output throughput map for Test Input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67452" y="2195623"/>
            <a:ext cx="3292549" cy="1052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10. </a:t>
            </a:r>
            <a:r>
              <a:rPr lang="en-US" altLang="ko-KR" dirty="0" smtClean="0">
                <a:solidFill>
                  <a:schemeClr val="tx1"/>
                </a:solidFill>
              </a:rPr>
              <a:t>Find best throughput point in this output throughput map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9864" y="3661143"/>
            <a:ext cx="3687727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11. </a:t>
            </a:r>
            <a:r>
              <a:rPr lang="en-US" altLang="ko-KR" dirty="0" smtClean="0">
                <a:solidFill>
                  <a:schemeClr val="tx1"/>
                </a:solidFill>
              </a:rPr>
              <a:t>Using 4 points around the point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>
                <a:solidFill>
                  <a:schemeClr val="tx1"/>
                </a:solidFill>
              </a:rPr>
              <a:t> to process the best point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96029" y="517628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685262" y="562641"/>
            <a:ext cx="0" cy="41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1685262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1685262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1685262" y="4479850"/>
            <a:ext cx="0" cy="54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" idx="1"/>
          </p:cNvCxnSpPr>
          <p:nvPr/>
        </p:nvCxnSpPr>
        <p:spPr>
          <a:xfrm flipV="1">
            <a:off x="2812313" y="1360967"/>
            <a:ext cx="1056166" cy="4043916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5613105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3" idx="0"/>
          </p:cNvCxnSpPr>
          <p:nvPr/>
        </p:nvCxnSpPr>
        <p:spPr>
          <a:xfrm>
            <a:off x="5613105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2" idx="0"/>
          </p:cNvCxnSpPr>
          <p:nvPr/>
        </p:nvCxnSpPr>
        <p:spPr>
          <a:xfrm>
            <a:off x="5613105" y="4260110"/>
            <a:ext cx="0" cy="57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4" idx="1"/>
          </p:cNvCxnSpPr>
          <p:nvPr/>
        </p:nvCxnSpPr>
        <p:spPr>
          <a:xfrm flipV="1">
            <a:off x="7357730" y="1360967"/>
            <a:ext cx="709722" cy="39499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>
            <a:off x="9713727" y="1796902"/>
            <a:ext cx="0" cy="39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17" idx="0"/>
          </p:cNvCxnSpPr>
          <p:nvPr/>
        </p:nvCxnSpPr>
        <p:spPr>
          <a:xfrm>
            <a:off x="9713727" y="3248247"/>
            <a:ext cx="1" cy="41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9" idx="0"/>
          </p:cNvCxnSpPr>
          <p:nvPr/>
        </p:nvCxnSpPr>
        <p:spPr>
          <a:xfrm flipH="1">
            <a:off x="9713727" y="4533013"/>
            <a:ext cx="1" cy="64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8692" y="592587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1. Making data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956143" y="5932967"/>
            <a:ext cx="33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2. Training using data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067452" y="5932967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3. Finding the best point</a:t>
            </a:r>
            <a:endParaRPr lang="ko-KR" altLang="en-US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3200401" y="119617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563294" y="105441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812314" y="6425240"/>
            <a:ext cx="525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1. Flow chart of HAP placement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91" y="675120"/>
            <a:ext cx="92297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9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/>
        </p:nvSpPr>
        <p:spPr>
          <a:xfrm>
            <a:off x="2180774" y="166630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5038" y="2096204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flipV="1">
            <a:off x="4665126" y="1791404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Connector 17"/>
          <p:cNvCxnSpPr>
            <a:stCxn id="8" idx="0"/>
            <a:endCxn id="3" idx="0"/>
          </p:cNvCxnSpPr>
          <p:nvPr/>
        </p:nvCxnSpPr>
        <p:spPr>
          <a:xfrm>
            <a:off x="4771806" y="1943804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nut 37"/>
          <p:cNvSpPr/>
          <p:nvPr/>
        </p:nvSpPr>
        <p:spPr>
          <a:xfrm>
            <a:off x="1232238" y="4320280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76537" y="4348825"/>
            <a:ext cx="210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Wireless Device</a:t>
            </a:r>
            <a:endParaRPr lang="ko-KR" alt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1460865" y="5247657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Isosceles Triangle 49"/>
          <p:cNvSpPr/>
          <p:nvPr/>
        </p:nvSpPr>
        <p:spPr>
          <a:xfrm flipV="1">
            <a:off x="1510953" y="4942857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Straight Connector 51"/>
          <p:cNvCxnSpPr>
            <a:stCxn id="50" idx="0"/>
            <a:endCxn id="49" idx="0"/>
          </p:cNvCxnSpPr>
          <p:nvPr/>
        </p:nvCxnSpPr>
        <p:spPr>
          <a:xfrm>
            <a:off x="1617633" y="5095257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92541" y="496926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Mobile HAP</a:t>
            </a:r>
            <a:endParaRPr lang="ko-KR" altLang="en-US" sz="2000" b="1" dirty="0"/>
          </a:p>
        </p:txBody>
      </p:sp>
      <p:sp>
        <p:nvSpPr>
          <p:cNvPr id="54" name="Donut 53"/>
          <p:cNvSpPr/>
          <p:nvPr/>
        </p:nvSpPr>
        <p:spPr>
          <a:xfrm>
            <a:off x="1398454" y="26873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Donut 54"/>
          <p:cNvSpPr/>
          <p:nvPr/>
        </p:nvSpPr>
        <p:spPr>
          <a:xfrm>
            <a:off x="1855654" y="358146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Donut 55"/>
          <p:cNvSpPr/>
          <p:nvPr/>
        </p:nvSpPr>
        <p:spPr>
          <a:xfrm>
            <a:off x="3034214" y="33477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Donut 56"/>
          <p:cNvSpPr/>
          <p:nvPr/>
        </p:nvSpPr>
        <p:spPr>
          <a:xfrm>
            <a:off x="3486308" y="2637294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Donut 57"/>
          <p:cNvSpPr/>
          <p:nvPr/>
        </p:nvSpPr>
        <p:spPr>
          <a:xfrm>
            <a:off x="3069952" y="151517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34294" y="1394529"/>
            <a:ext cx="3007360" cy="276352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Left Arrow 33"/>
          <p:cNvSpPr/>
          <p:nvPr/>
        </p:nvSpPr>
        <p:spPr>
          <a:xfrm rot="19999392">
            <a:off x="2586169" y="2299379"/>
            <a:ext cx="1957686" cy="417830"/>
          </a:xfrm>
          <a:prstGeom prst="leftArrow">
            <a:avLst>
              <a:gd name="adj1" fmla="val 23646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59"/>
          <p:cNvSpPr/>
          <p:nvPr/>
        </p:nvSpPr>
        <p:spPr>
          <a:xfrm>
            <a:off x="2251538" y="3116649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Isosceles Triangle 60"/>
          <p:cNvSpPr/>
          <p:nvPr/>
        </p:nvSpPr>
        <p:spPr>
          <a:xfrm flipV="1">
            <a:off x="2301626" y="2811849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Straight Connector 61"/>
          <p:cNvCxnSpPr>
            <a:stCxn id="61" idx="0"/>
            <a:endCxn id="60" idx="0"/>
          </p:cNvCxnSpPr>
          <p:nvPr/>
        </p:nvCxnSpPr>
        <p:spPr>
          <a:xfrm>
            <a:off x="2408306" y="2964249"/>
            <a:ext cx="1068" cy="1524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743578" y="5711361"/>
            <a:ext cx="494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2. The system architecture of model</a:t>
            </a:r>
            <a:endParaRPr lang="ko-KR" alt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48597"/>
              </p:ext>
            </p:extLst>
          </p:nvPr>
        </p:nvGraphicFramePr>
        <p:xfrm>
          <a:off x="5478957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70760"/>
              </p:ext>
            </p:extLst>
          </p:nvPr>
        </p:nvGraphicFramePr>
        <p:xfrm>
          <a:off x="8846884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9294325" y="4594877"/>
            <a:ext cx="2268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Throughput Map</a:t>
            </a:r>
            <a:endParaRPr lang="ko-KR" alt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34007" y="4594877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WDs placement map</a:t>
            </a:r>
            <a:endParaRPr lang="ko-KR" alt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105982" y="1130280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block contains a WD</a:t>
            </a:r>
            <a:endParaRPr lang="ko-KR" altLang="en-US" sz="1400" b="1" dirty="0"/>
          </a:p>
        </p:txBody>
      </p:sp>
      <p:sp>
        <p:nvSpPr>
          <p:cNvPr id="44" name="Rectangle 43"/>
          <p:cNvSpPr/>
          <p:nvPr/>
        </p:nvSpPr>
        <p:spPr>
          <a:xfrm>
            <a:off x="5672295" y="1130280"/>
            <a:ext cx="283959" cy="2642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068741" y="1033893"/>
            <a:ext cx="240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The darker,</a:t>
            </a:r>
          </a:p>
          <a:p>
            <a:pPr algn="ctr"/>
            <a:r>
              <a:rPr lang="en-US" altLang="ko-KR" sz="1400" b="1" dirty="0" smtClean="0"/>
              <a:t>the larger the throughput</a:t>
            </a:r>
            <a:endParaRPr lang="ko-KR" altLang="en-US" sz="1400" b="1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8846884" y="2847409"/>
            <a:ext cx="1065127" cy="2365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95040" y="5212518"/>
            <a:ext cx="251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Best throughput point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847036" y="985922"/>
            <a:ext cx="158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environment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3371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5362"/>
              </p:ext>
            </p:extLst>
          </p:nvPr>
        </p:nvGraphicFramePr>
        <p:xfrm>
          <a:off x="942288" y="765544"/>
          <a:ext cx="10455535" cy="5362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5535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5362354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wdList := (list of location of each WD) </a:t>
                      </a:r>
                      <a:r>
                        <a:rPr lang="en-US" altLang="ko-KR" sz="1400" baseline="0" dirty="0" smtClean="0"/>
                        <a:t>// in the form of [[x of WD0, y of WD0], [x of WD1, y of WD1], …]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lr := 5.0 </a:t>
                      </a:r>
                      <a:r>
                        <a:rPr lang="en-US" altLang="ko-KR" sz="1400" baseline="0" dirty="0" smtClean="0"/>
                        <a:t>// learning rate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timeList := [1.0, 1.0, …, 1.0] </a:t>
                      </a:r>
                      <a:r>
                        <a:rPr lang="en-US" altLang="ko-KR" sz="1400" baseline="0" dirty="0" smtClean="0"/>
                        <a:t>// list of allocated time, number of elements is (1+number of WDs)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HAPpoint := (location of HAP)</a:t>
                      </a:r>
                      <a:r>
                        <a:rPr lang="en-US" altLang="ko-KR" sz="1400" baseline="0" dirty="0" smtClean="0"/>
                        <a:t> // the location (y-axis and x-axis) of HAP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Iterate 1000 times:</a:t>
                      </a:r>
                      <a:r>
                        <a:rPr lang="en-US" altLang="ko-KR" sz="1400" baseline="0" dirty="0" smtClean="0"/>
                        <a:t> // using Gradient Descent Method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tpChange := [] </a:t>
                      </a:r>
                      <a:r>
                        <a:rPr lang="en-US" altLang="ko-KR" sz="1400" baseline="0" dirty="0" smtClean="0"/>
                        <a:t>// common throughput change when allocated time for each WD is increased by a specific value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</a:t>
                      </a:r>
                      <a:r>
                        <a:rPr lang="en-US" altLang="ko-KR" sz="1800" b="1" baseline="0" dirty="0" smtClean="0"/>
                        <a:t>thrput := getThrput(wdList, HAPpoint, timeList) </a:t>
                      </a:r>
                      <a:r>
                        <a:rPr lang="en-US" altLang="ko-KR" sz="1400" baseline="0" dirty="0" smtClean="0"/>
                        <a:t>// compute original common throughput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for each member x in [HAP, wdList]: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 := timeList </a:t>
                      </a:r>
                      <a:r>
                        <a:rPr lang="en-US" altLang="ko-KR" sz="1400" baseline="0" dirty="0" smtClean="0"/>
                        <a:t>// copy timeList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timeListCopy[x] += 1.0 </a:t>
                      </a:r>
                      <a:r>
                        <a:rPr lang="en-US" altLang="ko-KR" sz="1400" baseline="0" dirty="0" smtClean="0"/>
                        <a:t>// increase allocation of time for each member (HAP or WD) by 1.0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newThrput := getThrput(wdList, HAPpoint, timeListCopy)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400" baseline="0" dirty="0" smtClean="0"/>
                        <a:t>// compute common throughput when time allocation is changed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difThrput := log2(newThrput/thrput)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find difference of throughput by log of throughput change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append max(0.01*log2(difThrput), log2(difThrput)) to tpChange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like applying leaky </a:t>
                      </a:r>
                      <a:r>
                        <a:rPr lang="en-US" altLang="ko-KR" sz="1400" baseline="0" dirty="0" err="1" smtClean="0"/>
                        <a:t>relu</a:t>
                      </a:r>
                      <a:r>
                        <a:rPr lang="en-US" altLang="ko-KR" sz="1400" baseline="0" dirty="0" smtClean="0"/>
                        <a:t> to throughput change difference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timeList[x] = timeList[x] * 2^(lr * tpChange[x]) </a:t>
                      </a:r>
                      <a:r>
                        <a:rPr lang="en-US" altLang="ko-KR" sz="1400" baseline="0" dirty="0" smtClean="0"/>
                        <a:t>// change allocated time for this HAP or WD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57272" y="6267819"/>
            <a:ext cx="8625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Finding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96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86290"/>
              </p:ext>
            </p:extLst>
          </p:nvPr>
        </p:nvGraphicFramePr>
        <p:xfrm>
          <a:off x="953200" y="1307804"/>
          <a:ext cx="10433712" cy="466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3712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4667693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800" b="1" baseline="0" dirty="0" smtClean="0"/>
                        <a:t>getThrput(wdList, HAPpoint, timeList):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(HAP_y, HAP_x) := (Y axis of HAPpoint, X axis of HAPpoint)</a:t>
                      </a:r>
                      <a:r>
                        <a:rPr lang="en-US" altLang="ko-KR" sz="1400" b="0" baseline="0" dirty="0" smtClean="0"/>
                        <a:t> // location of HAP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sumOfTime := sum(timeList) </a:t>
                      </a:r>
                      <a:r>
                        <a:rPr lang="en-US" altLang="ko-KR" sz="1400" b="0" baseline="0" dirty="0" smtClean="0"/>
                        <a:t>// sum of allocated time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HAPtime := timeList[0]/sumOfTime </a:t>
                      </a:r>
                      <a:r>
                        <a:rPr lang="en-US" altLang="ko-KR" sz="1400" b="0" baseline="0" dirty="0" smtClean="0"/>
                        <a:t>// allocated time for HAP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result := MAX </a:t>
                      </a:r>
                      <a:r>
                        <a:rPr lang="en-US" altLang="ko-KR" sz="1400" b="0" baseline="0" dirty="0" smtClean="0"/>
                        <a:t>// common throughput value to return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for each WD:</a:t>
                      </a:r>
                      <a:r>
                        <a:rPr lang="en-US" altLang="ko-KR" sz="1400" b="0" baseline="0" dirty="0" smtClean="0"/>
                        <a:t> // find throughput for each WD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(WD_y, WD_x) := (Y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], X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])</a:t>
                      </a:r>
                      <a:r>
                        <a:rPr lang="en-US" altLang="ko-KR" sz="1400" b="0" baseline="0" dirty="0" smtClean="0"/>
                        <a:t> // location of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dist = sqrt((WD_y-HAP_y)^2 + (WD_x-HAP_x)^2)</a:t>
                      </a:r>
                      <a:r>
                        <a:rPr lang="en-US" altLang="ko-KR" sz="1400" b="0" baseline="0" dirty="0" smtClean="0"/>
                        <a:t> // distance between HAP and each WD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        chargeTime := timeList[1+i]/sumOfTime </a:t>
                      </a:r>
                      <a:r>
                        <a:rPr lang="en-US" altLang="ko-KR" sz="1400" b="0" baseline="0" dirty="0" smtClean="0"/>
                        <a:t>// allocated time for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throughput := chargeTime*log2(1+(100*(pi^4))/(49*(max(dist, 1.0)^4))*HAPtime/chargeTime)</a:t>
                      </a:r>
                      <a:endParaRPr lang="en-US" altLang="ko-KR" sz="14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result := min(result, throughput)</a:t>
                      </a:r>
                      <a:r>
                        <a:rPr lang="en-US" altLang="ko-KR" sz="1400" b="0" baseline="0" dirty="0" smtClean="0"/>
                        <a:t> // common throughput means minimum of throughput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return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57273" y="6074365"/>
            <a:ext cx="862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Finding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7564" y="2243470"/>
            <a:ext cx="446566" cy="1066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677" y="424042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Input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2827" y="1470835"/>
            <a:ext cx="446566" cy="2612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5025" y="4221054"/>
            <a:ext cx="1842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 </a:t>
            </a:r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414130" y="2776868"/>
            <a:ext cx="109869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06546" y="1715380"/>
            <a:ext cx="446566" cy="2122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 flipV="1">
            <a:off x="2959393" y="2776867"/>
            <a:ext cx="124715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196" y="4215698"/>
            <a:ext cx="179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MaxPooling2D</a:t>
            </a:r>
          </a:p>
          <a:p>
            <a:pPr algn="ctr"/>
            <a:r>
              <a:rPr lang="en-US" altLang="ko-KR" dirty="0" smtClean="0"/>
              <a:t>(size=2)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00265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Straight Arrow Connector 21"/>
          <p:cNvCxnSpPr>
            <a:stCxn id="13" idx="3"/>
            <a:endCxn id="21" idx="1"/>
          </p:cNvCxnSpPr>
          <p:nvPr/>
        </p:nvCxnSpPr>
        <p:spPr>
          <a:xfrm>
            <a:off x="4653112" y="2776867"/>
            <a:ext cx="12471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91686" y="4215698"/>
            <a:ext cx="166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7418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6346831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63269" y="4215698"/>
            <a:ext cx="938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Flatten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(288)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94571" y="2498651"/>
            <a:ext cx="446566" cy="5564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Straight Arrow Connector 30"/>
          <p:cNvCxnSpPr>
            <a:stCxn id="25" idx="3"/>
            <a:endCxn id="30" idx="1"/>
          </p:cNvCxnSpPr>
          <p:nvPr/>
        </p:nvCxnSpPr>
        <p:spPr>
          <a:xfrm>
            <a:off x="7593984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50786" y="4215698"/>
            <a:ext cx="857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(40)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41724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Straight Arrow Connector 34"/>
          <p:cNvCxnSpPr>
            <a:stCxn id="30" idx="3"/>
            <a:endCxn id="34" idx="1"/>
          </p:cNvCxnSpPr>
          <p:nvPr/>
        </p:nvCxnSpPr>
        <p:spPr>
          <a:xfrm>
            <a:off x="8841137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05767" y="4215698"/>
            <a:ext cx="1042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Sigmoid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88877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4" idx="3"/>
            <a:endCxn id="39" idx="1"/>
          </p:cNvCxnSpPr>
          <p:nvPr/>
        </p:nvCxnSpPr>
        <p:spPr>
          <a:xfrm>
            <a:off x="10088290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28694" y="424042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Output</a:t>
            </a:r>
          </a:p>
          <a:p>
            <a:pPr algn="ctr"/>
            <a:r>
              <a:rPr lang="en-US" altLang="ko-KR" b="1" dirty="0" smtClean="0"/>
              <a:t>Map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7882" y="2100684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40819" y="2090330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326403" y="5301914"/>
            <a:ext cx="9785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3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Architecture of Deep Learning Model for Common Throughput Maximization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45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16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9124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Rectangle 36"/>
          <p:cNvSpPr/>
          <p:nvPr/>
        </p:nvSpPr>
        <p:spPr>
          <a:xfrm>
            <a:off x="32167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Rectangle 37"/>
          <p:cNvSpPr/>
          <p:nvPr/>
        </p:nvSpPr>
        <p:spPr>
          <a:xfrm>
            <a:off x="45209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Rectangle 40"/>
          <p:cNvSpPr/>
          <p:nvPr/>
        </p:nvSpPr>
        <p:spPr>
          <a:xfrm>
            <a:off x="32216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88604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75512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Rectangle 48"/>
          <p:cNvSpPr/>
          <p:nvPr/>
        </p:nvSpPr>
        <p:spPr>
          <a:xfrm>
            <a:off x="88555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0" name="Rectangle 49"/>
          <p:cNvSpPr/>
          <p:nvPr/>
        </p:nvSpPr>
        <p:spPr>
          <a:xfrm>
            <a:off x="101597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Rectangle 50"/>
          <p:cNvSpPr/>
          <p:nvPr/>
        </p:nvSpPr>
        <p:spPr>
          <a:xfrm>
            <a:off x="88604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909713" y="3065765"/>
            <a:ext cx="510363" cy="464245"/>
          </a:xfrm>
          <a:prstGeom prst="rightArrow">
            <a:avLst>
              <a:gd name="adj1" fmla="val 36258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16727" y="489651"/>
            <a:ext cx="561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(The darker, The higher common throughput value)</a:t>
            </a:r>
            <a:endParaRPr lang="ko-KR" altLang="en-US" dirty="0"/>
          </a:p>
        </p:txBody>
      </p:sp>
      <p:sp>
        <p:nvSpPr>
          <p:cNvPr id="63" name="Oval 62"/>
          <p:cNvSpPr/>
          <p:nvPr/>
        </p:nvSpPr>
        <p:spPr>
          <a:xfrm>
            <a:off x="8751281" y="3451340"/>
            <a:ext cx="284660" cy="284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323926" y="3266674"/>
            <a:ext cx="43293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3"/>
          </p:cNvCxnSpPr>
          <p:nvPr/>
        </p:nvCxnSpPr>
        <p:spPr>
          <a:xfrm>
            <a:off x="7525905" y="1962374"/>
            <a:ext cx="41273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2"/>
          </p:cNvCxnSpPr>
          <p:nvPr/>
        </p:nvCxnSpPr>
        <p:spPr>
          <a:xfrm flipH="1">
            <a:off x="8133259" y="1285709"/>
            <a:ext cx="32470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2"/>
          </p:cNvCxnSpPr>
          <p:nvPr/>
        </p:nvCxnSpPr>
        <p:spPr>
          <a:xfrm>
            <a:off x="9461581" y="1285709"/>
            <a:ext cx="4938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2"/>
          </p:cNvCxnSpPr>
          <p:nvPr/>
        </p:nvCxnSpPr>
        <p:spPr>
          <a:xfrm flipH="1">
            <a:off x="10849991" y="1285709"/>
            <a:ext cx="8023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3"/>
          </p:cNvCxnSpPr>
          <p:nvPr/>
        </p:nvCxnSpPr>
        <p:spPr>
          <a:xfrm>
            <a:off x="7525904" y="4566129"/>
            <a:ext cx="3938697" cy="48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  <a:blipFill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  <a:blipFill>
                <a:blip r:embed="rId1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86" idx="3"/>
          </p:cNvCxnSpPr>
          <p:nvPr/>
        </p:nvCxnSpPr>
        <p:spPr>
          <a:xfrm>
            <a:off x="7496448" y="3593670"/>
            <a:ext cx="3968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2"/>
          </p:cNvCxnSpPr>
          <p:nvPr/>
        </p:nvCxnSpPr>
        <p:spPr>
          <a:xfrm flipH="1">
            <a:off x="8884279" y="1493294"/>
            <a:ext cx="3299" cy="383361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Figure 4</a:t>
                </a:r>
                <a:r>
                  <a:rPr lang="en-US" altLang="ko-KR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 Decision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  <a:blipFill>
                <a:blip r:embed="rId19"/>
                <a:stretch>
                  <a:fillRect l="-806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𝑩𝑻</m:t>
                      </m:r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  <a:blipFill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5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1021" y="173134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0783" y="1705029"/>
            <a:ext cx="4195871" cy="122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1-1. </a:t>
            </a:r>
            <a:r>
              <a:rPr lang="en-US" altLang="ko-KR" dirty="0" smtClean="0">
                <a:solidFill>
                  <a:schemeClr val="tx1"/>
                </a:solidFill>
              </a:rPr>
              <a:t>Compute throughput for the optimal HAP point of each test output throughput map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4348719" y="630334"/>
            <a:ext cx="0" cy="1074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33779" y="4453145"/>
            <a:ext cx="465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5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Flow chart of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design of testing</a:t>
            </a:r>
            <a:endParaRPr lang="ko-KR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6895604" y="1713744"/>
            <a:ext cx="4195871" cy="120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1-2. </a:t>
            </a:r>
            <a:r>
              <a:rPr lang="en-US" altLang="ko-KR" dirty="0" smtClean="0">
                <a:solidFill>
                  <a:schemeClr val="tx1"/>
                </a:solidFill>
              </a:rPr>
              <a:t>Compare the throughput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1-1</a:t>
            </a:r>
            <a:r>
              <a:rPr lang="en-US" altLang="ko-KR" dirty="0" smtClean="0">
                <a:solidFill>
                  <a:schemeClr val="tx1"/>
                </a:solidFill>
              </a:rPr>
              <a:t> with best </a:t>
            </a:r>
            <a:r>
              <a:rPr lang="en-US" altLang="ko-KR" dirty="0">
                <a:solidFill>
                  <a:schemeClr val="tx1"/>
                </a:solidFill>
              </a:rPr>
              <a:t>throughput </a:t>
            </a:r>
            <a:r>
              <a:rPr lang="en-US" altLang="ko-KR" dirty="0" smtClean="0">
                <a:solidFill>
                  <a:schemeClr val="tx1"/>
                </a:solidFill>
              </a:rPr>
              <a:t>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8" name="Elbow Connector 57"/>
          <p:cNvCxnSpPr>
            <a:stCxn id="49" idx="3"/>
          </p:cNvCxnSpPr>
          <p:nvPr/>
        </p:nvCxnSpPr>
        <p:spPr>
          <a:xfrm flipH="1" flipV="1">
            <a:off x="4348719" y="906976"/>
            <a:ext cx="6742756" cy="1411442"/>
          </a:xfrm>
          <a:prstGeom prst="bentConnector3">
            <a:avLst>
              <a:gd name="adj1" fmla="val -339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877619" y="906976"/>
            <a:ext cx="434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For each test output throughput map</a:t>
            </a:r>
            <a:endParaRPr lang="ko-KR" alt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3440795" y="3309853"/>
            <a:ext cx="4098849" cy="1042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Compare the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throughput with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best throughput 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7" name="Elbow Connector 106"/>
          <p:cNvCxnSpPr>
            <a:stCxn id="49" idx="2"/>
            <a:endCxn id="72" idx="3"/>
          </p:cNvCxnSpPr>
          <p:nvPr/>
        </p:nvCxnSpPr>
        <p:spPr>
          <a:xfrm rot="5400000">
            <a:off x="7812616" y="2650119"/>
            <a:ext cx="907952" cy="1453896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493595" y="360244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72" idx="1"/>
            <a:endCxn id="110" idx="3"/>
          </p:cNvCxnSpPr>
          <p:nvPr/>
        </p:nvCxnSpPr>
        <p:spPr>
          <a:xfrm flipH="1">
            <a:off x="2928991" y="3831043"/>
            <a:ext cx="5118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49" idx="1"/>
          </p:cNvCxnSpPr>
          <p:nvPr/>
        </p:nvCxnSpPr>
        <p:spPr>
          <a:xfrm>
            <a:off x="6446654" y="2318417"/>
            <a:ext cx="4489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6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229" y="3910693"/>
            <a:ext cx="7113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6. CT.RATE and CT.AVERAGE values of our methodology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and methodology in the original paper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43993" y="3910693"/>
            <a:ext cx="418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7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CT.AVGMAX and PR values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0" y="1099696"/>
            <a:ext cx="6966713" cy="2810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284" y="1099695"/>
            <a:ext cx="4220185" cy="28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7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460391"/>
            <a:ext cx="3667889" cy="239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709" y="3040228"/>
            <a:ext cx="3662389" cy="239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17" y="460391"/>
            <a:ext cx="3615343" cy="239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9" y="3040228"/>
            <a:ext cx="3651645" cy="239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170" y="460391"/>
            <a:ext cx="3662389" cy="2397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5444" y="3040228"/>
            <a:ext cx="3610115" cy="2397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133188" y="431816"/>
            <a:ext cx="0" cy="50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5850" y="4314825"/>
            <a:ext cx="3248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00254" y="5688094"/>
            <a:ext cx="602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8. Line Chart Version of Figure 6 and Figure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782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hskim</dc:creator>
  <cp:lastModifiedBy>hskim</cp:lastModifiedBy>
  <cp:revision>221</cp:revision>
  <dcterms:created xsi:type="dcterms:W3CDTF">2020-06-24T07:30:17Z</dcterms:created>
  <dcterms:modified xsi:type="dcterms:W3CDTF">2020-07-07T05:03:55Z</dcterms:modified>
</cp:coreProperties>
</file>