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6" r:id="rId3"/>
    <p:sldId id="257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39" r:id="rId16"/>
  </p:sldIdLst>
  <p:sldSz cx="13004800" cy="9753600"/>
  <p:notesSz cx="6797675" cy="9929813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500FF"/>
    <a:srgbClr val="FF8050"/>
    <a:srgbClr val="00A2FF"/>
    <a:srgbClr val="D2B7FF"/>
    <a:srgbClr val="CCFF33"/>
    <a:srgbClr val="B3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68" autoAdjust="0"/>
    <p:restoredTop sz="94660"/>
  </p:normalViewPr>
  <p:slideViewPr>
    <p:cSldViewPr snapToGrid="0">
      <p:cViewPr varScale="1">
        <p:scale>
          <a:sx n="44" d="100"/>
          <a:sy n="44" d="100"/>
        </p:scale>
        <p:origin x="48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D9611-E584-4159-9E45-463C4283EFF5}" type="datetimeFigureOut">
              <a:rPr lang="ko-KR" altLang="en-US" smtClean="0"/>
              <a:t>2020-07-02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F87BE-F724-46B8-9492-59C1C5863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56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06357" y="4716661"/>
            <a:ext cx="4984962" cy="4468416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/>
            </a:lvl1pPr>
          </a:lstStyle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9450" y="5486400"/>
            <a:ext cx="9105900" cy="2667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500"/>
              </a:spcBef>
              <a:buSzTx/>
              <a:buNone/>
              <a:defRPr sz="2600"/>
            </a:lvl1pPr>
            <a:lvl2pPr marL="0" indent="0" algn="ctr">
              <a:spcBef>
                <a:spcPts val="500"/>
              </a:spcBef>
              <a:buSzTx/>
              <a:buNone/>
              <a:defRPr sz="2600"/>
            </a:lvl2pPr>
            <a:lvl3pPr marL="0" indent="0" algn="ctr">
              <a:spcBef>
                <a:spcPts val="500"/>
              </a:spcBef>
              <a:buSzTx/>
              <a:buNone/>
              <a:defRPr sz="2600"/>
            </a:lvl3pPr>
            <a:lvl4pPr marL="0" indent="0" algn="ctr">
              <a:spcBef>
                <a:spcPts val="500"/>
              </a:spcBef>
              <a:buSzTx/>
              <a:buNone/>
              <a:defRPr sz="2600"/>
            </a:lvl4pPr>
            <a:lvl5pPr marL="0" indent="0" algn="ctr">
              <a:spcBef>
                <a:spcPts val="500"/>
              </a:spcBef>
              <a:buSz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8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19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20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2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977900" y="1917700"/>
            <a:ext cx="11049000" cy="2095500"/>
          </a:xfrm>
          <a:prstGeom prst="rect">
            <a:avLst/>
          </a:prstGeom>
        </p:spPr>
        <p:txBody>
          <a:bodyPr/>
          <a:lstStyle>
            <a:lvl1pPr algn="ctr">
              <a:defRPr sz="68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949450" y="4368800"/>
            <a:ext cx="9105900" cy="3886200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indent="0" algn="ctr">
              <a:spcBef>
                <a:spcPts val="500"/>
              </a:spcBef>
              <a:buSzTx/>
              <a:buNone/>
              <a:defRPr sz="2800" b="0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직사각형 8"/>
          <p:cNvSpPr/>
          <p:nvPr/>
        </p:nvSpPr>
        <p:spPr>
          <a:xfrm>
            <a:off x="0" y="3315"/>
            <a:ext cx="13004801" cy="114301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3" name="Line 462"/>
          <p:cNvSpPr/>
          <p:nvPr/>
        </p:nvSpPr>
        <p:spPr>
          <a:xfrm>
            <a:off x="-1" y="1625600"/>
            <a:ext cx="6172202" cy="0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4" name="Line 488"/>
          <p:cNvSpPr/>
          <p:nvPr/>
        </p:nvSpPr>
        <p:spPr>
          <a:xfrm flipV="1">
            <a:off x="-1" y="4368799"/>
            <a:ext cx="6172202" cy="2"/>
          </a:xfrm>
          <a:prstGeom prst="line">
            <a:avLst/>
          </a:prstGeom>
          <a:ln w="12700"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35" name="직사각형 10"/>
          <p:cNvSpPr/>
          <p:nvPr/>
        </p:nvSpPr>
        <p:spPr>
          <a:xfrm>
            <a:off x="1486" y="9639300"/>
            <a:ext cx="13004801" cy="114300"/>
          </a:xfrm>
          <a:prstGeom prst="rect">
            <a:avLst/>
          </a:prstGeom>
          <a:solidFill>
            <a:srgbClr val="194181"/>
          </a:solidFill>
          <a:ln w="12700">
            <a:miter lim="400000"/>
          </a:ln>
        </p:spPr>
        <p:txBody>
          <a:bodyPr lIns="36000" tIns="36000" rIns="36000" bIns="36000" anchor="ctr"/>
          <a:lstStyle/>
          <a:p>
            <a:pPr marL="228600" indent="-228600" defTabSz="914400">
              <a:defRPr sz="11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pic>
        <p:nvPicPr>
          <p:cNvPr id="3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137900" y="9067800"/>
            <a:ext cx="1828800" cy="457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98200" y="2667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Origi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(DT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16781" indent="-472281">
              <a:defRPr sz="2800"/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/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/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1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231900"/>
          </a:xfrm>
          <a:prstGeom prst="rect">
            <a:avLst/>
          </a:prstGeom>
        </p:spPr>
        <p:txBody>
          <a:bodyPr/>
          <a:lstStyle>
            <a:lvl1pPr>
              <a:defRPr sz="5200"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xfrm>
            <a:off x="673100" y="1562100"/>
            <a:ext cx="12204700" cy="75819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7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2 (Smart Fac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6781" indent="-472281"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277937" indent="-388937">
              <a:lnSpc>
                <a:spcPct val="100000"/>
              </a:lnSpc>
              <a:spcBef>
                <a:spcPts val="0"/>
              </a:spcBef>
              <a:defRPr sz="2600" b="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749447" indent="-415947">
              <a:lnSpc>
                <a:spcPct val="100000"/>
              </a:lnSpc>
              <a:spcBef>
                <a:spcPts val="0"/>
              </a:spcBef>
              <a:defRPr sz="2200" b="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705100" indent="-482600">
              <a:lnSpc>
                <a:spcPct val="100000"/>
              </a:lnSpc>
              <a:spcBef>
                <a:spcPts val="0"/>
              </a:spcBef>
              <a:defRPr sz="1800" b="0" i="1"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0" name="Hanyang University - MNILAB"/>
          <p:cNvSpPr txBox="1"/>
          <p:nvPr/>
        </p:nvSpPr>
        <p:spPr>
          <a:xfrm>
            <a:off x="304800" y="9230556"/>
            <a:ext cx="4991100" cy="237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1000"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Hanyang University - MNILAB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</p:spPr>
        <p:txBody>
          <a:bodyPr wrap="none"/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00050" y="266700"/>
            <a:ext cx="12204700" cy="54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00050" y="1244600"/>
            <a:ext cx="12204700" cy="7581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직선 연결선 8"/>
          <p:cNvSpPr/>
          <p:nvPr/>
        </p:nvSpPr>
        <p:spPr>
          <a:xfrm>
            <a:off x="-3090" y="19224"/>
            <a:ext cx="13010981" cy="1"/>
          </a:xfrm>
          <a:prstGeom prst="line">
            <a:avLst/>
          </a:prstGeom>
          <a:ln w="4064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5" name="Line 1033"/>
          <p:cNvSpPr/>
          <p:nvPr/>
        </p:nvSpPr>
        <p:spPr>
          <a:xfrm>
            <a:off x="0" y="1041400"/>
            <a:ext cx="13004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6" name="직선 연결선 11"/>
          <p:cNvSpPr/>
          <p:nvPr/>
        </p:nvSpPr>
        <p:spPr>
          <a:xfrm>
            <a:off x="-1" y="9036050"/>
            <a:ext cx="13004801" cy="0"/>
          </a:xfrm>
          <a:prstGeom prst="line">
            <a:avLst/>
          </a:prstGeom>
          <a:ln w="25400">
            <a:solidFill>
              <a:srgbClr val="4A7EBB"/>
            </a:solidFill>
          </a:ln>
        </p:spPr>
        <p:txBody>
          <a:bodyPr lIns="45719" rIns="45719"/>
          <a:lstStyle/>
          <a:p>
            <a:pPr algn="l" defTabSz="914400">
              <a:defRPr sz="1800" b="0">
                <a:latin typeface="맑은 고딕"/>
                <a:ea typeface="맑은 고딕"/>
                <a:cs typeface="맑은 고딕"/>
                <a:sym typeface="맑은 고딕"/>
              </a:defRPr>
            </a:pPr>
            <a:endParaRPr/>
          </a:p>
        </p:txBody>
      </p:sp>
      <p:sp>
        <p:nvSpPr>
          <p:cNvPr id="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58300"/>
            <a:ext cx="355601" cy="28768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8" name="Picture 2" descr="Picture 2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0960100" y="9118600"/>
            <a:ext cx="2006600" cy="515209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6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482600" marR="0" indent="-48260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❑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1pPr>
      <a:lvl2pPr marL="1017984" marR="0" indent="-573484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2pPr>
      <a:lvl3pPr marL="1397610" marR="0" indent="-508610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3pPr>
      <a:lvl4pPr marL="1976327" marR="0" indent="-64282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-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4pPr>
      <a:lvl5pPr marL="3134077" marR="0" indent="-911577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00000"/>
        <a:buFontTx/>
        <a:buChar char="➔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5pPr>
      <a:lvl6pPr marL="2694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6pPr>
      <a:lvl7pPr marL="3139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7pPr>
      <a:lvl8pPr marL="35837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8pPr>
      <a:lvl9pPr marL="4028281" marR="0" indent="-472281" algn="l" defTabSz="584200" latinLnBrk="0">
        <a:lnSpc>
          <a:spcPct val="120000"/>
        </a:lnSpc>
        <a:spcBef>
          <a:spcPts val="800"/>
        </a:spcBef>
        <a:spcAft>
          <a:spcPts val="0"/>
        </a:spcAft>
        <a:buClrTx/>
        <a:buSzPct val="145000"/>
        <a:buFontTx/>
        <a:buChar char="•"/>
        <a:tabLst/>
        <a:defRPr sz="3400" b="1" i="0" u="none" strike="noStrike" cap="none" spc="0" baseline="0">
          <a:solidFill>
            <a:srgbClr val="000000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nnaBeSuperteur/2020/tree/master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Weekly Repor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Weekly Report</a:t>
            </a:r>
          </a:p>
        </p:txBody>
      </p:sp>
      <p:sp>
        <p:nvSpPr>
          <p:cNvPr id="97" name="2019.02.00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 smtClean="0"/>
              <a:t>20</a:t>
            </a:r>
            <a:r>
              <a:rPr lang="en-US" dirty="0" smtClean="0"/>
              <a:t>20.07.03</a:t>
            </a:r>
            <a:endParaRPr dirty="0"/>
          </a:p>
          <a:p>
            <a:endParaRPr dirty="0"/>
          </a:p>
          <a:p>
            <a:r>
              <a:rPr lang="en-US" dirty="0" err="1" smtClean="0"/>
              <a:t>Hongsik</a:t>
            </a:r>
            <a:r>
              <a:rPr lang="en-US" dirty="0" smtClean="0"/>
              <a:t> Kim</a:t>
            </a:r>
            <a:endParaRPr dirty="0"/>
          </a:p>
          <a:p>
            <a:r>
              <a:rPr dirty="0"/>
              <a:t>Mobile &amp; Network Intelligence Laboratory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Position: We Can Measure XAI Explanations Better with Templates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605986" cy="14543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Scope: </a:t>
            </a:r>
            <a:r>
              <a:rPr lang="en-US" altLang="ko-KR" dirty="0">
                <a:solidFill>
                  <a:srgbClr val="FF0000"/>
                </a:solidFill>
              </a:rPr>
              <a:t>ExpG</a:t>
            </a:r>
            <a:r>
              <a:rPr lang="en-US" altLang="ko-KR" dirty="0">
                <a:solidFill>
                  <a:schemeClr val="tx1"/>
                </a:solidFill>
              </a:rPr>
              <a:t> Can Consider a Wider Range of Behaviors, via </a:t>
            </a:r>
            <a:r>
              <a:rPr lang="en-US" altLang="ko-KR" dirty="0" smtClean="0">
                <a:solidFill>
                  <a:srgbClr val="FF0000"/>
                </a:solidFill>
              </a:rPr>
              <a:t>Templates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r="52007"/>
          <a:stretch/>
        </p:blipFill>
        <p:spPr>
          <a:xfrm>
            <a:off x="843189" y="4064001"/>
            <a:ext cx="5223782" cy="41946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41657" y="8287660"/>
            <a:ext cx="322684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Explanation template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28884" y="4575536"/>
            <a:ext cx="6126393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2800" dirty="0" smtClean="0"/>
              <a:t>검은색 텍스트는 고정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빨간색 텍스트는</a:t>
            </a:r>
            <a:r>
              <a:rPr lang="en-US" altLang="ko-KR" sz="2800" dirty="0"/>
              <a:t> </a:t>
            </a: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입력에 대한 계산 결과에 기반</a:t>
            </a:r>
            <a:endParaRPr kumimoji="0" lang="en-US" altLang="ko-KR" sz="2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8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 smtClean="0">
                <a:solidFill>
                  <a:srgbClr val="0000FF"/>
                </a:solidFill>
              </a:rPr>
              <a:t>(ExpS</a:t>
            </a:r>
            <a:r>
              <a:rPr lang="ko-KR" altLang="en-US" sz="2800" dirty="0" smtClean="0">
                <a:solidFill>
                  <a:srgbClr val="0000FF"/>
                </a:solidFill>
              </a:rPr>
              <a:t>의 결과가 입력에 따라 어떻게 다양</a:t>
            </a:r>
            <a:r>
              <a:rPr kumimoji="0" lang="ko-KR" altLang="en-US" sz="28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하게 나타나는지 설명</a:t>
            </a:r>
            <a:r>
              <a:rPr kumimoji="0" lang="en-US" altLang="ko-KR" sz="2800" b="1" i="0" u="none" strike="noStrike" cap="none" spc="0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uFillTx/>
                <a:sym typeface="Helvetica Neue"/>
              </a:rPr>
              <a:t>)</a:t>
            </a:r>
            <a:endParaRPr kumimoji="0" lang="ko-KR" altLang="en-US" sz="2800" b="1" i="0" u="none" strike="noStrike" cap="none" spc="0" normalizeH="0" baseline="0" dirty="0">
              <a:ln>
                <a:noFill/>
              </a:ln>
              <a:solidFill>
                <a:srgbClr val="0000FF"/>
              </a:solidFill>
              <a:effectLst/>
              <a:uFillTx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4198198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Position: We Can Measure XAI Explanations Better with Templates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605986" cy="145433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Scope: </a:t>
            </a:r>
            <a:r>
              <a:rPr lang="en-US" altLang="ko-KR" dirty="0">
                <a:solidFill>
                  <a:srgbClr val="FF0000"/>
                </a:solidFill>
              </a:rPr>
              <a:t>ExpG</a:t>
            </a:r>
            <a:r>
              <a:rPr lang="en-US" altLang="ko-KR" dirty="0">
                <a:solidFill>
                  <a:schemeClr val="tx1"/>
                </a:solidFill>
              </a:rPr>
              <a:t> Can Consider a Wider Range of Behaviors, via </a:t>
            </a:r>
            <a:r>
              <a:rPr lang="en-US" altLang="ko-KR" dirty="0" smtClean="0">
                <a:solidFill>
                  <a:srgbClr val="FF0000"/>
                </a:solidFill>
              </a:rPr>
              <a:t>Templates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11143" y="7869702"/>
            <a:ext cx="52899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Histogram of Explanation template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23111" y="4371658"/>
            <a:ext cx="445523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Case-based explanation</a:t>
            </a:r>
            <a:r>
              <a:rPr lang="ko-KR" altLang="en-US" dirty="0" smtClean="0"/>
              <a:t>이 </a:t>
            </a:r>
            <a:r>
              <a:rPr lang="en-US" altLang="ko-KR" dirty="0" smtClean="0">
                <a:solidFill>
                  <a:srgbClr val="FF0000"/>
                </a:solidFill>
              </a:rPr>
              <a:t>self-refute</a:t>
            </a:r>
            <a:r>
              <a:rPr lang="ko-KR" altLang="en-US" dirty="0" smtClean="0"/>
              <a:t>하는 경우 </a:t>
            </a:r>
            <a:r>
              <a:rPr lang="en-US" altLang="ko-KR" dirty="0" smtClean="0">
                <a:solidFill>
                  <a:srgbClr val="0000FF"/>
                </a:solidFill>
              </a:rPr>
              <a:t>(0% </a:t>
            </a:r>
            <a:r>
              <a:rPr lang="ko-KR" altLang="en-US" dirty="0" smtClean="0">
                <a:solidFill>
                  <a:srgbClr val="0000FF"/>
                </a:solidFill>
              </a:rPr>
              <a:t>내외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3" y="4235223"/>
            <a:ext cx="5067143" cy="356858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34425" y="5742429"/>
            <a:ext cx="483260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 smtClean="0"/>
              <a:t>어떤 </a:t>
            </a:r>
            <a:r>
              <a:rPr lang="en-US" altLang="ko-KR" dirty="0" smtClean="0"/>
              <a:t>claim</a:t>
            </a:r>
            <a:r>
              <a:rPr lang="ko-KR" altLang="en-US" dirty="0" smtClean="0"/>
              <a:t>도 없는 경우</a:t>
            </a:r>
            <a:endParaRPr lang="en-US" altLang="ko-KR" dirty="0" smtClean="0"/>
          </a:p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>
                <a:solidFill>
                  <a:srgbClr val="0000FF"/>
                </a:solidFill>
              </a:rPr>
              <a:t>(binary classifier </a:t>
            </a:r>
            <a:r>
              <a:rPr lang="ko-KR" altLang="en-US" dirty="0" smtClean="0">
                <a:solidFill>
                  <a:srgbClr val="0000FF"/>
                </a:solidFill>
              </a:rPr>
              <a:t>기준 </a:t>
            </a:r>
            <a:r>
              <a:rPr lang="en-US" altLang="ko-KR" dirty="0" smtClean="0">
                <a:solidFill>
                  <a:srgbClr val="0000FF"/>
                </a:solidFill>
              </a:rPr>
              <a:t>50% </a:t>
            </a:r>
            <a:r>
              <a:rPr lang="ko-KR" altLang="en-US" dirty="0" smtClean="0">
                <a:solidFill>
                  <a:srgbClr val="0000FF"/>
                </a:solidFill>
              </a:rPr>
              <a:t>내외</a:t>
            </a:r>
            <a:r>
              <a:rPr lang="en-US" altLang="ko-KR" dirty="0" smtClean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97396" y="7387518"/>
            <a:ext cx="5906660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800" dirty="0" smtClean="0">
                <a:solidFill>
                  <a:srgbClr val="FF0000"/>
                </a:solidFill>
              </a:rPr>
              <a:t>“ExpS</a:t>
            </a:r>
            <a:r>
              <a:rPr lang="ko-KR" altLang="en-US" sz="2800" dirty="0" smtClean="0">
                <a:solidFill>
                  <a:srgbClr val="FF0000"/>
                </a:solidFill>
              </a:rPr>
              <a:t>에서는 적은 수의 설명만 이용하기 때문에 실질적 관측 불가</a:t>
            </a:r>
            <a:r>
              <a:rPr lang="en-US" altLang="ko-KR" sz="2800" dirty="0" smtClean="0">
                <a:solidFill>
                  <a:srgbClr val="FF0000"/>
                </a:solidFill>
              </a:rPr>
              <a:t>“</a:t>
            </a: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1480457" y="4792286"/>
            <a:ext cx="5842654" cy="24068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/>
          <p:cNvCxnSpPr>
            <a:stCxn id="8" idx="1"/>
          </p:cNvCxnSpPr>
          <p:nvPr/>
        </p:nvCxnSpPr>
        <p:spPr>
          <a:xfrm flipH="1">
            <a:off x="3976914" y="4792286"/>
            <a:ext cx="3346197" cy="240680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Arrow Connector 18"/>
          <p:cNvCxnSpPr/>
          <p:nvPr/>
        </p:nvCxnSpPr>
        <p:spPr>
          <a:xfrm flipH="1">
            <a:off x="2293257" y="5995686"/>
            <a:ext cx="4904278" cy="1124624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/>
          <p:cNvCxnSpPr/>
          <p:nvPr/>
        </p:nvCxnSpPr>
        <p:spPr>
          <a:xfrm flipH="1">
            <a:off x="4745396" y="5992585"/>
            <a:ext cx="2447535" cy="1127725"/>
          </a:xfrm>
          <a:prstGeom prst="straightConnector1">
            <a:avLst/>
          </a:prstGeom>
          <a:noFill/>
          <a:ln w="38100" cap="flat">
            <a:solidFill>
              <a:srgbClr val="0000FF"/>
            </a:solidFill>
            <a:prstDash val="solid"/>
            <a:miter lim="400000"/>
            <a:tailEnd type="triangle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9666721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Position: We Can Measure XAI Explanations Better with Templates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0"/>
            <a:ext cx="11605986" cy="25719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Explanation Template</a:t>
            </a:r>
            <a:r>
              <a:rPr lang="ko-KR" altLang="en-US" dirty="0" smtClean="0">
                <a:solidFill>
                  <a:schemeClr val="tx1"/>
                </a:solidFill>
              </a:rPr>
              <a:t>을 고려하는 이유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Case-based explanation template</a:t>
            </a:r>
            <a:r>
              <a:rPr lang="ko-KR" altLang="en-US" dirty="0" smtClean="0">
                <a:solidFill>
                  <a:schemeClr val="tx1"/>
                </a:solidFill>
              </a:rPr>
              <a:t>을 사용할 때 입력의 가까이에 있는 </a:t>
            </a:r>
            <a:r>
              <a:rPr lang="en-US" altLang="ko-KR" dirty="0" smtClean="0">
                <a:solidFill>
                  <a:schemeClr val="tx1"/>
                </a:solidFill>
              </a:rPr>
              <a:t>training example</a:t>
            </a:r>
            <a:r>
              <a:rPr lang="ko-KR" altLang="en-US" dirty="0" smtClean="0">
                <a:solidFill>
                  <a:schemeClr val="tx1"/>
                </a:solidFill>
              </a:rPr>
              <a:t>을 이용하면 </a:t>
            </a:r>
            <a:r>
              <a:rPr lang="en-US" altLang="ko-KR" dirty="0" smtClean="0">
                <a:solidFill>
                  <a:srgbClr val="FF0000"/>
                </a:solidFill>
              </a:rPr>
              <a:t>explanation soundness </a:t>
            </a:r>
            <a:r>
              <a:rPr lang="ko-KR" altLang="en-US" dirty="0" smtClean="0">
                <a:solidFill>
                  <a:schemeClr val="tx1"/>
                </a:solidFill>
              </a:rPr>
              <a:t>문제 발생 가능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30230"/>
              </p:ext>
            </p:extLst>
          </p:nvPr>
        </p:nvGraphicFramePr>
        <p:xfrm>
          <a:off x="1236789" y="5050971"/>
          <a:ext cx="10895392" cy="37569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3325">
                  <a:extLst>
                    <a:ext uri="{9D8B030D-6E8A-4147-A177-3AD203B41FA5}">
                      <a16:colId xmlns:a16="http://schemas.microsoft.com/office/drawing/2014/main" val="3711478126"/>
                    </a:ext>
                  </a:extLst>
                </a:gridCol>
                <a:gridCol w="7952067">
                  <a:extLst>
                    <a:ext uri="{9D8B030D-6E8A-4147-A177-3AD203B41FA5}">
                      <a16:colId xmlns:a16="http://schemas.microsoft.com/office/drawing/2014/main" val="1709034638"/>
                    </a:ext>
                  </a:extLst>
                </a:gridCol>
              </a:tblGrid>
              <a:tr h="11356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많은 </a:t>
                      </a:r>
                      <a:r>
                        <a:rPr lang="en-US" altLang="ko-KR" sz="2800" dirty="0" smtClean="0"/>
                        <a:t>instance</a:t>
                      </a:r>
                      <a:r>
                        <a:rPr lang="ko-KR" altLang="en-US" sz="2800" dirty="0" smtClean="0"/>
                        <a:t>가 </a:t>
                      </a:r>
                      <a:r>
                        <a:rPr lang="en-US" altLang="ko-KR" sz="2800" dirty="0" smtClean="0"/>
                        <a:t>100% </a:t>
                      </a:r>
                      <a:r>
                        <a:rPr lang="ko-KR" altLang="en-US" sz="2800" dirty="0" smtClean="0"/>
                        <a:t>근처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사용자들이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설득력 있다고 판단할 만함</a:t>
                      </a:r>
                      <a:endParaRPr lang="ko-KR" altLang="en-US" sz="28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890791"/>
                  </a:ext>
                </a:extLst>
              </a:tr>
              <a:tr h="1180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50% </a:t>
                      </a:r>
                      <a:r>
                        <a:rPr lang="ko-KR" altLang="en-US" sz="2800" dirty="0" smtClean="0"/>
                        <a:t>정도의 학습 데이터가 입력 </a:t>
                      </a:r>
                      <a:r>
                        <a:rPr lang="en-US" altLang="ko-KR" sz="2800" dirty="0" smtClean="0"/>
                        <a:t>label</a:t>
                      </a:r>
                      <a:r>
                        <a:rPr lang="ko-KR" altLang="en-US" sz="2800" dirty="0" smtClean="0"/>
                        <a:t>과 일치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특정한 </a:t>
                      </a:r>
                      <a:r>
                        <a:rPr lang="en-US" altLang="ko-KR" sz="2800" dirty="0" smtClean="0"/>
                        <a:t>claim</a:t>
                      </a:r>
                      <a:r>
                        <a:rPr lang="ko-KR" altLang="en-US" sz="2800" dirty="0" smtClean="0"/>
                        <a:t>을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입증하지 않음</a:t>
                      </a:r>
                      <a:endParaRPr lang="en-US" altLang="ko-KR" sz="2800" b="1" dirty="0" smtClean="0">
                        <a:solidFill>
                          <a:srgbClr val="0000FF"/>
                        </a:solidFill>
                      </a:endParaRPr>
                    </a:p>
                    <a:p>
                      <a:pPr latinLnBrk="1"/>
                      <a:r>
                        <a:rPr lang="en-US" altLang="ko-KR" sz="2800" dirty="0" smtClean="0"/>
                        <a:t>(classifier</a:t>
                      </a:r>
                      <a:r>
                        <a:rPr lang="ko-KR" altLang="en-US" sz="2800" dirty="0" smtClean="0"/>
                        <a:t>가 </a:t>
                      </a:r>
                      <a:r>
                        <a:rPr lang="en-US" altLang="ko-KR" sz="2800" dirty="0" smtClean="0"/>
                        <a:t>binary</a:t>
                      </a:r>
                      <a:r>
                        <a:rPr lang="ko-KR" altLang="en-US" sz="2800" dirty="0" smtClean="0"/>
                        <a:t>일 때 기준</a:t>
                      </a:r>
                      <a:r>
                        <a:rPr lang="en-US" altLang="ko-KR" sz="2800" dirty="0" smtClean="0"/>
                        <a:t>)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789664"/>
                  </a:ext>
                </a:extLst>
              </a:tr>
              <a:tr h="11802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0% </a:t>
                      </a:r>
                      <a:r>
                        <a:rPr lang="ko-KR" altLang="en-US" sz="2800" dirty="0" smtClean="0"/>
                        <a:t>근처의 </a:t>
                      </a:r>
                      <a:r>
                        <a:rPr lang="en-US" altLang="ko-KR" sz="2800" dirty="0" smtClean="0"/>
                        <a:t>instance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Self-refuting</a:t>
                      </a:r>
                      <a:r>
                        <a:rPr lang="en-US" altLang="ko-KR" sz="2800" dirty="0" smtClean="0"/>
                        <a:t>, </a:t>
                      </a:r>
                      <a:r>
                        <a:rPr lang="ko-KR" altLang="en-US" sz="2800" dirty="0" smtClean="0"/>
                        <a:t>즉 자신을 논박하는 설명</a:t>
                      </a:r>
                      <a:endParaRPr lang="en-US" altLang="ko-KR" sz="2800" dirty="0" smtClean="0"/>
                    </a:p>
                    <a:p>
                      <a:pPr latinLnBrk="1"/>
                      <a:r>
                        <a:rPr lang="en-US" altLang="ko-KR" sz="2400" dirty="0" smtClean="0"/>
                        <a:t>“</a:t>
                      </a:r>
                      <a:r>
                        <a:rPr lang="en-US" altLang="ko-KR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This instance was </a:t>
                      </a:r>
                      <a:r>
                        <a:rPr lang="en-US" altLang="ko-KR" sz="2400" b="1" i="0" u="sng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labelled an A</a:t>
                      </a:r>
                      <a:r>
                        <a:rPr lang="en-US" altLang="ko-KR" sz="2400" b="0" i="0" u="none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 because </a:t>
                      </a:r>
                      <a:r>
                        <a:rPr lang="en-US" altLang="ko-KR" sz="2400" b="1" i="0" u="sng" strike="noStrike" cap="none" spc="0" baseline="0" dirty="0" smtClean="0">
                          <a:solidFill>
                            <a:schemeClr val="tx1"/>
                          </a:solidFill>
                          <a:effectLst/>
                          <a:uFillTx/>
                          <a:latin typeface="+mn-lt"/>
                          <a:ea typeface="+mn-ea"/>
                          <a:cs typeface="+mn-cs"/>
                          <a:sym typeface="Helvetica Neue Light"/>
                        </a:rPr>
                        <a:t>all the nearby training examples were B’s”.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7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4999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Position: We Can Measure XAI Explanations Better with Templates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0"/>
            <a:ext cx="11605986" cy="25719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설명을 </a:t>
            </a:r>
            <a:r>
              <a:rPr lang="en-US" altLang="ko-KR" dirty="0" smtClean="0">
                <a:solidFill>
                  <a:schemeClr val="tx1"/>
                </a:solidFill>
              </a:rPr>
              <a:t>ExpS</a:t>
            </a:r>
            <a:r>
              <a:rPr lang="ko-KR" altLang="en-US" dirty="0" smtClean="0">
                <a:solidFill>
                  <a:schemeClr val="tx1"/>
                </a:solidFill>
              </a:rPr>
              <a:t>와 </a:t>
            </a:r>
            <a:r>
              <a:rPr lang="en-US" altLang="ko-KR" dirty="0" smtClean="0">
                <a:solidFill>
                  <a:schemeClr val="tx1"/>
                </a:solidFill>
              </a:rPr>
              <a:t>explanation template (ExpG)</a:t>
            </a:r>
            <a:r>
              <a:rPr lang="ko-KR" altLang="en-US" dirty="0" smtClean="0">
                <a:solidFill>
                  <a:schemeClr val="tx1"/>
                </a:solidFill>
              </a:rPr>
              <a:t>으로 평가하는 경우를 비교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39639"/>
              </p:ext>
            </p:extLst>
          </p:nvPr>
        </p:nvGraphicFramePr>
        <p:xfrm>
          <a:off x="1311122" y="4178501"/>
          <a:ext cx="10518020" cy="38043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4878">
                  <a:extLst>
                    <a:ext uri="{9D8B030D-6E8A-4147-A177-3AD203B41FA5}">
                      <a16:colId xmlns:a16="http://schemas.microsoft.com/office/drawing/2014/main" val="2253331890"/>
                    </a:ext>
                  </a:extLst>
                </a:gridCol>
                <a:gridCol w="8273142">
                  <a:extLst>
                    <a:ext uri="{9D8B030D-6E8A-4147-A177-3AD203B41FA5}">
                      <a16:colId xmlns:a16="http://schemas.microsoft.com/office/drawing/2014/main" val="1678958064"/>
                    </a:ext>
                  </a:extLst>
                </a:gridCol>
              </a:tblGrid>
              <a:tr h="1902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</a:rPr>
                        <a:t>ExpS</a:t>
                      </a:r>
                      <a:endParaRPr lang="ko-KR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제공된 </a:t>
                      </a:r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explanation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이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convincing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인지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,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self-refuting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인지</a:t>
                      </a:r>
                      <a:r>
                        <a:rPr lang="ko-KR" altLang="en-US" sz="2800" baseline="0" dirty="0" smtClean="0">
                          <a:solidFill>
                            <a:schemeClr val="tx1"/>
                          </a:solidFill>
                        </a:rPr>
                        <a:t>에 강하게 영향을 받음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427461"/>
                  </a:ext>
                </a:extLst>
              </a:tr>
              <a:tr h="1902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b="1" dirty="0" smtClean="0">
                          <a:solidFill>
                            <a:schemeClr val="tx1"/>
                          </a:solidFill>
                        </a:rPr>
                        <a:t>Explanation template</a:t>
                      </a:r>
                    </a:p>
                    <a:p>
                      <a:pPr latinLnBrk="1"/>
                      <a:r>
                        <a:rPr lang="en-US" altLang="ko-KR" sz="2800" dirty="0" smtClean="0">
                          <a:solidFill>
                            <a:schemeClr val="tx1"/>
                          </a:solidFill>
                        </a:rPr>
                        <a:t>(ExpG)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템플릿은 서로 같고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입력되는 값들만 바뀜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.</a:t>
                      </a:r>
                      <a:endParaRPr lang="en-US" altLang="ko-KR" sz="28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따라서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더 넓은 범위</a:t>
                      </a:r>
                      <a:r>
                        <a:rPr lang="ko-KR" altLang="en-US" sz="2800" dirty="0" smtClean="0">
                          <a:solidFill>
                            <a:schemeClr val="tx1"/>
                          </a:solidFill>
                        </a:rPr>
                        <a:t>를 고려할 수 있게 함</a:t>
                      </a:r>
                      <a:endParaRPr lang="ko-KR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884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8085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Position: We Can Measure XAI Explanations Better with Templates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99407" y="2351586"/>
            <a:ext cx="11605986" cy="38491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자신을 </a:t>
            </a:r>
            <a:r>
              <a:rPr lang="en-US" altLang="ko-KR" dirty="0" smtClean="0">
                <a:solidFill>
                  <a:srgbClr val="0000FF"/>
                </a:solidFill>
              </a:rPr>
              <a:t>refute</a:t>
            </a:r>
            <a:r>
              <a:rPr lang="ko-KR" altLang="en-US" dirty="0" smtClean="0">
                <a:solidFill>
                  <a:srgbClr val="0000FF"/>
                </a:solidFill>
              </a:rPr>
              <a:t>하는 설명을 생성하는 것을 회피</a:t>
            </a:r>
            <a:r>
              <a:rPr lang="ko-KR" altLang="en-US" dirty="0" smtClean="0">
                <a:solidFill>
                  <a:schemeClr val="tx1"/>
                </a:solidFill>
              </a:rPr>
              <a:t>하는 대안적인 템플릿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Static text</a:t>
            </a:r>
            <a:r>
              <a:rPr lang="ko-KR" altLang="en-US" dirty="0" smtClean="0">
                <a:solidFill>
                  <a:srgbClr val="0000FF"/>
                </a:solidFill>
              </a:rPr>
              <a:t>와 </a:t>
            </a:r>
            <a:r>
              <a:rPr lang="en-US" altLang="ko-KR" dirty="0" smtClean="0">
                <a:solidFill>
                  <a:srgbClr val="0000FF"/>
                </a:solidFill>
              </a:rPr>
              <a:t>variable part</a:t>
            </a:r>
            <a:r>
              <a:rPr lang="ko-KR" altLang="en-US" dirty="0" smtClean="0">
                <a:solidFill>
                  <a:srgbClr val="0000FF"/>
                </a:solidFill>
              </a:rPr>
              <a:t>의 계산법을 조절</a:t>
            </a:r>
            <a:r>
              <a:rPr lang="ko-KR" altLang="en-US" dirty="0" smtClean="0">
                <a:solidFill>
                  <a:schemeClr val="tx1"/>
                </a:solidFill>
              </a:rPr>
              <a:t>해야 </a:t>
            </a:r>
            <a:r>
              <a:rPr lang="ko-KR" altLang="en-US" dirty="0">
                <a:solidFill>
                  <a:schemeClr val="tx1"/>
                </a:solidFill>
              </a:rPr>
              <a:t>함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자신을 </a:t>
            </a:r>
            <a:r>
              <a:rPr lang="en-US" altLang="ko-KR" dirty="0" smtClean="0">
                <a:solidFill>
                  <a:srgbClr val="0000FF"/>
                </a:solidFill>
              </a:rPr>
              <a:t>refute</a:t>
            </a:r>
            <a:r>
              <a:rPr lang="ko-KR" altLang="en-US" dirty="0" smtClean="0">
                <a:solidFill>
                  <a:srgbClr val="0000FF"/>
                </a:solidFill>
              </a:rPr>
              <a:t>하지 않음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Explanation</a:t>
            </a:r>
            <a:r>
              <a:rPr lang="ko-KR" altLang="en-US" dirty="0" smtClean="0">
                <a:solidFill>
                  <a:schemeClr val="tx1"/>
                </a:solidFill>
              </a:rPr>
              <a:t>이 </a:t>
            </a:r>
            <a:r>
              <a:rPr lang="en-US" altLang="ko-KR" dirty="0" smtClean="0">
                <a:solidFill>
                  <a:schemeClr val="tx1"/>
                </a:solidFill>
              </a:rPr>
              <a:t>whole truth</a:t>
            </a:r>
            <a:r>
              <a:rPr lang="ko-KR" altLang="en-US" dirty="0" smtClean="0">
                <a:solidFill>
                  <a:schemeClr val="tx1"/>
                </a:solidFill>
              </a:rPr>
              <a:t>를 말하지 않으므로 </a:t>
            </a:r>
            <a:r>
              <a:rPr lang="en-US" altLang="ko-KR" dirty="0" smtClean="0">
                <a:solidFill>
                  <a:srgbClr val="FF0000"/>
                </a:solidFill>
              </a:rPr>
              <a:t>completeness</a:t>
            </a:r>
            <a:r>
              <a:rPr lang="ko-KR" altLang="en-US" dirty="0" smtClean="0">
                <a:solidFill>
                  <a:srgbClr val="FF0000"/>
                </a:solidFill>
              </a:rPr>
              <a:t>가 감소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410" y="6026603"/>
            <a:ext cx="7132947" cy="292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668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o d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Github</a:t>
            </a:r>
            <a:endParaRPr dirty="0"/>
          </a:p>
        </p:txBody>
      </p:sp>
      <p:sp>
        <p:nvSpPr>
          <p:cNvPr id="108" name="Future Plan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hlinkClick r:id="rId2"/>
              </a:rPr>
              <a:t>https://github.com/WannaBeSuperteur/2020/tree/master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1760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AI</a:t>
            </a:r>
            <a:br>
              <a:rPr lang="en-US" altLang="ko-KR" dirty="0" smtClean="0"/>
            </a:br>
            <a:r>
              <a:rPr lang="en-US" altLang="ko-KR" dirty="0" err="1" smtClean="0"/>
              <a:t>Explanable</a:t>
            </a:r>
            <a:r>
              <a:rPr lang="en-US" altLang="ko-KR" dirty="0" smtClean="0"/>
              <a:t> AI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latinLnBrk="1"/>
            <a:r>
              <a:rPr lang="ko-KR" altLang="en-US" dirty="0" smtClean="0"/>
              <a:t>논문</a:t>
            </a:r>
            <a:r>
              <a:rPr lang="en-US" altLang="ko-KR" dirty="0" smtClean="0"/>
              <a:t>:</a:t>
            </a:r>
          </a:p>
          <a:p>
            <a:pPr latinLnBrk="1"/>
            <a:r>
              <a:rPr lang="en-US" altLang="ko-KR" dirty="0" smtClean="0"/>
              <a:t>Position</a:t>
            </a:r>
            <a:r>
              <a:rPr lang="en-US" altLang="ko-KR" dirty="0"/>
              <a:t>: We Can Measure XAI Explanations Better with Templates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778839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Current Status</a:t>
            </a:r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1567278"/>
            <a:ext cx="12204700" cy="7581901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dirty="0" err="1"/>
              <a:t>주간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 </a:t>
            </a:r>
            <a:r>
              <a:rPr dirty="0" err="1"/>
              <a:t>사항</a:t>
            </a:r>
            <a:endParaRPr dirty="0"/>
          </a:p>
          <a:p>
            <a:pPr marL="841935" lvl="1" indent="-397435"/>
            <a:r>
              <a:rPr lang="en-US" altLang="ko-KR" dirty="0" smtClean="0"/>
              <a:t>XAI </a:t>
            </a:r>
            <a:r>
              <a:rPr lang="ko-KR" altLang="en-US" dirty="0" smtClean="0"/>
              <a:t>관련 논문 </a:t>
            </a:r>
            <a:r>
              <a:rPr lang="en-US" altLang="ko-KR" dirty="0"/>
              <a:t>:</a:t>
            </a:r>
            <a:r>
              <a:rPr lang="en-US" altLang="ko-KR" dirty="0" smtClean="0"/>
              <a:t> </a:t>
            </a:r>
            <a:r>
              <a:rPr lang="en-US" altLang="ko-KR" dirty="0"/>
              <a:t>Position: We Can Measure XAI Explanations Better with </a:t>
            </a:r>
            <a:r>
              <a:rPr lang="en-US" altLang="ko-KR" dirty="0" smtClean="0"/>
              <a:t>Templates</a:t>
            </a:r>
            <a:r>
              <a:rPr lang="en-US" altLang="ko-KR" dirty="0"/>
              <a:t> </a:t>
            </a:r>
            <a:r>
              <a:rPr lang="ko-KR" altLang="en-US" dirty="0" smtClean="0"/>
              <a:t>학습</a:t>
            </a:r>
            <a:endParaRPr lang="en-US" altLang="ko-KR" dirty="0" smtClean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Position: We Can Measure XAI Explanations Better with Templates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0227129" cy="160527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ExpG: Explanation Goodness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ExpS: Explanation Satisfaction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4777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Position: We Can Measure XAI Explanations Better with Templates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359243" cy="575055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Contextualization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ExpS</a:t>
            </a:r>
            <a:r>
              <a:rPr lang="ko-KR" altLang="en-US" dirty="0" smtClean="0">
                <a:solidFill>
                  <a:srgbClr val="0000FF"/>
                </a:solidFill>
              </a:rPr>
              <a:t>에서는 </a:t>
            </a:r>
            <a:r>
              <a:rPr lang="en-US" altLang="ko-KR" dirty="0" smtClean="0">
                <a:solidFill>
                  <a:srgbClr val="0000FF"/>
                </a:solidFill>
              </a:rPr>
              <a:t>Task</a:t>
            </a:r>
            <a:r>
              <a:rPr lang="ko-KR" altLang="en-US" dirty="0" smtClean="0">
                <a:solidFill>
                  <a:srgbClr val="0000FF"/>
                </a:solidFill>
              </a:rPr>
              <a:t>와 관련되어 정의</a:t>
            </a:r>
            <a:r>
              <a:rPr lang="ko-KR" altLang="en-US" dirty="0" smtClean="0"/>
              <a:t>되지만 </a:t>
            </a:r>
            <a:r>
              <a:rPr lang="en-US" altLang="ko-KR" dirty="0" smtClean="0"/>
              <a:t>ExpG</a:t>
            </a:r>
            <a:r>
              <a:rPr lang="ko-KR" altLang="en-US" dirty="0" smtClean="0"/>
              <a:t>에서는 그렇지 않음</a:t>
            </a:r>
            <a:endParaRPr lang="en-US" altLang="ko-KR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Actor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ExpG</a:t>
            </a:r>
            <a:r>
              <a:rPr lang="ko-KR" altLang="en-US" dirty="0" smtClean="0"/>
              <a:t>에서는 </a:t>
            </a:r>
            <a:r>
              <a:rPr lang="ko-KR" altLang="en-US" dirty="0" smtClean="0">
                <a:solidFill>
                  <a:srgbClr val="0000FF"/>
                </a:solidFill>
              </a:rPr>
              <a:t>연구자</a:t>
            </a:r>
            <a:r>
              <a:rPr lang="ko-KR" altLang="en-US" dirty="0" smtClean="0"/>
              <a:t>의 관점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ExpS</a:t>
            </a:r>
            <a:r>
              <a:rPr lang="ko-KR" altLang="en-US" dirty="0" smtClean="0"/>
              <a:t>에서는 </a:t>
            </a:r>
            <a:r>
              <a:rPr lang="ko-KR" altLang="en-US" dirty="0" smtClean="0">
                <a:solidFill>
                  <a:srgbClr val="0000FF"/>
                </a:solidFill>
              </a:rPr>
              <a:t>사용자가 </a:t>
            </a:r>
            <a:r>
              <a:rPr lang="en-US" altLang="ko-KR" dirty="0" smtClean="0">
                <a:solidFill>
                  <a:srgbClr val="0000FF"/>
                </a:solidFill>
              </a:rPr>
              <a:t>task</a:t>
            </a:r>
            <a:r>
              <a:rPr lang="ko-KR" altLang="en-US" dirty="0" smtClean="0">
                <a:solidFill>
                  <a:srgbClr val="0000FF"/>
                </a:solidFill>
              </a:rPr>
              <a:t>를 수행</a:t>
            </a:r>
            <a:r>
              <a:rPr lang="ko-KR" altLang="en-US" dirty="0" smtClean="0"/>
              <a:t>하는 것에 대한 관점</a:t>
            </a:r>
            <a:endParaRPr lang="en-US" altLang="ko-KR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Timing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ExpG</a:t>
            </a:r>
            <a:r>
              <a:rPr lang="ko-KR" altLang="en-US" dirty="0" smtClean="0"/>
              <a:t>에서는 </a:t>
            </a:r>
            <a:r>
              <a:rPr lang="ko-KR" altLang="en-US" dirty="0" smtClean="0">
                <a:solidFill>
                  <a:srgbClr val="0000FF"/>
                </a:solidFill>
              </a:rPr>
              <a:t>언제든지 측정</a:t>
            </a:r>
            <a:r>
              <a:rPr lang="ko-KR" altLang="en-US" dirty="0" smtClean="0"/>
              <a:t>될 수 있지만 </a:t>
            </a:r>
            <a:r>
              <a:rPr lang="en-US" altLang="ko-KR" dirty="0" smtClean="0">
                <a:solidFill>
                  <a:srgbClr val="0000FF"/>
                </a:solidFill>
              </a:rPr>
              <a:t>ExpS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task</a:t>
            </a:r>
            <a:r>
              <a:rPr lang="ko-KR" altLang="en-US" dirty="0" smtClean="0"/>
              <a:t>와 관련되어 정의되므로 </a:t>
            </a:r>
            <a:r>
              <a:rPr lang="en-US" altLang="ko-KR" dirty="0" smtClean="0">
                <a:solidFill>
                  <a:srgbClr val="0000FF"/>
                </a:solidFill>
              </a:rPr>
              <a:t>task </a:t>
            </a:r>
            <a:r>
              <a:rPr lang="ko-KR" altLang="en-US" dirty="0" smtClean="0">
                <a:solidFill>
                  <a:srgbClr val="0000FF"/>
                </a:solidFill>
              </a:rPr>
              <a:t>종료 후에 측정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416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Position: We Can Measure XAI Explanations Better with Templates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1"/>
            <a:ext cx="11359243" cy="5750559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ExpS</a:t>
            </a:r>
            <a:r>
              <a:rPr lang="ko-KR" altLang="en-US" dirty="0" smtClean="0"/>
              <a:t>의 핵심 요소 </a:t>
            </a:r>
            <a:r>
              <a:rPr lang="en-US" altLang="ko-KR" dirty="0" smtClean="0">
                <a:solidFill>
                  <a:srgbClr val="0000FF"/>
                </a:solidFill>
              </a:rPr>
              <a:t>(smooth continuum)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Soundness:</a:t>
            </a:r>
            <a:r>
              <a:rPr lang="en-US" altLang="ko-KR" dirty="0" smtClean="0"/>
              <a:t> </a:t>
            </a:r>
            <a:r>
              <a:rPr lang="ko-KR" altLang="en-US" dirty="0" smtClean="0"/>
              <a:t>진실된 정보만 표시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일부 정보만 포함될 수 있음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Completeness: </a:t>
            </a:r>
            <a:r>
              <a:rPr lang="ko-KR" altLang="en-US" dirty="0" smtClean="0"/>
              <a:t>모든 진실을 설명</a:t>
            </a:r>
            <a:endParaRPr lang="en-US" altLang="ko-KR" dirty="0" smtClean="0"/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거짓된 정보도 포함될 수 있음</a:t>
            </a:r>
            <a:endParaRPr lang="en-US" altLang="ko-KR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ExpG</a:t>
            </a:r>
            <a:r>
              <a:rPr lang="ko-KR" altLang="en-US" dirty="0" smtClean="0"/>
              <a:t>의 핵심 요소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rgbClr val="0000FF"/>
                </a:solidFill>
              </a:rPr>
              <a:t>설명이 얼마나 자세한지</a:t>
            </a:r>
            <a:r>
              <a:rPr lang="ko-KR" altLang="en-US" dirty="0" smtClean="0"/>
              <a:t>를 고려</a:t>
            </a:r>
            <a:endParaRPr lang="ko-KR" altLang="ko-KR" dirty="0"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9714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Position: We Can Measure XAI Explanations Better with Templates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0"/>
            <a:ext cx="11359243" cy="677926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/>
              <a:t>Tasks: ExpS is “Easy” to Operationalize, but </a:t>
            </a:r>
            <a:r>
              <a:rPr lang="en-US" altLang="ko-KR" dirty="0" smtClean="0"/>
              <a:t>Noisy</a:t>
            </a:r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/>
          </a:p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/>
              <a:t>4</a:t>
            </a:r>
            <a:r>
              <a:rPr lang="ko-KR" altLang="en-US" dirty="0" smtClean="0"/>
              <a:t>개 중 어떤 </a:t>
            </a:r>
            <a:r>
              <a:rPr lang="en-US" altLang="ko-KR" dirty="0" smtClean="0"/>
              <a:t>treatment</a:t>
            </a:r>
            <a:r>
              <a:rPr lang="ko-KR" altLang="en-US" dirty="0" smtClean="0"/>
              <a:t>도 </a:t>
            </a:r>
            <a:r>
              <a:rPr lang="en-US" altLang="ko-KR" dirty="0" smtClean="0"/>
              <a:t>clear winner</a:t>
            </a:r>
            <a:r>
              <a:rPr lang="ko-KR" altLang="en-US" dirty="0" smtClean="0"/>
              <a:t>가 아님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어떤 결정은 </a:t>
            </a:r>
            <a:r>
              <a:rPr lang="ko-KR" altLang="en-US" dirty="0" smtClean="0">
                <a:solidFill>
                  <a:srgbClr val="0000FF"/>
                </a:solidFill>
              </a:rPr>
              <a:t>설명이 없음</a:t>
            </a:r>
            <a:r>
              <a:rPr lang="ko-KR" altLang="en-US" dirty="0" smtClean="0"/>
              <a:t>에도 </a:t>
            </a:r>
            <a:r>
              <a:rPr lang="ko-KR" altLang="en-US" dirty="0" smtClean="0">
                <a:solidFill>
                  <a:srgbClr val="0000FF"/>
                </a:solidFill>
              </a:rPr>
              <a:t>많은 참여자가 잘 수행</a:t>
            </a:r>
            <a:r>
              <a:rPr lang="ko-KR" altLang="en-US" dirty="0" smtClean="0"/>
              <a:t>함</a:t>
            </a:r>
            <a:endParaRPr lang="en-US" altLang="ko-KR" dirty="0" smtClean="0"/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/>
              <a:t>어떤 결정은 </a:t>
            </a:r>
            <a:r>
              <a:rPr lang="ko-KR" altLang="en-US" dirty="0" smtClean="0">
                <a:solidFill>
                  <a:srgbClr val="0000FF"/>
                </a:solidFill>
              </a:rPr>
              <a:t>설명이 있음</a:t>
            </a:r>
            <a:r>
              <a:rPr lang="ko-KR" altLang="en-US" dirty="0" smtClean="0"/>
              <a:t>에도 불구하고 </a:t>
            </a:r>
            <a:r>
              <a:rPr lang="en-US" altLang="ko-KR" dirty="0" smtClean="0">
                <a:solidFill>
                  <a:srgbClr val="0000FF"/>
                </a:solidFill>
              </a:rPr>
              <a:t>AI</a:t>
            </a:r>
            <a:r>
              <a:rPr lang="ko-KR" altLang="en-US" dirty="0" smtClean="0">
                <a:solidFill>
                  <a:srgbClr val="0000FF"/>
                </a:solidFill>
              </a:rPr>
              <a:t>의 다음 행동을 잘 예측하지 못함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FF0000"/>
                </a:solidFill>
              </a:rPr>
              <a:t>Learning effect</a:t>
            </a:r>
            <a:r>
              <a:rPr lang="ko-KR" altLang="en-US" dirty="0" smtClean="0">
                <a:solidFill>
                  <a:srgbClr val="FF0000"/>
                </a:solidFill>
              </a:rPr>
              <a:t>에 대한 증거가 없음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789" y="3326430"/>
            <a:ext cx="10114190" cy="27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790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Position: We Can Measure XAI Explanations Better with Templates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0"/>
            <a:ext cx="11359243" cy="74313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XAI </a:t>
            </a:r>
            <a:r>
              <a:rPr lang="ko-KR" altLang="en-US" dirty="0" smtClean="0">
                <a:solidFill>
                  <a:schemeClr val="tx1"/>
                </a:solidFill>
              </a:rPr>
              <a:t>연구의 도전 과제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ExpS</a:t>
            </a:r>
            <a:r>
              <a:rPr lang="ko-KR" altLang="en-US" dirty="0" smtClean="0">
                <a:solidFill>
                  <a:schemeClr val="tx1"/>
                </a:solidFill>
              </a:rPr>
              <a:t>에서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835809"/>
              </p:ext>
            </p:extLst>
          </p:nvPr>
        </p:nvGraphicFramePr>
        <p:xfrm>
          <a:off x="1020837" y="3401604"/>
          <a:ext cx="10895392" cy="5326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4820">
                  <a:extLst>
                    <a:ext uri="{9D8B030D-6E8A-4147-A177-3AD203B41FA5}">
                      <a16:colId xmlns:a16="http://schemas.microsoft.com/office/drawing/2014/main" val="3711478126"/>
                    </a:ext>
                  </a:extLst>
                </a:gridCol>
                <a:gridCol w="8200572">
                  <a:extLst>
                    <a:ext uri="{9D8B030D-6E8A-4147-A177-3AD203B41FA5}">
                      <a16:colId xmlns:a16="http://schemas.microsoft.com/office/drawing/2014/main" val="1709034638"/>
                    </a:ext>
                  </a:extLst>
                </a:gridCol>
              </a:tblGrid>
              <a:tr h="17302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실험 참여자의 과제 수행 능력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과제 수행 능력</a:t>
                      </a:r>
                      <a:r>
                        <a:rPr lang="en-US" altLang="ko-KR" sz="2800" dirty="0" smtClean="0"/>
                        <a:t>(AI</a:t>
                      </a:r>
                      <a:r>
                        <a:rPr lang="ko-KR" altLang="en-US" sz="2800" dirty="0" smtClean="0"/>
                        <a:t>의 다음 행동 예측</a:t>
                      </a:r>
                      <a:r>
                        <a:rPr lang="en-US" altLang="ko-KR" sz="2800" dirty="0" smtClean="0"/>
                        <a:t>)</a:t>
                      </a:r>
                      <a:r>
                        <a:rPr lang="ko-KR" altLang="en-US" sz="2800" dirty="0" smtClean="0"/>
                        <a:t>이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수많은 다른 요소의 영향</a:t>
                      </a:r>
                      <a:r>
                        <a:rPr lang="ko-KR" altLang="en-US" sz="2800" dirty="0" smtClean="0"/>
                        <a:t>을 받음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890791"/>
                  </a:ext>
                </a:extLst>
              </a:tr>
              <a:tr h="173028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 smtClean="0"/>
                        <a:t>State/Action</a:t>
                      </a:r>
                      <a:r>
                        <a:rPr lang="en-US" altLang="ko-KR" sz="2800" baseline="0" dirty="0" smtClean="0"/>
                        <a:t> space</a:t>
                      </a:r>
                      <a:r>
                        <a:rPr lang="ko-KR" altLang="en-US" sz="2800" baseline="0" dirty="0" smtClean="0"/>
                        <a:t>에서 </a:t>
                      </a:r>
                      <a:r>
                        <a:rPr lang="en-US" altLang="ko-KR" sz="2800" baseline="0" dirty="0" smtClean="0"/>
                        <a:t>variability</a:t>
                      </a:r>
                      <a:r>
                        <a:rPr lang="ko-KR" altLang="en-US" sz="2800" baseline="0" dirty="0" smtClean="0"/>
                        <a:t>가 큼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어떤 선택은 쉽지만 반대로 어떤 선택은 매우 </a:t>
                      </a:r>
                      <a:r>
                        <a:rPr lang="ko-KR" altLang="en-US" sz="2800" dirty="0" smtClean="0"/>
                        <a:t>어려워짐</a:t>
                      </a:r>
                      <a:r>
                        <a:rPr lang="en-US" altLang="ko-KR" sz="2800" dirty="0" smtClean="0"/>
                        <a:t>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(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예측 정확도의 편차가 큼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2800" dirty="0" smtClean="0"/>
                        <a:t>따라서 </a:t>
                      </a:r>
                      <a:r>
                        <a:rPr lang="en-US" altLang="ko-KR" sz="2800" dirty="0" smtClean="0"/>
                        <a:t>floor and ceiling effect</a:t>
                      </a:r>
                      <a:r>
                        <a:rPr lang="ko-KR" altLang="en-US" sz="2800" dirty="0" smtClean="0"/>
                        <a:t>에 의해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treatment 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간의 어떤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variation</a:t>
                      </a:r>
                      <a:r>
                        <a:rPr lang="ko-KR" altLang="en-US" sz="2800" b="1" dirty="0" smtClean="0">
                          <a:solidFill>
                            <a:srgbClr val="0000FF"/>
                          </a:solidFill>
                        </a:rPr>
                        <a:t>은 모호</a:t>
                      </a:r>
                      <a:r>
                        <a:rPr lang="ko-KR" altLang="en-US" sz="2800" dirty="0" smtClean="0"/>
                        <a:t>해짐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1789664"/>
                  </a:ext>
                </a:extLst>
              </a:tr>
              <a:tr h="173028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실험 참여자의 예측에 대한 </a:t>
                      </a:r>
                      <a:r>
                        <a:rPr lang="en-US" altLang="ko-KR" sz="2800" dirty="0" smtClean="0"/>
                        <a:t>partial credit</a:t>
                      </a:r>
                      <a:r>
                        <a:rPr lang="en-US" altLang="ko-KR" sz="2800" baseline="0" dirty="0" smtClean="0"/>
                        <a:t> </a:t>
                      </a:r>
                      <a:r>
                        <a:rPr lang="ko-KR" altLang="en-US" sz="2800" baseline="0" dirty="0" smtClean="0"/>
                        <a:t>할당</a:t>
                      </a:r>
                      <a:endParaRPr lang="ko-KR" altLang="en-US" sz="28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800" dirty="0" smtClean="0"/>
                        <a:t>실험 참여자가 </a:t>
                      </a:r>
                      <a:r>
                        <a:rPr lang="en-US" altLang="ko-KR" sz="2800" b="1" dirty="0" smtClean="0">
                          <a:solidFill>
                            <a:srgbClr val="0000FF"/>
                          </a:solidFill>
                        </a:rPr>
                        <a:t>action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 space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또는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value space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의 </a:t>
                      </a:r>
                      <a:r>
                        <a:rPr lang="en-US" altLang="ko-KR" sz="2800" b="1" baseline="0" dirty="0" smtClean="0">
                          <a:solidFill>
                            <a:srgbClr val="0000FF"/>
                          </a:solidFill>
                        </a:rPr>
                        <a:t>similarity</a:t>
                      </a:r>
                      <a:r>
                        <a:rPr lang="ko-KR" altLang="en-US" sz="2800" baseline="0" dirty="0" smtClean="0"/>
                        <a:t>를 고려해야 하지만 양쪽 모두 </a:t>
                      </a:r>
                      <a:r>
                        <a:rPr lang="ko-KR" altLang="en-US" sz="2800" b="1" baseline="0" dirty="0" smtClean="0">
                          <a:solidFill>
                            <a:srgbClr val="0000FF"/>
                          </a:solidFill>
                        </a:rPr>
                        <a:t>엄밀히 설계하기 어려움</a:t>
                      </a:r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0774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4252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rrent Status"/>
          <p:cNvSpPr txBox="1">
            <a:spLocks noGrp="1"/>
          </p:cNvSpPr>
          <p:nvPr>
            <p:ph type="title"/>
          </p:nvPr>
        </p:nvSpPr>
        <p:spPr>
          <a:xfrm>
            <a:off x="463550" y="254000"/>
            <a:ext cx="12077700" cy="1798320"/>
          </a:xfrm>
          <a:prstGeom prst="rect">
            <a:avLst/>
          </a:prstGeom>
        </p:spPr>
        <p:txBody>
          <a:bodyPr>
            <a:normAutofit/>
          </a:bodyPr>
          <a:lstStyle/>
          <a:p>
            <a:pPr latinLnBrk="1"/>
            <a:r>
              <a:rPr lang="en-US" dirty="0" smtClean="0"/>
              <a:t>Paper: </a:t>
            </a:r>
            <a:r>
              <a:rPr lang="en-US" altLang="ko-KR" dirty="0"/>
              <a:t>Position: We Can Measure XAI Explanations Better with Templates</a:t>
            </a:r>
            <a:endParaRPr lang="ko-KR" altLang="ko-KR" dirty="0"/>
          </a:p>
        </p:txBody>
      </p:sp>
      <p:sp>
        <p:nvSpPr>
          <p:cNvPr id="100" name="주간 진행 사항…"/>
          <p:cNvSpPr txBox="1">
            <a:spLocks noGrp="1"/>
          </p:cNvSpPr>
          <p:nvPr>
            <p:ph type="body" idx="1"/>
          </p:nvPr>
        </p:nvSpPr>
        <p:spPr>
          <a:xfrm>
            <a:off x="673100" y="2479040"/>
            <a:ext cx="11605986" cy="599730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>
                <a:solidFill>
                  <a:schemeClr val="tx1"/>
                </a:solidFill>
              </a:rPr>
              <a:t>Benefits: </a:t>
            </a:r>
            <a:r>
              <a:rPr lang="en-US" altLang="ko-KR" dirty="0" err="1">
                <a:solidFill>
                  <a:schemeClr val="tx1"/>
                </a:solidFill>
              </a:rPr>
              <a:t>ExpS’s</a:t>
            </a:r>
            <a:r>
              <a:rPr lang="en-US" altLang="ko-KR" dirty="0">
                <a:solidFill>
                  <a:schemeClr val="tx1"/>
                </a:solidFill>
              </a:rPr>
              <a:t> Usefulness is Hampered by Limited </a:t>
            </a:r>
            <a:r>
              <a:rPr lang="en-US" altLang="ko-KR" dirty="0" smtClean="0">
                <a:solidFill>
                  <a:schemeClr val="tx1"/>
                </a:solidFill>
              </a:rPr>
              <a:t>Exposure</a:t>
            </a: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rgbClr val="0000FF"/>
                </a:solidFill>
              </a:rPr>
              <a:t>Limited exposure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제한된 노출</a:t>
            </a:r>
            <a:r>
              <a:rPr lang="en-US" altLang="ko-KR" dirty="0" smtClean="0">
                <a:solidFill>
                  <a:schemeClr val="tx1"/>
                </a:solidFill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</a:rPr>
              <a:t>때문에 </a:t>
            </a:r>
            <a:r>
              <a:rPr lang="en-US" altLang="ko-KR" dirty="0" smtClean="0">
                <a:solidFill>
                  <a:srgbClr val="0000FF"/>
                </a:solidFill>
              </a:rPr>
              <a:t>learning effect</a:t>
            </a:r>
            <a:r>
              <a:rPr lang="ko-KR" altLang="en-US" dirty="0" smtClean="0">
                <a:solidFill>
                  <a:srgbClr val="0000FF"/>
                </a:solidFill>
              </a:rPr>
              <a:t>가 발생하지 않을</a:t>
            </a:r>
            <a:r>
              <a:rPr lang="ko-KR" altLang="en-US" dirty="0" smtClean="0">
                <a:solidFill>
                  <a:schemeClr val="tx1"/>
                </a:solidFill>
              </a:rPr>
              <a:t> 수 있음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1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ko-KR" dirty="0" smtClean="0">
                <a:solidFill>
                  <a:schemeClr val="tx1"/>
                </a:solidFill>
              </a:rPr>
              <a:t>ExpS</a:t>
            </a:r>
            <a:r>
              <a:rPr lang="ko-KR" altLang="en-US" dirty="0" smtClean="0">
                <a:solidFill>
                  <a:schemeClr val="tx1"/>
                </a:solidFill>
              </a:rPr>
              <a:t>에 의해 평가할 때 </a:t>
            </a:r>
            <a:r>
              <a:rPr lang="ko-KR" altLang="en-US" dirty="0" smtClean="0">
                <a:solidFill>
                  <a:srgbClr val="0000FF"/>
                </a:solidFill>
              </a:rPr>
              <a:t>실험 참여자에게 어떤 </a:t>
            </a:r>
            <a:r>
              <a:rPr lang="en-US" altLang="ko-KR" dirty="0" smtClean="0">
                <a:solidFill>
                  <a:srgbClr val="0000FF"/>
                </a:solidFill>
              </a:rPr>
              <a:t>decision point</a:t>
            </a:r>
            <a:r>
              <a:rPr lang="ko-KR" altLang="en-US" dirty="0" smtClean="0">
                <a:solidFill>
                  <a:schemeClr val="tx1"/>
                </a:solidFill>
              </a:rPr>
              <a:t>를 보여줄 것인지도 과제임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방법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rgbClr val="0000FF"/>
                </a:solidFill>
              </a:rPr>
              <a:t>어떤 </a:t>
            </a:r>
            <a:r>
              <a:rPr lang="en-US" altLang="ko-KR" dirty="0" smtClean="0">
                <a:solidFill>
                  <a:srgbClr val="0000FF"/>
                </a:solidFill>
              </a:rPr>
              <a:t>decision point</a:t>
            </a:r>
            <a:r>
              <a:rPr lang="ko-KR" altLang="en-US" dirty="0" smtClean="0">
                <a:solidFill>
                  <a:srgbClr val="0000FF"/>
                </a:solidFill>
              </a:rPr>
              <a:t>의 문제를 해결</a:t>
            </a:r>
            <a:r>
              <a:rPr lang="ko-KR" altLang="en-US" dirty="0" smtClean="0">
                <a:solidFill>
                  <a:schemeClr val="tx1"/>
                </a:solidFill>
              </a:rPr>
              <a:t>할 것인지에 대한 접근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lvl="2">
              <a:defRPr>
                <a:latin typeface="Helvetica"/>
                <a:ea typeface="Helvetica"/>
                <a:cs typeface="Helvetica"/>
                <a:sym typeface="Helvetica"/>
              </a:defRPr>
            </a:pPr>
            <a:r>
              <a:rPr lang="ko-KR" altLang="en-US" dirty="0" smtClean="0">
                <a:solidFill>
                  <a:schemeClr val="tx1"/>
                </a:solidFill>
              </a:rPr>
              <a:t>각 상태의 </a:t>
            </a:r>
            <a:r>
              <a:rPr lang="en-US" altLang="ko-KR" dirty="0" smtClean="0">
                <a:solidFill>
                  <a:srgbClr val="0000FF"/>
                </a:solidFill>
              </a:rPr>
              <a:t>criticality</a:t>
            </a:r>
            <a:r>
              <a:rPr lang="ko-KR" altLang="en-US" dirty="0" smtClean="0">
                <a:solidFill>
                  <a:srgbClr val="0000FF"/>
                </a:solidFill>
              </a:rPr>
              <a:t>를 측정</a:t>
            </a:r>
            <a:r>
              <a:rPr lang="en-US" altLang="ko-KR" dirty="0" smtClean="0">
                <a:solidFill>
                  <a:schemeClr val="tx1"/>
                </a:solidFill>
              </a:rPr>
              <a:t>, agent</a:t>
            </a:r>
            <a:r>
              <a:rPr lang="ko-KR" altLang="en-US" dirty="0" smtClean="0">
                <a:solidFill>
                  <a:schemeClr val="tx1"/>
                </a:solidFill>
              </a:rPr>
              <a:t>가 </a:t>
            </a:r>
            <a:r>
              <a:rPr lang="ko-KR" altLang="en-US" dirty="0" smtClean="0">
                <a:solidFill>
                  <a:srgbClr val="0000FF"/>
                </a:solidFill>
              </a:rPr>
              <a:t>가장 영향이 클 것으로 인식</a:t>
            </a:r>
            <a:r>
              <a:rPr lang="ko-KR" altLang="en-US" dirty="0" smtClean="0">
                <a:solidFill>
                  <a:schemeClr val="tx1"/>
                </a:solidFill>
              </a:rPr>
              <a:t>되는 것들을 선택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3969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726</Words>
  <Application>Microsoft Office PowerPoint</Application>
  <PresentationFormat>Custom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Helvetica Neue</vt:lpstr>
      <vt:lpstr>Helvetica Neue Light</vt:lpstr>
      <vt:lpstr>Helvetica Neue Medium</vt:lpstr>
      <vt:lpstr>Helvetica Neue Thin</vt:lpstr>
      <vt:lpstr>맑은 고딕</vt:lpstr>
      <vt:lpstr>Arial</vt:lpstr>
      <vt:lpstr>Helvetica</vt:lpstr>
      <vt:lpstr>Times New Roman</vt:lpstr>
      <vt:lpstr>Trebuchet MS</vt:lpstr>
      <vt:lpstr>White</vt:lpstr>
      <vt:lpstr>Weekly Report</vt:lpstr>
      <vt:lpstr>AI Explanable AI</vt:lpstr>
      <vt:lpstr>Current Status</vt:lpstr>
      <vt:lpstr>Paper: Position: We Can Measure XAI Explanations Better with Templates</vt:lpstr>
      <vt:lpstr>Paper: Position: We Can Measure XAI Explanations Better with Templates</vt:lpstr>
      <vt:lpstr>Paper: Position: We Can Measure XAI Explanations Better with Templates</vt:lpstr>
      <vt:lpstr>Paper: Position: We Can Measure XAI Explanations Better with Templates</vt:lpstr>
      <vt:lpstr>Paper: Position: We Can Measure XAI Explanations Better with Templates</vt:lpstr>
      <vt:lpstr>Paper: Position: We Can Measure XAI Explanations Better with Templates</vt:lpstr>
      <vt:lpstr>Paper: Position: We Can Measure XAI Explanations Better with Templates</vt:lpstr>
      <vt:lpstr>Paper: Position: We Can Measure XAI Explanations Better with Templates</vt:lpstr>
      <vt:lpstr>Paper: Position: We Can Measure XAI Explanations Better with Templates</vt:lpstr>
      <vt:lpstr>Paper: Position: We Can Measure XAI Explanations Better with Templates</vt:lpstr>
      <vt:lpstr>Paper: Position: We Can Measure XAI Explanations Better with Templates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김홍식</dc:creator>
  <cp:lastModifiedBy>hskim</cp:lastModifiedBy>
  <cp:revision>1363</cp:revision>
  <cp:lastPrinted>2020-05-01T05:17:35Z</cp:lastPrinted>
  <dcterms:modified xsi:type="dcterms:W3CDTF">2020-07-02T07:40:12Z</dcterms:modified>
</cp:coreProperties>
</file>