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9B9"/>
    <a:srgbClr val="FF7D7D"/>
    <a:srgbClr val="FFDDDD"/>
    <a:srgbClr val="7D7DFF"/>
    <a:srgbClr val="B9B9FF"/>
    <a:srgbClr val="DDDDFF"/>
    <a:srgbClr val="CDCDFF"/>
    <a:srgbClr val="B601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verfitting" TargetMode="External"/><Relationship Id="rId2" Type="http://schemas.openxmlformats.org/officeDocument/2006/relationships/hyperlink" Target="https://www.kaggle.com/c/ches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aggle.com/c/conway-s-reverse-game-of-lif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20.05.29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20385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Taxomony</a:t>
            </a:r>
            <a:r>
              <a:rPr lang="en-US" altLang="ko-KR" dirty="0">
                <a:solidFill>
                  <a:schemeClr val="tx1"/>
                </a:solidFill>
              </a:rPr>
              <a:t> of Human Subject Evaluation in XAI – Task Dimensions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Task abstraction</a:t>
            </a:r>
            <a:r>
              <a:rPr lang="ko-KR" altLang="en-US" dirty="0" smtClean="0">
                <a:solidFill>
                  <a:schemeClr val="tx1"/>
                </a:solidFill>
              </a:rPr>
              <a:t>의 수준에 따른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가지 종류의 </a:t>
            </a:r>
            <a:r>
              <a:rPr lang="en-US" altLang="ko-KR" dirty="0" smtClean="0">
                <a:solidFill>
                  <a:srgbClr val="0000FF"/>
                </a:solidFill>
              </a:rPr>
              <a:t>human evaluation</a:t>
            </a:r>
            <a:endParaRPr lang="ko-KR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11767"/>
              </p:ext>
            </p:extLst>
          </p:nvPr>
        </p:nvGraphicFramePr>
        <p:xfrm>
          <a:off x="1024464" y="4626429"/>
          <a:ext cx="11352592" cy="2699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4879">
                  <a:extLst>
                    <a:ext uri="{9D8B030D-6E8A-4147-A177-3AD203B41FA5}">
                      <a16:colId xmlns:a16="http://schemas.microsoft.com/office/drawing/2014/main" val="3786651912"/>
                    </a:ext>
                  </a:extLst>
                </a:gridCol>
                <a:gridCol w="7837713">
                  <a:extLst>
                    <a:ext uri="{9D8B030D-6E8A-4147-A177-3AD203B41FA5}">
                      <a16:colId xmlns:a16="http://schemas.microsoft.com/office/drawing/2014/main" val="562498790"/>
                    </a:ext>
                  </a:extLst>
                </a:gridCol>
              </a:tblGrid>
              <a:tr h="134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Application-grounded evaluation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실제 응용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실험을 수행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하고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해당 응용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설명의 품질 평가</a:t>
                      </a:r>
                      <a:endParaRPr lang="en-US" altLang="ko-KR" sz="24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테스트 성능을 주로 이용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59739"/>
                  </a:ext>
                </a:extLst>
              </a:tr>
              <a:tr h="134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Human-grounded</a:t>
                      </a:r>
                      <a:r>
                        <a:rPr lang="en-US" altLang="ko-KR" sz="2400" baseline="0" dirty="0" smtClean="0"/>
                        <a:t> evaluation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단순화 또는 추상화된 실험</a:t>
                      </a:r>
                      <a:r>
                        <a:rPr lang="ko-KR" altLang="en-US" sz="2400" dirty="0" smtClean="0"/>
                        <a:t>을 수행하며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Application</a:t>
                      </a:r>
                      <a:r>
                        <a:rPr lang="ko-KR" altLang="en-US" sz="2400" dirty="0" smtClean="0"/>
                        <a:t>의 본질을 유지하는 것을 목적으로 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56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20385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Taxomony</a:t>
            </a:r>
            <a:r>
              <a:rPr lang="en-US" altLang="ko-KR" dirty="0">
                <a:solidFill>
                  <a:schemeClr val="tx1"/>
                </a:solidFill>
              </a:rPr>
              <a:t> of Human Subject Evaluation in XAI – Task Dimensions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Multiple types of user tasks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설명의 품질 정보 추출을 위함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06449"/>
              </p:ext>
            </p:extLst>
          </p:nvPr>
        </p:nvGraphicFramePr>
        <p:xfrm>
          <a:off x="1604433" y="4474028"/>
          <a:ext cx="979593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06">
                  <a:extLst>
                    <a:ext uri="{9D8B030D-6E8A-4147-A177-3AD203B41FA5}">
                      <a16:colId xmlns:a16="http://schemas.microsoft.com/office/drawing/2014/main" val="3373166394"/>
                    </a:ext>
                  </a:extLst>
                </a:gridCol>
                <a:gridCol w="6683828">
                  <a:extLst>
                    <a:ext uri="{9D8B030D-6E8A-4147-A177-3AD203B41FA5}">
                      <a16:colId xmlns:a16="http://schemas.microsoft.com/office/drawing/2014/main" val="22594946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Verification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참여자는</a:t>
                      </a:r>
                      <a:r>
                        <a:rPr lang="ko-KR" altLang="en-US" sz="2400" baseline="0" dirty="0" smtClean="0"/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입력값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설명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출력값</a:t>
                      </a:r>
                      <a:r>
                        <a:rPr lang="ko-KR" altLang="en-US" sz="2400" baseline="0" dirty="0" smtClean="0"/>
                        <a:t>을 제공받고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baseline="0" dirty="0" smtClean="0"/>
                        <a:t>설명에 대한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만족도</a:t>
                      </a:r>
                      <a:r>
                        <a:rPr lang="ko-KR" altLang="en-US" sz="2400" baseline="0" dirty="0" smtClean="0"/>
                        <a:t>를 요청받음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4707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Forced choice</a:t>
                      </a:r>
                      <a:r>
                        <a:rPr lang="en-US" altLang="ko-KR" sz="2400" baseline="0" dirty="0" smtClean="0"/>
                        <a:t>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Verification</a:t>
                      </a:r>
                      <a:r>
                        <a:rPr lang="en-US" altLang="ko-KR" sz="2400" baseline="0" dirty="0" smtClean="0"/>
                        <a:t> task</a:t>
                      </a:r>
                      <a:r>
                        <a:rPr lang="ko-KR" altLang="en-US" sz="2400" baseline="0" dirty="0" smtClean="0"/>
                        <a:t>의 확장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(</a:t>
                      </a:r>
                      <a:r>
                        <a:rPr lang="ko-KR" altLang="en-US" sz="2400" baseline="0" dirty="0" smtClean="0"/>
                        <a:t>여러 개의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경쟁하는 설명</a:t>
                      </a:r>
                      <a:r>
                        <a:rPr lang="ko-KR" altLang="en-US" sz="2400" baseline="0" dirty="0" smtClean="0"/>
                        <a:t> 중에서 선택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30267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Forward simulation</a:t>
                      </a:r>
                      <a:r>
                        <a:rPr lang="en-US" altLang="ko-KR" sz="2400" baseline="0" dirty="0" smtClean="0"/>
                        <a:t>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참여자는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입력값과 설명</a:t>
                      </a:r>
                      <a:r>
                        <a:rPr lang="ko-KR" altLang="en-US" sz="2400" dirty="0" smtClean="0"/>
                        <a:t>을 제공받고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시스템의 출력</a:t>
                      </a:r>
                      <a:r>
                        <a:rPr lang="ko-KR" altLang="en-US" sz="2400" dirty="0" smtClean="0"/>
                        <a:t>을 예측할 것을 요청받음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017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Counterfactual</a:t>
                      </a:r>
                      <a:r>
                        <a:rPr lang="en-US" altLang="ko-KR" sz="2400" baseline="0" dirty="0" smtClean="0"/>
                        <a:t> simulation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참여자는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입력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설명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출력값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대안 출력값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(counterfactual)</a:t>
                      </a:r>
                      <a:r>
                        <a:rPr lang="ko-KR" altLang="en-US" sz="2400" dirty="0" smtClean="0"/>
                        <a:t>을 제공받고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입력의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어떤 변화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counterfactual</a:t>
                      </a:r>
                      <a:r>
                        <a:rPr lang="ko-KR" altLang="en-US" sz="2400" dirty="0" smtClean="0"/>
                        <a:t>을 얻기 위해 필요한지 예측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5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7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20385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Taxomony</a:t>
            </a:r>
            <a:r>
              <a:rPr lang="en-US" altLang="ko-KR" dirty="0">
                <a:solidFill>
                  <a:schemeClr val="tx1"/>
                </a:solidFill>
              </a:rPr>
              <a:t> of Human Subject Evaluation in XAI – Task Dimensions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Multiple types of user tasks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설명의 품질 정보 추출을 위함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00250"/>
              </p:ext>
            </p:extLst>
          </p:nvPr>
        </p:nvGraphicFramePr>
        <p:xfrm>
          <a:off x="1604433" y="4474028"/>
          <a:ext cx="979593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06">
                  <a:extLst>
                    <a:ext uri="{9D8B030D-6E8A-4147-A177-3AD203B41FA5}">
                      <a16:colId xmlns:a16="http://schemas.microsoft.com/office/drawing/2014/main" val="3373166394"/>
                    </a:ext>
                  </a:extLst>
                </a:gridCol>
                <a:gridCol w="6683828">
                  <a:extLst>
                    <a:ext uri="{9D8B030D-6E8A-4147-A177-3AD203B41FA5}">
                      <a16:colId xmlns:a16="http://schemas.microsoft.com/office/drawing/2014/main" val="22594946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“Clever Hans”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Detection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참여자는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flawed model</a:t>
                      </a:r>
                      <a:r>
                        <a:rPr lang="ko-KR" altLang="en-US" sz="2400" dirty="0" smtClean="0"/>
                        <a:t>를 </a:t>
                      </a:r>
                      <a:r>
                        <a:rPr lang="en-US" altLang="ko-KR" sz="2400" dirty="0" smtClean="0"/>
                        <a:t>identify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및 </a:t>
                      </a:r>
                      <a:r>
                        <a:rPr lang="en-US" altLang="ko-KR" sz="2400" baseline="0" dirty="0" smtClean="0"/>
                        <a:t>debug</a:t>
                      </a:r>
                      <a:r>
                        <a:rPr lang="ko-KR" altLang="en-US" sz="2400" baseline="0" dirty="0" smtClean="0"/>
                        <a:t>해야 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4707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System</a:t>
                      </a:r>
                      <a:r>
                        <a:rPr lang="en-US" altLang="ko-KR" sz="2400" baseline="0" dirty="0" smtClean="0"/>
                        <a:t> usage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참여자는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시스템을 사용하고 그것의 대표 목적에 대한 설명을 제공</a:t>
                      </a:r>
                      <a:r>
                        <a:rPr lang="ko-KR" altLang="en-US" sz="2400" dirty="0" smtClean="0"/>
                        <a:t>받음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설명의 품질은 </a:t>
                      </a:r>
                      <a:r>
                        <a:rPr lang="en-US" altLang="ko-KR" sz="2400" dirty="0" smtClean="0"/>
                        <a:t>decision quality</a:t>
                      </a:r>
                      <a:r>
                        <a:rPr lang="ko-KR" altLang="en-US" sz="2400" dirty="0" smtClean="0"/>
                        <a:t>로 평가됨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30267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Annotation</a:t>
                      </a:r>
                      <a:r>
                        <a:rPr lang="en-US" altLang="ko-KR" sz="2400" baseline="0" dirty="0" smtClean="0"/>
                        <a:t> task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참여자는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모델의 입출력</a:t>
                      </a:r>
                      <a:r>
                        <a:rPr lang="ko-KR" altLang="en-US" sz="2400" dirty="0" smtClean="0"/>
                        <a:t>에 대해 적절히 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3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69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868150" cy="34101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Taxomony</a:t>
            </a:r>
            <a:r>
              <a:rPr lang="en-US" altLang="ko-KR" dirty="0">
                <a:solidFill>
                  <a:schemeClr val="tx1"/>
                </a:solidFill>
              </a:rPr>
              <a:t> of Human Subject Evaluation in XAI – Task Dimensions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Intended explanation goals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효과적인 </a:t>
            </a:r>
            <a:r>
              <a:rPr lang="en-US" altLang="ko-KR" dirty="0" smtClean="0">
                <a:solidFill>
                  <a:srgbClr val="0000FF"/>
                </a:solidFill>
              </a:rPr>
              <a:t>evaluation</a:t>
            </a:r>
            <a:r>
              <a:rPr lang="ko-KR" altLang="en-US" dirty="0" smtClean="0">
                <a:solidFill>
                  <a:srgbClr val="0000FF"/>
                </a:solidFill>
              </a:rPr>
              <a:t>을 위해 제안됨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Transparency, </a:t>
            </a:r>
            <a:r>
              <a:rPr lang="en-US" altLang="ko-KR" dirty="0" err="1" smtClean="0">
                <a:solidFill>
                  <a:schemeClr val="tx1"/>
                </a:solidFill>
              </a:rPr>
              <a:t>Scrutability</a:t>
            </a:r>
            <a:r>
              <a:rPr lang="en-US" altLang="ko-KR" dirty="0" smtClean="0">
                <a:solidFill>
                  <a:schemeClr val="tx1"/>
                </a:solidFill>
              </a:rPr>
              <a:t>, Trust, Persuasiveness, Satisfaction, Effectiveness, Efficiency, Education, Debugging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Hoffman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multiple levels of task evaluation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42650"/>
              </p:ext>
            </p:extLst>
          </p:nvPr>
        </p:nvGraphicFramePr>
        <p:xfrm>
          <a:off x="1590521" y="5921646"/>
          <a:ext cx="10231364" cy="246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822">
                  <a:extLst>
                    <a:ext uri="{9D8B030D-6E8A-4147-A177-3AD203B41FA5}">
                      <a16:colId xmlns:a16="http://schemas.microsoft.com/office/drawing/2014/main" val="501392132"/>
                    </a:ext>
                  </a:extLst>
                </a:gridCol>
                <a:gridCol w="6520542">
                  <a:extLst>
                    <a:ext uri="{9D8B030D-6E8A-4147-A177-3AD203B41FA5}">
                      <a16:colId xmlns:a16="http://schemas.microsoft.com/office/drawing/2014/main" val="807479611"/>
                    </a:ext>
                  </a:extLst>
                </a:gridCol>
              </a:tblGrid>
              <a:tr h="820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Test of satisfaction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설명 및 시스템 인식을 포함한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참여자의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self-reported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만족도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를 통해 평가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086655"/>
                  </a:ext>
                </a:extLst>
              </a:tr>
              <a:tr h="820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Test of comprehension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참여자의 시스템에 대한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mental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model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및 이해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를 평가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335322"/>
                  </a:ext>
                </a:extLst>
              </a:tr>
              <a:tr h="820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Test of performance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Human-XAI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시스템의 성능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 측정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05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90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083" y="2052320"/>
            <a:ext cx="9992633" cy="68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3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Topics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www.kaggle.com/c/chess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Chess </a:t>
            </a:r>
            <a:r>
              <a:rPr lang="en-US" altLang="ko-KR" dirty="0"/>
              <a:t>ratings - </a:t>
            </a:r>
            <a:r>
              <a:rPr lang="en-US" altLang="ko-KR" dirty="0" err="1"/>
              <a:t>Elo</a:t>
            </a:r>
            <a:r>
              <a:rPr lang="en-US" altLang="ko-KR" dirty="0"/>
              <a:t> versus the Rest of the </a:t>
            </a:r>
            <a:r>
              <a:rPr lang="en-US" altLang="ko-KR" dirty="0" smtClean="0"/>
              <a:t>World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</a:t>
            </a:r>
            <a:r>
              <a:rPr lang="en-US" altLang="ko-KR" dirty="0" smtClean="0"/>
              <a:t>years ago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www.kaggle.com/c/overfitting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Don’t </a:t>
            </a:r>
            <a:r>
              <a:rPr lang="en-US" altLang="ko-KR" dirty="0" err="1" smtClean="0"/>
              <a:t>Overfit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en-US" altLang="ko-KR" dirty="0" smtClean="0"/>
              <a:t> years ago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www.kaggle.com/c/conway-s-reverse-game-of-life</a:t>
            </a:r>
            <a:endParaRPr lang="en-US" altLang="ko-KR" dirty="0" smtClean="0"/>
          </a:p>
          <a:p>
            <a:pPr lvl="1"/>
            <a:r>
              <a:rPr lang="en-US" altLang="ko-KR" dirty="0"/>
              <a:t>Conway's Reverse Game of Life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/>
              <a:t> years ago</a:t>
            </a:r>
            <a:endParaRPr lang="ko-KR" alt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347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XAI 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AI) </a:t>
            </a:r>
            <a:r>
              <a:rPr lang="ko-KR" altLang="en-US" dirty="0" smtClean="0"/>
              <a:t>관련 논문에 대한 이해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A Taxonomy for Human Subject Evaluation of Black-Box Explanations in </a:t>
            </a:r>
            <a:r>
              <a:rPr lang="en-US" altLang="ko-KR" dirty="0" smtClean="0"/>
              <a:t>XAI)</a:t>
            </a:r>
          </a:p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Competition </a:t>
            </a:r>
            <a:r>
              <a:rPr lang="ko-KR" altLang="en-US" dirty="0" smtClean="0"/>
              <a:t>주제 선정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논문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en-US" altLang="ko-KR" dirty="0"/>
              <a:t>A Taxonomy for Human Subject Evaluation of Black-Box Explanations in XAI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 </a:t>
            </a:r>
            <a:r>
              <a:rPr lang="ko-KR" altLang="en-US" dirty="0" smtClean="0"/>
              <a:t>주제 선정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204700" cy="9281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Taxomony</a:t>
            </a:r>
            <a:r>
              <a:rPr lang="ko-KR" altLang="en-US" dirty="0" smtClean="0"/>
              <a:t>를 구축하는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접근 방법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81615"/>
              </p:ext>
            </p:extLst>
          </p:nvPr>
        </p:nvGraphicFramePr>
        <p:xfrm>
          <a:off x="1122437" y="3565271"/>
          <a:ext cx="11123992" cy="2182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506">
                  <a:extLst>
                    <a:ext uri="{9D8B030D-6E8A-4147-A177-3AD203B41FA5}">
                      <a16:colId xmlns:a16="http://schemas.microsoft.com/office/drawing/2014/main" val="602319984"/>
                    </a:ext>
                  </a:extLst>
                </a:gridCol>
                <a:gridCol w="8621486">
                  <a:extLst>
                    <a:ext uri="{9D8B030D-6E8A-4147-A177-3AD203B41FA5}">
                      <a16:colId xmlns:a16="http://schemas.microsoft.com/office/drawing/2014/main" val="1179015786"/>
                    </a:ext>
                  </a:extLst>
                </a:gridCol>
              </a:tblGrid>
              <a:tr h="1091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Conceptual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-to-empirical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특정 이론이나 모델</a:t>
                      </a:r>
                      <a:r>
                        <a:rPr lang="ko-KR" altLang="en-US" sz="2400" dirty="0" smtClean="0"/>
                        <a:t>에 의한 분류 방법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69336"/>
                  </a:ext>
                </a:extLst>
              </a:tr>
              <a:tr h="1091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Empirical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-to-conceptual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경험적인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(empirical)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각 경우에 근거하여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분류법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2400" b="1" baseline="0" dirty="0" err="1" smtClean="0">
                          <a:solidFill>
                            <a:srgbClr val="0000FF"/>
                          </a:solidFill>
                        </a:rPr>
                        <a:t>Taxomony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ko-KR" altLang="en-US" sz="2400" baseline="0" dirty="0" smtClean="0"/>
                        <a:t>을 유도하는 접근 방법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0449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86206" y="6266960"/>
            <a:ext cx="897200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/>
              <a:t>여기서는 </a:t>
            </a:r>
            <a:r>
              <a:rPr lang="en-US" altLang="ko-KR" sz="2800" dirty="0" smtClean="0"/>
              <a:t>Nickerson</a:t>
            </a:r>
            <a:r>
              <a:rPr lang="ko-KR" altLang="en-US" sz="2800" dirty="0" smtClean="0"/>
              <a:t>이 제안한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 </a:t>
            </a:r>
            <a:r>
              <a:rPr lang="en-US" altLang="ko-KR" sz="2800" dirty="0" smtClean="0">
                <a:solidFill>
                  <a:srgbClr val="0000FF"/>
                </a:solidFill>
              </a:rPr>
              <a:t>2</a:t>
            </a:r>
            <a:r>
              <a:rPr lang="ko-KR" altLang="en-US" sz="2800" dirty="0" smtClean="0">
                <a:solidFill>
                  <a:srgbClr val="0000FF"/>
                </a:solidFill>
              </a:rPr>
              <a:t>가지 방법을 결합한</a:t>
            </a:r>
            <a:endParaRPr lang="en-US" altLang="ko-KR" sz="2800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Iterative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한 과정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을 통해 개발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09184" y="2052320"/>
            <a:ext cx="11224329" cy="67977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71257" y="4803321"/>
            <a:ext cx="1709057" cy="628652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4970067" y="4023620"/>
            <a:ext cx="350256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Conceptual-to-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empirical</a:t>
            </a:r>
            <a:r>
              <a:rPr kumimoji="0" lang="en-US" altLang="ko-KR" sz="22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2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접근법으로 시작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25785" y="6512377"/>
            <a:ext cx="1017815" cy="26088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494521" y="6047002"/>
            <a:ext cx="166872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0000FF"/>
                </a:solidFill>
              </a:rPr>
              <a:t>Ideal (pure)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0000FF"/>
                </a:solidFill>
              </a:rPr>
              <a:t>type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4877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601181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Structured Literature Review (SLR)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Empirical-to-conceptual</a:t>
            </a:r>
            <a:r>
              <a:rPr lang="en-US" altLang="ko-KR" dirty="0" smtClean="0"/>
              <a:t> iteration</a:t>
            </a:r>
            <a:r>
              <a:rPr lang="ko-KR" altLang="en-US" dirty="0" smtClean="0"/>
              <a:t>의 한 부분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Taxomony</a:t>
            </a:r>
            <a:r>
              <a:rPr lang="ko-KR" altLang="en-US" dirty="0" smtClean="0"/>
              <a:t>를 이용하여 </a:t>
            </a:r>
            <a:r>
              <a:rPr lang="ko-KR" altLang="en-US" dirty="0" smtClean="0">
                <a:solidFill>
                  <a:srgbClr val="0000FF"/>
                </a:solidFill>
              </a:rPr>
              <a:t>영역</a:t>
            </a:r>
            <a:r>
              <a:rPr lang="en-US" altLang="ko-KR" dirty="0" smtClean="0">
                <a:solidFill>
                  <a:srgbClr val="0000FF"/>
                </a:solidFill>
              </a:rPr>
              <a:t>(field)</a:t>
            </a:r>
            <a:r>
              <a:rPr lang="ko-KR" altLang="en-US" dirty="0" smtClean="0">
                <a:solidFill>
                  <a:srgbClr val="0000FF"/>
                </a:solidFill>
              </a:rPr>
              <a:t>이 어떻게 구성</a:t>
            </a:r>
            <a:r>
              <a:rPr lang="ko-KR" altLang="en-US" dirty="0" smtClean="0"/>
              <a:t>되는지 설명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Kitchenham</a:t>
            </a:r>
            <a:r>
              <a:rPr lang="ko-KR" altLang="en-US" dirty="0" smtClean="0">
                <a:solidFill>
                  <a:srgbClr val="0000FF"/>
                </a:solidFill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</a:rPr>
              <a:t>Charters</a:t>
            </a:r>
            <a:r>
              <a:rPr lang="ko-KR" altLang="en-US" dirty="0" smtClean="0"/>
              <a:t>에 의해 제안된 접근 방법을 따름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95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4724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Structured Literature Review (SLR)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제안된 </a:t>
            </a:r>
            <a:r>
              <a:rPr lang="en-US" altLang="ko-KR" dirty="0" smtClean="0">
                <a:solidFill>
                  <a:schemeClr val="tx1"/>
                </a:solidFill>
              </a:rPr>
              <a:t>search strategy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70506"/>
              </p:ext>
            </p:extLst>
          </p:nvPr>
        </p:nvGraphicFramePr>
        <p:xfrm>
          <a:off x="872066" y="3991610"/>
          <a:ext cx="11472334" cy="455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848">
                  <a:extLst>
                    <a:ext uri="{9D8B030D-6E8A-4147-A177-3AD203B41FA5}">
                      <a16:colId xmlns:a16="http://schemas.microsoft.com/office/drawing/2014/main" val="3047012482"/>
                    </a:ext>
                  </a:extLst>
                </a:gridCol>
                <a:gridCol w="9002486">
                  <a:extLst>
                    <a:ext uri="{9D8B030D-6E8A-4147-A177-3AD203B41FA5}">
                      <a16:colId xmlns:a16="http://schemas.microsoft.com/office/drawing/2014/main" val="2676955488"/>
                    </a:ext>
                  </a:extLst>
                </a:gridCol>
              </a:tblGrid>
              <a:tr h="113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Source</a:t>
                      </a:r>
                      <a:r>
                        <a:rPr lang="en-US" altLang="ko-KR" sz="2400" baseline="0" dirty="0" smtClean="0"/>
                        <a:t> Selection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Google Scholar</a:t>
                      </a:r>
                      <a:r>
                        <a:rPr lang="ko-KR" altLang="en-US" sz="2400" dirty="0" smtClean="0"/>
                        <a:t>의 </a:t>
                      </a:r>
                      <a:r>
                        <a:rPr lang="en-US" altLang="ko-KR" sz="2400" dirty="0" smtClean="0"/>
                        <a:t>XAI</a:t>
                      </a:r>
                      <a:r>
                        <a:rPr lang="ko-KR" altLang="en-US" sz="2400" dirty="0" smtClean="0"/>
                        <a:t>에 대한 </a:t>
                      </a:r>
                      <a:r>
                        <a:rPr lang="en-US" altLang="ko-KR" sz="2400" dirty="0" smtClean="0"/>
                        <a:t>exploratory search</a:t>
                      </a:r>
                      <a:r>
                        <a:rPr lang="ko-KR" altLang="en-US" sz="2400" dirty="0" smtClean="0"/>
                        <a:t>에서는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관련 연구가 여러 출판자들로 분산</a:t>
                      </a:r>
                      <a:r>
                        <a:rPr lang="ko-KR" altLang="en-US" sz="2400" dirty="0" smtClean="0"/>
                        <a:t>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575705"/>
                  </a:ext>
                </a:extLst>
              </a:tr>
              <a:tr h="113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Search</a:t>
                      </a:r>
                      <a:r>
                        <a:rPr lang="en-US" altLang="ko-KR" sz="2400" baseline="0" dirty="0" smtClean="0"/>
                        <a:t> Query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XAI</a:t>
                      </a:r>
                      <a:r>
                        <a:rPr lang="ko-KR" altLang="en-US" sz="2400" dirty="0" smtClean="0"/>
                        <a:t>와 </a:t>
                      </a:r>
                      <a:r>
                        <a:rPr lang="en-US" altLang="ko-KR" sz="2400" dirty="0" smtClean="0"/>
                        <a:t>human</a:t>
                      </a:r>
                      <a:r>
                        <a:rPr lang="en-US" altLang="ko-KR" sz="2400" baseline="0" dirty="0" smtClean="0"/>
                        <a:t> subject evaluation</a:t>
                      </a:r>
                      <a:r>
                        <a:rPr lang="ko-KR" altLang="en-US" sz="2400" baseline="0" dirty="0" smtClean="0"/>
                        <a:t> 접근법에 대해 서로 다른 용어 사용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372706"/>
                  </a:ext>
                </a:extLst>
              </a:tr>
              <a:tr h="113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Study Selection</a:t>
                      </a:r>
                      <a:r>
                        <a:rPr lang="en-US" altLang="ko-KR" sz="2400" baseline="0" dirty="0" smtClean="0"/>
                        <a:t> Criteria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결과를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개의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exclusion criteria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(EC)</a:t>
                      </a:r>
                      <a:r>
                        <a:rPr lang="ko-KR" altLang="en-US" sz="2400" baseline="0" dirty="0" smtClean="0"/>
                        <a:t>와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개의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inclusion criterion (IC)</a:t>
                      </a:r>
                      <a:r>
                        <a:rPr lang="ko-KR" altLang="en-US" sz="2400" baseline="0" dirty="0" smtClean="0"/>
                        <a:t>로 필터링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579544"/>
                  </a:ext>
                </a:extLst>
              </a:tr>
              <a:tr h="113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Study</a:t>
                      </a:r>
                      <a:r>
                        <a:rPr lang="en-US" altLang="ko-KR" sz="2400" baseline="0" dirty="0" smtClean="0"/>
                        <a:t> Analysis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2019</a:t>
                      </a:r>
                      <a:r>
                        <a:rPr lang="ko-KR" altLang="en-US" sz="2400" dirty="0" smtClean="0"/>
                        <a:t>년 </a:t>
                      </a:r>
                      <a:r>
                        <a:rPr lang="en-US" altLang="ko-KR" sz="2400" dirty="0" smtClean="0"/>
                        <a:t>9</a:t>
                      </a:r>
                      <a:r>
                        <a:rPr lang="ko-KR" altLang="en-US" sz="2400" dirty="0" smtClean="0"/>
                        <a:t>월 </a:t>
                      </a:r>
                      <a:r>
                        <a:rPr lang="en-US" altLang="ko-KR" sz="2400" dirty="0" smtClean="0"/>
                        <a:t>Scopus</a:t>
                      </a:r>
                      <a:r>
                        <a:rPr lang="ko-KR" altLang="en-US" sz="2400" dirty="0" smtClean="0"/>
                        <a:t>에서의 검색 결과 총 </a:t>
                      </a:r>
                      <a:r>
                        <a:rPr lang="en-US" altLang="ko-KR" sz="2400" dirty="0" smtClean="0"/>
                        <a:t>653</a:t>
                      </a:r>
                      <a:r>
                        <a:rPr lang="ko-KR" altLang="en-US" sz="2400" dirty="0" smtClean="0"/>
                        <a:t>개의 잠재적으로 관련된 </a:t>
                      </a:r>
                      <a:r>
                        <a:rPr lang="en-US" altLang="ko-KR" sz="2400" dirty="0" smtClean="0"/>
                        <a:t>publication</a:t>
                      </a:r>
                      <a:r>
                        <a:rPr lang="ko-KR" altLang="en-US" sz="2400" dirty="0" smtClean="0"/>
                        <a:t>이 발견됨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16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392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4724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Structured Literature Review (SLR)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Search Query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서로 다른 용어로 표현</a:t>
            </a:r>
            <a:r>
              <a:rPr lang="ko-KR" altLang="en-US" dirty="0" smtClean="0">
                <a:solidFill>
                  <a:schemeClr val="tx1"/>
                </a:solidFill>
              </a:rPr>
              <a:t>되는 그룹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3951514"/>
            <a:ext cx="6461125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A Taxonomy for Human Subject Evaluation of Black-Box Explanations in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21473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Taxomony</a:t>
            </a:r>
            <a:r>
              <a:rPr lang="en-US" altLang="ko-KR" dirty="0" smtClean="0">
                <a:solidFill>
                  <a:schemeClr val="tx1"/>
                </a:solidFill>
              </a:rPr>
              <a:t> of Human Subject Evaluation in XAI – Task Dimensions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가지의 </a:t>
            </a:r>
            <a:r>
              <a:rPr lang="en-US" altLang="ko-KR" dirty="0" smtClean="0">
                <a:solidFill>
                  <a:srgbClr val="0000FF"/>
                </a:solidFill>
              </a:rPr>
              <a:t>human involvement</a:t>
            </a:r>
            <a:endParaRPr lang="ko-KR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34719"/>
              </p:ext>
            </p:extLst>
          </p:nvPr>
        </p:nvGraphicFramePr>
        <p:xfrm>
          <a:off x="1024464" y="4626429"/>
          <a:ext cx="11352592" cy="2645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793">
                  <a:extLst>
                    <a:ext uri="{9D8B030D-6E8A-4147-A177-3AD203B41FA5}">
                      <a16:colId xmlns:a16="http://schemas.microsoft.com/office/drawing/2014/main" val="3786651912"/>
                    </a:ext>
                  </a:extLst>
                </a:gridCol>
                <a:gridCol w="8305799">
                  <a:extLst>
                    <a:ext uri="{9D8B030D-6E8A-4147-A177-3AD203B41FA5}">
                      <a16:colId xmlns:a16="http://schemas.microsoft.com/office/drawing/2014/main" val="562498790"/>
                    </a:ext>
                  </a:extLst>
                </a:gridCol>
              </a:tblGrid>
              <a:tr h="1322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Feedback</a:t>
                      </a:r>
                      <a:r>
                        <a:rPr lang="en-US" altLang="ko-KR" sz="2400" baseline="0" dirty="0" smtClean="0"/>
                        <a:t> setting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실험 참여자는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실제 설명에 대한 피드백 </a:t>
                      </a:r>
                      <a:r>
                        <a:rPr lang="ko-KR" altLang="en-US" sz="2400" dirty="0" smtClean="0"/>
                        <a:t>제공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실험자는 이를 통해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설명의 품질 측정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59739"/>
                  </a:ext>
                </a:extLst>
              </a:tr>
              <a:tr h="1322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Feed-forward</a:t>
                      </a:r>
                      <a:r>
                        <a:rPr lang="en-US" altLang="ko-KR" sz="2400" baseline="0" dirty="0" smtClean="0"/>
                        <a:t> setting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설명이 제공되지 않으며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사람이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reasonable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한 설명을 생성</a:t>
                      </a:r>
                      <a:r>
                        <a:rPr lang="ko-KR" altLang="en-US" sz="2400" dirty="0" smtClean="0"/>
                        <a:t>하고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이것이 설명 알고리즘의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학습 데이터</a:t>
                      </a:r>
                      <a:r>
                        <a:rPr lang="ko-KR" altLang="en-US" sz="2400" dirty="0" smtClean="0"/>
                        <a:t>가 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56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9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768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A Taxonomy for Human Subject Evaluation of Black-Box Explanations in XAI</vt:lpstr>
      <vt:lpstr>Topics for 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1536</cp:revision>
  <cp:lastPrinted>2020-05-01T05:17:35Z</cp:lastPrinted>
  <dcterms:modified xsi:type="dcterms:W3CDTF">2020-05-28T07:53:34Z</dcterms:modified>
</cp:coreProperties>
</file>