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57" r:id="rId4"/>
    <p:sldId id="340" r:id="rId5"/>
    <p:sldId id="355" r:id="rId6"/>
    <p:sldId id="356" r:id="rId7"/>
    <p:sldId id="349" r:id="rId8"/>
    <p:sldId id="357" r:id="rId9"/>
    <p:sldId id="350" r:id="rId10"/>
    <p:sldId id="358" r:id="rId11"/>
    <p:sldId id="359" r:id="rId12"/>
    <p:sldId id="339" r:id="rId13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5D5FF"/>
    <a:srgbClr val="D2B7FF"/>
    <a:srgbClr val="00A2FF"/>
    <a:srgbClr val="9933FF"/>
    <a:srgbClr val="FF8050"/>
    <a:srgbClr val="FFFF00"/>
    <a:srgbClr val="CCFF33"/>
    <a:srgbClr val="B385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652" autoAdjust="0"/>
    <p:restoredTop sz="94660"/>
  </p:normalViewPr>
  <p:slideViewPr>
    <p:cSldViewPr snapToGrid="0">
      <p:cViewPr varScale="1">
        <p:scale>
          <a:sx n="56" d="100"/>
          <a:sy n="56" d="100"/>
        </p:scale>
        <p:origin x="7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20.10.27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1567279"/>
                <a:ext cx="11671300" cy="257038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en-US" sz="3000" dirty="0" smtClean="0"/>
                  <a:t>논문 구현</a:t>
                </a:r>
                <a:r>
                  <a:rPr lang="en-US" altLang="ko-KR" sz="3000" dirty="0"/>
                  <a:t>: Minimum Throughput Maximization for Multi-UAV Enabled WPCN: A Deep Reinforcement Learning </a:t>
                </a:r>
                <a:r>
                  <a:rPr lang="en-US" altLang="ko-KR" sz="3000" dirty="0" smtClean="0"/>
                  <a:t>Method</a:t>
                </a: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en-US" sz="2400" dirty="0" smtClean="0">
                    <a:solidFill>
                      <a:srgbClr val="FF0000"/>
                    </a:solidFill>
                  </a:rPr>
                  <a:t>딥 러닝을 위한 학습 및 테스트 함수 추가</a:t>
                </a:r>
                <a:endParaRPr lang="en-US" altLang="ko-KR" sz="2400" dirty="0" smtClean="0">
                  <a:solidFill>
                    <a:srgbClr val="FF0000"/>
                  </a:solidFill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sz="2400" dirty="0" err="1" smtClean="0">
                    <a:solidFill>
                      <a:srgbClr val="FF0000"/>
                    </a:solidFill>
                  </a:rPr>
                  <a:t>getMaxQ</a:t>
                </a:r>
                <a:r>
                  <a:rPr lang="en-US" altLang="ko-KR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2400" dirty="0" smtClean="0">
                    <a:solidFill>
                      <a:srgbClr val="FF0000"/>
                    </a:solidFill>
                  </a:rPr>
                  <a:t>함수 </a:t>
                </a:r>
                <a:r>
                  <a:rPr lang="en-US" altLang="ko-KR" sz="2400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fName>
                      <m:e>
                        <m:d>
                          <m:dPr>
                            <m:ctrlPr>
                              <a:rPr lang="en-US" altLang="ko-KR" sz="2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4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altLang="ko-KR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ko-KR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ko-KR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ko-KR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ko-KR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2400" dirty="0" smtClean="0">
                    <a:solidFill>
                      <a:srgbClr val="FF0000"/>
                    </a:solidFill>
                  </a:rPr>
                  <a:t>구하는 함수</a:t>
                </a:r>
                <a:r>
                  <a:rPr lang="en-US" altLang="ko-KR" sz="2400" dirty="0" smtClean="0">
                    <a:solidFill>
                      <a:srgbClr val="FF0000"/>
                    </a:solidFill>
                  </a:rPr>
                  <a:t>) </a:t>
                </a:r>
                <a:r>
                  <a:rPr lang="ko-KR" altLang="en-US" sz="2400" dirty="0" smtClean="0">
                    <a:solidFill>
                      <a:srgbClr val="FF0000"/>
                    </a:solidFill>
                  </a:rPr>
                  <a:t>보충</a:t>
                </a:r>
                <a:endParaRPr lang="en-US" altLang="ko-KR" sz="2400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7279"/>
                <a:ext cx="11671300" cy="2570381"/>
              </a:xfrm>
              <a:prstGeom prst="rect">
                <a:avLst/>
              </a:prstGeom>
              <a:blipFill>
                <a:blip r:embed="rId2"/>
                <a:stretch>
                  <a:fillRect l="-1775" t="-3081" r="-2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60" y="3864810"/>
            <a:ext cx="7042150" cy="17244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760" y="5684102"/>
            <a:ext cx="7351469" cy="13224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1760" y="7101420"/>
            <a:ext cx="8201977" cy="17622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809749" y="7332660"/>
            <a:ext cx="7773987" cy="98838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30729" y="4378006"/>
            <a:ext cx="4298155" cy="23971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30729" y="6014978"/>
            <a:ext cx="2461261" cy="248661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715415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1567279"/>
                <a:ext cx="11671300" cy="292471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en-US" sz="3000" dirty="0" smtClean="0"/>
                  <a:t>논문 구현</a:t>
                </a:r>
                <a:r>
                  <a:rPr lang="en-US" altLang="ko-KR" sz="3000" dirty="0"/>
                  <a:t>: Minimum Throughput Maximization for Multi-UAV Enabled WPCN: A Deep Reinforcement Learning </a:t>
                </a:r>
                <a:r>
                  <a:rPr lang="en-US" altLang="ko-KR" sz="3000" dirty="0" smtClean="0"/>
                  <a:t>Method</a:t>
                </a: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sz="2400" dirty="0" smtClean="0">
                    <a:solidFill>
                      <a:srgbClr val="FF0000"/>
                    </a:solidFill>
                  </a:rPr>
                  <a:t>State</a:t>
                </a:r>
                <a:r>
                  <a:rPr lang="ko-KR" altLang="en-US" sz="2400" dirty="0" smtClean="0">
                    <a:solidFill>
                      <a:srgbClr val="FF0000"/>
                    </a:solidFill>
                  </a:rPr>
                  <a:t>를 구하는 </a:t>
                </a:r>
                <a:r>
                  <a:rPr lang="en-US" altLang="ko-KR" sz="2400" dirty="0" err="1" smtClean="0">
                    <a:solidFill>
                      <a:srgbClr val="FF0000"/>
                    </a:solidFill>
                  </a:rPr>
                  <a:t>getState</a:t>
                </a:r>
                <a:r>
                  <a:rPr lang="en-US" altLang="ko-KR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2400" dirty="0" smtClean="0">
                    <a:solidFill>
                      <a:srgbClr val="FF0000"/>
                    </a:solidFill>
                  </a:rPr>
                  <a:t>함수</a:t>
                </a:r>
                <a:endParaRPr lang="en-US" altLang="ko-KR" sz="2400" dirty="0" smtClean="0">
                  <a:solidFill>
                    <a:srgbClr val="FF0000"/>
                  </a:solidFill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ko-KR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2400" dirty="0" smtClean="0">
                    <a:solidFill>
                      <a:srgbClr val="FF0000"/>
                    </a:solidFill>
                  </a:rPr>
                  <a:t>구하는 </a:t>
                </a:r>
                <a:r>
                  <a:rPr lang="en-US" altLang="ko-KR" sz="2400" dirty="0" err="1" smtClean="0">
                    <a:solidFill>
                      <a:srgbClr val="FF0000"/>
                    </a:solidFill>
                  </a:rPr>
                  <a:t>getq_nl</a:t>
                </a:r>
                <a:r>
                  <a:rPr lang="en-US" altLang="ko-KR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2400" dirty="0" smtClean="0">
                    <a:solidFill>
                      <a:srgbClr val="FF0000"/>
                    </a:solidFill>
                  </a:rPr>
                  <a:t>함수</a:t>
                </a:r>
                <a:endParaRPr lang="en-US" altLang="ko-KR" sz="2400" dirty="0" smtClean="0">
                  <a:solidFill>
                    <a:srgbClr val="FF0000"/>
                  </a:solidFill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sz="2400" dirty="0" smtClean="0">
                    <a:solidFill>
                      <a:srgbClr val="FF0000"/>
                    </a:solidFill>
                  </a:rPr>
                  <a:t>UAV</a:t>
                </a:r>
                <a:r>
                  <a:rPr lang="ko-KR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2400" dirty="0" smtClean="0">
                    <a:solidFill>
                      <a:srgbClr val="FF0000"/>
                    </a:solidFill>
                  </a:rPr>
                  <a:t>목록을 배열로 받아서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ko-KR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sz="2400" dirty="0" smtClean="0">
                    <a:solidFill>
                      <a:srgbClr val="FF0000"/>
                    </a:solidFill>
                  </a:rPr>
                  <a:t> 형식에 맞게 구하는 함수</a:t>
                </a:r>
                <a:endParaRPr lang="en-US" altLang="ko-KR" sz="2400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7279"/>
                <a:ext cx="11671300" cy="2924711"/>
              </a:xfrm>
              <a:prstGeom prst="rect">
                <a:avLst/>
              </a:prstGeom>
              <a:blipFill>
                <a:blip r:embed="rId2"/>
                <a:stretch>
                  <a:fillRect l="-1775" t="-2708" r="-209" b="-29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310" y="4663440"/>
            <a:ext cx="3703632" cy="2471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750" y="4880609"/>
            <a:ext cx="4149634" cy="18154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1596" y="7247572"/>
            <a:ext cx="9934575" cy="16287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91690" y="5223510"/>
            <a:ext cx="2606040" cy="33147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73240" y="5622606"/>
            <a:ext cx="1687830" cy="26384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73240" y="6157434"/>
            <a:ext cx="2316480" cy="28051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91690" y="8618694"/>
            <a:ext cx="3497580" cy="28051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567886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marL="457200" indent="-457200" latinLnBrk="1">
              <a:buFontTx/>
              <a:buChar char="-"/>
            </a:pPr>
            <a:r>
              <a:rPr lang="en-US" altLang="ko-KR" dirty="0" smtClean="0"/>
              <a:t>Implementation: Minimum </a:t>
            </a:r>
            <a:r>
              <a:rPr lang="en-US" altLang="ko-KR" dirty="0"/>
              <a:t>Throughput Maximization for Multi-UAV Enabled WPCN: A Deep Reinforcement Learning </a:t>
            </a:r>
            <a:r>
              <a:rPr lang="en-US" altLang="ko-KR" dirty="0" smtClean="0"/>
              <a:t>Method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lvl="1" latinLnBrk="1"/>
            <a:r>
              <a:rPr lang="ko-KR" altLang="en-US" dirty="0" smtClean="0"/>
              <a:t>논문 구현</a:t>
            </a:r>
            <a:r>
              <a:rPr lang="en-US" altLang="ko-KR" dirty="0" smtClean="0"/>
              <a:t>: </a:t>
            </a:r>
            <a:r>
              <a:rPr lang="en-US" altLang="ko-KR" b="0" dirty="0"/>
              <a:t>Minimum Throughput Maximization for Multi-UAV Enabled WPCN: A Deep Reinforcement Learning </a:t>
            </a:r>
            <a:r>
              <a:rPr lang="en-US" altLang="ko-KR" b="0" dirty="0" smtClean="0"/>
              <a:t>Method</a:t>
            </a:r>
          </a:p>
          <a:p>
            <a:pPr lvl="2" latinLnBrk="1"/>
            <a:r>
              <a:rPr lang="ko-KR" altLang="en-US" dirty="0" smtClean="0"/>
              <a:t>논문의 각종 기호에 대한 이해</a:t>
            </a:r>
            <a:endParaRPr lang="en-US" altLang="ko-KR" dirty="0" smtClean="0"/>
          </a:p>
          <a:p>
            <a:pPr lvl="2" latinLnBrk="1"/>
            <a:r>
              <a:rPr lang="ko-KR" altLang="en-US" dirty="0" smtClean="0"/>
              <a:t>각종 함수 </a:t>
            </a:r>
            <a:r>
              <a:rPr lang="ko-KR" altLang="en-US" dirty="0" smtClean="0"/>
              <a:t>추가</a:t>
            </a:r>
            <a:endParaRPr lang="en-US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71300" cy="19252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3000" dirty="0"/>
              <a:t>논문 구현</a:t>
            </a:r>
            <a:r>
              <a:rPr lang="en-US" altLang="ko-KR" sz="3000" dirty="0"/>
              <a:t>: Minimum Throughput Maximization for Multi-UAV Enabled WPCN: A Deep Reinforcement Learning </a:t>
            </a:r>
            <a:r>
              <a:rPr lang="en-US" altLang="ko-KR" sz="3000" dirty="0" smtClean="0"/>
              <a:t>Method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2400" dirty="0" smtClean="0"/>
              <a:t>논문의 각종 기호에 대한 이해</a:t>
            </a:r>
            <a:endParaRPr lang="en-US" altLang="ko-KR" sz="2400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2739325"/>
                  </p:ext>
                </p:extLst>
              </p:nvPr>
            </p:nvGraphicFramePr>
            <p:xfrm>
              <a:off x="1230206" y="3492501"/>
              <a:ext cx="10554124" cy="47588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24524">
                      <a:extLst>
                        <a:ext uri="{9D8B030D-6E8A-4147-A177-3AD203B41FA5}">
                          <a16:colId xmlns:a16="http://schemas.microsoft.com/office/drawing/2014/main" val="1839090908"/>
                        </a:ext>
                      </a:extLst>
                    </a:gridCol>
                    <a:gridCol w="8229600">
                      <a:extLst>
                        <a:ext uri="{9D8B030D-6E8A-4147-A177-3AD203B41FA5}">
                          <a16:colId xmlns:a16="http://schemas.microsoft.com/office/drawing/2014/main" val="3038168067"/>
                        </a:ext>
                      </a:extLst>
                    </a:gridCol>
                  </a:tblGrid>
                  <a:tr h="55555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n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Time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slot</a:t>
                          </a:r>
                          <a:r>
                            <a:rPr lang="ko-KR" altLang="en-US" sz="2400" baseline="0" dirty="0" smtClean="0"/>
                            <a:t>에 대한 </a:t>
                          </a:r>
                          <a:r>
                            <a:rPr lang="en-US" altLang="ko-KR" sz="2400" baseline="0" dirty="0" smtClean="0"/>
                            <a:t>index (n-</a:t>
                          </a:r>
                          <a:r>
                            <a:rPr lang="en-US" altLang="ko-KR" sz="2400" baseline="0" dirty="0" err="1" smtClean="0"/>
                            <a:t>th</a:t>
                          </a:r>
                          <a:r>
                            <a:rPr lang="en-US" altLang="ko-KR" sz="2400" baseline="0" dirty="0" smtClean="0"/>
                            <a:t> time slot)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7553876"/>
                      </a:ext>
                    </a:extLst>
                  </a:tr>
                  <a:tr h="55555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N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Time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slot</a:t>
                          </a:r>
                          <a:r>
                            <a:rPr lang="ko-KR" altLang="en-US" sz="2400" b="1" baseline="0" dirty="0" smtClean="0">
                              <a:solidFill>
                                <a:srgbClr val="0000FF"/>
                              </a:solidFill>
                            </a:rPr>
                            <a:t>의 개수 </a:t>
                          </a:r>
                          <a:r>
                            <a:rPr lang="en-US" altLang="ko-KR" sz="2400" baseline="0" dirty="0" smtClean="0"/>
                            <a:t>= N+1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2129846"/>
                      </a:ext>
                    </a:extLst>
                  </a:tr>
                  <a:tr h="555554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UAV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</a:t>
                          </a:r>
                          <a:r>
                            <a:rPr lang="en-US" altLang="ko-KR" sz="2400" baseline="0" dirty="0" smtClean="0"/>
                            <a:t>(cluster)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64971258"/>
                      </a:ext>
                    </a:extLst>
                  </a:tr>
                  <a:tr h="55555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L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UAV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의 개수 </a:t>
                          </a:r>
                          <a:r>
                            <a:rPr lang="en-US" altLang="ko-KR" sz="2400" dirty="0" smtClean="0"/>
                            <a:t>(cluster</a:t>
                          </a:r>
                          <a:r>
                            <a:rPr lang="ko-KR" altLang="en-US" sz="2400" dirty="0" smtClean="0"/>
                            <a:t>의 개수</a:t>
                          </a:r>
                          <a:r>
                            <a:rPr lang="en-US" altLang="ko-KR" sz="2400" dirty="0" smtClean="0"/>
                            <a:t>)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1491163"/>
                      </a:ext>
                    </a:extLst>
                  </a:tr>
                  <a:tr h="55555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k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b="0" i="0" dirty="0" smtClean="0">
                              <a:latin typeface="+mn-lt"/>
                            </a:rPr>
                            <a:t>각 </a:t>
                          </a:r>
                          <a:r>
                            <a:rPr lang="en-US" altLang="ko-KR" sz="2400" b="1" i="0" dirty="0" smtClean="0">
                              <a:solidFill>
                                <a:srgbClr val="0000FF"/>
                              </a:solidFill>
                              <a:latin typeface="+mn-lt"/>
                            </a:rPr>
                            <a:t>device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400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oMath>
                          </a14:m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88525754"/>
                      </a:ext>
                    </a:extLst>
                  </a:tr>
                  <a:tr h="55555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T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Flight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cycle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42130726"/>
                      </a:ext>
                    </a:extLst>
                  </a:tr>
                  <a:tr h="55555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t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dirty="0" smtClean="0"/>
                            <a:t>특정 </a:t>
                          </a:r>
                          <a:r>
                            <a:rPr lang="en-US" altLang="ko-KR" sz="2400" dirty="0" smtClean="0"/>
                            <a:t>UAV</a:t>
                          </a:r>
                          <a:r>
                            <a:rPr lang="ko-KR" altLang="en-US" sz="2400" dirty="0" smtClean="0"/>
                            <a:t>의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flight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period</a:t>
                          </a:r>
                          <a:r>
                            <a:rPr lang="ko-KR" altLang="en-US" sz="2400" baseline="0" dirty="0" smtClean="0"/>
                            <a:t>로</a:t>
                          </a:r>
                          <a:r>
                            <a:rPr lang="en-US" altLang="ko-KR" sz="2400" baseline="0" dirty="0" smtClean="0"/>
                            <a:t>,</a:t>
                          </a:r>
                          <a:r>
                            <a:rPr lang="ko-KR" altLang="en-US" sz="2400" baseline="0" dirty="0" smtClean="0"/>
                            <a:t> </a:t>
                          </a:r>
                          <a:r>
                            <a:rPr lang="en-US" altLang="ko-KR" sz="2400" baseline="0" dirty="0" smtClean="0"/>
                            <a:t>[0, T]</a:t>
                          </a:r>
                          <a:r>
                            <a:rPr lang="ko-KR" altLang="en-US" sz="2400" baseline="0" dirty="0" smtClean="0"/>
                            <a:t>의 범위에 있음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8965161"/>
                      </a:ext>
                    </a:extLst>
                  </a:tr>
                  <a:tr h="55555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q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ko-KR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altLang="ko-KR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altLang="ko-KR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altLang="ko-KR" sz="2400" dirty="0" smtClean="0">
                            <a:solidFill>
                              <a:srgbClr val="0000FF"/>
                            </a:solidFill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altLang="ko-KR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]=</m:t>
                                </m:r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en-US" altLang="ko-KR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], 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en-US" altLang="ko-KR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], 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en-US" altLang="ko-KR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4353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2739325"/>
                  </p:ext>
                </p:extLst>
              </p:nvPr>
            </p:nvGraphicFramePr>
            <p:xfrm>
              <a:off x="1230206" y="3492501"/>
              <a:ext cx="10554124" cy="47588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24524">
                      <a:extLst>
                        <a:ext uri="{9D8B030D-6E8A-4147-A177-3AD203B41FA5}">
                          <a16:colId xmlns:a16="http://schemas.microsoft.com/office/drawing/2014/main" val="1839090908"/>
                        </a:ext>
                      </a:extLst>
                    </a:gridCol>
                    <a:gridCol w="8229600">
                      <a:extLst>
                        <a:ext uri="{9D8B030D-6E8A-4147-A177-3AD203B41FA5}">
                          <a16:colId xmlns:a16="http://schemas.microsoft.com/office/drawing/2014/main" val="3038168067"/>
                        </a:ext>
                      </a:extLst>
                    </a:gridCol>
                  </a:tblGrid>
                  <a:tr h="55555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n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Time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slot</a:t>
                          </a:r>
                          <a:r>
                            <a:rPr lang="ko-KR" altLang="en-US" sz="2400" baseline="0" dirty="0" smtClean="0"/>
                            <a:t>에 대한 </a:t>
                          </a:r>
                          <a:r>
                            <a:rPr lang="en-US" altLang="ko-KR" sz="2400" baseline="0" dirty="0" smtClean="0"/>
                            <a:t>index (n-</a:t>
                          </a:r>
                          <a:r>
                            <a:rPr lang="en-US" altLang="ko-KR" sz="2400" baseline="0" dirty="0" err="1" smtClean="0"/>
                            <a:t>th</a:t>
                          </a:r>
                          <a:r>
                            <a:rPr lang="en-US" altLang="ko-KR" sz="2400" baseline="0" dirty="0" smtClean="0"/>
                            <a:t> time slot)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7553876"/>
                      </a:ext>
                    </a:extLst>
                  </a:tr>
                  <a:tr h="55555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N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Time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slot</a:t>
                          </a:r>
                          <a:r>
                            <a:rPr lang="ko-KR" altLang="en-US" sz="2400" b="1" baseline="0" dirty="0" smtClean="0">
                              <a:solidFill>
                                <a:srgbClr val="0000FF"/>
                              </a:solidFill>
                            </a:rPr>
                            <a:t>의 개수 </a:t>
                          </a:r>
                          <a:r>
                            <a:rPr lang="en-US" altLang="ko-KR" sz="2400" baseline="0" dirty="0" smtClean="0"/>
                            <a:t>= N+1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2129846"/>
                      </a:ext>
                    </a:extLst>
                  </a:tr>
                  <a:tr h="55555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2" t="-202198" r="-354188" b="-575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UAV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</a:t>
                          </a:r>
                          <a:r>
                            <a:rPr lang="en-US" altLang="ko-KR" sz="2400" baseline="0" dirty="0" smtClean="0"/>
                            <a:t>(cluster)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64971258"/>
                      </a:ext>
                    </a:extLst>
                  </a:tr>
                  <a:tr h="55555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L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UAV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의 개수 </a:t>
                          </a:r>
                          <a:r>
                            <a:rPr lang="en-US" altLang="ko-KR" sz="2400" dirty="0" smtClean="0"/>
                            <a:t>(cluster</a:t>
                          </a:r>
                          <a:r>
                            <a:rPr lang="ko-KR" altLang="en-US" sz="2400" dirty="0" smtClean="0"/>
                            <a:t>의 개수</a:t>
                          </a:r>
                          <a:r>
                            <a:rPr lang="en-US" altLang="ko-KR" sz="2400" dirty="0" smtClean="0"/>
                            <a:t>)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1491163"/>
                      </a:ext>
                    </a:extLst>
                  </a:tr>
                  <a:tr h="55555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k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349" t="-402198" r="-148" b="-375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8525754"/>
                      </a:ext>
                    </a:extLst>
                  </a:tr>
                  <a:tr h="55555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T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Flight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cycle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42130726"/>
                      </a:ext>
                    </a:extLst>
                  </a:tr>
                  <a:tr h="55555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t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dirty="0" smtClean="0"/>
                            <a:t>특정 </a:t>
                          </a:r>
                          <a:r>
                            <a:rPr lang="en-US" altLang="ko-KR" sz="2400" dirty="0" smtClean="0"/>
                            <a:t>UAV</a:t>
                          </a:r>
                          <a:r>
                            <a:rPr lang="ko-KR" altLang="en-US" sz="2400" dirty="0" smtClean="0"/>
                            <a:t>의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flight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period</a:t>
                          </a:r>
                          <a:r>
                            <a:rPr lang="ko-KR" altLang="en-US" sz="2400" baseline="0" dirty="0" smtClean="0"/>
                            <a:t>로</a:t>
                          </a:r>
                          <a:r>
                            <a:rPr lang="en-US" altLang="ko-KR" sz="2400" baseline="0" dirty="0" smtClean="0"/>
                            <a:t>,</a:t>
                          </a:r>
                          <a:r>
                            <a:rPr lang="ko-KR" altLang="en-US" sz="2400" baseline="0" dirty="0" smtClean="0"/>
                            <a:t> </a:t>
                          </a:r>
                          <a:r>
                            <a:rPr lang="en-US" altLang="ko-KR" sz="2400" baseline="0" dirty="0" smtClean="0"/>
                            <a:t>[0, T]</a:t>
                          </a:r>
                          <a:r>
                            <a:rPr lang="ko-KR" altLang="en-US" sz="2400" baseline="0" dirty="0" smtClean="0"/>
                            <a:t>의 범위에 있음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8965161"/>
                      </a:ext>
                    </a:extLst>
                  </a:tr>
                  <a:tr h="87001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q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349" t="-447552" r="-148" b="-111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353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494738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71300" cy="19252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3000" dirty="0"/>
              <a:t>논문 구현</a:t>
            </a:r>
            <a:r>
              <a:rPr lang="en-US" altLang="ko-KR" sz="3000" dirty="0"/>
              <a:t>: Minimum Throughput Maximization for Multi-UAV Enabled WPCN: A Deep Reinforcement Learning </a:t>
            </a:r>
            <a:r>
              <a:rPr lang="en-US" altLang="ko-KR" sz="3000" dirty="0" smtClean="0"/>
              <a:t>Method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2400" dirty="0" smtClean="0"/>
              <a:t>논문의 각종 기호에 대한 이해</a:t>
            </a:r>
            <a:endParaRPr lang="en-US" altLang="ko-KR" sz="2400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1026205"/>
                  </p:ext>
                </p:extLst>
              </p:nvPr>
            </p:nvGraphicFramePr>
            <p:xfrm>
              <a:off x="1230206" y="3492501"/>
              <a:ext cx="10554124" cy="52466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24524">
                      <a:extLst>
                        <a:ext uri="{9D8B030D-6E8A-4147-A177-3AD203B41FA5}">
                          <a16:colId xmlns:a16="http://schemas.microsoft.com/office/drawing/2014/main" val="1839090908"/>
                        </a:ext>
                      </a:extLst>
                    </a:gridCol>
                    <a:gridCol w="8229600">
                      <a:extLst>
                        <a:ext uri="{9D8B030D-6E8A-4147-A177-3AD203B41FA5}">
                          <a16:colId xmlns:a16="http://schemas.microsoft.com/office/drawing/2014/main" val="3038168067"/>
                        </a:ext>
                      </a:extLst>
                    </a:gridCol>
                  </a:tblGrid>
                  <a:tr h="55555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x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ko-KR" altLang="en-US" sz="2400" dirty="0" smtClean="0"/>
                            <a:t> </a:t>
                          </a:r>
                          <a:r>
                            <a:rPr lang="en-US" altLang="ko-KR" sz="2400" dirty="0" smtClean="0"/>
                            <a:t>: UAV</a:t>
                          </a:r>
                          <a:r>
                            <a:rPr lang="en-US" altLang="ko-KR" sz="24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ko-KR" altLang="en-US" sz="2400" b="0" i="1" smtClean="0"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</m:oMath>
                          </a14:m>
                          <a:r>
                            <a:rPr lang="ko-KR" altLang="en-US" sz="2400" dirty="0" smtClean="0"/>
                            <a:t> </a:t>
                          </a:r>
                          <a:r>
                            <a:rPr lang="en-US" altLang="ko-KR" sz="2400" dirty="0" smtClean="0"/>
                            <a:t>time t</a:t>
                          </a:r>
                          <a:r>
                            <a:rPr lang="ko-KR" altLang="en-US" sz="2400" dirty="0" smtClean="0"/>
                            <a:t>에서의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x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좌표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7553876"/>
                      </a:ext>
                    </a:extLst>
                  </a:tr>
                  <a:tr h="55555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y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ko-KR" altLang="en-US" sz="2400" dirty="0" smtClean="0"/>
                            <a:t> </a:t>
                          </a:r>
                          <a:r>
                            <a:rPr lang="en-US" altLang="ko-KR" sz="2400" dirty="0" smtClean="0"/>
                            <a:t>: UAV</a:t>
                          </a:r>
                          <a:r>
                            <a:rPr lang="en-US" altLang="ko-KR" sz="24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ko-KR" altLang="en-US" sz="2400" b="0" i="1" smtClean="0"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</m:oMath>
                          </a14:m>
                          <a:r>
                            <a:rPr lang="ko-KR" altLang="en-US" sz="2400" dirty="0" smtClean="0"/>
                            <a:t> </a:t>
                          </a:r>
                          <a:r>
                            <a:rPr lang="en-US" altLang="ko-KR" sz="2400" dirty="0" smtClean="0"/>
                            <a:t>time t</a:t>
                          </a:r>
                          <a:r>
                            <a:rPr lang="ko-KR" altLang="en-US" sz="2400" dirty="0" smtClean="0"/>
                            <a:t>에서의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y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좌표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2129846"/>
                      </a:ext>
                    </a:extLst>
                  </a:tr>
                  <a:tr h="55555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h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ko-KR" altLang="en-US" sz="2400" dirty="0" smtClean="0"/>
                            <a:t> </a:t>
                          </a:r>
                          <a:r>
                            <a:rPr lang="en-US" altLang="ko-KR" sz="2400" dirty="0" smtClean="0"/>
                            <a:t>: UAV</a:t>
                          </a:r>
                          <a:r>
                            <a:rPr lang="en-US" altLang="ko-KR" sz="24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ko-KR" altLang="en-US" sz="2400" b="0" i="1" smtClean="0"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</m:oMath>
                          </a14:m>
                          <a:r>
                            <a:rPr lang="ko-KR" altLang="en-US" sz="2400" dirty="0" smtClean="0"/>
                            <a:t> </a:t>
                          </a:r>
                          <a:r>
                            <a:rPr lang="en-US" altLang="ko-KR" sz="2400" dirty="0" smtClean="0"/>
                            <a:t>time t</a:t>
                          </a:r>
                          <a:r>
                            <a:rPr lang="ko-KR" altLang="en-US" sz="2400" dirty="0" smtClean="0"/>
                            <a:t>에서의 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높이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64971258"/>
                      </a:ext>
                    </a:extLst>
                  </a:tr>
                  <a:tr h="555554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40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(0, 1]</a:t>
                          </a:r>
                          <a:r>
                            <a:rPr lang="ko-KR" altLang="en-US" sz="2400" baseline="0" dirty="0" smtClean="0"/>
                            <a:t> 범위의 값으로</a:t>
                          </a:r>
                          <a:r>
                            <a:rPr lang="en-US" altLang="ko-KR" sz="2400" baseline="0" dirty="0" smtClean="0"/>
                            <a:t>, RF-to-direct current (DC) 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energy conversion efficiency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1491163"/>
                      </a:ext>
                    </a:extLst>
                  </a:tr>
                  <a:tr h="555554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40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Path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loss exponent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88525754"/>
                      </a:ext>
                    </a:extLst>
                  </a:tr>
                  <a:tr h="555554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400" i="1" dirty="0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Learning rate for DQN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</a:t>
                          </a:r>
                          <a:r>
                            <a:rPr lang="en-US" altLang="ko-KR" sz="2400" b="0" baseline="0" dirty="0" smtClean="0">
                              <a:solidFill>
                                <a:schemeClr val="tx1"/>
                              </a:solidFill>
                            </a:rPr>
                            <a:t>= 0.0001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42130726"/>
                      </a:ext>
                    </a:extLst>
                  </a:tr>
                  <a:tr h="555554">
                    <a:tc>
                      <a:txBody>
                        <a:bodyPr/>
                        <a:lstStyle/>
                        <a:p>
                          <a:pPr marL="0" marR="0" lvl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𝐿𝑜𝑆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2400" dirty="0" smtClean="0"/>
                        </a:p>
                        <a:p>
                          <a:pPr marL="0" marR="0" lvl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𝐿𝑜𝑆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err="1" smtClean="0">
                              <a:solidFill>
                                <a:srgbClr val="0000FF"/>
                              </a:solidFill>
                            </a:rPr>
                            <a:t>LoS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 (line-of-sight) 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확률</a:t>
                          </a:r>
                          <a:endParaRPr lang="en-US" altLang="ko-KR" sz="2400" b="1" dirty="0" smtClean="0">
                            <a:solidFill>
                              <a:srgbClr val="0000FF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2400" dirty="0" err="1" smtClean="0"/>
                            <a:t>NLoS</a:t>
                          </a:r>
                          <a:r>
                            <a:rPr lang="en-US" altLang="ko-KR" sz="2400" dirty="0" smtClean="0"/>
                            <a:t> </a:t>
                          </a:r>
                          <a:r>
                            <a:rPr lang="ko-KR" altLang="en-US" sz="2400" dirty="0" smtClean="0"/>
                            <a:t>확률 </a:t>
                          </a:r>
                          <a:r>
                            <a:rPr lang="en-US" altLang="ko-KR" sz="2400" dirty="0" smtClean="0"/>
                            <a:t>= 1 – </a:t>
                          </a:r>
                          <a:r>
                            <a:rPr lang="en-US" altLang="ko-KR" sz="2400" dirty="0" err="1" smtClean="0"/>
                            <a:t>LoS</a:t>
                          </a:r>
                          <a:r>
                            <a:rPr lang="en-US" altLang="ko-KR" sz="2400" baseline="0" dirty="0" smtClean="0"/>
                            <a:t> </a:t>
                          </a:r>
                          <a:r>
                            <a:rPr lang="ko-KR" altLang="en-US" sz="2400" baseline="0" dirty="0" smtClean="0"/>
                            <a:t>확률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8965161"/>
                      </a:ext>
                    </a:extLst>
                  </a:tr>
                  <a:tr h="555554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4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n</a:t>
                          </a:r>
                          <a:r>
                            <a:rPr lang="ko-KR" altLang="en-US" sz="2400" dirty="0" smtClean="0"/>
                            <a:t>번째 </a:t>
                          </a:r>
                          <a:r>
                            <a:rPr lang="en-US" altLang="ko-KR" sz="2400" dirty="0" smtClean="0"/>
                            <a:t>time slot</a:t>
                          </a:r>
                          <a:r>
                            <a:rPr lang="ko-KR" altLang="en-US" sz="2400" dirty="0" smtClean="0"/>
                            <a:t>에서의</a:t>
                          </a:r>
                          <a:endParaRPr lang="en-US" altLang="ko-KR" sz="2400" dirty="0" smtClean="0"/>
                        </a:p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IoT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device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baseline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baseline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altLang="ko-KR" sz="2400" b="1" i="1" baseline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sub>
                              </m:sSub>
                              <m:r>
                                <a:rPr lang="ko-KR" altLang="en-US" sz="2400" b="1" i="1" baseline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과</m:t>
                              </m:r>
                            </m:oMath>
                          </a14:m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UAV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400" b="1" i="1" baseline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oMath>
                          </a14:m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 간의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elevation angle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4353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1026205"/>
                  </p:ext>
                </p:extLst>
              </p:nvPr>
            </p:nvGraphicFramePr>
            <p:xfrm>
              <a:off x="1230206" y="3492501"/>
              <a:ext cx="10554124" cy="52466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24524">
                      <a:extLst>
                        <a:ext uri="{9D8B030D-6E8A-4147-A177-3AD203B41FA5}">
                          <a16:colId xmlns:a16="http://schemas.microsoft.com/office/drawing/2014/main" val="1839090908"/>
                        </a:ext>
                      </a:extLst>
                    </a:gridCol>
                    <a:gridCol w="8229600">
                      <a:extLst>
                        <a:ext uri="{9D8B030D-6E8A-4147-A177-3AD203B41FA5}">
                          <a16:colId xmlns:a16="http://schemas.microsoft.com/office/drawing/2014/main" val="3038168067"/>
                        </a:ext>
                      </a:extLst>
                    </a:gridCol>
                  </a:tblGrid>
                  <a:tr h="55555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x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349" t="-2198" r="-148" b="-86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7553876"/>
                      </a:ext>
                    </a:extLst>
                  </a:tr>
                  <a:tr h="55555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y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349" t="-101087" r="-148" b="-7597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2129846"/>
                      </a:ext>
                    </a:extLst>
                  </a:tr>
                  <a:tr h="55555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h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349" t="-203297" r="-148" b="-6681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97125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2" t="-204444" r="-354188" b="-35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(0, 1]</a:t>
                          </a:r>
                          <a:r>
                            <a:rPr lang="ko-KR" altLang="en-US" sz="2400" baseline="0" dirty="0" smtClean="0"/>
                            <a:t> 범위의 값으로</a:t>
                          </a:r>
                          <a:r>
                            <a:rPr lang="en-US" altLang="ko-KR" sz="2400" baseline="0" dirty="0" smtClean="0"/>
                            <a:t>, RF-to-direct current (DC) 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energy conversion efficiency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1491163"/>
                      </a:ext>
                    </a:extLst>
                  </a:tr>
                  <a:tr h="55555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2" t="-451648" r="-354188" b="-419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Path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loss exponent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88525754"/>
                      </a:ext>
                    </a:extLst>
                  </a:tr>
                  <a:tr h="55555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2" t="-545652" r="-354188" b="-3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Learning rate for DQN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</a:t>
                          </a:r>
                          <a:r>
                            <a:rPr lang="en-US" altLang="ko-KR" sz="2400" b="0" baseline="0" dirty="0" smtClean="0">
                              <a:solidFill>
                                <a:schemeClr val="tx1"/>
                              </a:solidFill>
                            </a:rPr>
                            <a:t>= 0.0001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42130726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2" t="-440000" r="-354188" b="-1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err="1" smtClean="0">
                              <a:solidFill>
                                <a:srgbClr val="0000FF"/>
                              </a:solidFill>
                            </a:rPr>
                            <a:t>LoS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 (line-of-sight) 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확률</a:t>
                          </a:r>
                          <a:endParaRPr lang="en-US" altLang="ko-KR" sz="2400" b="1" dirty="0" smtClean="0">
                            <a:solidFill>
                              <a:srgbClr val="0000FF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2400" dirty="0" err="1" smtClean="0"/>
                            <a:t>NLoS</a:t>
                          </a:r>
                          <a:r>
                            <a:rPr lang="en-US" altLang="ko-KR" sz="2400" dirty="0" smtClean="0"/>
                            <a:t> </a:t>
                          </a:r>
                          <a:r>
                            <a:rPr lang="ko-KR" altLang="en-US" sz="2400" dirty="0" smtClean="0"/>
                            <a:t>확률 </a:t>
                          </a:r>
                          <a:r>
                            <a:rPr lang="en-US" altLang="ko-KR" sz="2400" dirty="0" smtClean="0"/>
                            <a:t>= 1 – </a:t>
                          </a:r>
                          <a:r>
                            <a:rPr lang="en-US" altLang="ko-KR" sz="2400" dirty="0" err="1" smtClean="0"/>
                            <a:t>LoS</a:t>
                          </a:r>
                          <a:r>
                            <a:rPr lang="en-US" altLang="ko-KR" sz="2400" baseline="0" dirty="0" smtClean="0"/>
                            <a:t> </a:t>
                          </a:r>
                          <a:r>
                            <a:rPr lang="ko-KR" altLang="en-US" sz="2400" baseline="0" dirty="0" smtClean="0"/>
                            <a:t>확률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896516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2" t="-540000" r="-354188" b="-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349" t="-540000" r="-148" b="-148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353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683033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71300" cy="19252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3000" dirty="0"/>
              <a:t>논문 구현</a:t>
            </a:r>
            <a:r>
              <a:rPr lang="en-US" altLang="ko-KR" sz="3000" dirty="0"/>
              <a:t>: Minimum Throughput Maximization for Multi-UAV Enabled WPCN: A Deep Reinforcement Learning </a:t>
            </a:r>
            <a:r>
              <a:rPr lang="en-US" altLang="ko-KR" sz="3000" dirty="0" smtClean="0"/>
              <a:t>Method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2400" dirty="0" smtClean="0"/>
              <a:t>논문의 각종 기호에 대한 이해</a:t>
            </a:r>
            <a:endParaRPr lang="en-US" altLang="ko-KR" sz="2400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0157943"/>
                  </p:ext>
                </p:extLst>
              </p:nvPr>
            </p:nvGraphicFramePr>
            <p:xfrm>
              <a:off x="1230206" y="3492501"/>
              <a:ext cx="10554124" cy="49999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24524">
                      <a:extLst>
                        <a:ext uri="{9D8B030D-6E8A-4147-A177-3AD203B41FA5}">
                          <a16:colId xmlns:a16="http://schemas.microsoft.com/office/drawing/2014/main" val="1839090908"/>
                        </a:ext>
                      </a:extLst>
                    </a:gridCol>
                    <a:gridCol w="8229600">
                      <a:extLst>
                        <a:ext uri="{9D8B030D-6E8A-4147-A177-3AD203B41FA5}">
                          <a16:colId xmlns:a16="http://schemas.microsoft.com/office/drawing/2014/main" val="3038168067"/>
                        </a:ext>
                      </a:extLst>
                    </a:gridCol>
                  </a:tblGrid>
                  <a:tr h="555554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>
                              <a:solidFill>
                                <a:schemeClr val="tx1"/>
                              </a:solidFill>
                            </a:rPr>
                            <a:t>Environmental parameter</a:t>
                          </a:r>
                          <a:r>
                            <a:rPr lang="en-US" altLang="ko-KR" sz="2400" b="0" baseline="0" dirty="0" smtClean="0">
                              <a:solidFill>
                                <a:schemeClr val="tx1"/>
                              </a:solidFill>
                            </a:rPr>
                            <a:t> = 0.36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7553876"/>
                      </a:ext>
                    </a:extLst>
                  </a:tr>
                  <a:tr h="555554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dirty="0" smtClean="0">
                              <a:solidFill>
                                <a:schemeClr val="tx1"/>
                              </a:solidFill>
                            </a:rPr>
                            <a:t>Environmental</a:t>
                          </a:r>
                          <a:r>
                            <a:rPr lang="en-US" altLang="ko-KR" sz="2400" b="0" baseline="0" dirty="0" smtClean="0">
                              <a:solidFill>
                                <a:schemeClr val="tx1"/>
                              </a:solidFill>
                            </a:rPr>
                            <a:t> parameter = 0.21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2129846"/>
                      </a:ext>
                    </a:extLst>
                  </a:tr>
                  <a:tr h="555554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400" i="1" smtClean="0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dirty="0" smtClean="0">
                              <a:solidFill>
                                <a:schemeClr val="tx1"/>
                              </a:solidFill>
                            </a:rPr>
                            <a:t>Antenna</a:t>
                          </a:r>
                          <a:r>
                            <a:rPr lang="ko-KR" altLang="en-US" sz="2400" b="0" dirty="0" smtClean="0">
                              <a:solidFill>
                                <a:schemeClr val="tx1"/>
                              </a:solidFill>
                            </a:rPr>
                            <a:t>와 </a:t>
                          </a:r>
                          <a:r>
                            <a:rPr lang="en-US" altLang="ko-KR" sz="2400" b="0" dirty="0" smtClean="0">
                              <a:solidFill>
                                <a:schemeClr val="tx1"/>
                              </a:solidFill>
                            </a:rPr>
                            <a:t>environment</a:t>
                          </a:r>
                          <a:r>
                            <a:rPr lang="ko-KR" altLang="en-US" sz="2400" b="0" dirty="0" smtClean="0">
                              <a:solidFill>
                                <a:schemeClr val="tx1"/>
                              </a:solidFill>
                            </a:rPr>
                            <a:t>에 의해 결정되는 상수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64971258"/>
                      </a:ext>
                    </a:extLst>
                  </a:tr>
                  <a:tr h="555554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4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>
                              <a:solidFill>
                                <a:schemeClr val="tx1"/>
                              </a:solidFill>
                            </a:rPr>
                            <a:t>Additional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path loss for </a:t>
                          </a:r>
                          <a:r>
                            <a:rPr lang="en-US" altLang="ko-KR" sz="2400" b="1" dirty="0" err="1" smtClean="0">
                              <a:solidFill>
                                <a:srgbClr val="0000FF"/>
                              </a:solidFill>
                            </a:rPr>
                            <a:t>LoS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1491163"/>
                      </a:ext>
                    </a:extLst>
                  </a:tr>
                  <a:tr h="555554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4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>
                              <a:solidFill>
                                <a:schemeClr val="tx1"/>
                              </a:solidFill>
                            </a:rPr>
                            <a:t>Additional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path loss for </a:t>
                          </a:r>
                          <a:r>
                            <a:rPr lang="en-US" altLang="ko-KR" sz="2400" b="1" dirty="0" err="1" smtClean="0">
                              <a:solidFill>
                                <a:srgbClr val="0000FF"/>
                              </a:solidFill>
                            </a:rPr>
                            <a:t>NLoS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88525754"/>
                      </a:ext>
                    </a:extLst>
                  </a:tr>
                  <a:tr h="555554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UAV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의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downlink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</a:t>
                          </a:r>
                          <a:r>
                            <a:rPr lang="en-US" altLang="ko-KR" sz="2400" b="0" baseline="0" dirty="0" smtClean="0">
                              <a:solidFill>
                                <a:schemeClr val="tx1"/>
                              </a:solidFill>
                            </a:rPr>
                            <a:t>transmission power = 40dBm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42130726"/>
                      </a:ext>
                    </a:extLst>
                  </a:tr>
                  <a:tr h="555554">
                    <a:tc>
                      <a:txBody>
                        <a:bodyPr/>
                        <a:lstStyle/>
                        <a:p>
                          <a:pPr marL="0" marR="0" lvl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err="1" smtClean="0">
                              <a:solidFill>
                                <a:srgbClr val="0000FF"/>
                              </a:solidFill>
                            </a:rPr>
                            <a:t>IoT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 device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의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uplink </a:t>
                          </a:r>
                          <a:r>
                            <a:rPr lang="en-US" altLang="ko-KR" sz="2400" b="0" dirty="0" smtClean="0">
                              <a:solidFill>
                                <a:schemeClr val="tx1"/>
                              </a:solidFill>
                            </a:rPr>
                            <a:t>transmit</a:t>
                          </a:r>
                          <a:r>
                            <a:rPr lang="en-US" altLang="ko-KR" sz="2400" b="0" baseline="0" dirty="0" smtClean="0">
                              <a:solidFill>
                                <a:schemeClr val="tx1"/>
                              </a:solidFill>
                            </a:rPr>
                            <a:t> peak power = -20dBm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8965161"/>
                      </a:ext>
                    </a:extLst>
                  </a:tr>
                  <a:tr h="555554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Bandwidth</a:t>
                          </a:r>
                          <a:r>
                            <a:rPr lang="en-US" altLang="ko-KR" sz="2400" b="0" baseline="0" dirty="0" smtClean="0">
                              <a:solidFill>
                                <a:schemeClr val="tx1"/>
                              </a:solidFill>
                            </a:rPr>
                            <a:t> = 1 MHz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435393"/>
                      </a:ext>
                    </a:extLst>
                  </a:tr>
                  <a:tr h="555554">
                    <a:tc>
                      <a:txBody>
                        <a:bodyPr/>
                        <a:lstStyle/>
                        <a:p>
                          <a:pPr marL="0" marR="0" lvl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Noise power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spectral </a:t>
                          </a:r>
                          <a:r>
                            <a:rPr lang="en-US" altLang="ko-KR" sz="2400" b="0" baseline="0" dirty="0" smtClean="0">
                              <a:solidFill>
                                <a:schemeClr val="tx1"/>
                              </a:solidFill>
                            </a:rPr>
                            <a:t>= -110dBm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4209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0157943"/>
                  </p:ext>
                </p:extLst>
              </p:nvPr>
            </p:nvGraphicFramePr>
            <p:xfrm>
              <a:off x="1230206" y="3492501"/>
              <a:ext cx="10554124" cy="49999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24524">
                      <a:extLst>
                        <a:ext uri="{9D8B030D-6E8A-4147-A177-3AD203B41FA5}">
                          <a16:colId xmlns:a16="http://schemas.microsoft.com/office/drawing/2014/main" val="1839090908"/>
                        </a:ext>
                      </a:extLst>
                    </a:gridCol>
                    <a:gridCol w="8229600">
                      <a:extLst>
                        <a:ext uri="{9D8B030D-6E8A-4147-A177-3AD203B41FA5}">
                          <a16:colId xmlns:a16="http://schemas.microsoft.com/office/drawing/2014/main" val="3038168067"/>
                        </a:ext>
                      </a:extLst>
                    </a:gridCol>
                  </a:tblGrid>
                  <a:tr h="55555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2" t="-1099" r="-354188" b="-818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>
                              <a:solidFill>
                                <a:schemeClr val="tx1"/>
                              </a:solidFill>
                            </a:rPr>
                            <a:t>Environmental parameter</a:t>
                          </a:r>
                          <a:r>
                            <a:rPr lang="en-US" altLang="ko-KR" sz="2400" b="0" baseline="0" dirty="0" smtClean="0">
                              <a:solidFill>
                                <a:schemeClr val="tx1"/>
                              </a:solidFill>
                            </a:rPr>
                            <a:t> = 0.36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7553876"/>
                      </a:ext>
                    </a:extLst>
                  </a:tr>
                  <a:tr h="55555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2" t="-100000" r="-354188" b="-709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dirty="0" smtClean="0">
                              <a:solidFill>
                                <a:schemeClr val="tx1"/>
                              </a:solidFill>
                            </a:rPr>
                            <a:t>Environmental</a:t>
                          </a:r>
                          <a:r>
                            <a:rPr lang="en-US" altLang="ko-KR" sz="2400" b="0" baseline="0" dirty="0" smtClean="0">
                              <a:solidFill>
                                <a:schemeClr val="tx1"/>
                              </a:solidFill>
                            </a:rPr>
                            <a:t> parameter = 0.21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2129846"/>
                      </a:ext>
                    </a:extLst>
                  </a:tr>
                  <a:tr h="55555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2" t="-202198" r="-354188" b="-617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dirty="0" smtClean="0">
                              <a:solidFill>
                                <a:schemeClr val="tx1"/>
                              </a:solidFill>
                            </a:rPr>
                            <a:t>Antenna</a:t>
                          </a:r>
                          <a:r>
                            <a:rPr lang="ko-KR" altLang="en-US" sz="2400" b="0" dirty="0" smtClean="0">
                              <a:solidFill>
                                <a:schemeClr val="tx1"/>
                              </a:solidFill>
                            </a:rPr>
                            <a:t>와 </a:t>
                          </a:r>
                          <a:r>
                            <a:rPr lang="en-US" altLang="ko-KR" sz="2400" b="0" dirty="0" smtClean="0">
                              <a:solidFill>
                                <a:schemeClr val="tx1"/>
                              </a:solidFill>
                            </a:rPr>
                            <a:t>environment</a:t>
                          </a:r>
                          <a:r>
                            <a:rPr lang="ko-KR" altLang="en-US" sz="2400" b="0" dirty="0" smtClean="0">
                              <a:solidFill>
                                <a:schemeClr val="tx1"/>
                              </a:solidFill>
                            </a:rPr>
                            <a:t>에 의해 결정되는 상수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64971258"/>
                      </a:ext>
                    </a:extLst>
                  </a:tr>
                  <a:tr h="55555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2" t="-302198" r="-354188" b="-517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>
                              <a:solidFill>
                                <a:schemeClr val="tx1"/>
                              </a:solidFill>
                            </a:rPr>
                            <a:t>Additional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path loss for </a:t>
                          </a:r>
                          <a:r>
                            <a:rPr lang="en-US" altLang="ko-KR" sz="2400" b="1" dirty="0" err="1" smtClean="0">
                              <a:solidFill>
                                <a:srgbClr val="0000FF"/>
                              </a:solidFill>
                            </a:rPr>
                            <a:t>LoS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1491163"/>
                      </a:ext>
                    </a:extLst>
                  </a:tr>
                  <a:tr h="55555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2" t="-397826" r="-354188" b="-411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>
                              <a:solidFill>
                                <a:schemeClr val="tx1"/>
                              </a:solidFill>
                            </a:rPr>
                            <a:t>Additional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path loss for </a:t>
                          </a:r>
                          <a:r>
                            <a:rPr lang="en-US" altLang="ko-KR" sz="2400" b="1" dirty="0" err="1" smtClean="0">
                              <a:solidFill>
                                <a:srgbClr val="0000FF"/>
                              </a:solidFill>
                            </a:rPr>
                            <a:t>NLoS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88525754"/>
                      </a:ext>
                    </a:extLst>
                  </a:tr>
                  <a:tr h="55555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2" t="-503297" r="-354188" b="-3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UAV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의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downlink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</a:t>
                          </a:r>
                          <a:r>
                            <a:rPr lang="en-US" altLang="ko-KR" sz="2400" b="0" baseline="0" dirty="0" smtClean="0">
                              <a:solidFill>
                                <a:schemeClr val="tx1"/>
                              </a:solidFill>
                            </a:rPr>
                            <a:t>transmission power = 40dBm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42130726"/>
                      </a:ext>
                    </a:extLst>
                  </a:tr>
                  <a:tr h="55555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2" t="-603297" r="-354188" b="-2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err="1" smtClean="0">
                              <a:solidFill>
                                <a:srgbClr val="0000FF"/>
                              </a:solidFill>
                            </a:rPr>
                            <a:t>IoT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 device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의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uplink </a:t>
                          </a:r>
                          <a:r>
                            <a:rPr lang="en-US" altLang="ko-KR" sz="2400" b="0" dirty="0" smtClean="0">
                              <a:solidFill>
                                <a:schemeClr val="tx1"/>
                              </a:solidFill>
                            </a:rPr>
                            <a:t>transmit</a:t>
                          </a:r>
                          <a:r>
                            <a:rPr lang="en-US" altLang="ko-KR" sz="2400" b="0" baseline="0" dirty="0" smtClean="0">
                              <a:solidFill>
                                <a:schemeClr val="tx1"/>
                              </a:solidFill>
                            </a:rPr>
                            <a:t> peak power = -20dBm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8965161"/>
                      </a:ext>
                    </a:extLst>
                  </a:tr>
                  <a:tr h="55555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2" t="-695652" r="-354188" b="-114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Bandwidth</a:t>
                          </a:r>
                          <a:r>
                            <a:rPr lang="en-US" altLang="ko-KR" sz="2400" b="0" baseline="0" dirty="0" smtClean="0">
                              <a:solidFill>
                                <a:schemeClr val="tx1"/>
                              </a:solidFill>
                            </a:rPr>
                            <a:t> = 1 MHz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435393"/>
                      </a:ext>
                    </a:extLst>
                  </a:tr>
                  <a:tr h="55555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2" t="-804396" r="-354188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Noise power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spectral </a:t>
                          </a:r>
                          <a:r>
                            <a:rPr lang="en-US" altLang="ko-KR" sz="2400" b="0" baseline="0" dirty="0" smtClean="0">
                              <a:solidFill>
                                <a:schemeClr val="tx1"/>
                              </a:solidFill>
                            </a:rPr>
                            <a:t>= -110dBm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4209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465229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1567279"/>
                <a:ext cx="11671300" cy="523357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en-US" sz="3000" dirty="0" smtClean="0"/>
                  <a:t>논문 구현</a:t>
                </a:r>
                <a:r>
                  <a:rPr lang="en-US" altLang="ko-KR" sz="3000" dirty="0"/>
                  <a:t>: Minimum Throughput Maximization for Multi-UAV Enabled WPCN: A Deep Reinforcement Learning </a:t>
                </a:r>
                <a:r>
                  <a:rPr lang="en-US" altLang="ko-KR" sz="3000" dirty="0" smtClean="0"/>
                  <a:t>Method</a:t>
                </a: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en-US" sz="2400" dirty="0" smtClean="0"/>
                  <a:t>각종 함수 추가 </a:t>
                </a:r>
                <a:r>
                  <a:rPr lang="en-US" altLang="ko-KR" sz="2400" dirty="0" smtClean="0"/>
                  <a:t>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𝑳𝒐𝑺</m:t>
                        </m:r>
                      </m:sub>
                    </m:sSub>
                    <m:r>
                      <a:rPr lang="ko-KR" alt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2400" dirty="0" smtClean="0">
                    <a:solidFill>
                      <a:srgbClr val="FF0000"/>
                    </a:solidFill>
                  </a:rPr>
                  <a:t>구하는 함수</a:t>
                </a:r>
                <a:endParaRPr lang="en-US" altLang="ko-KR" sz="2400" dirty="0" smtClean="0">
                  <a:solidFill>
                    <a:srgbClr val="FF0000"/>
                  </a:solidFill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sz="2400" dirty="0">
                  <a:solidFill>
                    <a:srgbClr val="FF0000"/>
                  </a:solidFill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sz="2400" dirty="0" smtClean="0">
                  <a:solidFill>
                    <a:srgbClr val="FF0000"/>
                  </a:solidFill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sz="2400" dirty="0">
                  <a:solidFill>
                    <a:srgbClr val="FF0000"/>
                  </a:solidFill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sz="2400" dirty="0" smtClean="0">
                  <a:solidFill>
                    <a:srgbClr val="FF0000"/>
                  </a:solidFill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sz="2400" dirty="0">
                  <a:solidFill>
                    <a:srgbClr val="FF0000"/>
                  </a:solidFill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en-US" sz="2400" dirty="0" smtClean="0">
                    <a:solidFill>
                      <a:schemeClr val="tx1"/>
                    </a:solidFill>
                  </a:rPr>
                  <a:t>각종 함수 추가 </a:t>
                </a:r>
                <a:r>
                  <a:rPr lang="en-US" altLang="ko-KR" sz="2400" dirty="0" smtClean="0">
                    <a:solidFill>
                      <a:schemeClr val="tx1"/>
                    </a:solidFill>
                  </a:rPr>
                  <a:t>– </a:t>
                </a:r>
                <a:r>
                  <a:rPr lang="en-US" altLang="ko-KR" sz="2400" dirty="0" smtClean="0">
                    <a:solidFill>
                      <a:srgbClr val="FF0000"/>
                    </a:solidFill>
                  </a:rPr>
                  <a:t>channel power gain</a:t>
                </a:r>
                <a:r>
                  <a:rPr lang="ko-KR" altLang="en-US" sz="2400" dirty="0" smtClean="0">
                    <a:solidFill>
                      <a:srgbClr val="FF0000"/>
                    </a:solidFill>
                  </a:rPr>
                  <a:t>을 구하는 함수</a:t>
                </a:r>
                <a:endParaRPr lang="en-US" altLang="ko-KR" sz="2400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7279"/>
                <a:ext cx="11671300" cy="5233571"/>
              </a:xfrm>
              <a:prstGeom prst="rect">
                <a:avLst/>
              </a:prstGeom>
              <a:blipFill>
                <a:blip r:embed="rId2"/>
                <a:stretch>
                  <a:fillRect l="-1775" t="-1513" r="-2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30" y="7019116"/>
            <a:ext cx="5829300" cy="11144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091" y="4239992"/>
            <a:ext cx="5052378" cy="7262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0920" y="3545824"/>
            <a:ext cx="6656680" cy="2114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9560" y="6573560"/>
            <a:ext cx="5494655" cy="22654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503670" y="3954780"/>
            <a:ext cx="4629150" cy="26235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70370" y="7174663"/>
            <a:ext cx="4133850" cy="25483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436992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71300" cy="173599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3000" dirty="0" smtClean="0"/>
              <a:t>논문 구현</a:t>
            </a:r>
            <a:r>
              <a:rPr lang="en-US" altLang="ko-KR" sz="3000" dirty="0"/>
              <a:t>: Minimum Throughput Maximization for Multi-UAV Enabled WPCN: A Deep Reinforcement Learning </a:t>
            </a:r>
            <a:r>
              <a:rPr lang="en-US" altLang="ko-KR" sz="3000" dirty="0" smtClean="0"/>
              <a:t>Method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2400" dirty="0" smtClean="0"/>
              <a:t>각종 함수 추가 </a:t>
            </a:r>
            <a:r>
              <a:rPr lang="en-US" altLang="ko-KR" sz="2400" dirty="0" smtClean="0"/>
              <a:t>– </a:t>
            </a:r>
            <a:r>
              <a:rPr lang="en-US" altLang="ko-KR" sz="2400" dirty="0" smtClean="0">
                <a:solidFill>
                  <a:srgbClr val="FF0000"/>
                </a:solidFill>
              </a:rPr>
              <a:t>Inference </a:t>
            </a:r>
            <a:r>
              <a:rPr lang="ko-KR" altLang="en-US" sz="2400" dirty="0" smtClean="0">
                <a:solidFill>
                  <a:srgbClr val="FF0000"/>
                </a:solidFill>
              </a:rPr>
              <a:t>값을 구하는 함수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383" y="5028074"/>
            <a:ext cx="9241001" cy="32769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895" y="3727522"/>
            <a:ext cx="5895975" cy="8763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98320" y="5745913"/>
            <a:ext cx="4530564" cy="36913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560109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71300" cy="19252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3000" dirty="0"/>
              <a:t>논문 구현</a:t>
            </a:r>
            <a:r>
              <a:rPr lang="en-US" altLang="ko-KR" sz="3000" dirty="0"/>
              <a:t>: Minimum Throughput Maximization for Multi-UAV Enabled WPCN: A Deep Reinforcement Learning </a:t>
            </a:r>
            <a:r>
              <a:rPr lang="en-US" altLang="ko-KR" sz="3000" dirty="0" smtClean="0"/>
              <a:t>Method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2400" dirty="0" smtClean="0">
                <a:solidFill>
                  <a:srgbClr val="FF0000"/>
                </a:solidFill>
              </a:rPr>
              <a:t>기존의 배열 참</a:t>
            </a:r>
            <a:r>
              <a:rPr lang="ko-KR" altLang="en-US" sz="2400" dirty="0" smtClean="0">
                <a:solidFill>
                  <a:srgbClr val="FF0000"/>
                </a:solidFill>
              </a:rPr>
              <a:t>조를 </a:t>
            </a:r>
            <a:r>
              <a:rPr lang="en-US" altLang="ko-KR" sz="2400" dirty="0" smtClean="0">
                <a:solidFill>
                  <a:srgbClr val="FF0000"/>
                </a:solidFill>
              </a:rPr>
              <a:t>UAV, cluster </a:t>
            </a:r>
            <a:r>
              <a:rPr lang="ko-KR" altLang="en-US" sz="2400" dirty="0" smtClean="0">
                <a:solidFill>
                  <a:srgbClr val="FF0000"/>
                </a:solidFill>
              </a:rPr>
              <a:t>배열 형태에 맞게 수정</a:t>
            </a:r>
            <a:endParaRPr lang="en-US" altLang="ko-KR" sz="2400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50" y="3696244"/>
            <a:ext cx="6256200" cy="28146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485" y="3696244"/>
            <a:ext cx="6005544" cy="42933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98263" y="6806958"/>
            <a:ext cx="5964774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</a:rPr>
              <a:t>UAV array :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</a:rPr>
              <a:t>(# UAVs, 3, # time slots)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1200" dirty="0" smtClean="0">
              <a:solidFill>
                <a:srgbClr val="FF0000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Cluster array :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(# Clusters,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# devices in each cluster, 2)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229860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4569</TotalTime>
  <Words>455</Words>
  <Application>Microsoft Office PowerPoint</Application>
  <PresentationFormat>Custom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2502</cp:revision>
  <cp:lastPrinted>2020-09-22T02:33:58Z</cp:lastPrinted>
  <dcterms:modified xsi:type="dcterms:W3CDTF">2020-10-27T03:19:28Z</dcterms:modified>
</cp:coreProperties>
</file>