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6" r:id="rId3"/>
    <p:sldId id="257" r:id="rId4"/>
    <p:sldId id="341" r:id="rId5"/>
    <p:sldId id="342" r:id="rId6"/>
    <p:sldId id="367" r:id="rId7"/>
    <p:sldId id="366" r:id="rId8"/>
    <p:sldId id="368" r:id="rId9"/>
    <p:sldId id="370" r:id="rId10"/>
    <p:sldId id="369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39" r:id="rId25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B601FF"/>
    <a:srgbClr val="FF8050"/>
    <a:srgbClr val="5500FF"/>
    <a:srgbClr val="E9D3BD"/>
    <a:srgbClr val="000000"/>
    <a:srgbClr val="00A2FF"/>
    <a:srgbClr val="D2B7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0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random-acts-of-pizza" TargetMode="External"/><Relationship Id="rId2" Type="http://schemas.openxmlformats.org/officeDocument/2006/relationships/hyperlink" Target="https://www.kaggle.com/c/santa-2019-revenge-of-the-accountants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20.08.14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740136"/>
            <a:ext cx="12077700" cy="12319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Opportunities and Challenges in Explainable Artificial Intelligence (XAI): A </a:t>
            </a:r>
            <a:r>
              <a:rPr lang="en-US" altLang="ko-KR" dirty="0" smtClean="0"/>
              <a:t>Survey</a:t>
            </a:r>
            <a:endParaRPr lang="ko-KR" altLang="ko-KR" dirty="0">
              <a:solidFill>
                <a:srgbClr val="FF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3100" y="2731624"/>
            <a:ext cx="12204700" cy="6041986"/>
          </a:xfrm>
        </p:spPr>
        <p:txBody>
          <a:bodyPr/>
          <a:lstStyle/>
          <a:p>
            <a:r>
              <a:rPr lang="en-US" altLang="ko-KR" dirty="0" smtClean="0"/>
              <a:t>Scope of Explanation</a:t>
            </a:r>
          </a:p>
          <a:p>
            <a:pPr lvl="1"/>
            <a:r>
              <a:rPr lang="en-US" altLang="ko-KR" dirty="0" smtClean="0"/>
              <a:t>LOCAL explanation</a:t>
            </a:r>
          </a:p>
          <a:p>
            <a:pPr lvl="2"/>
            <a:r>
              <a:rPr lang="en-US" altLang="ko-KR" dirty="0" smtClean="0"/>
              <a:t>Activation Maximization</a:t>
            </a:r>
          </a:p>
          <a:p>
            <a:pPr lvl="2"/>
            <a:r>
              <a:rPr lang="en-US" altLang="ko-KR" dirty="0" smtClean="0"/>
              <a:t>Saliency Map Visualization</a:t>
            </a:r>
          </a:p>
          <a:p>
            <a:pPr lvl="2"/>
            <a:r>
              <a:rPr lang="en-US" altLang="ko-KR" dirty="0" smtClean="0"/>
              <a:t>LRP (Layer-wise Relevance Backpropagation)</a:t>
            </a:r>
          </a:p>
          <a:p>
            <a:pPr lvl="2"/>
            <a:r>
              <a:rPr lang="en-US" altLang="ko-KR" dirty="0" smtClean="0"/>
              <a:t>LIME (Local Interpretable Model-Agnostic Explanations)</a:t>
            </a:r>
          </a:p>
          <a:p>
            <a:pPr lvl="2"/>
            <a:r>
              <a:rPr lang="en-US" altLang="ko-KR" dirty="0" smtClean="0"/>
              <a:t>SHAP (</a:t>
            </a:r>
            <a:r>
              <a:rPr lang="en-US" altLang="ko-KR" dirty="0" err="1" smtClean="0"/>
              <a:t>SHapely</a:t>
            </a:r>
            <a:r>
              <a:rPr lang="en-US" altLang="ko-KR" dirty="0" smtClean="0"/>
              <a:t> Additive </a:t>
            </a:r>
            <a:r>
              <a:rPr lang="en-US" altLang="ko-KR" dirty="0" err="1" smtClean="0"/>
              <a:t>exPlanations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GLOBAL explanation</a:t>
            </a:r>
          </a:p>
          <a:p>
            <a:pPr lvl="2"/>
            <a:r>
              <a:rPr lang="en-US" altLang="ko-KR" dirty="0" smtClean="0"/>
              <a:t>Global Surrogate Models</a:t>
            </a:r>
          </a:p>
          <a:p>
            <a:pPr lvl="2"/>
            <a:r>
              <a:rPr lang="en-US" altLang="ko-KR" dirty="0" smtClean="0"/>
              <a:t>Class Model Visualization </a:t>
            </a:r>
            <a:r>
              <a:rPr lang="en-US" altLang="ko-KR" dirty="0" smtClean="0">
                <a:solidFill>
                  <a:srgbClr val="0000FF"/>
                </a:solidFill>
              </a:rPr>
              <a:t>(LOCAL – Activation Maximization)</a:t>
            </a:r>
          </a:p>
          <a:p>
            <a:pPr lvl="2"/>
            <a:r>
              <a:rPr lang="en-US" altLang="ko-KR" dirty="0" smtClean="0"/>
              <a:t>LIME </a:t>
            </a:r>
            <a:r>
              <a:rPr lang="en-US" altLang="ko-KR" dirty="0" smtClean="0">
                <a:solidFill>
                  <a:srgbClr val="0000FF"/>
                </a:solidFill>
              </a:rPr>
              <a:t>(LOCAL – LIME)</a:t>
            </a:r>
          </a:p>
          <a:p>
            <a:pPr lvl="2"/>
            <a:r>
              <a:rPr lang="en-US" altLang="ko-KR" dirty="0" smtClean="0"/>
              <a:t>CAVs (Concept Activation Vectors)</a:t>
            </a:r>
          </a:p>
          <a:p>
            <a:pPr lvl="2"/>
            <a:r>
              <a:rPr lang="en-US" altLang="ko-KR" dirty="0" err="1" smtClean="0"/>
              <a:t>SpRAy</a:t>
            </a:r>
            <a:r>
              <a:rPr lang="en-US" altLang="ko-KR" dirty="0" smtClean="0"/>
              <a:t> (Spectral Relevance Analysis) …</a:t>
            </a:r>
            <a:endParaRPr lang="ko-KR" altLang="en-US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137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740136"/>
            <a:ext cx="12077700" cy="12319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Opportunities and Challenges in Explainable Artificial Intelligence (XAI): A </a:t>
            </a:r>
            <a:r>
              <a:rPr lang="en-US" altLang="ko-KR" dirty="0" smtClean="0"/>
              <a:t>Survey</a:t>
            </a:r>
            <a:endParaRPr lang="ko-KR" altLang="ko-KR" dirty="0">
              <a:solidFill>
                <a:srgbClr val="FF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3100" y="2731624"/>
            <a:ext cx="6011385" cy="6041986"/>
          </a:xfrm>
        </p:spPr>
        <p:txBody>
          <a:bodyPr/>
          <a:lstStyle/>
          <a:p>
            <a:r>
              <a:rPr lang="en-US" altLang="ko-KR" dirty="0" smtClean="0"/>
              <a:t>LOCAL explanations</a:t>
            </a:r>
          </a:p>
          <a:p>
            <a:pPr lvl="1"/>
            <a:r>
              <a:rPr lang="ko-KR" altLang="en-US" dirty="0" smtClean="0"/>
              <a:t>일반적으로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en-US" altLang="ko-KR" b="1" dirty="0" smtClean="0">
                <a:solidFill>
                  <a:srgbClr val="0000FF"/>
                </a:solidFill>
              </a:rPr>
              <a:t>input instance x</a:t>
            </a:r>
            <a:r>
              <a:rPr lang="ko-KR" altLang="en-US" dirty="0" smtClean="0"/>
              <a:t>에 대하여 </a:t>
            </a:r>
            <a:r>
              <a:rPr lang="ko-KR" altLang="en-US" b="1" dirty="0" smtClean="0">
                <a:solidFill>
                  <a:srgbClr val="0000FF"/>
                </a:solidFill>
              </a:rPr>
              <a:t>모델 </a:t>
            </a:r>
            <a:r>
              <a:rPr lang="en-US" altLang="ko-KR" b="1" dirty="0" smtClean="0">
                <a:solidFill>
                  <a:srgbClr val="0000FF"/>
                </a:solidFill>
              </a:rPr>
              <a:t>f</a:t>
            </a:r>
            <a:r>
              <a:rPr lang="ko-KR" altLang="en-US" b="1" dirty="0" smtClean="0">
                <a:solidFill>
                  <a:srgbClr val="0000FF"/>
                </a:solidFill>
              </a:rPr>
              <a:t>의 결정에 대한 설명 </a:t>
            </a:r>
            <a:r>
              <a:rPr lang="en-US" altLang="ko-KR" b="1" dirty="0" smtClean="0">
                <a:solidFill>
                  <a:srgbClr val="0000FF"/>
                </a:solidFill>
              </a:rPr>
              <a:t>g</a:t>
            </a:r>
            <a:r>
              <a:rPr lang="ko-KR" altLang="en-US" b="1" dirty="0" smtClean="0">
                <a:solidFill>
                  <a:srgbClr val="0000FF"/>
                </a:solidFill>
              </a:rPr>
              <a:t>를 생성</a:t>
            </a:r>
            <a:r>
              <a:rPr lang="ko-KR" altLang="en-US" dirty="0" smtClean="0"/>
              <a:t>하는 것이 목표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Activation Maximization</a:t>
            </a:r>
          </a:p>
          <a:p>
            <a:pPr lvl="2" latinLnBrk="1"/>
            <a:r>
              <a:rPr lang="ko-KR" altLang="ko-KR" dirty="0"/>
              <a:t>주어진 </a:t>
            </a:r>
            <a:r>
              <a:rPr lang="en-US" altLang="ko-KR" b="1" dirty="0">
                <a:solidFill>
                  <a:srgbClr val="0000FF"/>
                </a:solidFill>
              </a:rPr>
              <a:t>hidden unit activation</a:t>
            </a:r>
            <a:r>
              <a:rPr lang="ko-KR" altLang="ko-KR" b="1" dirty="0">
                <a:solidFill>
                  <a:srgbClr val="0000FF"/>
                </a:solidFill>
              </a:rPr>
              <a:t>을 최대화하는 </a:t>
            </a:r>
            <a:r>
              <a:rPr lang="en-US" altLang="ko-KR" b="1" dirty="0">
                <a:solidFill>
                  <a:srgbClr val="0000FF"/>
                </a:solidFill>
              </a:rPr>
              <a:t>input pattern</a:t>
            </a:r>
            <a:r>
              <a:rPr lang="ko-KR" altLang="ko-KR" dirty="0"/>
              <a:t>을 </a:t>
            </a:r>
            <a:r>
              <a:rPr lang="ko-KR" altLang="ko-KR" dirty="0" smtClean="0"/>
              <a:t>찾는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 latinLnBrk="1"/>
            <a:r>
              <a:rPr lang="en-US" altLang="ko-KR" dirty="0" smtClean="0"/>
              <a:t>Saliency Map Visualization</a:t>
            </a:r>
          </a:p>
          <a:p>
            <a:pPr lvl="2" latinLnBrk="1"/>
            <a:r>
              <a:rPr lang="ko-KR" altLang="en-US" dirty="0" smtClean="0"/>
              <a:t>입력 이미지에 대한 </a:t>
            </a:r>
            <a:r>
              <a:rPr lang="ko-KR" altLang="en-US" b="1" dirty="0" smtClean="0">
                <a:solidFill>
                  <a:srgbClr val="0000FF"/>
                </a:solidFill>
              </a:rPr>
              <a:t>출력 분류의 </a:t>
            </a:r>
            <a:r>
              <a:rPr lang="en-US" altLang="ko-KR" b="1" dirty="0" smtClean="0">
                <a:solidFill>
                  <a:srgbClr val="0000FF"/>
                </a:solidFill>
              </a:rPr>
              <a:t>gradient</a:t>
            </a:r>
            <a:r>
              <a:rPr lang="ko-KR" altLang="en-US" b="1" dirty="0" smtClean="0">
                <a:solidFill>
                  <a:srgbClr val="0000FF"/>
                </a:solidFill>
              </a:rPr>
              <a:t>를 계산</a:t>
            </a:r>
            <a:r>
              <a:rPr lang="ko-KR" altLang="en-US" dirty="0" smtClean="0"/>
              <a:t>하는 방법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27" y="4242053"/>
            <a:ext cx="5904126" cy="233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031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740136"/>
            <a:ext cx="12077700" cy="12319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Opportunities and Challenges in Explainable Artificial Intelligence (XAI): A </a:t>
            </a:r>
            <a:r>
              <a:rPr lang="en-US" altLang="ko-KR" dirty="0" smtClean="0"/>
              <a:t>Survey</a:t>
            </a:r>
            <a:endParaRPr lang="ko-KR" altLang="ko-KR" dirty="0">
              <a:solidFill>
                <a:srgbClr val="FF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3100" y="2731624"/>
            <a:ext cx="11688662" cy="3680751"/>
          </a:xfrm>
        </p:spPr>
        <p:txBody>
          <a:bodyPr/>
          <a:lstStyle/>
          <a:p>
            <a:r>
              <a:rPr lang="en-US" altLang="ko-KR" dirty="0" smtClean="0"/>
              <a:t>LOCAL explanations</a:t>
            </a:r>
          </a:p>
          <a:p>
            <a:pPr lvl="1"/>
            <a:r>
              <a:rPr lang="en-US" altLang="ko-KR" dirty="0" smtClean="0"/>
              <a:t>LRP (Layer-wise Relevance Backpropagation)</a:t>
            </a:r>
          </a:p>
          <a:p>
            <a:pPr lvl="2"/>
            <a:r>
              <a:rPr lang="en-US" altLang="ko-KR" dirty="0"/>
              <a:t>Deep Neural Network</a:t>
            </a:r>
            <a:r>
              <a:rPr lang="ko-KR" altLang="ko-KR" dirty="0"/>
              <a:t>의 </a:t>
            </a:r>
            <a:r>
              <a:rPr lang="en-US" altLang="ko-KR" b="1" dirty="0">
                <a:solidFill>
                  <a:srgbClr val="0000FF"/>
                </a:solidFill>
              </a:rPr>
              <a:t>output prediction</a:t>
            </a:r>
            <a:r>
              <a:rPr lang="ko-KR" altLang="ko-KR" b="1" dirty="0">
                <a:solidFill>
                  <a:srgbClr val="0000FF"/>
                </a:solidFill>
              </a:rPr>
              <a:t>을 </a:t>
            </a:r>
            <a:r>
              <a:rPr lang="en-US" altLang="ko-KR" b="1" dirty="0">
                <a:solidFill>
                  <a:srgbClr val="0000FF"/>
                </a:solidFill>
              </a:rPr>
              <a:t>decompose</a:t>
            </a:r>
            <a:r>
              <a:rPr lang="ko-KR" altLang="ko-KR" dirty="0"/>
              <a:t>하여 </a:t>
            </a:r>
            <a:r>
              <a:rPr lang="ko-KR" altLang="ko-KR" b="1" dirty="0">
                <a:solidFill>
                  <a:srgbClr val="0000FF"/>
                </a:solidFill>
              </a:rPr>
              <a:t>개별적인 </a:t>
            </a:r>
            <a:r>
              <a:rPr lang="en-US" altLang="ko-KR" b="1" dirty="0">
                <a:solidFill>
                  <a:srgbClr val="0000FF"/>
                </a:solidFill>
              </a:rPr>
              <a:t>feature</a:t>
            </a:r>
            <a:r>
              <a:rPr lang="ko-KR" altLang="ko-KR" b="1" dirty="0">
                <a:solidFill>
                  <a:srgbClr val="0000FF"/>
                </a:solidFill>
              </a:rPr>
              <a:t>에 대한 </a:t>
            </a:r>
            <a:r>
              <a:rPr lang="en-US" altLang="ko-KR" b="1" dirty="0">
                <a:solidFill>
                  <a:srgbClr val="0000FF"/>
                </a:solidFill>
              </a:rPr>
              <a:t>relevance score</a:t>
            </a:r>
            <a:r>
              <a:rPr lang="ko-KR" altLang="ko-KR" dirty="0"/>
              <a:t>를 </a:t>
            </a:r>
            <a:r>
              <a:rPr lang="ko-KR" altLang="ko-KR" dirty="0" smtClean="0"/>
              <a:t>계산</a:t>
            </a:r>
            <a:r>
              <a:rPr lang="ko-KR" altLang="en-US" dirty="0" smtClean="0"/>
              <a:t>하는 방법</a:t>
            </a:r>
            <a:endParaRPr lang="en-US" altLang="ko-KR" dirty="0" smtClean="0"/>
          </a:p>
          <a:p>
            <a:pPr lvl="1" latinLnBrk="1"/>
            <a:r>
              <a:rPr lang="en-US" altLang="ko-KR" sz="3000" dirty="0" smtClean="0"/>
              <a:t>LIME</a:t>
            </a:r>
            <a:r>
              <a:rPr lang="en-US" altLang="ko-KR" sz="3000" dirty="0"/>
              <a:t> </a:t>
            </a:r>
            <a:r>
              <a:rPr lang="en-US" altLang="ko-KR" sz="3000" dirty="0" smtClean="0"/>
              <a:t>(Local </a:t>
            </a:r>
            <a:r>
              <a:rPr lang="en-US" altLang="ko-KR" sz="3000" dirty="0"/>
              <a:t>Interpretable Model-Agnostic Explanations</a:t>
            </a:r>
            <a:r>
              <a:rPr lang="en-US" altLang="ko-KR" sz="3000" dirty="0" smtClean="0"/>
              <a:t>)</a:t>
            </a:r>
          </a:p>
          <a:p>
            <a:pPr lvl="2" latinLnBrk="1"/>
            <a:r>
              <a:rPr lang="ko-KR" altLang="ko-KR" dirty="0"/>
              <a:t>원본 이미지에서 </a:t>
            </a:r>
            <a:r>
              <a:rPr lang="en-US" altLang="ko-KR" dirty="0"/>
              <a:t>output class</a:t>
            </a:r>
            <a:r>
              <a:rPr lang="ko-KR" altLang="ko-KR" dirty="0"/>
              <a:t>에 대한 </a:t>
            </a:r>
            <a:r>
              <a:rPr lang="ko-KR" altLang="ko-KR" b="1" dirty="0">
                <a:solidFill>
                  <a:srgbClr val="0000FF"/>
                </a:solidFill>
              </a:rPr>
              <a:t>인접한 </a:t>
            </a:r>
            <a:r>
              <a:rPr lang="en-US" altLang="ko-KR" b="1" dirty="0" err="1">
                <a:solidFill>
                  <a:srgbClr val="0000FF"/>
                </a:solidFill>
              </a:rPr>
              <a:t>superpixel</a:t>
            </a:r>
            <a:r>
              <a:rPr lang="ko-KR" altLang="ko-KR" b="1" dirty="0">
                <a:solidFill>
                  <a:srgbClr val="0000FF"/>
                </a:solidFill>
              </a:rPr>
              <a:t>의 중요도</a:t>
            </a:r>
            <a:r>
              <a:rPr lang="ko-KR" altLang="ko-KR" dirty="0"/>
              <a:t>를 </a:t>
            </a:r>
            <a:r>
              <a:rPr lang="ko-KR" altLang="ko-KR" dirty="0" smtClean="0"/>
              <a:t>계산</a:t>
            </a:r>
            <a:r>
              <a:rPr lang="ko-KR" altLang="en-US" dirty="0" smtClean="0"/>
              <a:t>하는 방법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407602" y="6299038"/>
            <a:ext cx="8298980" cy="268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966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740136"/>
            <a:ext cx="12077700" cy="12319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Opportunities and Challenges in Explainable Artificial Intelligence (XAI): A </a:t>
            </a:r>
            <a:r>
              <a:rPr lang="en-US" altLang="ko-KR" dirty="0" smtClean="0"/>
              <a:t>Survey</a:t>
            </a:r>
            <a:endParaRPr lang="ko-KR" altLang="ko-KR" dirty="0">
              <a:solidFill>
                <a:srgbClr val="FF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3100" y="2731625"/>
            <a:ext cx="11688662" cy="2245490"/>
          </a:xfrm>
        </p:spPr>
        <p:txBody>
          <a:bodyPr/>
          <a:lstStyle/>
          <a:p>
            <a:r>
              <a:rPr lang="en-US" altLang="ko-KR" dirty="0" smtClean="0"/>
              <a:t>LOCAL explanations</a:t>
            </a:r>
          </a:p>
          <a:p>
            <a:pPr lvl="1"/>
            <a:r>
              <a:rPr lang="en-US" altLang="ko-KR" dirty="0" smtClean="0"/>
              <a:t>SHAP (</a:t>
            </a:r>
            <a:r>
              <a:rPr lang="en-US" altLang="ko-KR" dirty="0" err="1" smtClean="0"/>
              <a:t>SHapely</a:t>
            </a:r>
            <a:r>
              <a:rPr lang="en-US" altLang="ko-KR" dirty="0" smtClean="0"/>
              <a:t> Additive </a:t>
            </a:r>
            <a:r>
              <a:rPr lang="en-US" altLang="ko-KR" dirty="0" err="1" smtClean="0"/>
              <a:t>exPlanations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Shapley value</a:t>
            </a:r>
            <a:r>
              <a:rPr lang="ko-KR" altLang="ko-KR" dirty="0"/>
              <a:t>를 이용한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00FF"/>
                </a:solidFill>
              </a:rPr>
              <a:t>model explainability</a:t>
            </a:r>
            <a:r>
              <a:rPr lang="ko-KR" altLang="ko-KR" b="1" dirty="0">
                <a:solidFill>
                  <a:srgbClr val="0000FF"/>
                </a:solidFill>
              </a:rPr>
              <a:t>를 위한</a:t>
            </a:r>
            <a:r>
              <a:rPr lang="en-US" altLang="ko-KR" b="1" dirty="0">
                <a:solidFill>
                  <a:srgbClr val="0000FF"/>
                </a:solidFill>
              </a:rPr>
              <a:t>, </a:t>
            </a:r>
            <a:r>
              <a:rPr lang="ko-KR" altLang="ko-KR" b="1" dirty="0">
                <a:solidFill>
                  <a:srgbClr val="0000FF"/>
                </a:solidFill>
              </a:rPr>
              <a:t>게임 이론에 의한</a:t>
            </a:r>
            <a:r>
              <a:rPr lang="ko-KR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/>
              <a:t>optimal </a:t>
            </a:r>
            <a:r>
              <a:rPr lang="en-US" altLang="ko-KR" dirty="0" smtClean="0"/>
              <a:t>solution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329250" y="4977115"/>
                <a:ext cx="6710491" cy="27037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ko-KR" altLang="en-US" b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ko-KR" altLang="en-US" b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p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𝐰𝐡𝐞𝐫𝐞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𝐢𝐬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𝐞𝐱𝐩𝐥𝐚𝐧𝐚𝐭𝐢𝐨𝐧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𝐦𝐨𝐝𝐞𝐥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𝐌𝐋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𝐦𝐨𝐝𝐞𝐥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p>
                      </m:sSup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𝐢𝐬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𝐜𝐨𝐚𝐥𝐢𝐭𝐢𝐨𝐧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𝐯𝐞𝐜𝐭𝐨𝐫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b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𝐢𝐬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𝐦𝐚𝐱𝐢𝐦𝐮𝐦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𝐜𝐨𝐚𝐥𝐢𝐭𝐢𝐨𝐧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𝐬𝐢𝐳𝐞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b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𝐢𝐬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𝐚𝐭𝐭𝐫𝐢𝐛𝐮𝐭𝐢𝐨𝐧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𝐟𝐨𝐫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𝐟𝐞𝐚𝐭𝐮𝐫𝐞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altLang="ko-KR" b="1" i="1" dirty="0" smtClean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250" y="4977115"/>
                <a:ext cx="6710491" cy="2703753"/>
              </a:xfrm>
              <a:prstGeom prst="rect">
                <a:avLst/>
              </a:prstGeom>
              <a:blipFill>
                <a:blip r:embed="rId2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7295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740136"/>
            <a:ext cx="12077700" cy="12319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Opportunities and Challenges in Explainable Artificial Intelligence (XAI): A </a:t>
            </a:r>
            <a:r>
              <a:rPr lang="en-US" altLang="ko-KR" dirty="0" smtClean="0"/>
              <a:t>Survey</a:t>
            </a:r>
            <a:endParaRPr lang="ko-KR" altLang="ko-KR" dirty="0">
              <a:solidFill>
                <a:srgbClr val="FF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3550" y="2571025"/>
            <a:ext cx="7047214" cy="608828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GLOBAL explanations</a:t>
            </a:r>
          </a:p>
          <a:p>
            <a:pPr lvl="1" latinLnBrk="1"/>
            <a:r>
              <a:rPr lang="ko-KR" altLang="ko-KR" sz="3000" dirty="0" smtClean="0">
                <a:solidFill>
                  <a:srgbClr val="0000FF"/>
                </a:solidFill>
              </a:rPr>
              <a:t>입력 </a:t>
            </a:r>
            <a:r>
              <a:rPr lang="ko-KR" altLang="ko-KR" sz="3000" dirty="0">
                <a:solidFill>
                  <a:srgbClr val="0000FF"/>
                </a:solidFill>
              </a:rPr>
              <a:t>배열을 요약</a:t>
            </a:r>
            <a:r>
              <a:rPr lang="ko-KR" altLang="ko-KR" sz="3000" b="0" dirty="0"/>
              <a:t>하여 </a:t>
            </a:r>
            <a:r>
              <a:rPr lang="en-US" altLang="ko-KR" sz="3000" b="0" dirty="0"/>
              <a:t>black box model</a:t>
            </a:r>
            <a:r>
              <a:rPr lang="ko-KR" altLang="ko-KR" sz="3000" b="0" dirty="0"/>
              <a:t>의 </a:t>
            </a:r>
            <a:r>
              <a:rPr lang="ko-KR" altLang="ko-KR" sz="3000" dirty="0">
                <a:solidFill>
                  <a:srgbClr val="0000FF"/>
                </a:solidFill>
              </a:rPr>
              <a:t>전반적인 특성</a:t>
            </a:r>
            <a:r>
              <a:rPr lang="ko-KR" altLang="ko-KR" sz="3000" b="0" dirty="0"/>
              <a:t>을 </a:t>
            </a:r>
            <a:r>
              <a:rPr lang="ko-KR" altLang="ko-KR" sz="3000" b="0" dirty="0" smtClean="0"/>
              <a:t>설명</a:t>
            </a:r>
            <a:endParaRPr lang="en-US" altLang="ko-KR" sz="3000" b="0" dirty="0" smtClean="0"/>
          </a:p>
          <a:p>
            <a:pPr lvl="1" latinLnBrk="1"/>
            <a:r>
              <a:rPr lang="en-US" altLang="ko-KR" sz="3000" dirty="0" smtClean="0"/>
              <a:t>Global Surrogate Models</a:t>
            </a:r>
          </a:p>
          <a:p>
            <a:pPr lvl="2" latinLnBrk="1"/>
            <a:r>
              <a:rPr lang="ko-KR" altLang="ko-KR" b="1" dirty="0">
                <a:solidFill>
                  <a:srgbClr val="0000FF"/>
                </a:solidFill>
              </a:rPr>
              <a:t>비선형 </a:t>
            </a:r>
            <a:r>
              <a:rPr lang="en-US" altLang="ko-KR" b="1" dirty="0">
                <a:solidFill>
                  <a:srgbClr val="0000FF"/>
                </a:solidFill>
              </a:rPr>
              <a:t>AI </a:t>
            </a:r>
            <a:r>
              <a:rPr lang="ko-KR" altLang="ko-KR" b="1" dirty="0">
                <a:solidFill>
                  <a:srgbClr val="0000FF"/>
                </a:solidFill>
              </a:rPr>
              <a:t>모델의 예측을 </a:t>
            </a:r>
            <a:r>
              <a:rPr lang="ko-KR" altLang="en-US" b="1" dirty="0" smtClean="0">
                <a:solidFill>
                  <a:srgbClr val="0000FF"/>
                </a:solidFill>
              </a:rPr>
              <a:t>추정</a:t>
            </a:r>
            <a:r>
              <a:rPr lang="ko-KR" altLang="ko-KR" dirty="0" smtClean="0"/>
              <a:t>하기 </a:t>
            </a:r>
            <a:r>
              <a:rPr lang="ko-KR" altLang="ko-KR" dirty="0"/>
              <a:t>위한 </a:t>
            </a:r>
            <a:r>
              <a:rPr lang="ko-KR" altLang="ko-KR" dirty="0" smtClean="0"/>
              <a:t>방법</a:t>
            </a:r>
            <a:r>
              <a:rPr lang="ko-KR" altLang="en-US" dirty="0" smtClean="0"/>
              <a:t>으로 </a:t>
            </a:r>
            <a:r>
              <a:rPr lang="en-US" altLang="ko-KR" b="1" dirty="0" smtClean="0">
                <a:solidFill>
                  <a:srgbClr val="0000FF"/>
                </a:solidFill>
              </a:rPr>
              <a:t>XAI</a:t>
            </a:r>
            <a:r>
              <a:rPr lang="ko-KR" altLang="en-US" b="1" dirty="0" smtClean="0">
                <a:solidFill>
                  <a:srgbClr val="0000FF"/>
                </a:solidFill>
              </a:rPr>
              <a:t>의 </a:t>
            </a:r>
            <a:r>
              <a:rPr lang="en-US" altLang="ko-KR" b="1" dirty="0" smtClean="0">
                <a:solidFill>
                  <a:srgbClr val="0000FF"/>
                </a:solidFill>
              </a:rPr>
              <a:t>How</a:t>
            </a:r>
            <a:r>
              <a:rPr lang="ko-KR" altLang="en-US" dirty="0" smtClean="0"/>
              <a:t>에 해당하는 부분을 답변</a:t>
            </a:r>
            <a:endParaRPr lang="en-US" altLang="ko-KR" dirty="0" smtClean="0"/>
          </a:p>
          <a:p>
            <a:pPr lvl="1" latinLnBrk="1"/>
            <a:r>
              <a:rPr lang="en-US" altLang="ko-KR" sz="3000" dirty="0" smtClean="0"/>
              <a:t>Class Model Visualization</a:t>
            </a:r>
          </a:p>
          <a:p>
            <a:pPr lvl="2" latinLnBrk="1"/>
            <a:r>
              <a:rPr lang="en-US" altLang="ko-KR" sz="2800" dirty="0" smtClean="0">
                <a:solidFill>
                  <a:srgbClr val="0000FF"/>
                </a:solidFill>
              </a:rPr>
              <a:t>[LOCAL]</a:t>
            </a:r>
            <a:r>
              <a:rPr lang="ko-KR" altLang="en-US" sz="2800" dirty="0" smtClean="0"/>
              <a:t>의 </a:t>
            </a:r>
            <a:r>
              <a:rPr lang="en-US" altLang="ko-KR" sz="2800" b="1" dirty="0" smtClean="0">
                <a:solidFill>
                  <a:srgbClr val="0000FF"/>
                </a:solidFill>
              </a:rPr>
              <a:t>Activation Maximization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Class Model Visualization</a:t>
            </a:r>
            <a:r>
              <a:rPr lang="ko-KR" altLang="en-US" sz="2800" dirty="0" smtClean="0"/>
              <a:t>을 하면 </a:t>
            </a:r>
            <a:r>
              <a:rPr lang="en-US" altLang="ko-KR" sz="2800" dirty="0" smtClean="0"/>
              <a:t>global method</a:t>
            </a:r>
            <a:r>
              <a:rPr lang="ko-KR" altLang="en-US" sz="2800" dirty="0" smtClean="0"/>
              <a:t>로 사용 가능</a:t>
            </a:r>
            <a:endParaRPr lang="ko-KR" altLang="ko-KR" sz="280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42" y="4538409"/>
            <a:ext cx="4902208" cy="198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06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740136"/>
            <a:ext cx="12077700" cy="12319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Opportunities and Challenges in Explainable Artificial Intelligence (XAI): A </a:t>
            </a:r>
            <a:r>
              <a:rPr lang="en-US" altLang="ko-KR" dirty="0" smtClean="0"/>
              <a:t>Survey</a:t>
            </a:r>
            <a:endParaRPr lang="ko-KR" altLang="ko-KR" dirty="0">
              <a:solidFill>
                <a:srgbClr val="FF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25190" y="2571025"/>
            <a:ext cx="11441151" cy="608828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GLOBAL explanations</a:t>
            </a:r>
          </a:p>
          <a:p>
            <a:pPr lvl="1"/>
            <a:r>
              <a:rPr lang="en-US" altLang="ko-KR" dirty="0" smtClean="0"/>
              <a:t>LIME</a:t>
            </a:r>
          </a:p>
          <a:p>
            <a:pPr lvl="2"/>
            <a:r>
              <a:rPr lang="en-US" altLang="ko-KR" b="0" dirty="0">
                <a:solidFill>
                  <a:srgbClr val="0000FF"/>
                </a:solidFill>
              </a:rPr>
              <a:t>[</a:t>
            </a:r>
            <a:r>
              <a:rPr lang="en-US" altLang="ko-KR" b="0" dirty="0" smtClean="0">
                <a:solidFill>
                  <a:srgbClr val="0000FF"/>
                </a:solidFill>
              </a:rPr>
              <a:t>LOCAL]</a:t>
            </a:r>
            <a:r>
              <a:rPr lang="ko-KR" altLang="ko-KR" b="0" dirty="0" smtClean="0"/>
              <a:t>의 </a:t>
            </a:r>
            <a:r>
              <a:rPr lang="en-US" altLang="ko-KR" b="1" dirty="0">
                <a:solidFill>
                  <a:srgbClr val="0000FF"/>
                </a:solidFill>
              </a:rPr>
              <a:t>LIME</a:t>
            </a:r>
            <a:r>
              <a:rPr lang="en-US" altLang="ko-KR" b="0" dirty="0"/>
              <a:t> </a:t>
            </a:r>
            <a:r>
              <a:rPr lang="ko-KR" altLang="ko-KR" b="0" dirty="0"/>
              <a:t>모델은 </a:t>
            </a:r>
            <a:r>
              <a:rPr lang="en-US" altLang="ko-KR" b="1" dirty="0">
                <a:solidFill>
                  <a:srgbClr val="0000FF"/>
                </a:solidFill>
              </a:rPr>
              <a:t>submodular pick </a:t>
            </a:r>
            <a:r>
              <a:rPr lang="ko-KR" altLang="ko-KR" b="1" dirty="0">
                <a:solidFill>
                  <a:srgbClr val="0000FF"/>
                </a:solidFill>
              </a:rPr>
              <a:t>알고리즘</a:t>
            </a:r>
            <a:r>
              <a:rPr lang="en-US" altLang="ko-KR" b="1" dirty="0">
                <a:solidFill>
                  <a:srgbClr val="0000FF"/>
                </a:solidFill>
              </a:rPr>
              <a:t> (SP-LIME)</a:t>
            </a:r>
            <a:r>
              <a:rPr lang="ko-KR" altLang="ko-KR" b="1" dirty="0">
                <a:solidFill>
                  <a:srgbClr val="0000FF"/>
                </a:solidFill>
              </a:rPr>
              <a:t>을 통해 확장</a:t>
            </a:r>
            <a:r>
              <a:rPr lang="ko-KR" altLang="ko-KR" b="0" dirty="0"/>
              <a:t>될 수 있으며</a:t>
            </a:r>
            <a:r>
              <a:rPr lang="en-US" altLang="ko-KR" b="0" dirty="0"/>
              <a:t>, </a:t>
            </a:r>
            <a:r>
              <a:rPr lang="ko-KR" altLang="ko-KR" b="0" dirty="0"/>
              <a:t>이때 </a:t>
            </a:r>
            <a:r>
              <a:rPr lang="en-US" altLang="ko-KR" b="0" dirty="0"/>
              <a:t>global correlation</a:t>
            </a:r>
            <a:r>
              <a:rPr lang="ko-KR" altLang="ko-KR" b="0" dirty="0"/>
              <a:t>을 이해할 수 </a:t>
            </a:r>
            <a:r>
              <a:rPr lang="ko-KR" altLang="ko-KR" b="0" dirty="0" smtClean="0"/>
              <a:t>있</a:t>
            </a:r>
            <a:r>
              <a:rPr lang="ko-KR" altLang="en-US" b="0" dirty="0" smtClean="0"/>
              <a:t>음</a:t>
            </a:r>
            <a:endParaRPr lang="en-US" altLang="ko-KR" b="0" dirty="0" smtClean="0"/>
          </a:p>
          <a:p>
            <a:pPr lvl="1"/>
            <a:r>
              <a:rPr lang="en-US" altLang="ko-KR" dirty="0" smtClean="0"/>
              <a:t>CAVs (Concept Activation Vectors)</a:t>
            </a:r>
          </a:p>
          <a:p>
            <a:pPr lvl="2" latinLnBrk="1"/>
            <a:r>
              <a:rPr lang="ko-KR" altLang="ko-KR" sz="2800" dirty="0"/>
              <a:t>신경망의 </a:t>
            </a:r>
            <a:r>
              <a:rPr lang="ko-KR" altLang="ko-KR" sz="2800" b="1" dirty="0">
                <a:solidFill>
                  <a:srgbClr val="0000FF"/>
                </a:solidFill>
              </a:rPr>
              <a:t>내부 상태를 사용자 친화적인 </a:t>
            </a:r>
            <a:r>
              <a:rPr lang="en-US" altLang="ko-KR" sz="2800" b="1" dirty="0">
                <a:solidFill>
                  <a:srgbClr val="0000FF"/>
                </a:solidFill>
              </a:rPr>
              <a:t>concept domain</a:t>
            </a:r>
            <a:r>
              <a:rPr lang="ko-KR" altLang="ko-KR" sz="2800" b="1" dirty="0">
                <a:solidFill>
                  <a:srgbClr val="0000FF"/>
                </a:solidFill>
              </a:rPr>
              <a:t>에서 </a:t>
            </a:r>
            <a:r>
              <a:rPr lang="en-US" altLang="ko-KR" sz="2800" b="1" dirty="0">
                <a:solidFill>
                  <a:srgbClr val="0000FF"/>
                </a:solidFill>
              </a:rPr>
              <a:t>interpret</a:t>
            </a:r>
            <a:r>
              <a:rPr lang="ko-KR" altLang="ko-KR" sz="2800" dirty="0"/>
              <a:t>할 수 있는 </a:t>
            </a:r>
            <a:r>
              <a:rPr lang="en-US" altLang="ko-KR" sz="2800" dirty="0"/>
              <a:t>global explainability </a:t>
            </a:r>
            <a:r>
              <a:rPr lang="en-US" altLang="ko-KR" sz="2800" dirty="0" smtClean="0"/>
              <a:t>method</a:t>
            </a:r>
          </a:p>
          <a:p>
            <a:pPr lvl="1" latinLnBrk="1"/>
            <a:r>
              <a:rPr lang="en-US" altLang="ko-KR" sz="3000" dirty="0" err="1" smtClean="0"/>
              <a:t>SpRAy</a:t>
            </a:r>
            <a:r>
              <a:rPr lang="en-US" altLang="ko-KR" sz="3000" dirty="0" smtClean="0"/>
              <a:t> (Spectral Relevance Analysis)</a:t>
            </a:r>
          </a:p>
          <a:p>
            <a:pPr lvl="2" latinLnBrk="1"/>
            <a:r>
              <a:rPr lang="ko-KR" altLang="ko-KR" dirty="0"/>
              <a:t>모델의 의사결정 과정을 </a:t>
            </a:r>
            <a:r>
              <a:rPr lang="en-US" altLang="ko-KR" dirty="0"/>
              <a:t>global</a:t>
            </a:r>
            <a:r>
              <a:rPr lang="ko-KR" altLang="ko-KR" dirty="0"/>
              <a:t>하게 알기 위하여</a:t>
            </a:r>
            <a:r>
              <a:rPr lang="en-US" altLang="ko-KR" dirty="0" smtClean="0"/>
              <a:t>,</a:t>
            </a:r>
            <a:r>
              <a:rPr lang="ko-KR" altLang="ko-KR" dirty="0" smtClean="0"/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LRP</a:t>
            </a:r>
            <a:r>
              <a:rPr lang="ko-KR" altLang="ko-KR" b="1" dirty="0">
                <a:solidFill>
                  <a:srgbClr val="0000FF"/>
                </a:solidFill>
              </a:rPr>
              <a:t>의</a:t>
            </a:r>
            <a:r>
              <a:rPr lang="en-US" altLang="ko-KR" b="1" dirty="0">
                <a:solidFill>
                  <a:srgbClr val="0000FF"/>
                </a:solidFill>
              </a:rPr>
              <a:t> local explanation</a:t>
            </a:r>
            <a:r>
              <a:rPr lang="ko-KR" altLang="ko-KR" b="1" dirty="0">
                <a:solidFill>
                  <a:srgbClr val="0000FF"/>
                </a:solidFill>
              </a:rPr>
              <a:t>에서 특정한 클러스터링 알고리즘을 설명</a:t>
            </a:r>
            <a:endParaRPr lang="ko-KR" altLang="ko-KR" sz="2800" b="1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11454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740136"/>
            <a:ext cx="12077700" cy="12319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Opportunities and Challenges in Explainable Artificial Intelligence (XAI): A </a:t>
            </a:r>
            <a:r>
              <a:rPr lang="en-US" altLang="ko-KR" dirty="0" smtClean="0"/>
              <a:t>Survey</a:t>
            </a:r>
            <a:endParaRPr lang="ko-KR" altLang="ko-KR" dirty="0">
              <a:solidFill>
                <a:srgbClr val="FF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25190" y="2571025"/>
            <a:ext cx="6043961" cy="608828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GLOBAL explanations</a:t>
            </a:r>
          </a:p>
          <a:p>
            <a:pPr lvl="1"/>
            <a:r>
              <a:rPr lang="en-US" altLang="ko-KR" dirty="0" smtClean="0"/>
              <a:t>Global Attribution Mapping</a:t>
            </a:r>
          </a:p>
          <a:p>
            <a:pPr lvl="2" latinLnBrk="1"/>
            <a:r>
              <a:rPr lang="en-US" altLang="ko-KR" sz="2800" b="1" dirty="0">
                <a:solidFill>
                  <a:srgbClr val="0000FF"/>
                </a:solidFill>
              </a:rPr>
              <a:t>feature</a:t>
            </a:r>
            <a:r>
              <a:rPr lang="ko-KR" altLang="ko-KR" sz="2800" b="1" dirty="0">
                <a:solidFill>
                  <a:srgbClr val="0000FF"/>
                </a:solidFill>
              </a:rPr>
              <a:t>들이 </a:t>
            </a:r>
            <a:r>
              <a:rPr lang="en-US" altLang="ko-KR" sz="2800" b="1" dirty="0">
                <a:solidFill>
                  <a:srgbClr val="0000FF"/>
                </a:solidFill>
              </a:rPr>
              <a:t>well defined semantic</a:t>
            </a:r>
            <a:r>
              <a:rPr lang="ko-KR" altLang="ko-KR" sz="2800" dirty="0"/>
              <a:t>을 가지고 있을 때 </a:t>
            </a:r>
            <a:r>
              <a:rPr lang="en-US" altLang="ko-KR" sz="2800" dirty="0"/>
              <a:t>attribution</a:t>
            </a:r>
            <a:r>
              <a:rPr lang="ko-KR" altLang="ko-KR" sz="2800" dirty="0"/>
              <a:t>들을 </a:t>
            </a:r>
            <a:r>
              <a:rPr lang="en-US" altLang="ko-KR" sz="2800" b="1" dirty="0">
                <a:solidFill>
                  <a:srgbClr val="0000FF"/>
                </a:solidFill>
              </a:rPr>
              <a:t>weighted conjoined rankings</a:t>
            </a:r>
            <a:r>
              <a:rPr lang="ko-KR" altLang="ko-KR" sz="2800" dirty="0"/>
              <a:t>로 간주할 수 </a:t>
            </a:r>
            <a:r>
              <a:rPr lang="ko-KR" altLang="ko-KR" sz="2800" dirty="0" smtClean="0"/>
              <a:t>있</a:t>
            </a:r>
            <a:r>
              <a:rPr lang="ko-KR" altLang="en-US" sz="2800" dirty="0"/>
              <a:t>음</a:t>
            </a:r>
            <a:endParaRPr lang="ko-KR" altLang="ko-KR" sz="2800" dirty="0"/>
          </a:p>
          <a:p>
            <a:pPr lvl="1"/>
            <a:r>
              <a:rPr lang="en-US" altLang="ko-KR" dirty="0" smtClean="0"/>
              <a:t>Neural Additive Models (NAMs)</a:t>
            </a:r>
          </a:p>
          <a:p>
            <a:pPr lvl="2" latinLnBrk="1"/>
            <a:r>
              <a:rPr lang="ko-KR" altLang="ko-KR" b="1" dirty="0">
                <a:solidFill>
                  <a:srgbClr val="0000FF"/>
                </a:solidFill>
              </a:rPr>
              <a:t>여러 개의 신경망을 학습</a:t>
            </a:r>
            <a:r>
              <a:rPr lang="ko-KR" altLang="ko-KR" dirty="0"/>
              <a:t>시키고</a:t>
            </a:r>
            <a:r>
              <a:rPr lang="en-US" altLang="ko-KR" dirty="0"/>
              <a:t>, </a:t>
            </a:r>
            <a:r>
              <a:rPr lang="ko-KR" altLang="ko-KR" dirty="0"/>
              <a:t>이때 </a:t>
            </a:r>
            <a:r>
              <a:rPr lang="ko-KR" altLang="ko-KR" b="1" dirty="0">
                <a:solidFill>
                  <a:srgbClr val="0000FF"/>
                </a:solidFill>
              </a:rPr>
              <a:t>각 신경망은</a:t>
            </a:r>
            <a:r>
              <a:rPr lang="en-US" altLang="ko-KR" b="1" dirty="0">
                <a:solidFill>
                  <a:srgbClr val="0000FF"/>
                </a:solidFill>
              </a:rPr>
              <a:t> single input feature</a:t>
            </a:r>
            <a:r>
              <a:rPr lang="ko-KR" altLang="ko-KR" dirty="0"/>
              <a:t>에 </a:t>
            </a:r>
            <a:r>
              <a:rPr lang="ko-KR" altLang="ko-KR" dirty="0" smtClean="0"/>
              <a:t>해</a:t>
            </a:r>
            <a:r>
              <a:rPr lang="ko-KR" altLang="en-US" dirty="0" smtClean="0"/>
              <a:t>당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33" y="2878098"/>
            <a:ext cx="5646257" cy="535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92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740136"/>
            <a:ext cx="12077700" cy="12319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Opportunities and Challenges in Explainable Artificial Intelligence (XAI): A </a:t>
            </a:r>
            <a:r>
              <a:rPr lang="en-US" altLang="ko-KR" dirty="0" smtClean="0"/>
              <a:t>Survey</a:t>
            </a:r>
            <a:endParaRPr lang="ko-KR" altLang="ko-KR" dirty="0">
              <a:solidFill>
                <a:srgbClr val="FF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3100" y="2731624"/>
            <a:ext cx="12204700" cy="6041986"/>
          </a:xfrm>
        </p:spPr>
        <p:txBody>
          <a:bodyPr/>
          <a:lstStyle/>
          <a:p>
            <a:r>
              <a:rPr lang="en-US" altLang="ko-KR" dirty="0" smtClean="0"/>
              <a:t>Differences in the methodology</a:t>
            </a:r>
          </a:p>
          <a:p>
            <a:pPr lvl="1"/>
            <a:r>
              <a:rPr lang="en-US" altLang="ko-KR" dirty="0" smtClean="0"/>
              <a:t>Perturbation-based</a:t>
            </a:r>
          </a:p>
          <a:p>
            <a:pPr lvl="2"/>
            <a:r>
              <a:rPr lang="en-US" altLang="ko-KR" dirty="0" err="1" smtClean="0"/>
              <a:t>DeConvolution</a:t>
            </a:r>
            <a:r>
              <a:rPr lang="en-US" altLang="ko-KR" dirty="0" smtClean="0"/>
              <a:t> nets for Convolution Visualizations</a:t>
            </a:r>
          </a:p>
          <a:p>
            <a:pPr lvl="2"/>
            <a:r>
              <a:rPr lang="en-US" altLang="ko-KR" dirty="0" smtClean="0"/>
              <a:t>Prediction Difference Analysis</a:t>
            </a:r>
          </a:p>
          <a:p>
            <a:pPr lvl="2"/>
            <a:r>
              <a:rPr lang="en-US" altLang="ko-KR" dirty="0" smtClean="0"/>
              <a:t>Randomized Input Sampling for Explanation (RISE)</a:t>
            </a:r>
          </a:p>
          <a:p>
            <a:pPr lvl="2"/>
            <a:r>
              <a:rPr lang="en-US" altLang="ko-KR" dirty="0" smtClean="0"/>
              <a:t>Randomization and Feature Testing</a:t>
            </a:r>
          </a:p>
          <a:p>
            <a:pPr lvl="1"/>
            <a:r>
              <a:rPr lang="en-US" altLang="ko-KR" dirty="0" err="1" smtClean="0"/>
              <a:t>BackPropagation</a:t>
            </a:r>
            <a:r>
              <a:rPr lang="en-US" altLang="ko-KR" dirty="0" smtClean="0"/>
              <a:t>- or Gradient-Based</a:t>
            </a:r>
          </a:p>
          <a:p>
            <a:pPr lvl="2"/>
            <a:r>
              <a:rPr lang="en-US" altLang="ko-KR" dirty="0" smtClean="0"/>
              <a:t>Saliency Maps</a:t>
            </a:r>
          </a:p>
          <a:p>
            <a:pPr lvl="2"/>
            <a:r>
              <a:rPr lang="en-US" altLang="ko-KR" dirty="0" smtClean="0"/>
              <a:t>Gradient class activation mapping (CAM)</a:t>
            </a:r>
          </a:p>
          <a:p>
            <a:pPr lvl="2"/>
            <a:r>
              <a:rPr lang="en-US" altLang="ko-KR" dirty="0" smtClean="0"/>
              <a:t>Salient Relevance (SR) Maps</a:t>
            </a:r>
          </a:p>
          <a:p>
            <a:pPr lvl="2"/>
            <a:r>
              <a:rPr lang="en-US" altLang="ko-KR" dirty="0" smtClean="0"/>
              <a:t>Attribution Maps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4099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740136"/>
            <a:ext cx="12077700" cy="12319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Opportunities and Challenges in Explainable Artificial Intelligence (XAI): A </a:t>
            </a:r>
            <a:r>
              <a:rPr lang="en-US" altLang="ko-KR" dirty="0" smtClean="0"/>
              <a:t>Survey</a:t>
            </a:r>
            <a:endParaRPr lang="ko-KR" altLang="ko-KR" dirty="0">
              <a:solidFill>
                <a:srgbClr val="FF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3100" y="2731624"/>
            <a:ext cx="12204700" cy="847917"/>
          </a:xfrm>
        </p:spPr>
        <p:txBody>
          <a:bodyPr/>
          <a:lstStyle/>
          <a:p>
            <a:r>
              <a:rPr lang="en-US" altLang="ko-KR" dirty="0" smtClean="0"/>
              <a:t>Perturbation-based methodologies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367545"/>
              </p:ext>
            </p:extLst>
          </p:nvPr>
        </p:nvGraphicFramePr>
        <p:xfrm>
          <a:off x="985438" y="3668750"/>
          <a:ext cx="10935216" cy="5096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1752">
                  <a:extLst>
                    <a:ext uri="{9D8B030D-6E8A-4147-A177-3AD203B41FA5}">
                      <a16:colId xmlns:a16="http://schemas.microsoft.com/office/drawing/2014/main" val="3262110107"/>
                    </a:ext>
                  </a:extLst>
                </a:gridCol>
                <a:gridCol w="6523464">
                  <a:extLst>
                    <a:ext uri="{9D8B030D-6E8A-4147-A177-3AD203B41FA5}">
                      <a16:colId xmlns:a16="http://schemas.microsoft.com/office/drawing/2014/main" val="3137538556"/>
                    </a:ext>
                  </a:extLst>
                </a:gridCol>
              </a:tblGrid>
              <a:tr h="16727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err="1" smtClean="0"/>
                        <a:t>DeConvolution</a:t>
                      </a:r>
                      <a:r>
                        <a:rPr lang="en-US" altLang="ko-KR" sz="2400" dirty="0" smtClean="0"/>
                        <a:t> nets for Convolution Visualizations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Randomized Input Sampling for Explanation (RISE)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600847"/>
                  </a:ext>
                </a:extLst>
              </a:tr>
              <a:tr h="4273689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80051"/>
                  </a:ext>
                </a:extLst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99634" y="4534752"/>
            <a:ext cx="4186043" cy="418604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427411" y="5110050"/>
            <a:ext cx="6459790" cy="28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44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740136"/>
            <a:ext cx="12077700" cy="12319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Opportunities and Challenges in Explainable Artificial Intelligence (XAI): A </a:t>
            </a:r>
            <a:r>
              <a:rPr lang="en-US" altLang="ko-KR" dirty="0" smtClean="0"/>
              <a:t>Survey</a:t>
            </a:r>
            <a:endParaRPr lang="ko-KR" altLang="ko-KR" dirty="0">
              <a:solidFill>
                <a:srgbClr val="FF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3100" y="2731624"/>
            <a:ext cx="12204700" cy="84791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BackPropagation</a:t>
            </a:r>
            <a:r>
              <a:rPr lang="en-US" altLang="ko-KR" dirty="0"/>
              <a:t>- or </a:t>
            </a:r>
            <a:r>
              <a:rPr lang="en-US" altLang="ko-KR" dirty="0" smtClean="0"/>
              <a:t>Gradient-Based methodologies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216087"/>
              </p:ext>
            </p:extLst>
          </p:nvPr>
        </p:nvGraphicFramePr>
        <p:xfrm>
          <a:off x="985438" y="3668750"/>
          <a:ext cx="10935216" cy="5096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1118">
                  <a:extLst>
                    <a:ext uri="{9D8B030D-6E8A-4147-A177-3AD203B41FA5}">
                      <a16:colId xmlns:a16="http://schemas.microsoft.com/office/drawing/2014/main" val="3262110107"/>
                    </a:ext>
                  </a:extLst>
                </a:gridCol>
                <a:gridCol w="5464098">
                  <a:extLst>
                    <a:ext uri="{9D8B030D-6E8A-4147-A177-3AD203B41FA5}">
                      <a16:colId xmlns:a16="http://schemas.microsoft.com/office/drawing/2014/main" val="3137538556"/>
                    </a:ext>
                  </a:extLst>
                </a:gridCol>
              </a:tblGrid>
              <a:tr h="167270">
                <a:tc>
                  <a:txBody>
                    <a:bodyPr/>
                    <a:lstStyle/>
                    <a:p>
                      <a:pPr lvl="2"/>
                      <a:r>
                        <a:rPr lang="en-US" altLang="ko-KR" sz="2400" dirty="0" smtClean="0"/>
                        <a:t>Gradient class activation mapping (CAM)</a:t>
                      </a:r>
                      <a:r>
                        <a:rPr lang="ko-KR" altLang="en-US" sz="2400" dirty="0" smtClean="0"/>
                        <a:t>에서의 </a:t>
                      </a:r>
                      <a:r>
                        <a:rPr lang="en-US" altLang="ko-KR" sz="2400" dirty="0" smtClean="0"/>
                        <a:t>Segmentation method</a:t>
                      </a:r>
                      <a:endParaRPr lang="en-US" altLang="ko-KR" sz="24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Salient Relevance (SR)</a:t>
                      </a:r>
                      <a:r>
                        <a:rPr lang="ko-KR" altLang="en-US" sz="24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의 알고리즘</a:t>
                      </a:r>
                      <a:endParaRPr lang="en-US" altLang="ko-KR" sz="24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600847"/>
                  </a:ext>
                </a:extLst>
              </a:tr>
              <a:tr h="4273689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480051"/>
                  </a:ext>
                </a:extLst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164822" y="5011621"/>
            <a:ext cx="5164062" cy="2987579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602528" y="5275572"/>
            <a:ext cx="5170330" cy="239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36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 상황</a:t>
            </a:r>
            <a:endParaRPr lang="en-US" altLang="ko-KR" dirty="0" smtClean="0"/>
          </a:p>
          <a:p>
            <a:pPr latinLnBrk="1"/>
            <a:r>
              <a:rPr lang="ko-KR" altLang="en-US" dirty="0" smtClean="0"/>
              <a:t>논문</a:t>
            </a:r>
            <a:r>
              <a:rPr lang="en-US" altLang="ko-KR" dirty="0" smtClean="0"/>
              <a:t>: </a:t>
            </a:r>
            <a:r>
              <a:rPr lang="en-US" altLang="ko-KR" b="1" dirty="0"/>
              <a:t>Opportunities and Challenges in Explainable Artificial Intelligence (XAI): A </a:t>
            </a:r>
            <a:r>
              <a:rPr lang="en-US" altLang="ko-KR" b="1" dirty="0" smtClean="0"/>
              <a:t>Survey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740136"/>
            <a:ext cx="12077700" cy="12319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Opportunities and Challenges in Explainable Artificial Intelligence (XAI): A </a:t>
            </a:r>
            <a:r>
              <a:rPr lang="en-US" altLang="ko-KR" dirty="0" smtClean="0"/>
              <a:t>Survey</a:t>
            </a:r>
            <a:endParaRPr lang="ko-KR" altLang="ko-KR" dirty="0">
              <a:solidFill>
                <a:srgbClr val="FF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3100" y="2731624"/>
            <a:ext cx="12204700" cy="84791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Gradient-Based methodology</a:t>
            </a:r>
            <a:r>
              <a:rPr lang="ko-KR" altLang="en-US" dirty="0" smtClean="0"/>
              <a:t>에 대한 요구 사항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60" y="3579541"/>
            <a:ext cx="10369047" cy="490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156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740136"/>
            <a:ext cx="12077700" cy="12319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Opportunities and Challenges in Explainable Artificial Intelligence (XAI): A </a:t>
            </a:r>
            <a:r>
              <a:rPr lang="en-US" altLang="ko-KR" dirty="0" smtClean="0"/>
              <a:t>Survey</a:t>
            </a:r>
            <a:endParaRPr lang="ko-KR" altLang="ko-KR" dirty="0">
              <a:solidFill>
                <a:srgbClr val="FF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3100" y="2731624"/>
            <a:ext cx="6341017" cy="6041986"/>
          </a:xfrm>
        </p:spPr>
        <p:txBody>
          <a:bodyPr/>
          <a:lstStyle/>
          <a:p>
            <a:r>
              <a:rPr lang="en-US" altLang="ko-KR" dirty="0" smtClean="0"/>
              <a:t>Model Usage/Implementation</a:t>
            </a:r>
          </a:p>
          <a:p>
            <a:pPr lvl="1"/>
            <a:r>
              <a:rPr lang="en-US" altLang="ko-KR" dirty="0" smtClean="0"/>
              <a:t>Model Intrinsic</a:t>
            </a:r>
          </a:p>
          <a:p>
            <a:pPr lvl="2"/>
            <a:r>
              <a:rPr lang="ko-KR" altLang="en-US" dirty="0" smtClean="0"/>
              <a:t>모델의 </a:t>
            </a:r>
            <a:r>
              <a:rPr lang="en-US" altLang="ko-KR" b="1" dirty="0" smtClean="0">
                <a:solidFill>
                  <a:srgbClr val="0000FF"/>
                </a:solidFill>
              </a:rPr>
              <a:t>explainability</a:t>
            </a:r>
            <a:r>
              <a:rPr lang="ko-KR" altLang="en-US" dirty="0" smtClean="0"/>
              <a:t>는 자기 자신인 블랙박스 모델 </a:t>
            </a:r>
            <a:r>
              <a:rPr lang="en-US" altLang="ko-KR" dirty="0" smtClean="0"/>
              <a:t>f</a:t>
            </a:r>
            <a:r>
              <a:rPr lang="ko-KR" altLang="en-US" dirty="0" smtClean="0"/>
              <a:t>와 </a:t>
            </a:r>
            <a:r>
              <a:rPr lang="ko-KR" altLang="en-US" b="1" dirty="0" smtClean="0">
                <a:solidFill>
                  <a:srgbClr val="0000FF"/>
                </a:solidFill>
              </a:rPr>
              <a:t>분리될 수 없으며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 모델 </a:t>
            </a:r>
            <a:r>
              <a:rPr lang="en-US" altLang="ko-KR" dirty="0" smtClean="0"/>
              <a:t>f</a:t>
            </a:r>
            <a:r>
              <a:rPr lang="ko-KR" altLang="ko-KR" dirty="0"/>
              <a:t>는 </a:t>
            </a:r>
            <a:r>
              <a:rPr lang="en-US" altLang="ko-KR" b="1" dirty="0">
                <a:solidFill>
                  <a:srgbClr val="0000FF"/>
                </a:solidFill>
              </a:rPr>
              <a:t>naturally explainable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dirty="0" smtClean="0"/>
              <a:t>Post-Hoc</a:t>
            </a:r>
          </a:p>
          <a:p>
            <a:pPr lvl="2"/>
            <a:r>
              <a:rPr lang="ko-KR" altLang="ko-KR" dirty="0"/>
              <a:t>오른쪽 그림의 </a:t>
            </a:r>
            <a:r>
              <a:rPr lang="en-US" altLang="ko-KR" b="1" dirty="0">
                <a:solidFill>
                  <a:srgbClr val="0000FF"/>
                </a:solidFill>
              </a:rPr>
              <a:t>post-hoc model explainability </a:t>
            </a:r>
            <a:r>
              <a:rPr lang="ko-KR" altLang="ko-KR" b="1" dirty="0">
                <a:solidFill>
                  <a:srgbClr val="0000FF"/>
                </a:solidFill>
              </a:rPr>
              <a:t>알고리즘</a:t>
            </a:r>
            <a:r>
              <a:rPr lang="ko-KR" altLang="ko-KR" dirty="0"/>
              <a:t>이 모델 </a:t>
            </a:r>
            <a:r>
              <a:rPr lang="en-US" altLang="ko-KR" dirty="0"/>
              <a:t>f</a:t>
            </a:r>
            <a:r>
              <a:rPr lang="ko-KR" altLang="ko-KR" dirty="0"/>
              <a:t>에 적용되었고</a:t>
            </a:r>
            <a:r>
              <a:rPr lang="en-US" altLang="ko-KR" dirty="0"/>
              <a:t>, </a:t>
            </a:r>
            <a:r>
              <a:rPr lang="ko-KR" altLang="ko-KR" dirty="0"/>
              <a:t>이때 모델 </a:t>
            </a:r>
            <a:r>
              <a:rPr lang="en-US" altLang="ko-KR" dirty="0"/>
              <a:t>f</a:t>
            </a:r>
            <a:r>
              <a:rPr lang="ko-KR" altLang="ko-KR" dirty="0"/>
              <a:t>는 </a:t>
            </a:r>
            <a:r>
              <a:rPr lang="en-US" altLang="ko-KR" b="1" dirty="0">
                <a:solidFill>
                  <a:srgbClr val="0000FF"/>
                </a:solidFill>
              </a:rPr>
              <a:t>explainable externally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299" y="3576506"/>
            <a:ext cx="5192496" cy="193489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299" y="6059861"/>
            <a:ext cx="5192496" cy="195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47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740136"/>
            <a:ext cx="12077700" cy="12319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Opportunities and Challenges in Explainable Artificial Intelligence (XAI): A </a:t>
            </a:r>
            <a:r>
              <a:rPr lang="en-US" altLang="ko-KR" dirty="0" smtClean="0"/>
              <a:t>Survey</a:t>
            </a:r>
            <a:endParaRPr lang="ko-KR" altLang="ko-KR" dirty="0">
              <a:solidFill>
                <a:srgbClr val="FF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3100" y="2731624"/>
            <a:ext cx="11626695" cy="844882"/>
          </a:xfrm>
        </p:spPr>
        <p:txBody>
          <a:bodyPr/>
          <a:lstStyle/>
          <a:p>
            <a:r>
              <a:rPr lang="en-US" altLang="ko-KR" dirty="0" smtClean="0"/>
              <a:t>Constraints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80" y="3732623"/>
            <a:ext cx="10579409" cy="42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72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740136"/>
            <a:ext cx="12077700" cy="12319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Opportunities and Challenges in Explainable Artificial Intelligence (XAI): A </a:t>
            </a:r>
            <a:r>
              <a:rPr lang="en-US" altLang="ko-KR" dirty="0" smtClean="0"/>
              <a:t>Survey</a:t>
            </a:r>
            <a:endParaRPr lang="ko-KR" altLang="ko-KR" dirty="0">
              <a:solidFill>
                <a:srgbClr val="FF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3100" y="2731624"/>
            <a:ext cx="11671300" cy="925976"/>
          </a:xfrm>
        </p:spPr>
        <p:txBody>
          <a:bodyPr/>
          <a:lstStyle/>
          <a:p>
            <a:r>
              <a:rPr lang="en-US" altLang="ko-KR" dirty="0" smtClean="0"/>
              <a:t>Evaluation Schemes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34" y="3657600"/>
            <a:ext cx="11092366" cy="44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130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352323" cy="691750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marL="1203091" lvl="2" indent="-397435"/>
            <a:r>
              <a:rPr lang="en-US" altLang="ko-KR" dirty="0" smtClean="0"/>
              <a:t>Santa </a:t>
            </a:r>
            <a:r>
              <a:rPr lang="en-US" altLang="ko-KR" dirty="0"/>
              <a:t>2019: Revenge of the </a:t>
            </a:r>
            <a:r>
              <a:rPr lang="en-US" altLang="ko-KR" dirty="0" smtClean="0"/>
              <a:t>Accountants </a:t>
            </a:r>
            <a:r>
              <a:rPr lang="ko-KR" altLang="en-US" dirty="0" smtClean="0"/>
              <a:t>제출</a:t>
            </a:r>
            <a:endParaRPr lang="en-US" altLang="ko-KR" dirty="0" smtClean="0"/>
          </a:p>
          <a:p>
            <a:pPr marL="1203091" lvl="2" indent="-397435"/>
            <a:r>
              <a:rPr lang="en-US" altLang="ko-KR" dirty="0" smtClean="0"/>
              <a:t>Random Acts of Pizza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marL="841935" lvl="1" indent="-397435"/>
            <a:r>
              <a:rPr lang="en-US" altLang="ko-KR" dirty="0" smtClean="0"/>
              <a:t>XAI </a:t>
            </a:r>
            <a:r>
              <a:rPr lang="ko-KR" altLang="en-US" dirty="0" smtClean="0"/>
              <a:t>관련 </a:t>
            </a:r>
            <a:r>
              <a:rPr lang="ko-KR" altLang="en-US" dirty="0" smtClean="0"/>
              <a:t>논문</a:t>
            </a:r>
            <a:endParaRPr lang="en-US" altLang="ko-KR" dirty="0" smtClean="0"/>
          </a:p>
          <a:p>
            <a:pPr marL="1203091" lvl="2" indent="-397435"/>
            <a:r>
              <a:rPr lang="en-US" altLang="ko-KR" dirty="0"/>
              <a:t>Opportunities and Challenges in Explainable Artificial Intelligence (XAI): A </a:t>
            </a:r>
            <a:r>
              <a:rPr lang="en-US" altLang="ko-KR" dirty="0" smtClean="0"/>
              <a:t>Survey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0927021" cy="602700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Santa </a:t>
            </a:r>
            <a:r>
              <a:rPr lang="en-US" altLang="ko-KR" dirty="0" smtClean="0"/>
              <a:t>2019: Revenge of the Accountants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최적화 문제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</a:t>
            </a:r>
            <a:r>
              <a:rPr lang="en-US" altLang="ko-KR" dirty="0" smtClean="0">
                <a:sym typeface="Helvetica"/>
                <a:hlinkClick r:id="rId2"/>
              </a:rPr>
              <a:t>www.kaggle.com/c/santa-2019-revenge-of-the-accountants</a:t>
            </a:r>
            <a:endParaRPr lang="en-US" altLang="ko-KR" dirty="0" smtClean="0">
              <a:sym typeface="Helvetica"/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Random Acts of </a:t>
            </a:r>
            <a:r>
              <a:rPr lang="en-US" altLang="ko-KR" dirty="0" smtClean="0"/>
              <a:t>Pizza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3"/>
              </a:rPr>
              <a:t>https://www.kaggle.com/c/random-acts-of-pizza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477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/>
              <a:t>Kaggle</a:t>
            </a:r>
            <a:r>
              <a:rPr lang="en-US" altLang="ko-KR" dirty="0"/>
              <a:t> Competition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135" y="1854576"/>
            <a:ext cx="12204700" cy="888624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Santa 2019: Revenge of the </a:t>
            </a:r>
            <a:r>
              <a:rPr lang="en-US" altLang="ko-KR" dirty="0" smtClean="0"/>
              <a:t>Accountants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35" y="2743200"/>
            <a:ext cx="12039600" cy="1352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916" y="4343776"/>
            <a:ext cx="10185722" cy="43306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69985" y="6308203"/>
            <a:ext cx="9942653" cy="90282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12638" y="3113923"/>
            <a:ext cx="1209097" cy="32015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82416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/>
              <a:t>Kaggle</a:t>
            </a:r>
            <a:r>
              <a:rPr lang="en-US" altLang="ko-KR" dirty="0"/>
              <a:t> Competition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135" y="1854575"/>
            <a:ext cx="12204700" cy="6467621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Random Acts of Pizza </a:t>
            </a:r>
            <a:r>
              <a:rPr lang="ko-KR" altLang="en-US" dirty="0" smtClean="0"/>
              <a:t>접근 전략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Pandas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외부 라이브러리 적극 활용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Notebook, Discussion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적극 활용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다양한 데이터 분석 방법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attribute preprocessing</a:t>
            </a:r>
            <a:r>
              <a:rPr lang="ko-KR" altLang="en-US" dirty="0"/>
              <a:t> </a:t>
            </a:r>
            <a:r>
              <a:rPr lang="ko-KR" altLang="en-US" dirty="0" smtClean="0"/>
              <a:t>시도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Column </a:t>
            </a:r>
            <a:r>
              <a:rPr lang="ko-KR" altLang="en-US" dirty="0" smtClean="0"/>
              <a:t>간 </a:t>
            </a:r>
            <a:r>
              <a:rPr lang="en-US" altLang="ko-KR" dirty="0" smtClean="0">
                <a:solidFill>
                  <a:srgbClr val="0000FF"/>
                </a:solidFill>
              </a:rPr>
              <a:t>co-occurrence </a:t>
            </a:r>
            <a:r>
              <a:rPr lang="ko-KR" altLang="en-US" dirty="0" smtClean="0">
                <a:solidFill>
                  <a:srgbClr val="0000FF"/>
                </a:solidFill>
              </a:rPr>
              <a:t>분석</a:t>
            </a:r>
            <a:r>
              <a:rPr lang="ko-KR" altLang="en-US" dirty="0" smtClean="0"/>
              <a:t>을 이용한 차원 축소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Decision Tree </a:t>
            </a:r>
            <a:r>
              <a:rPr lang="en-US" altLang="ko-KR" dirty="0" smtClean="0"/>
              <a:t>/ Random Forest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Naïve Bayes </a:t>
            </a:r>
            <a:r>
              <a:rPr lang="en-US" altLang="ko-KR" dirty="0" smtClean="0"/>
              <a:t>Model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Overfitting</a:t>
            </a:r>
            <a:r>
              <a:rPr lang="ko-KR" altLang="en-US" dirty="0" smtClean="0"/>
              <a:t>을 방지하기 위해 랜덤하게 </a:t>
            </a:r>
            <a:r>
              <a:rPr lang="ko-KR" altLang="en-US" dirty="0" smtClean="0">
                <a:solidFill>
                  <a:srgbClr val="0000FF"/>
                </a:solidFill>
              </a:rPr>
              <a:t>노이즈</a:t>
            </a:r>
            <a:r>
              <a:rPr lang="ko-KR" altLang="en-US" dirty="0" smtClean="0"/>
              <a:t> 삽입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FF0000"/>
                </a:solidFill>
              </a:rPr>
              <a:t>“</a:t>
            </a:r>
            <a:r>
              <a:rPr lang="ko-KR" altLang="en-US" dirty="0" smtClean="0">
                <a:solidFill>
                  <a:srgbClr val="FF0000"/>
                </a:solidFill>
              </a:rPr>
              <a:t>다양한 데이터를 다루면서 통찰력을 얻는다</a:t>
            </a:r>
            <a:r>
              <a:rPr lang="en-US" altLang="ko-KR" dirty="0" smtClean="0">
                <a:solidFill>
                  <a:srgbClr val="FF0000"/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7571163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Opportunities and Challenges in Explainable Artificial Intelligence (XAI): A </a:t>
            </a:r>
            <a:r>
              <a:rPr lang="en-US" altLang="ko-KR" dirty="0" smtClean="0"/>
              <a:t>Survey</a:t>
            </a:r>
            <a:endParaRPr lang="ko-KR" altLang="ko-KR" dirty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24" y="2843272"/>
            <a:ext cx="10612519" cy="49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808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740136"/>
            <a:ext cx="12077700" cy="12319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Opportunities and Challenges in Explainable Artificial Intelligence (XAI): A </a:t>
            </a:r>
            <a:r>
              <a:rPr lang="en-US" altLang="ko-KR" dirty="0" smtClean="0"/>
              <a:t>Survey</a:t>
            </a:r>
            <a:endParaRPr lang="ko-KR" altLang="ko-KR" dirty="0">
              <a:solidFill>
                <a:srgbClr val="FF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3100" y="2731625"/>
            <a:ext cx="12204700" cy="891252"/>
          </a:xfrm>
        </p:spPr>
        <p:txBody>
          <a:bodyPr/>
          <a:lstStyle/>
          <a:p>
            <a:r>
              <a:rPr lang="en-US" altLang="ko-KR" dirty="0" smtClean="0"/>
              <a:t>Definitions</a:t>
            </a:r>
            <a:endParaRPr lang="ko-KR" altLang="en-US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95" y="3622877"/>
            <a:ext cx="10062539" cy="468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771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740136"/>
            <a:ext cx="12077700" cy="12319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Opportunities and Challenges in Explainable Artificial Intelligence (XAI): A </a:t>
            </a:r>
            <a:r>
              <a:rPr lang="en-US" altLang="ko-KR" dirty="0" smtClean="0"/>
              <a:t>Survey</a:t>
            </a:r>
            <a:endParaRPr lang="ko-KR" altLang="ko-KR" dirty="0">
              <a:solidFill>
                <a:srgbClr val="FF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3100" y="2731625"/>
            <a:ext cx="12204700" cy="891252"/>
          </a:xfrm>
        </p:spPr>
        <p:txBody>
          <a:bodyPr/>
          <a:lstStyle/>
          <a:p>
            <a:r>
              <a:rPr lang="en-US" altLang="ko-KR" dirty="0" smtClean="0"/>
              <a:t>Definitions</a:t>
            </a:r>
            <a:endParaRPr lang="ko-KR" altLang="en-US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75" y="3855274"/>
            <a:ext cx="10891817" cy="383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3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3856</TotalTime>
  <Words>888</Words>
  <Application>Microsoft Office PowerPoint</Application>
  <PresentationFormat>Custom</PresentationFormat>
  <Paragraphs>151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AI Explanable AI</vt:lpstr>
      <vt:lpstr>Current Status</vt:lpstr>
      <vt:lpstr>Kaggle Competition</vt:lpstr>
      <vt:lpstr>Kaggle Competition</vt:lpstr>
      <vt:lpstr>Kaggle Competition</vt:lpstr>
      <vt:lpstr>Paper: Opportunities and Challenges in Explainable Artificial Intelligence (XAI): A Survey</vt:lpstr>
      <vt:lpstr>Paper: Opportunities and Challenges in Explainable Artificial Intelligence (XAI): A Survey</vt:lpstr>
      <vt:lpstr>Paper: Opportunities and Challenges in Explainable Artificial Intelligence (XAI): A Survey</vt:lpstr>
      <vt:lpstr>Paper: Opportunities and Challenges in Explainable Artificial Intelligence (XAI): A Survey</vt:lpstr>
      <vt:lpstr>Paper: Opportunities and Challenges in Explainable Artificial Intelligence (XAI): A Survey</vt:lpstr>
      <vt:lpstr>Paper: Opportunities and Challenges in Explainable Artificial Intelligence (XAI): A Survey</vt:lpstr>
      <vt:lpstr>Paper: Opportunities and Challenges in Explainable Artificial Intelligence (XAI): A Survey</vt:lpstr>
      <vt:lpstr>Paper: Opportunities and Challenges in Explainable Artificial Intelligence (XAI): A Survey</vt:lpstr>
      <vt:lpstr>Paper: Opportunities and Challenges in Explainable Artificial Intelligence (XAI): A Survey</vt:lpstr>
      <vt:lpstr>Paper: Opportunities and Challenges in Explainable Artificial Intelligence (XAI): A Survey</vt:lpstr>
      <vt:lpstr>Paper: Opportunities and Challenges in Explainable Artificial Intelligence (XAI): A Survey</vt:lpstr>
      <vt:lpstr>Paper: Opportunities and Challenges in Explainable Artificial Intelligence (XAI): A Survey</vt:lpstr>
      <vt:lpstr>Paper: Opportunities and Challenges in Explainable Artificial Intelligence (XAI): A Survey</vt:lpstr>
      <vt:lpstr>Paper: Opportunities and Challenges in Explainable Artificial Intelligence (XAI): A Survey</vt:lpstr>
      <vt:lpstr>Paper: Opportunities and Challenges in Explainable Artificial Intelligence (XAI): A Survey</vt:lpstr>
      <vt:lpstr>Paper: Opportunities and Challenges in Explainable Artificial Intelligence (XAI): A Survey</vt:lpstr>
      <vt:lpstr>Paper: Opportunities and Challenges in Explainable Artificial Intelligence (XAI): A Survey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1868</cp:revision>
  <cp:lastPrinted>2020-05-01T05:17:35Z</cp:lastPrinted>
  <dcterms:modified xsi:type="dcterms:W3CDTF">2020-08-14T03:43:27Z</dcterms:modified>
</cp:coreProperties>
</file>