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57" r:id="rId4"/>
    <p:sldId id="341" r:id="rId5"/>
    <p:sldId id="367" r:id="rId6"/>
    <p:sldId id="369" r:id="rId7"/>
    <p:sldId id="374" r:id="rId8"/>
    <p:sldId id="370" r:id="rId9"/>
    <p:sldId id="368" r:id="rId10"/>
    <p:sldId id="371" r:id="rId11"/>
    <p:sldId id="372" r:id="rId12"/>
    <p:sldId id="373" r:id="rId13"/>
    <p:sldId id="375" r:id="rId14"/>
    <p:sldId id="376" r:id="rId15"/>
    <p:sldId id="339" r:id="rId16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B601FF"/>
    <a:srgbClr val="FF8050"/>
    <a:srgbClr val="5500FF"/>
    <a:srgbClr val="E9D3BD"/>
    <a:srgbClr val="000000"/>
    <a:srgbClr val="00A2FF"/>
    <a:srgbClr val="D2B7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0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random-acts-of-pizza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20.08.21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1854575"/>
            <a:ext cx="11483485" cy="832869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학습 데이터 </a:t>
            </a:r>
            <a:r>
              <a:rPr lang="en-US" altLang="ko-KR" dirty="0" smtClean="0"/>
              <a:t>- 2</a:t>
            </a:r>
            <a:r>
              <a:rPr lang="ko-KR" altLang="en-US" dirty="0" smtClean="0"/>
              <a:t>개의 성분으로 차원 축소 결과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2807120"/>
            <a:ext cx="5218771" cy="5887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449" y="3242227"/>
            <a:ext cx="6364801" cy="50174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49027" y="3988861"/>
            <a:ext cx="1337374" cy="482561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2469" y="6991815"/>
            <a:ext cx="4396525" cy="1486697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555034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1854575"/>
            <a:ext cx="11483485" cy="832869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학습 데이터 </a:t>
            </a:r>
            <a:r>
              <a:rPr lang="en-US" altLang="ko-KR" dirty="0" smtClean="0"/>
              <a:t>- 3</a:t>
            </a:r>
            <a:r>
              <a:rPr lang="ko-KR" altLang="en-US" dirty="0" smtClean="0"/>
              <a:t>개의 성분으로 차원 축소 결과</a:t>
            </a:r>
            <a:endParaRPr lang="en-US" altLang="ko-K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35" y="3356517"/>
            <a:ext cx="4773855" cy="4658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675" y="3356517"/>
            <a:ext cx="6393818" cy="45483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60157" y="4288019"/>
            <a:ext cx="902858" cy="396388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18287" y="6947210"/>
            <a:ext cx="4035019" cy="87722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156342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20" y="2592736"/>
            <a:ext cx="6502856" cy="6312766"/>
          </a:xfrm>
          <a:prstGeom prst="rect">
            <a:avLst/>
          </a:prstGeom>
        </p:spPr>
      </p:pic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1854575"/>
            <a:ext cx="12204700" cy="6467621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테스트 데이터</a:t>
            </a:r>
            <a:r>
              <a:rPr lang="ko-KR" altLang="en-US" dirty="0" smtClean="0"/>
              <a:t>에 대한 상관관계 분석</a:t>
            </a:r>
            <a:endParaRPr lang="en-US" altLang="ko-KR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05454" y="3418977"/>
            <a:ext cx="323385" cy="4821774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8373" y="4334106"/>
            <a:ext cx="6110096" cy="315953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56304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1854576"/>
            <a:ext cx="12204700" cy="1023986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학습 데이터와 테스트 데이터의 상관계수 차이 분석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34" y="2878562"/>
            <a:ext cx="8732436" cy="2365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176" y="6195211"/>
            <a:ext cx="7993121" cy="21117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10888" y="5328497"/>
            <a:ext cx="197169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학습 데이터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6949" y="8465747"/>
            <a:ext cx="22794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테스트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데이터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01389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1854576"/>
            <a:ext cx="12204700" cy="1023986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학습 데이터와 테스트 데이터의 상관계수 차이 분석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9761" y="7406381"/>
            <a:ext cx="45252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테스트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데이터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 – (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학습 데이터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35" y="4036741"/>
            <a:ext cx="11317403" cy="302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0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</a:t>
            </a:r>
            <a:r>
              <a:rPr lang="ko-KR" altLang="en-US" dirty="0" smtClean="0"/>
              <a:t>상황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/>
              <a:t>Random </a:t>
            </a:r>
            <a:r>
              <a:rPr lang="en-US" altLang="ko-KR" dirty="0" smtClean="0"/>
              <a:t>Acts of </a:t>
            </a:r>
            <a:r>
              <a:rPr lang="en-US" altLang="ko-KR" dirty="0" smtClean="0"/>
              <a:t>Pizza – </a:t>
            </a:r>
            <a:r>
              <a:rPr lang="ko-KR" altLang="en-US" dirty="0" smtClean="0"/>
              <a:t>상관관계 분석 및 </a:t>
            </a:r>
            <a:r>
              <a:rPr lang="en-US" altLang="ko-KR" dirty="0" smtClean="0"/>
              <a:t>PCA(</a:t>
            </a:r>
            <a:r>
              <a:rPr lang="ko-KR" altLang="en-US" dirty="0" smtClean="0"/>
              <a:t>주성분 분석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이용한 차원 축소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0927021" cy="6027006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Random </a:t>
            </a:r>
            <a:r>
              <a:rPr lang="en-US" altLang="ko-KR" dirty="0"/>
              <a:t>Acts of </a:t>
            </a:r>
            <a:r>
              <a:rPr lang="en-US" altLang="ko-KR" dirty="0" smtClean="0"/>
              <a:t>Pizza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https://www.kaggle.com/c/random-acts-of-pizza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77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1854575"/>
            <a:ext cx="12204700" cy="6467621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Random Acts of Pizza </a:t>
            </a:r>
            <a:r>
              <a:rPr lang="ko-KR" altLang="en-US" dirty="0" smtClean="0"/>
              <a:t>접근 </a:t>
            </a:r>
            <a:r>
              <a:rPr lang="ko-KR" altLang="en-US" dirty="0" smtClean="0"/>
              <a:t>전략 </a:t>
            </a:r>
            <a:r>
              <a:rPr lang="en-US" altLang="ko-KR" dirty="0" smtClean="0"/>
              <a:t>(</a:t>
            </a:r>
            <a:r>
              <a:rPr lang="en-US" altLang="ko-KR" dirty="0" smtClean="0"/>
              <a:t>Review)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Pandas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외부 라이브러리 적극 활용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Notebook, Discussion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적극 활용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다양한 데이터 분석 방법</a:t>
            </a:r>
            <a:r>
              <a:rPr lang="ko-KR" altLang="en-US" dirty="0" smtClean="0"/>
              <a:t>을 이용하여 </a:t>
            </a:r>
            <a:r>
              <a:rPr lang="en-US" altLang="ko-KR" dirty="0" smtClean="0"/>
              <a:t>attribute preprocessing</a:t>
            </a:r>
            <a:r>
              <a:rPr lang="ko-KR" altLang="en-US" dirty="0"/>
              <a:t> </a:t>
            </a:r>
            <a:r>
              <a:rPr lang="ko-KR" altLang="en-US" dirty="0" smtClean="0"/>
              <a:t>시도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Column </a:t>
            </a:r>
            <a:r>
              <a:rPr lang="ko-KR" altLang="en-US" dirty="0" smtClean="0"/>
              <a:t>간 </a:t>
            </a:r>
            <a:r>
              <a:rPr lang="en-US" altLang="ko-KR" dirty="0" smtClean="0">
                <a:solidFill>
                  <a:srgbClr val="0000FF"/>
                </a:solidFill>
              </a:rPr>
              <a:t>co-occurrence </a:t>
            </a:r>
            <a:r>
              <a:rPr lang="ko-KR" altLang="en-US" dirty="0" smtClean="0">
                <a:solidFill>
                  <a:srgbClr val="0000FF"/>
                </a:solidFill>
              </a:rPr>
              <a:t>분석</a:t>
            </a:r>
            <a:r>
              <a:rPr lang="ko-KR" altLang="en-US" dirty="0" smtClean="0"/>
              <a:t>을 이용한 차원 축소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Decision Tree </a:t>
            </a:r>
            <a:r>
              <a:rPr lang="en-US" altLang="ko-KR" dirty="0" smtClean="0"/>
              <a:t>/ Random Forest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Naïve Bayes </a:t>
            </a:r>
            <a:r>
              <a:rPr lang="en-US" altLang="ko-KR" dirty="0" smtClean="0"/>
              <a:t>Model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Overfitting</a:t>
            </a:r>
            <a:r>
              <a:rPr lang="ko-KR" altLang="en-US" dirty="0" smtClean="0"/>
              <a:t>을 방지하기 위해 랜덤하게 </a:t>
            </a:r>
            <a:r>
              <a:rPr lang="ko-KR" altLang="en-US" dirty="0" smtClean="0">
                <a:solidFill>
                  <a:srgbClr val="0000FF"/>
                </a:solidFill>
              </a:rPr>
              <a:t>노이즈</a:t>
            </a:r>
            <a:r>
              <a:rPr lang="ko-KR" altLang="en-US" dirty="0" smtClean="0"/>
              <a:t> 삽입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ko-KR" altLang="en-US" dirty="0" smtClean="0">
                <a:solidFill>
                  <a:srgbClr val="FF0000"/>
                </a:solidFill>
              </a:rPr>
              <a:t>다양한 데이터를 다루면서 통찰력을 얻는다</a:t>
            </a:r>
            <a:r>
              <a:rPr lang="en-US" altLang="ko-KR" dirty="0" smtClean="0">
                <a:solidFill>
                  <a:srgbClr val="FF0000"/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7571163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1854575"/>
            <a:ext cx="12204700" cy="6467621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상관관계 분석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상관계수는 </a:t>
            </a:r>
            <a:r>
              <a:rPr lang="en-US" altLang="ko-KR" dirty="0" smtClean="0">
                <a:solidFill>
                  <a:srgbClr val="0000FF"/>
                </a:solidFill>
              </a:rPr>
              <a:t>-1 ~ +1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사이의 값이며</a:t>
            </a:r>
            <a:r>
              <a:rPr lang="en-US" altLang="ko-KR" dirty="0" smtClean="0"/>
              <a:t>, +1</a:t>
            </a:r>
            <a:r>
              <a:rPr lang="ko-KR" altLang="en-US" dirty="0" smtClean="0"/>
              <a:t>에 가까울수록 양의 상관관계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Target column</a:t>
            </a:r>
            <a:r>
              <a:rPr lang="ko-KR" altLang="en-US" dirty="0" smtClean="0"/>
              <a:t>은 </a:t>
            </a:r>
            <a:r>
              <a:rPr lang="en-US" altLang="ko-KR" dirty="0" err="1" smtClean="0">
                <a:solidFill>
                  <a:srgbClr val="FF0000"/>
                </a:solidFill>
              </a:rPr>
              <a:t>requester_received_pizza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Text column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학습 데이터에는 있지만 </a:t>
            </a:r>
            <a:r>
              <a:rPr lang="ko-KR" altLang="en-US" dirty="0" smtClean="0">
                <a:solidFill>
                  <a:srgbClr val="FF0000"/>
                </a:solidFill>
              </a:rPr>
              <a:t>테스트 데이터에는 없는 </a:t>
            </a:r>
            <a:r>
              <a:rPr lang="en-US" altLang="ko-KR" dirty="0" smtClean="0">
                <a:solidFill>
                  <a:srgbClr val="FF0000"/>
                </a:solidFill>
              </a:rPr>
              <a:t>column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제외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차원 축소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주성분 분석 </a:t>
            </a:r>
            <a:r>
              <a:rPr lang="en-US" altLang="ko-KR" dirty="0" smtClean="0">
                <a:solidFill>
                  <a:srgbClr val="0000FF"/>
                </a:solidFill>
              </a:rPr>
              <a:t>(PCA, Principal Component Analysis)</a:t>
            </a:r>
            <a:r>
              <a:rPr lang="ko-KR" altLang="en-US" dirty="0" smtClean="0">
                <a:solidFill>
                  <a:schemeClr val="tx1"/>
                </a:solidFill>
              </a:rPr>
              <a:t>을 이용하여 차원 축소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778253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1854575"/>
            <a:ext cx="12204700" cy="977835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상관관계 분석에서 제외된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들</a:t>
            </a:r>
            <a:endParaRPr lang="en-US" altLang="ko-K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35" y="4112990"/>
            <a:ext cx="5391150" cy="2867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61555" y="5310540"/>
            <a:ext cx="450604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테스트 데이터에 없는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column)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7726" y="3351653"/>
            <a:ext cx="347370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텍스트 형태의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column)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22" y="3351653"/>
            <a:ext cx="6075014" cy="47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98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1854576"/>
            <a:ext cx="12204700" cy="2784332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주성분 분석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PCA (Principal Component Analysis)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여러 성분이 데이터를 이룰 때 이 분포의 </a:t>
            </a:r>
            <a:r>
              <a:rPr lang="ko-KR" altLang="en-US" dirty="0" smtClean="0">
                <a:solidFill>
                  <a:srgbClr val="0000FF"/>
                </a:solidFill>
              </a:rPr>
              <a:t>주성분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분산이 가장 큰 방향벡터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ko-KR" altLang="en-US" dirty="0" smtClean="0">
                <a:solidFill>
                  <a:srgbClr val="0000FF"/>
                </a:solidFill>
              </a:rPr>
              <a:t>을 분석</a:t>
            </a:r>
            <a:r>
              <a:rPr lang="ko-KR" altLang="en-US" dirty="0" smtClean="0"/>
              <a:t>하는 것</a:t>
            </a:r>
            <a:endParaRPr lang="en-US" altLang="ko-KR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137424" y="4951142"/>
            <a:ext cx="0" cy="258708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/>
          <p:cNvCxnSpPr/>
          <p:nvPr/>
        </p:nvCxnSpPr>
        <p:spPr>
          <a:xfrm>
            <a:off x="1137424" y="7538225"/>
            <a:ext cx="4081347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1756412" y="7859823"/>
            <a:ext cx="253114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차원에서의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PCA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237033" y="4856429"/>
            <a:ext cx="0" cy="1698701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/>
          <p:cNvCxnSpPr/>
          <p:nvPr/>
        </p:nvCxnSpPr>
        <p:spPr>
          <a:xfrm>
            <a:off x="8237033" y="6555130"/>
            <a:ext cx="2936489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/>
          <p:cNvSpPr txBox="1"/>
          <p:nvPr/>
        </p:nvSpPr>
        <p:spPr>
          <a:xfrm>
            <a:off x="7462119" y="8095785"/>
            <a:ext cx="253114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3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차원에서의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PCA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114478" y="6555130"/>
            <a:ext cx="1122555" cy="1304693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Oval 16"/>
          <p:cNvSpPr/>
          <p:nvPr/>
        </p:nvSpPr>
        <p:spPr>
          <a:xfrm>
            <a:off x="1587189" y="5610852"/>
            <a:ext cx="3100039" cy="160577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137208" y="5843240"/>
            <a:ext cx="0" cy="570500"/>
          </a:xfrm>
          <a:prstGeom prst="straightConnector1">
            <a:avLst/>
          </a:prstGeom>
          <a:noFill/>
          <a:ln w="5715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/>
          <p:cNvCxnSpPr/>
          <p:nvPr/>
        </p:nvCxnSpPr>
        <p:spPr>
          <a:xfrm>
            <a:off x="3137208" y="6413740"/>
            <a:ext cx="1245221" cy="0"/>
          </a:xfrm>
          <a:prstGeom prst="straightConnector1">
            <a:avLst/>
          </a:prstGeom>
          <a:noFill/>
          <a:ln w="5715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/>
          <p:cNvSpPr txBox="1"/>
          <p:nvPr/>
        </p:nvSpPr>
        <p:spPr>
          <a:xfrm>
            <a:off x="4034542" y="6413740"/>
            <a:ext cx="4504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71539" y="5705779"/>
            <a:ext cx="4504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FF"/>
                </a:solidFill>
              </a:rPr>
              <a:t>e2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62119" y="5500787"/>
            <a:ext cx="2417619" cy="1825905"/>
          </a:xfrm>
          <a:prstGeom prst="ellipse">
            <a:avLst/>
          </a:prstGeom>
          <a:solidFill>
            <a:srgbClr val="0000FF">
              <a:alpha val="50196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552984" y="6367206"/>
            <a:ext cx="1245221" cy="0"/>
          </a:xfrm>
          <a:prstGeom prst="straightConnector1">
            <a:avLst/>
          </a:prstGeom>
          <a:noFill/>
          <a:ln w="5715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/>
          <p:nvPr/>
        </p:nvCxnSpPr>
        <p:spPr>
          <a:xfrm flipV="1">
            <a:off x="8552984" y="5690770"/>
            <a:ext cx="0" cy="676436"/>
          </a:xfrm>
          <a:prstGeom prst="straightConnector1">
            <a:avLst/>
          </a:prstGeom>
          <a:noFill/>
          <a:ln w="5715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/>
          <p:cNvCxnSpPr/>
          <p:nvPr/>
        </p:nvCxnSpPr>
        <p:spPr>
          <a:xfrm flipH="1">
            <a:off x="8002858" y="6367206"/>
            <a:ext cx="550126" cy="644358"/>
          </a:xfrm>
          <a:prstGeom prst="straightConnector1">
            <a:avLst/>
          </a:prstGeom>
          <a:noFill/>
          <a:ln w="5715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TextBox 34"/>
          <p:cNvSpPr txBox="1"/>
          <p:nvPr/>
        </p:nvSpPr>
        <p:spPr>
          <a:xfrm>
            <a:off x="9587269" y="5895282"/>
            <a:ext cx="4504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e1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59779" y="6885371"/>
            <a:ext cx="4504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e2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07942" y="5438849"/>
            <a:ext cx="45044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FF"/>
                </a:solidFill>
              </a:rPr>
              <a:t>e3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88956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/>
              <a:t>Kaggle</a:t>
            </a:r>
            <a:r>
              <a:rPr lang="en-US" altLang="ko-KR" dirty="0"/>
              <a:t> Competition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135" y="1854575"/>
            <a:ext cx="12204700" cy="6467621"/>
          </a:xfr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학습 데이터</a:t>
            </a:r>
            <a:r>
              <a:rPr lang="ko-KR" altLang="en-US" dirty="0" smtClean="0"/>
              <a:t>에 대한 상관관계 분석</a:t>
            </a:r>
            <a:endParaRPr lang="en-US" altLang="ko-K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71" y="2642839"/>
            <a:ext cx="7317058" cy="62559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4234" y="3423424"/>
            <a:ext cx="635620" cy="5475374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2977" y="4389862"/>
            <a:ext cx="7080251" cy="505523"/>
          </a:xfrm>
          <a:prstGeom prst="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25279" y="3413764"/>
            <a:ext cx="300311" cy="548503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25278" y="3413764"/>
            <a:ext cx="7057950" cy="23913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45183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301</Words>
  <Application>Microsoft Office PowerPoint</Application>
  <PresentationFormat>Custom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1912</cp:revision>
  <cp:lastPrinted>2020-05-01T05:17:35Z</cp:lastPrinted>
  <dcterms:modified xsi:type="dcterms:W3CDTF">2020-08-21T03:37:00Z</dcterms:modified>
</cp:coreProperties>
</file>