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351" r:id="rId5"/>
    <p:sldId id="352" r:id="rId6"/>
    <p:sldId id="354" r:id="rId7"/>
    <p:sldId id="355" r:id="rId8"/>
    <p:sldId id="356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39" r:id="rId18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8050"/>
    <a:srgbClr val="FF000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eeexplore.ieee.org/stamp/stamp.jsp?arnumber=9206780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206780" TargetMode="External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20.11.06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3408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Black Box Attacks on Explainable Artificial Intelligence (XAI) methods in Cyber </a:t>
            </a:r>
            <a:r>
              <a:rPr lang="en-US" altLang="ko-KR" dirty="0" smtClean="0"/>
              <a:t>Security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ieeexplore.ieee.org/stamp/stamp.jsp?arnumber=9206780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52" y="4800446"/>
            <a:ext cx="8328096" cy="36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9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Taxonomy of XAI in Security </a:t>
            </a:r>
            <a:r>
              <a:rPr lang="en-US" altLang="ko-KR" dirty="0" smtClean="0"/>
              <a:t>Domain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2967"/>
              </p:ext>
            </p:extLst>
          </p:nvPr>
        </p:nvGraphicFramePr>
        <p:xfrm>
          <a:off x="1407443" y="3528205"/>
          <a:ext cx="10657886" cy="485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276">
                  <a:extLst>
                    <a:ext uri="{9D8B030D-6E8A-4147-A177-3AD203B41FA5}">
                      <a16:colId xmlns:a16="http://schemas.microsoft.com/office/drawing/2014/main" val="3548025183"/>
                    </a:ext>
                  </a:extLst>
                </a:gridCol>
                <a:gridCol w="8609610">
                  <a:extLst>
                    <a:ext uri="{9D8B030D-6E8A-4147-A177-3AD203B41FA5}">
                      <a16:colId xmlns:a16="http://schemas.microsoft.com/office/drawing/2014/main" val="2733264973"/>
                    </a:ext>
                  </a:extLst>
                </a:gridCol>
              </a:tblGrid>
              <a:tr h="106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X-PLAIN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예측 또는 데이터 </a:t>
                      </a:r>
                      <a:r>
                        <a:rPr lang="ko-KR" altLang="en-US" sz="2400" b="1" u="sng" dirty="0" smtClean="0"/>
                        <a:t>그 자체</a:t>
                      </a:r>
                      <a:r>
                        <a:rPr lang="ko-KR" altLang="en-US" sz="2400" dirty="0" smtClean="0"/>
                        <a:t>에 대한 설명</a:t>
                      </a:r>
                      <a:endParaRPr lang="en-US" altLang="ko-KR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37592"/>
                  </a:ext>
                </a:extLst>
              </a:tr>
              <a:tr h="1916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XSP-PLAIN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예측 또는 데이터의 </a:t>
                      </a:r>
                      <a:r>
                        <a:rPr lang="en-US" altLang="ko-KR" sz="2400" b="1" u="sng" dirty="0" smtClean="0"/>
                        <a:t>security</a:t>
                      </a:r>
                      <a:r>
                        <a:rPr lang="ko-KR" altLang="en-US" sz="2400" b="1" u="sng" dirty="0" smtClean="0"/>
                        <a:t>와 </a:t>
                      </a:r>
                      <a:r>
                        <a:rPr lang="en-US" altLang="ko-KR" sz="2400" b="1" u="sng" dirty="0" smtClean="0"/>
                        <a:t>privacy policy</a:t>
                      </a:r>
                      <a:r>
                        <a:rPr lang="ko-KR" altLang="en-US" sz="2400" dirty="0" smtClean="0"/>
                        <a:t>들을 포함하는 설명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(confidentiality, integrity,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privacy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속성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19390"/>
                  </a:ext>
                </a:extLst>
              </a:tr>
              <a:tr h="1874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XT-PLAIN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예측 또는 데이터의 </a:t>
                      </a:r>
                      <a:r>
                        <a:rPr lang="en-US" altLang="ko-KR" sz="2400" b="1" u="sng" dirty="0" smtClean="0"/>
                        <a:t>threat</a:t>
                      </a:r>
                      <a:r>
                        <a:rPr lang="en-US" altLang="ko-KR" sz="2400" b="1" u="sng" baseline="0" dirty="0" smtClean="0"/>
                        <a:t> model</a:t>
                      </a:r>
                      <a:r>
                        <a:rPr lang="ko-KR" altLang="en-US" sz="2400" baseline="0" dirty="0" smtClean="0"/>
                        <a:t>을 포함하는 설명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(correctness, consistency, transferability, confidence, fairness, privacy)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6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22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Proposed methods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474969"/>
                  </p:ext>
                </p:extLst>
              </p:nvPr>
            </p:nvGraphicFramePr>
            <p:xfrm>
              <a:off x="1407443" y="3528205"/>
              <a:ext cx="10657886" cy="43570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8276">
                      <a:extLst>
                        <a:ext uri="{9D8B030D-6E8A-4147-A177-3AD203B41FA5}">
                          <a16:colId xmlns:a16="http://schemas.microsoft.com/office/drawing/2014/main" val="3548025183"/>
                        </a:ext>
                      </a:extLst>
                    </a:gridCol>
                    <a:gridCol w="8609610">
                      <a:extLst>
                        <a:ext uri="{9D8B030D-6E8A-4147-A177-3AD203B41FA5}">
                          <a16:colId xmlns:a16="http://schemas.microsoft.com/office/drawing/2014/main" val="2733264973"/>
                        </a:ext>
                      </a:extLst>
                    </a:gridCol>
                  </a:tblGrid>
                  <a:tr h="28344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I-ATTACK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기반 시스템의 </a:t>
                          </a:r>
                          <a:r>
                            <a:rPr lang="en-US" altLang="ko-KR" sz="2400" b="1" u="sng" dirty="0" smtClean="0"/>
                            <a:t>interpreter</a:t>
                          </a:r>
                          <a:r>
                            <a:rPr lang="ko-KR" altLang="en-US" sz="2400" b="1" u="sng" dirty="0" smtClean="0"/>
                            <a:t>만</a:t>
                          </a:r>
                          <a:r>
                            <a:rPr lang="ko-KR" altLang="en-US" sz="2400" dirty="0" smtClean="0"/>
                            <a:t> 공격</a:t>
                          </a:r>
                          <a:endParaRPr lang="en-US" altLang="ko-KR" sz="2400" dirty="0" smtClean="0"/>
                        </a:p>
                        <a:p>
                          <a:pPr latinLnBrk="1"/>
                          <a:endParaRPr lang="en-US" altLang="ko-KR" sz="1200" dirty="0" smtClean="0"/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ko-KR" sz="2400" b="1" i="0" u="sng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설명이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와 매우 비슷하지만</a:t>
                          </a:r>
                          <a:r>
                            <a:rPr lang="en-US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 output</a:t>
                          </a:r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은 거의 </a:t>
                          </a:r>
                          <a:r>
                            <a:rPr lang="en-US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constant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인 조작된 샘플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 smtClean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𝒂𝒅𝒗</m:t>
                                  </m:r>
                                </m:sub>
                              </m:sSub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𝒙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+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𝜹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𝒙</m:t>
                              </m:r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구성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)</a:t>
                          </a:r>
                        </a:p>
                        <a:p>
                          <a:pPr latinLnBrk="1"/>
                          <a:endParaRPr lang="en-US" altLang="ko-KR" sz="12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u="none" strike="noStrike" cap="none" spc="0" baseline="0" smtClean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𝒂𝒅𝒗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≈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𝒇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(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𝒙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2837592"/>
                      </a:ext>
                    </a:extLst>
                  </a:tr>
                  <a:tr h="152253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CI-ATTACK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Interpreter</a:t>
                          </a:r>
                          <a:r>
                            <a:rPr lang="ko-KR" altLang="en-US" sz="2400" dirty="0" smtClean="0"/>
                            <a:t>뿐만 아니라 </a:t>
                          </a:r>
                          <a:r>
                            <a:rPr lang="ko-KR" altLang="en-US" sz="2400" b="1" u="sng" dirty="0" smtClean="0"/>
                            <a:t>관련된 </a:t>
                          </a:r>
                          <a:r>
                            <a:rPr lang="en-US" altLang="ko-KR" sz="2400" b="1" u="sng" dirty="0" smtClean="0"/>
                            <a:t>classifier</a:t>
                          </a:r>
                          <a:r>
                            <a:rPr lang="ko-KR" altLang="en-US" sz="2400" b="1" u="sng" dirty="0" smtClean="0"/>
                            <a:t>도 공격</a:t>
                          </a:r>
                          <a:endParaRPr lang="en-US" altLang="ko-KR" sz="2400" b="1" u="sng" dirty="0" smtClean="0"/>
                        </a:p>
                        <a:p>
                          <a:pPr latinLnBrk="1"/>
                          <a:endParaRPr lang="en-US" altLang="ko-KR" sz="1200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u="none" strike="noStrike" cap="none" spc="0" baseline="0" smtClean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𝒈</m:t>
                                </m:r>
                                <m:sSup>
                                  <m:sSup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𝒂𝒅𝒗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≈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𝒈</m:t>
                                </m:r>
                                <m:sSup>
                                  <m:sSup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𝒂𝒏𝒅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𝒂𝒅𝒗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≠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𝒇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(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𝒙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8319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474969"/>
                  </p:ext>
                </p:extLst>
              </p:nvPr>
            </p:nvGraphicFramePr>
            <p:xfrm>
              <a:off x="1407443" y="3528205"/>
              <a:ext cx="10657886" cy="43570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8276">
                      <a:extLst>
                        <a:ext uri="{9D8B030D-6E8A-4147-A177-3AD203B41FA5}">
                          <a16:colId xmlns:a16="http://schemas.microsoft.com/office/drawing/2014/main" val="3548025183"/>
                        </a:ext>
                      </a:extLst>
                    </a:gridCol>
                    <a:gridCol w="8609610">
                      <a:extLst>
                        <a:ext uri="{9D8B030D-6E8A-4147-A177-3AD203B41FA5}">
                          <a16:colId xmlns:a16="http://schemas.microsoft.com/office/drawing/2014/main" val="2733264973"/>
                        </a:ext>
                      </a:extLst>
                    </a:gridCol>
                  </a:tblGrid>
                  <a:tr h="28344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I-ATTACK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833" t="-215" r="-141" b="-54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837592"/>
                      </a:ext>
                    </a:extLst>
                  </a:tr>
                  <a:tr h="152253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CI-ATTACK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833" t="-186800" r="-141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319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5651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Proposed methods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600727"/>
                  </p:ext>
                </p:extLst>
              </p:nvPr>
            </p:nvGraphicFramePr>
            <p:xfrm>
              <a:off x="1407443" y="3528204"/>
              <a:ext cx="10657886" cy="5093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8276">
                      <a:extLst>
                        <a:ext uri="{9D8B030D-6E8A-4147-A177-3AD203B41FA5}">
                          <a16:colId xmlns:a16="http://schemas.microsoft.com/office/drawing/2014/main" val="3548025183"/>
                        </a:ext>
                      </a:extLst>
                    </a:gridCol>
                    <a:gridCol w="8609610">
                      <a:extLst>
                        <a:ext uri="{9D8B030D-6E8A-4147-A177-3AD203B41FA5}">
                          <a16:colId xmlns:a16="http://schemas.microsoft.com/office/drawing/2014/main" val="2733264973"/>
                        </a:ext>
                      </a:extLst>
                    </a:gridCol>
                  </a:tblGrid>
                  <a:tr h="26069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ATTACK</a:t>
                          </a:r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STEP 1</a:t>
                          </a:r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u="sng" dirty="0" smtClean="0">
                              <a:solidFill>
                                <a:schemeClr val="tx1"/>
                              </a:solidFill>
                            </a:rPr>
                            <a:t>Black-box</a:t>
                          </a:r>
                          <a:r>
                            <a:rPr lang="en-US" altLang="ko-KR" sz="2400" b="1" u="sng" baseline="0" dirty="0" smtClean="0">
                              <a:solidFill>
                                <a:schemeClr val="tx1"/>
                              </a:solidFill>
                            </a:rPr>
                            <a:t> model attack</a:t>
                          </a:r>
                          <a:r>
                            <a:rPr lang="en-US" altLang="ko-KR" sz="24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사용</a:t>
                          </a:r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Manifold Approximation Algorithm (MAA)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를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개의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data point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적용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mean square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가 최소화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되는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projection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을 찾음</a:t>
                          </a:r>
                          <a:endParaRPr lang="en-US" altLang="ko-KR" sz="2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ko-KR" altLang="ko-KR" sz="2400" b="0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𝑖</m:t>
                                    </m:r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ko-KR" altLang="ko-KR" sz="2400" b="0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ko-KR" altLang="ko-KR" sz="2400" b="0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400" b="0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400" b="0" i="1" u="none" strike="noStrike" cap="none" spc="0" baseline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altLang="ko-KR" sz="2400" b="0" i="1" u="none" strike="noStrike" cap="none" spc="0" baseline="0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400" b="0" i="1" u="none" strike="noStrike" cap="none" spc="0" baseline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effectLst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  <a:sym typeface="Helvetica Neue Light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u="none" strike="noStrike" cap="none" spc="0" baseline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effectLst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  <a:sym typeface="Helvetica Neue Light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u="none" strike="noStrike" cap="none" spc="0" baseline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effectLst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  <a:sym typeface="Helvetica Neue Light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𝑤h𝑒𝑟𝑒</m:t>
                                </m:r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2837592"/>
                      </a:ext>
                    </a:extLst>
                  </a:tr>
                  <a:tr h="24863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ATTACK</a:t>
                          </a:r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STEP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u="sng" dirty="0" smtClean="0"/>
                            <a:t>Decision boundary</a:t>
                          </a:r>
                          <a:r>
                            <a:rPr lang="ko-KR" altLang="en-US" sz="2400" b="1" u="sng" dirty="0" smtClean="0"/>
                            <a:t>를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sng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ko-KR" sz="2400" b="1" i="1" u="sng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ko-KR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따라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로 이동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시키기 위해 </a:t>
                          </a:r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입력 분포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2400" b="1" i="1" u="sng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𝒂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 대한 최소한의 </a:t>
                          </a:r>
                          <a:r>
                            <a:rPr lang="en-US" altLang="ko-KR" sz="2400" b="1" i="0" u="sng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distortion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을 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유도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해야 함</a:t>
                          </a:r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이를 위해 다음 방정식을 해결</a:t>
                          </a:r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𝐦𝐢𝐧</m:t>
                                        </m:r>
                                      </m:e>
                                      <m:lim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𝒅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∆(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+∆</m:t>
                                </m:r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+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𝑪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rgbClr val="FF0000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𝒔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.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𝒕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𝒑</m:t>
                                    </m:r>
                                  </m:sub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𝒂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≤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𝒙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+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𝒅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𝒑</m:t>
                                    </m:r>
                                  </m:sub>
                                  <m:sup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p>
                                </m:sSubSup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rgbClr val="FF0000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8319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600727"/>
                  </p:ext>
                </p:extLst>
              </p:nvPr>
            </p:nvGraphicFramePr>
            <p:xfrm>
              <a:off x="1407443" y="3528204"/>
              <a:ext cx="10657886" cy="5093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8276">
                      <a:extLst>
                        <a:ext uri="{9D8B030D-6E8A-4147-A177-3AD203B41FA5}">
                          <a16:colId xmlns:a16="http://schemas.microsoft.com/office/drawing/2014/main" val="3548025183"/>
                        </a:ext>
                      </a:extLst>
                    </a:gridCol>
                    <a:gridCol w="8609610">
                      <a:extLst>
                        <a:ext uri="{9D8B030D-6E8A-4147-A177-3AD203B41FA5}">
                          <a16:colId xmlns:a16="http://schemas.microsoft.com/office/drawing/2014/main" val="2733264973"/>
                        </a:ext>
                      </a:extLst>
                    </a:gridCol>
                  </a:tblGrid>
                  <a:tr h="26069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ATTACK</a:t>
                          </a:r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STEP 1</a:t>
                          </a:r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833" t="-234" r="-141" b="-96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837592"/>
                      </a:ext>
                    </a:extLst>
                  </a:tr>
                  <a:tr h="24863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ATTACK</a:t>
                          </a:r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STEP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833" t="-104890" r="-141" b="-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319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9417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Evaluation and Discussion - SYSTEM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12462"/>
              </p:ext>
            </p:extLst>
          </p:nvPr>
        </p:nvGraphicFramePr>
        <p:xfrm>
          <a:off x="1395568" y="3637514"/>
          <a:ext cx="10895392" cy="3309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655">
                  <a:extLst>
                    <a:ext uri="{9D8B030D-6E8A-4147-A177-3AD203B41FA5}">
                      <a16:colId xmlns:a16="http://schemas.microsoft.com/office/drawing/2014/main" val="2765717988"/>
                    </a:ext>
                  </a:extLst>
                </a:gridCol>
                <a:gridCol w="8692737">
                  <a:extLst>
                    <a:ext uri="{9D8B030D-6E8A-4147-A177-3AD203B41FA5}">
                      <a16:colId xmlns:a16="http://schemas.microsoft.com/office/drawing/2014/main" val="651207838"/>
                    </a:ext>
                  </a:extLst>
                </a:gridCol>
              </a:tblGrid>
              <a:tr h="870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Mimicus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u="sng" dirty="0" smtClean="0"/>
                        <a:t>해로운 </a:t>
                      </a:r>
                      <a:r>
                        <a:rPr lang="en-US" altLang="ko-KR" sz="2400" b="1" u="sng" dirty="0" smtClean="0"/>
                        <a:t>PDF </a:t>
                      </a:r>
                      <a:r>
                        <a:rPr lang="ko-KR" altLang="en-US" sz="2400" b="1" u="sng" dirty="0" smtClean="0"/>
                        <a:t>문서</a:t>
                      </a:r>
                      <a:r>
                        <a:rPr lang="ko-KR" altLang="en-US" sz="2400" dirty="0" smtClean="0"/>
                        <a:t>를 탐지할 수 있는 </a:t>
                      </a:r>
                      <a:r>
                        <a:rPr lang="en-US" altLang="ko-KR" sz="2400" dirty="0" smtClean="0"/>
                        <a:t>multilayer</a:t>
                      </a:r>
                      <a:r>
                        <a:rPr lang="en-US" altLang="ko-KR" sz="2400" baseline="0" dirty="0" smtClean="0"/>
                        <a:t> perceptron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36105"/>
                  </a:ext>
                </a:extLst>
              </a:tr>
              <a:tr h="870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Drebin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/>
                        <a:t>Android</a:t>
                      </a:r>
                      <a:r>
                        <a:rPr lang="en-US" altLang="ko-KR" sz="2400" b="1" u="sng" baseline="0" dirty="0" smtClean="0"/>
                        <a:t> Malware</a:t>
                      </a:r>
                      <a:r>
                        <a:rPr lang="ko-KR" altLang="en-US" sz="2400" baseline="0" dirty="0" smtClean="0"/>
                        <a:t>를 </a:t>
                      </a:r>
                      <a:r>
                        <a:rPr lang="en-US" altLang="ko-KR" sz="2400" baseline="0" dirty="0" smtClean="0"/>
                        <a:t>identify</a:t>
                      </a:r>
                      <a:r>
                        <a:rPr lang="ko-KR" altLang="en-US" sz="2400" baseline="0" dirty="0" smtClean="0"/>
                        <a:t>하기 위한 </a:t>
                      </a:r>
                      <a:r>
                        <a:rPr lang="en-US" altLang="ko-KR" sz="2400" baseline="0" dirty="0" smtClean="0"/>
                        <a:t>multilayer perceptron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937257"/>
                  </a:ext>
                </a:extLst>
              </a:tr>
              <a:tr h="1567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AAE-</a:t>
                      </a:r>
                      <a:r>
                        <a:rPr lang="en-US" altLang="ko-KR" sz="2400" dirty="0" err="1" smtClean="0"/>
                        <a:t>BotNet</a:t>
                      </a:r>
                      <a:r>
                        <a:rPr lang="en-US" altLang="ko-KR" sz="2400" baseline="0" dirty="0" smtClean="0"/>
                        <a:t> AD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AAE(Adversarial</a:t>
                      </a:r>
                      <a:r>
                        <a:rPr lang="en-US" altLang="ko-KR" sz="2400" baseline="0" dirty="0" smtClean="0"/>
                        <a:t> Auto Encoder)</a:t>
                      </a:r>
                      <a:r>
                        <a:rPr lang="ko-KR" altLang="en-US" sz="2400" baseline="0" dirty="0" smtClean="0"/>
                        <a:t>를 이용하는 </a:t>
                      </a:r>
                      <a:r>
                        <a:rPr lang="en-US" altLang="ko-KR" sz="2400" b="1" u="sng" baseline="0" dirty="0" smtClean="0">
                          <a:effectLst/>
                        </a:rPr>
                        <a:t>Intrusion Detection System</a:t>
                      </a:r>
                      <a:endParaRPr lang="ko-KR" altLang="en-US" sz="2400" b="1" u="sng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426370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37826" y="7237659"/>
            <a:ext cx="6826992" cy="14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12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Evaluation and Discussion </a:t>
            </a:r>
            <a:r>
              <a:rPr lang="en-US" altLang="ko-KR" dirty="0" smtClean="0">
                <a:solidFill>
                  <a:srgbClr val="FF0000"/>
                </a:solidFill>
              </a:rPr>
              <a:t>(PDF file, on </a:t>
            </a:r>
            <a:r>
              <a:rPr lang="en-US" altLang="ko-KR" dirty="0" err="1" smtClean="0">
                <a:solidFill>
                  <a:srgbClr val="FF0000"/>
                </a:solidFill>
              </a:rPr>
              <a:t>Mimicus</a:t>
            </a:r>
            <a:r>
              <a:rPr lang="en-US" altLang="ko-KR" dirty="0" smtClean="0">
                <a:solidFill>
                  <a:srgbClr val="FF0000"/>
                </a:solidFill>
              </a:rPr>
              <a:t> System)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18683" y="3528204"/>
            <a:ext cx="7892807" cy="159708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8682" y="5261737"/>
            <a:ext cx="7892807" cy="15906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918681" y="6988871"/>
            <a:ext cx="7892807" cy="1617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8015" y="4075881"/>
            <a:ext cx="2936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8286" y="5737992"/>
            <a:ext cx="30761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-&gt; Benign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52338" y="7478439"/>
            <a:ext cx="34480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-&gt; Malicious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010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Black Box Attacks on </a:t>
            </a:r>
            <a:r>
              <a:rPr lang="en-US" altLang="ko-KR" dirty="0" smtClean="0"/>
              <a:t>XAI methods </a:t>
            </a:r>
            <a:r>
              <a:rPr lang="en-US" altLang="ko-KR" dirty="0"/>
              <a:t>in Cyber </a:t>
            </a:r>
            <a:r>
              <a:rPr lang="en-US" altLang="ko-KR" dirty="0" smtClean="0"/>
              <a:t>Security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475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Evaluation and Discussion </a:t>
            </a:r>
            <a:r>
              <a:rPr lang="en-US" altLang="ko-KR" dirty="0" smtClean="0">
                <a:solidFill>
                  <a:srgbClr val="FF0000"/>
                </a:solidFill>
              </a:rPr>
              <a:t>(Android file, on </a:t>
            </a:r>
            <a:r>
              <a:rPr lang="en-US" altLang="ko-KR" dirty="0" err="1" smtClean="0">
                <a:solidFill>
                  <a:srgbClr val="FF0000"/>
                </a:solidFill>
              </a:rPr>
              <a:t>Drebin</a:t>
            </a:r>
            <a:r>
              <a:rPr lang="en-US" altLang="ko-KR" dirty="0" smtClean="0">
                <a:solidFill>
                  <a:srgbClr val="FF0000"/>
                </a:solidFill>
              </a:rPr>
              <a:t> System)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33128" y="7681864"/>
            <a:ext cx="2936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6753" y="7681864"/>
            <a:ext cx="30761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-&gt; Benign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9206" y="7681864"/>
            <a:ext cx="34480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Malicious -&gt; Malicious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32839" y="4086345"/>
            <a:ext cx="3537280" cy="346636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767571" y="4086345"/>
            <a:ext cx="3414528" cy="346636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679206" y="4096750"/>
            <a:ext cx="3448060" cy="34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4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Black Box Attacks on Explainable Artificial Intelligence (XAI) methods in Cyber Security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www.kaggle.com/c/conway-s-reverse-game-of-life/overview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/>
              <a:t>Black Box Attacks on Explainable Artificial Intelligence (XAI) methods in Cyber Security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ieeexplore.ieee.org/stamp/stamp.jsp?arnumber=9206780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(Not </a:t>
            </a:r>
            <a:r>
              <a:rPr lang="en-US" altLang="ko-KR" dirty="0">
                <a:solidFill>
                  <a:srgbClr val="FF0000"/>
                </a:solidFill>
              </a:rPr>
              <a:t>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www.kaggle.com/c/conway-s-reverse-game-of-life/overview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91500"/>
            <a:ext cx="11683674" cy="3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626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n-sub mode </a:t>
            </a:r>
            <a:r>
              <a:rPr lang="ko-KR" altLang="en-US" dirty="0" smtClean="0"/>
              <a:t>옵션 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3850640"/>
            <a:ext cx="10572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1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626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n</a:t>
            </a:r>
            <a:r>
              <a:rPr lang="en-US" altLang="ko-KR" dirty="0" smtClean="0"/>
              <a:t>-sub mode </a:t>
            </a:r>
            <a:r>
              <a:rPr lang="ko-KR" altLang="en-US" dirty="0" smtClean="0"/>
              <a:t>옵션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학습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실제로는 </a:t>
            </a:r>
            <a:r>
              <a:rPr lang="en-US" altLang="ko-KR" dirty="0" smtClean="0">
                <a:solidFill>
                  <a:srgbClr val="FF0000"/>
                </a:solidFill>
              </a:rPr>
              <a:t>-1 padding</a:t>
            </a:r>
            <a:r>
              <a:rPr lang="ko-KR" altLang="en-US" dirty="0" smtClean="0">
                <a:solidFill>
                  <a:srgbClr val="FF0000"/>
                </a:solidFill>
              </a:rPr>
              <a:t>을 둠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49744"/>
              </p:ext>
            </p:extLst>
          </p:nvPr>
        </p:nvGraphicFramePr>
        <p:xfrm>
          <a:off x="1246467" y="5245890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40211"/>
              </p:ext>
            </p:extLst>
          </p:nvPr>
        </p:nvGraphicFramePr>
        <p:xfrm>
          <a:off x="4704955" y="5245890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926810" y="6070758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59428"/>
              </p:ext>
            </p:extLst>
          </p:nvPr>
        </p:nvGraphicFramePr>
        <p:xfrm>
          <a:off x="8790271" y="3732659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0307865" y="4074050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53677"/>
              </p:ext>
            </p:extLst>
          </p:nvPr>
        </p:nvGraphicFramePr>
        <p:xfrm>
          <a:off x="8790271" y="5120216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0307865" y="5461607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09221"/>
              </p:ext>
            </p:extLst>
          </p:nvPr>
        </p:nvGraphicFramePr>
        <p:xfrm>
          <a:off x="8790271" y="7190556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10307865" y="7531947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7865" y="642837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467" y="5230124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45788" y="5267484"/>
            <a:ext cx="1568961" cy="1339875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55037" y="6070758"/>
            <a:ext cx="1568961" cy="13398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2372" y="3732854"/>
            <a:ext cx="1267313" cy="1197596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99844" y="5110089"/>
            <a:ext cx="1259842" cy="1207917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82578" y="7190557"/>
            <a:ext cx="1277107" cy="11977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68161" y="5723722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68556" y="5723722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10873" y="6543434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230155" y="4118668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230154" y="5545405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222875" y="7627363"/>
            <a:ext cx="425669" cy="394521"/>
          </a:xfrm>
          <a:prstGeom prst="ellipse">
            <a:avLst/>
          </a:prstGeom>
          <a:solidFill>
            <a:schemeClr val="accent2"/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061" y="7521976"/>
            <a:ext cx="21881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Training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9339" y="7545281"/>
            <a:ext cx="24125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Training output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2946" y="8442385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94744" y="8442385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5706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626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n</a:t>
            </a:r>
            <a:r>
              <a:rPr lang="en-US" altLang="ko-KR" dirty="0" smtClean="0"/>
              <a:t>-sub mode </a:t>
            </a:r>
            <a:r>
              <a:rPr lang="ko-KR" altLang="en-US" dirty="0" smtClean="0"/>
              <a:t>옵션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테스트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실제로는 </a:t>
            </a:r>
            <a:r>
              <a:rPr lang="en-US" altLang="ko-KR" dirty="0">
                <a:solidFill>
                  <a:srgbClr val="FF0000"/>
                </a:solidFill>
              </a:rPr>
              <a:t>-1 padding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87474"/>
              </p:ext>
            </p:extLst>
          </p:nvPr>
        </p:nvGraphicFramePr>
        <p:xfrm>
          <a:off x="826425" y="5175022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936962" y="5948588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10663"/>
              </p:ext>
            </p:extLst>
          </p:nvPr>
        </p:nvGraphicFramePr>
        <p:xfrm>
          <a:off x="5118692" y="3733958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636286" y="4075349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1874"/>
              </p:ext>
            </p:extLst>
          </p:nvPr>
        </p:nvGraphicFramePr>
        <p:xfrm>
          <a:off x="5118692" y="5121515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6636286" y="5462906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9368"/>
              </p:ext>
            </p:extLst>
          </p:nvPr>
        </p:nvGraphicFramePr>
        <p:xfrm>
          <a:off x="5118692" y="7191855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6636286" y="7533246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286" y="6429669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425" y="5159256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746" y="5196616"/>
            <a:ext cx="1568961" cy="1339875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34995" y="5999890"/>
            <a:ext cx="1568961" cy="13398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0793" y="3734153"/>
            <a:ext cx="1267313" cy="1197596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28265" y="5111388"/>
            <a:ext cx="1259842" cy="1207917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10999" y="7191856"/>
            <a:ext cx="1277107" cy="11977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558576" y="4119967"/>
            <a:ext cx="425669" cy="3945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58575" y="5546704"/>
            <a:ext cx="425669" cy="3945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51296" y="7628662"/>
            <a:ext cx="425669" cy="394521"/>
          </a:xfrm>
          <a:prstGeom prst="ellipse">
            <a:avLst/>
          </a:prstGeom>
          <a:solidFill>
            <a:schemeClr val="accent2"/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51003" y="5999890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48404"/>
              </p:ext>
            </p:extLst>
          </p:nvPr>
        </p:nvGraphicFramePr>
        <p:xfrm>
          <a:off x="9598294" y="5053019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10159202" y="5519518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459597" y="5519518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101914" y="6339230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0377" y="7446794"/>
            <a:ext cx="15933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40035" y="7456722"/>
            <a:ext cx="1817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8093" y="8444983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19891" y="8444983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3086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626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n</a:t>
            </a:r>
            <a:r>
              <a:rPr lang="en-US" altLang="ko-KR" dirty="0" smtClean="0"/>
              <a:t>-sub mode </a:t>
            </a:r>
            <a:r>
              <a:rPr lang="ko-KR" altLang="en-US" dirty="0" smtClean="0"/>
              <a:t>옵션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테스트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실제로는 </a:t>
            </a:r>
            <a:r>
              <a:rPr lang="en-US" altLang="ko-KR" dirty="0">
                <a:solidFill>
                  <a:srgbClr val="FF0000"/>
                </a:solidFill>
              </a:rPr>
              <a:t>-1 padding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74207"/>
              </p:ext>
            </p:extLst>
          </p:nvPr>
        </p:nvGraphicFramePr>
        <p:xfrm>
          <a:off x="1414414" y="4039559"/>
          <a:ext cx="4018648" cy="3477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3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19978"/>
              </p:ext>
            </p:extLst>
          </p:nvPr>
        </p:nvGraphicFramePr>
        <p:xfrm>
          <a:off x="7197994" y="4039559"/>
          <a:ext cx="4018648" cy="3477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3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50233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4347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499" marR="112499" marT="56250" marB="562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631180" y="5196840"/>
            <a:ext cx="1356360" cy="83058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8732" y="6027420"/>
            <a:ext cx="1498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threshold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4284" y="7642479"/>
            <a:ext cx="1817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4114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3408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n-sub mode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그대로 저장하려면 많은 용량이 필요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에 대하여 알고리즘을 실행하면 되므로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test data</a:t>
            </a:r>
            <a:r>
              <a:rPr lang="ko-KR" altLang="en-US" dirty="0" smtClean="0">
                <a:solidFill>
                  <a:srgbClr val="0000FF"/>
                </a:solidFill>
              </a:rPr>
              <a:t>를 입력받아 출력을 도출하고 그것을 취합하는 방법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5170278"/>
            <a:ext cx="7600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4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543</Words>
  <Application>Microsoft Office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Black Box Attacks on XAI methods in Cyber Security</vt:lpstr>
      <vt:lpstr>Paper: Black Box Attacks on XAI methods in Cyber Security</vt:lpstr>
      <vt:lpstr>Paper: Black Box Attacks on XAI methods in Cyber Security</vt:lpstr>
      <vt:lpstr>Paper: Black Box Attacks on XAI methods in Cyber Security</vt:lpstr>
      <vt:lpstr>Paper: Black Box Attacks on XAI methods in Cyber Security</vt:lpstr>
      <vt:lpstr>Paper: Black Box Attacks on XAI methods in Cyber Security</vt:lpstr>
      <vt:lpstr>Paper: Black Box Attacks on XAI methods in Cyber Security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2294</cp:revision>
  <cp:lastPrinted>2020-05-01T05:17:35Z</cp:lastPrinted>
  <dcterms:modified xsi:type="dcterms:W3CDTF">2020-11-06T02:02:28Z</dcterms:modified>
</cp:coreProperties>
</file>