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39" r:id="rId18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B601FF"/>
    <a:srgbClr val="00A2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2009/2009.13984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ftp/arxiv/papers/2009/2009.13984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20.12.24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620099" cy="14773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Explainable AI (XAI)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알고리즘의 연산은 </a:t>
            </a:r>
            <a:r>
              <a:rPr lang="ko-KR" altLang="en-US" dirty="0" smtClean="0">
                <a:solidFill>
                  <a:srgbClr val="FF0000"/>
                </a:solidFill>
              </a:rPr>
              <a:t>사람에 의해 이해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분석</a:t>
            </a:r>
            <a:r>
              <a:rPr lang="ko-KR" altLang="en-US" dirty="0" smtClean="0">
                <a:solidFill>
                  <a:schemeClr val="tx1"/>
                </a:solidFill>
              </a:rPr>
              <a:t>될 수 있어야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54404"/>
              </p:ext>
            </p:extLst>
          </p:nvPr>
        </p:nvGraphicFramePr>
        <p:xfrm>
          <a:off x="1331124" y="4161331"/>
          <a:ext cx="10645286" cy="426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2973">
                  <a:extLst>
                    <a:ext uri="{9D8B030D-6E8A-4147-A177-3AD203B41FA5}">
                      <a16:colId xmlns:a16="http://schemas.microsoft.com/office/drawing/2014/main" val="1837850314"/>
                    </a:ext>
                  </a:extLst>
                </a:gridCol>
                <a:gridCol w="8232313">
                  <a:extLst>
                    <a:ext uri="{9D8B030D-6E8A-4147-A177-3AD203B41FA5}">
                      <a16:colId xmlns:a16="http://schemas.microsoft.com/office/drawing/2014/main" val="2390201272"/>
                    </a:ext>
                  </a:extLst>
                </a:gridCol>
              </a:tblGrid>
              <a:tr h="85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Transparency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사람이 읽을 수 있는 </a:t>
                      </a:r>
                      <a:r>
                        <a:rPr lang="en-US" altLang="ko-KR" sz="2400" dirty="0" smtClean="0"/>
                        <a:t>format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21716"/>
                  </a:ext>
                </a:extLst>
              </a:tr>
              <a:tr h="85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Causality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Data-driven</a:t>
                      </a:r>
                      <a:r>
                        <a:rPr lang="en-US" altLang="ko-KR" sz="2400" baseline="0" dirty="0" smtClean="0"/>
                        <a:t> model</a:t>
                      </a:r>
                      <a:r>
                        <a:rPr lang="ko-KR" altLang="en-US" sz="2400" baseline="0" dirty="0" smtClean="0"/>
                        <a:t>이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decision background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에 대해 정확한 추론을 제공</a:t>
                      </a:r>
                      <a:r>
                        <a:rPr lang="ko-KR" altLang="en-US" sz="2400" baseline="0" dirty="0" smtClean="0"/>
                        <a:t>해야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018809"/>
                  </a:ext>
                </a:extLst>
              </a:tr>
              <a:tr h="85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Bias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Black</a:t>
                      </a:r>
                      <a:r>
                        <a:rPr lang="en-US" altLang="ko-KR" sz="2400" baseline="0" dirty="0" smtClean="0"/>
                        <a:t> box</a:t>
                      </a:r>
                      <a:r>
                        <a:rPr lang="ko-KR" altLang="en-US" sz="2400" baseline="0" dirty="0" smtClean="0"/>
                        <a:t>는 복잡한 연산에 대한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model bias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계산 불가능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973041"/>
                  </a:ext>
                </a:extLst>
              </a:tr>
              <a:tr h="85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Fairness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AI </a:t>
                      </a:r>
                      <a:r>
                        <a:rPr lang="ko-KR" altLang="en-US" sz="2400" dirty="0" smtClean="0"/>
                        <a:t>시스템은 사용자에 대해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항상 공정한 방법</a:t>
                      </a:r>
                      <a:r>
                        <a:rPr lang="ko-KR" altLang="en-US" sz="2400" dirty="0" smtClean="0"/>
                        <a:t>으로 작동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946733"/>
                  </a:ext>
                </a:extLst>
              </a:tr>
              <a:tr h="85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Safety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AI </a:t>
                      </a:r>
                      <a:r>
                        <a:rPr lang="ko-KR" altLang="en-US" sz="2400" dirty="0" smtClean="0"/>
                        <a:t>시스템의 출력은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regulatory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sector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에서 이해하고 믿을 수 있어야</a:t>
                      </a:r>
                      <a:r>
                        <a:rPr lang="ko-KR" altLang="en-US" sz="2400" baseline="0" dirty="0" smtClean="0"/>
                        <a:t>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23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23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620099" cy="14773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Explainable AI (XAI)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XAI model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0" y="4366569"/>
            <a:ext cx="5709860" cy="3900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68" y="4715693"/>
            <a:ext cx="5668582" cy="3201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0389" y="7512908"/>
            <a:ext cx="4324865" cy="19770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831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620099" cy="25385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Ontology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Knowledge base</a:t>
            </a:r>
            <a:r>
              <a:rPr lang="ko-KR" altLang="en-US" dirty="0" smtClean="0">
                <a:solidFill>
                  <a:schemeClr val="tx1"/>
                </a:solidFill>
              </a:rPr>
              <a:t>에 대한 시각화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그래프를 통해 </a:t>
            </a:r>
            <a:r>
              <a:rPr lang="en-US" altLang="ko-KR" dirty="0" smtClean="0">
                <a:solidFill>
                  <a:schemeClr val="tx1"/>
                </a:solidFill>
              </a:rPr>
              <a:t>knowledge representation</a:t>
            </a:r>
            <a:r>
              <a:rPr lang="ko-KR" altLang="en-US" dirty="0" smtClean="0">
                <a:solidFill>
                  <a:schemeClr val="tx1"/>
                </a:solidFill>
              </a:rPr>
              <a:t>의 기본적인 형태를 나타냄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55" y="5075583"/>
            <a:ext cx="8592654" cy="32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33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620099" cy="8378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62673"/>
              </p:ext>
            </p:extLst>
          </p:nvPr>
        </p:nvGraphicFramePr>
        <p:xfrm>
          <a:off x="623938" y="3374938"/>
          <a:ext cx="11620100" cy="5013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671">
                  <a:extLst>
                    <a:ext uri="{9D8B030D-6E8A-4147-A177-3AD203B41FA5}">
                      <a16:colId xmlns:a16="http://schemas.microsoft.com/office/drawing/2014/main" val="1039547407"/>
                    </a:ext>
                  </a:extLst>
                </a:gridCol>
                <a:gridCol w="8533429">
                  <a:extLst>
                    <a:ext uri="{9D8B030D-6E8A-4147-A177-3AD203B41FA5}">
                      <a16:colId xmlns:a16="http://schemas.microsoft.com/office/drawing/2014/main" val="3244098300"/>
                    </a:ext>
                  </a:extLst>
                </a:gridCol>
              </a:tblGrid>
              <a:tr h="121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AI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AI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aseline="0" dirty="0" smtClean="0"/>
                        <a:t>2</a:t>
                      </a:r>
                      <a:r>
                        <a:rPr lang="ko-KR" altLang="en-US" sz="2400" baseline="0" dirty="0" smtClean="0"/>
                        <a:t>가지 </a:t>
                      </a:r>
                      <a:r>
                        <a:rPr lang="en-US" altLang="ko-KR" sz="2400" baseline="0" dirty="0" smtClean="0"/>
                        <a:t>mainstream</a:t>
                      </a:r>
                      <a:r>
                        <a:rPr lang="ko-KR" altLang="en-US" sz="2400" baseline="0" dirty="0" smtClean="0"/>
                        <a:t>은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Computer Vision (CV)</a:t>
                      </a:r>
                      <a:r>
                        <a:rPr lang="ko-KR" altLang="en-US" sz="2400" baseline="0" dirty="0" smtClean="0"/>
                        <a:t>와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Natural Language Processing (NLP)</a:t>
                      </a:r>
                      <a:endParaRPr lang="en-US" altLang="ko-KR" sz="2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41176"/>
                  </a:ext>
                </a:extLst>
              </a:tr>
              <a:tr h="121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Natural</a:t>
                      </a:r>
                      <a:r>
                        <a:rPr lang="en-US" altLang="ko-KR" sz="2400" baseline="0" dirty="0" smtClean="0"/>
                        <a:t> Language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자연 언어는 인간이 대화에 실제로 사용하는 언어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774218"/>
                  </a:ext>
                </a:extLst>
              </a:tr>
              <a:tr h="2582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Understanding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NLP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en-US" altLang="ko-KR" sz="2400" dirty="0" smtClean="0"/>
                        <a:t>understanding</a:t>
                      </a:r>
                      <a:r>
                        <a:rPr lang="ko-KR" altLang="en-US" sz="2400" dirty="0" smtClean="0"/>
                        <a:t>에 대한 </a:t>
                      </a:r>
                      <a:r>
                        <a:rPr lang="en-US" altLang="ko-KR" sz="2400" dirty="0" smtClean="0"/>
                        <a:t>branch</a:t>
                      </a:r>
                      <a:r>
                        <a:rPr lang="ko-KR" altLang="en-US" sz="2400" dirty="0" smtClean="0"/>
                        <a:t>는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Natural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Language Understanding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XAI</a:t>
                      </a:r>
                      <a:r>
                        <a:rPr lang="ko-KR" altLang="en-US" sz="2400" baseline="0" dirty="0" smtClean="0"/>
                        <a:t>에서는 인간이 읽고 해석할 수 있다는 것이 중요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Dialogue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Management </a:t>
                      </a:r>
                      <a:r>
                        <a:rPr lang="en-US" altLang="ko-KR" sz="2400" baseline="0" dirty="0" smtClean="0"/>
                        <a:t>(DM)</a:t>
                      </a:r>
                      <a:r>
                        <a:rPr lang="ko-KR" altLang="en-US" sz="2400" baseline="0" dirty="0" smtClean="0"/>
                        <a:t>에서는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시각화를 위해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ontology graph</a:t>
                      </a:r>
                      <a:r>
                        <a:rPr lang="ko-KR" altLang="en-US" sz="2400" baseline="0" dirty="0" smtClean="0"/>
                        <a:t>를 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8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13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620099" cy="2631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AI English Tutor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가지 레벨로 구성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Level 1: Pronunciation correction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Level 2: Topic discussion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Level 3: Free-style conversation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3" y="5168348"/>
            <a:ext cx="6331636" cy="3616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264" y="5168348"/>
            <a:ext cx="2791393" cy="36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2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8"/>
            <a:ext cx="11620099" cy="13855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Experimental 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S-P-O </a:t>
            </a:r>
            <a:r>
              <a:rPr lang="ko-KR" altLang="en-US" dirty="0" smtClean="0">
                <a:solidFill>
                  <a:srgbClr val="0000FF"/>
                </a:solidFill>
              </a:rPr>
              <a:t>형식의 영어 문장 </a:t>
            </a:r>
            <a:r>
              <a:rPr lang="ko-KR" altLang="en-US" dirty="0" smtClean="0">
                <a:solidFill>
                  <a:schemeClr val="tx1"/>
                </a:solidFill>
              </a:rPr>
              <a:t>중 인식하지 못한 것 존재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4083545"/>
            <a:ext cx="8759687" cy="46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64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8"/>
            <a:ext cx="11620099" cy="13855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Experimental 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triple (S-P-O </a:t>
            </a:r>
            <a:r>
              <a:rPr lang="ko-KR" altLang="en-US" dirty="0" smtClean="0">
                <a:solidFill>
                  <a:srgbClr val="0000FF"/>
                </a:solidFill>
              </a:rPr>
              <a:t>형식 문장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Ontology Graph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56" y="3922644"/>
            <a:ext cx="5870851" cy="50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b="1" dirty="0" smtClean="0">
                <a:solidFill>
                  <a:srgbClr val="FF0000"/>
                </a:solidFill>
              </a:rPr>
              <a:t>Deep Learning Final Exam (12/21)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</a:t>
            </a:r>
            <a:r>
              <a:rPr lang="en-US" altLang="ko-KR" dirty="0"/>
              <a:t>THE DESIGN AND IMPLEMENTATION OF LANGUAGE LEARNING CHATBOT WITH XAI USING ONTOLOGY AND TRANSFER LEARNING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학습</a:t>
            </a:r>
            <a:endParaRPr lang="en-US" altLang="ko-KR" dirty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 smtClean="0"/>
              <a:t>THE </a:t>
            </a:r>
            <a:r>
              <a:rPr lang="en-US" altLang="ko-KR" dirty="0"/>
              <a:t>DESIGN AND IMPLEMENTATION OF LANGUAGE LEARNING CHATBOT WITH XAI USING ONTOLOGY AND TRANSFER </a:t>
            </a:r>
            <a:r>
              <a:rPr lang="en-US" altLang="ko-KR" dirty="0" smtClean="0"/>
              <a:t>LEARNING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674601" lvl="3" indent="-397435"/>
            <a:r>
              <a:rPr lang="en-US" altLang="ko-KR" sz="2000" u="sng" dirty="0" smtClean="0">
                <a:hlinkClick r:id="rId2"/>
              </a:rPr>
              <a:t>https</a:t>
            </a:r>
            <a:r>
              <a:rPr lang="en-US" altLang="ko-KR" sz="2000" u="sng" dirty="0">
                <a:hlinkClick r:id="rId2"/>
              </a:rPr>
              <a:t>://</a:t>
            </a:r>
            <a:r>
              <a:rPr lang="en-US" altLang="ko-KR" sz="2000" u="sng" dirty="0" smtClean="0">
                <a:hlinkClick r:id="rId2"/>
              </a:rPr>
              <a:t>arxiv.org/ftp/arxiv/papers/2009/2009.13984.pdf</a:t>
            </a:r>
            <a:endParaRPr lang="en-US" altLang="ko-KR" sz="2000" u="sng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8408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THE DESIGN AND IMPLEMENTATION OF LANGUAGE LEARNING CHATBOT WITH XAI USING ONTOLOGY AND TRANSFER </a:t>
            </a:r>
            <a:r>
              <a:rPr lang="en-US" altLang="ko-KR" dirty="0" smtClean="0"/>
              <a:t>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arxiv.org/ftp/arxiv/papers/2009/2009.13984.pdf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73" y="5284776"/>
            <a:ext cx="8133435" cy="3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0684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An Overview of </a:t>
            </a:r>
            <a:r>
              <a:rPr lang="en-US" altLang="ko-KR" dirty="0" err="1" smtClean="0">
                <a:solidFill>
                  <a:schemeClr val="tx1"/>
                </a:solidFill>
              </a:rPr>
              <a:t>chatbot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en-US" altLang="ko-KR" dirty="0" smtClean="0">
                <a:solidFill>
                  <a:srgbClr val="0000FF"/>
                </a:solidFill>
              </a:rPr>
              <a:t>Knowledge-Grounded Neural Conversation Model</a:t>
            </a:r>
            <a:r>
              <a:rPr lang="en-US" altLang="ko-KR" dirty="0" smtClean="0">
                <a:solidFill>
                  <a:schemeClr val="tx1"/>
                </a:solidFill>
              </a:rPr>
              <a:t> (seq2seq RNN)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40" y="4375925"/>
            <a:ext cx="7589258" cy="43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84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5925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An Overview of </a:t>
            </a:r>
            <a:r>
              <a:rPr lang="en-US" altLang="ko-KR" dirty="0" err="1" smtClean="0">
                <a:solidFill>
                  <a:schemeClr val="tx1"/>
                </a:solidFill>
              </a:rPr>
              <a:t>chatbot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AllMe</a:t>
            </a:r>
            <a:r>
              <a:rPr lang="en-US" altLang="ko-KR" dirty="0" smtClean="0">
                <a:solidFill>
                  <a:schemeClr val="tx1"/>
                </a:solidFill>
              </a:rPr>
              <a:t> Chat: A Sequence to Sequence and Re-rank based </a:t>
            </a:r>
            <a:r>
              <a:rPr lang="en-US" altLang="ko-KR" dirty="0" err="1" smtClean="0">
                <a:solidFill>
                  <a:schemeClr val="tx1"/>
                </a:solidFill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</a:rPr>
              <a:t> Engine (rule-based IR + seq2seq)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Xiao Ice (Empathetic Social </a:t>
            </a:r>
            <a:r>
              <a:rPr lang="en-US" altLang="ko-KR" dirty="0" err="1" smtClean="0">
                <a:solidFill>
                  <a:srgbClr val="0000FF"/>
                </a:solidFill>
              </a:rPr>
              <a:t>Chatbot</a:t>
            </a:r>
            <a:r>
              <a:rPr lang="en-US" altLang="ko-KR" dirty="0" smtClean="0">
                <a:solidFill>
                  <a:srgbClr val="0000FF"/>
                </a:solidFill>
              </a:rPr>
              <a:t>: IR + seq2seq + KG)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7" y="5040350"/>
            <a:ext cx="8633017" cy="37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8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5925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Xiao Ice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시스템 설계 시 </a:t>
            </a:r>
            <a:r>
              <a:rPr lang="en-US" altLang="ko-KR" dirty="0" smtClean="0">
                <a:solidFill>
                  <a:srgbClr val="0000FF"/>
                </a:solidFill>
              </a:rPr>
              <a:t>IQ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EQ</a:t>
            </a:r>
            <a:r>
              <a:rPr lang="ko-KR" altLang="en-US" dirty="0" smtClean="0">
                <a:solidFill>
                  <a:srgbClr val="0000FF"/>
                </a:solidFill>
              </a:rPr>
              <a:t>를 모두 갖춘 </a:t>
            </a:r>
            <a:r>
              <a:rPr lang="ko-KR" altLang="en-US" dirty="0" smtClean="0">
                <a:solidFill>
                  <a:schemeClr val="tx1"/>
                </a:solidFill>
              </a:rPr>
              <a:t>것이 이 모델의 핵심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감정이 있는 챗봇은 사람과 가장 비슷한 답변을 제공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RNN</a:t>
            </a:r>
            <a:r>
              <a:rPr lang="ko-KR" altLang="en-US" dirty="0" smtClean="0">
                <a:solidFill>
                  <a:srgbClr val="0000FF"/>
                </a:solidFill>
              </a:rPr>
              <a:t>을 사용하는 언어 모델 </a:t>
            </a:r>
            <a:r>
              <a:rPr lang="ko-KR" altLang="en-US" dirty="0" smtClean="0">
                <a:solidFill>
                  <a:schemeClr val="tx1"/>
                </a:solidFill>
              </a:rPr>
              <a:t>기반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2" y="5295432"/>
            <a:ext cx="7908186" cy="33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22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41425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Xiao Ice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Xiao Ice</a:t>
            </a:r>
            <a:r>
              <a:rPr lang="ko-KR" altLang="en-US" dirty="0" smtClean="0">
                <a:solidFill>
                  <a:schemeClr val="tx1"/>
                </a:solidFill>
              </a:rPr>
              <a:t>의 답변을 위한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가지 </a:t>
            </a:r>
            <a:r>
              <a:rPr lang="en-US" altLang="ko-KR" dirty="0" smtClean="0">
                <a:solidFill>
                  <a:schemeClr val="tx1"/>
                </a:solidFill>
              </a:rPr>
              <a:t>method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 모델을 </a:t>
            </a:r>
            <a:r>
              <a:rPr lang="en-US" altLang="ko-KR" dirty="0" smtClean="0">
                <a:solidFill>
                  <a:schemeClr val="tx1"/>
                </a:solidFill>
              </a:rPr>
              <a:t>Retrieval-based model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generated-based model</a:t>
            </a:r>
            <a:r>
              <a:rPr lang="ko-KR" altLang="en-US" dirty="0" smtClean="0">
                <a:solidFill>
                  <a:schemeClr val="tx1"/>
                </a:solidFill>
              </a:rPr>
              <a:t>로 분리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en-US" altLang="ko-KR" b="1" dirty="0" smtClean="0">
                <a:solidFill>
                  <a:srgbClr val="0000FF"/>
                </a:solidFill>
              </a:rPr>
              <a:t>candidate generator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candidate ranker</a:t>
            </a:r>
            <a:r>
              <a:rPr lang="ko-KR" altLang="en-US" dirty="0" smtClean="0">
                <a:solidFill>
                  <a:schemeClr val="tx1"/>
                </a:solidFill>
              </a:rPr>
              <a:t>가 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인간의 대화를 모방하기 위해 </a:t>
            </a:r>
            <a:r>
              <a:rPr lang="en-US" altLang="ko-KR" b="1" dirty="0" smtClean="0">
                <a:solidFill>
                  <a:srgbClr val="0000FF"/>
                </a:solidFill>
              </a:rPr>
              <a:t>paired dataset</a:t>
            </a:r>
            <a:r>
              <a:rPr lang="ko-KR" altLang="en-US" b="1" dirty="0" smtClean="0">
                <a:solidFill>
                  <a:srgbClr val="0000FF"/>
                </a:solidFill>
              </a:rPr>
              <a:t>으로 학습된 딥러닝 모델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관련된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r>
              <a:rPr lang="ko-KR" altLang="en-US" dirty="0" smtClean="0">
                <a:solidFill>
                  <a:schemeClr val="tx1"/>
                </a:solidFill>
              </a:rPr>
              <a:t>를 찾기 위해 </a:t>
            </a:r>
            <a:r>
              <a:rPr lang="en-US" altLang="ko-KR" b="1" dirty="0" smtClean="0">
                <a:solidFill>
                  <a:srgbClr val="0000FF"/>
                </a:solidFill>
              </a:rPr>
              <a:t>knowledge graph</a:t>
            </a:r>
            <a:r>
              <a:rPr lang="ko-KR" altLang="en-US" b="1" dirty="0" smtClean="0">
                <a:solidFill>
                  <a:srgbClr val="0000FF"/>
                </a:solidFill>
              </a:rPr>
              <a:t>에 </a:t>
            </a:r>
            <a:r>
              <a:rPr lang="en-US" altLang="ko-KR" b="1" dirty="0" smtClean="0">
                <a:solidFill>
                  <a:srgbClr val="0000FF"/>
                </a:solidFill>
              </a:rPr>
              <a:t>query</a:t>
            </a:r>
            <a:r>
              <a:rPr lang="ko-KR" altLang="en-US" dirty="0" smtClean="0">
                <a:solidFill>
                  <a:schemeClr val="tx1"/>
                </a:solidFill>
              </a:rPr>
              <a:t>하는 방법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7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6060545" cy="59936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Transfer Learning-model Architecture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Attention mechanism </a:t>
            </a:r>
            <a:r>
              <a:rPr lang="ko-KR" altLang="en-US" dirty="0" smtClean="0">
                <a:solidFill>
                  <a:schemeClr val="tx1"/>
                </a:solidFill>
              </a:rPr>
              <a:t>기반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Self-attention</a:t>
            </a:r>
            <a:r>
              <a:rPr lang="ko-KR" altLang="en-US" dirty="0" smtClean="0">
                <a:solidFill>
                  <a:srgbClr val="0000FF"/>
                </a:solidFill>
              </a:rPr>
              <a:t>을 사용하는 </a:t>
            </a:r>
            <a:r>
              <a:rPr lang="en-US" altLang="ko-KR" dirty="0" smtClean="0">
                <a:solidFill>
                  <a:srgbClr val="0000FF"/>
                </a:solidFill>
              </a:rPr>
              <a:t>transfer learning</a:t>
            </a:r>
            <a:r>
              <a:rPr lang="ko-KR" altLang="en-US" dirty="0" smtClean="0">
                <a:solidFill>
                  <a:schemeClr val="tx1"/>
                </a:solidFill>
              </a:rPr>
              <a:t>은 대화의 각 단어의 관계 및 순서 의존성 등 파악에 활용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23" y="2631687"/>
            <a:ext cx="4417672" cy="57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3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671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Paper: THE DESIGN AND IMPLEMENTATION OF LANGUAGE LEARNING CHATBOT WITH XAI USING ONTOLOGY AND TRANSFER LEARNING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2512</cp:revision>
  <cp:lastPrinted>2020-05-01T05:17:35Z</cp:lastPrinted>
  <dcterms:modified xsi:type="dcterms:W3CDTF">2020-12-24T03:19:39Z</dcterms:modified>
</cp:coreProperties>
</file>