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1FF"/>
    <a:srgbClr val="0000FF"/>
    <a:srgbClr val="00A2FF"/>
    <a:srgbClr val="FF8050"/>
    <a:srgbClr val="FF000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finding-elo/leaderboar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finding-elo/leaderboar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annaBeSuperteur/2020/tree/master/AI_BA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20.10.16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518900" cy="14184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Benchmark</a:t>
            </a:r>
            <a:r>
              <a:rPr lang="ko-KR" altLang="en-US" dirty="0" smtClean="0">
                <a:solidFill>
                  <a:schemeClr val="tx1"/>
                </a:solidFill>
              </a:rPr>
              <a:t>에 비해 성능이 향상된 것을 확인할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10" y="3696928"/>
            <a:ext cx="6046930" cy="468445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37962"/>
              </p:ext>
            </p:extLst>
          </p:nvPr>
        </p:nvGraphicFramePr>
        <p:xfrm>
          <a:off x="712293" y="3951539"/>
          <a:ext cx="4872430" cy="4175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430">
                  <a:extLst>
                    <a:ext uri="{9D8B030D-6E8A-4147-A177-3AD203B41FA5}">
                      <a16:colId xmlns:a16="http://schemas.microsoft.com/office/drawing/2014/main" val="4010404225"/>
                    </a:ext>
                  </a:extLst>
                </a:gridCol>
              </a:tblGrid>
              <a:tr h="437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학습 데이터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47230"/>
                  </a:ext>
                </a:extLst>
              </a:tr>
              <a:tr h="3718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 결과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(one-hot, </a:t>
                      </a:r>
                      <a:r>
                        <a:rPr lang="ko-KR" altLang="en-US" sz="2400" baseline="0" dirty="0" smtClean="0"/>
                        <a:t>총 </a:t>
                      </a:r>
                      <a:r>
                        <a:rPr lang="en-US" altLang="ko-KR" sz="2400" baseline="0" dirty="0" smtClean="0"/>
                        <a:t>3</a:t>
                      </a:r>
                      <a:r>
                        <a:rPr lang="ko-KR" altLang="en-US" sz="2400" baseline="0" dirty="0" smtClean="0"/>
                        <a:t>가지</a:t>
                      </a:r>
                      <a:r>
                        <a:rPr lang="en-US" altLang="ko-KR" sz="2400" baseline="0" dirty="0" smtClean="0"/>
                        <a:t>)</a:t>
                      </a:r>
                    </a:p>
                    <a:p>
                      <a:pPr latinLnBrk="1"/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0%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1%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2%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97%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98%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/>
                        <a:t>게임의 </a:t>
                      </a:r>
                      <a:r>
                        <a:rPr lang="en-US" altLang="ko-KR" sz="2400" baseline="0" dirty="0" smtClean="0"/>
                        <a:t>99% </a:t>
                      </a:r>
                      <a:r>
                        <a:rPr lang="ko-KR" altLang="en-US" sz="2400" baseline="0" dirty="0" smtClean="0"/>
                        <a:t>시점 평가점수</a:t>
                      </a:r>
                      <a:endParaRPr lang="en-US" altLang="ko-KR" sz="2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98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61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518900" cy="2794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r>
              <a:rPr lang="ko-KR" altLang="en-US" dirty="0" smtClean="0">
                <a:solidFill>
                  <a:schemeClr val="tx1"/>
                </a:solidFill>
              </a:rPr>
              <a:t>별로 </a:t>
            </a:r>
            <a:r>
              <a:rPr lang="en-US" altLang="ko-KR" dirty="0" smtClean="0">
                <a:solidFill>
                  <a:schemeClr val="tx1"/>
                </a:solidFill>
              </a:rPr>
              <a:t>validation </a:t>
            </a:r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kNN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및 </a:t>
            </a:r>
            <a:r>
              <a:rPr lang="en-US" altLang="ko-KR" b="1" dirty="0" smtClean="0">
                <a:solidFill>
                  <a:srgbClr val="0000FF"/>
                </a:solidFill>
              </a:rPr>
              <a:t>Decision Tree</a:t>
            </a:r>
            <a:r>
              <a:rPr lang="ko-KR" altLang="en-US" dirty="0" smtClean="0">
                <a:solidFill>
                  <a:schemeClr val="tx1"/>
                </a:solidFill>
              </a:rPr>
              <a:t>에 대해서만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mode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dirty="0" smtClean="0">
                <a:solidFill>
                  <a:schemeClr val="tx1"/>
                </a:solidFill>
              </a:rPr>
              <a:t>training data</a:t>
            </a:r>
            <a:r>
              <a:rPr lang="ko-KR" altLang="en-US" dirty="0" smtClean="0">
                <a:solidFill>
                  <a:schemeClr val="tx1"/>
                </a:solidFill>
              </a:rPr>
              <a:t>의 일부를 </a:t>
            </a:r>
            <a:r>
              <a:rPr lang="en-US" altLang="ko-KR" dirty="0" smtClean="0">
                <a:solidFill>
                  <a:schemeClr val="tx1"/>
                </a:solidFill>
              </a:rPr>
              <a:t>validation data</a:t>
            </a:r>
            <a:r>
              <a:rPr lang="ko-KR" altLang="en-US" dirty="0" smtClean="0">
                <a:solidFill>
                  <a:schemeClr val="tx1"/>
                </a:solidFill>
              </a:rPr>
              <a:t>로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</a:t>
            </a:r>
            <a:r>
              <a:rPr lang="ko-KR" altLang="en-US" dirty="0" smtClean="0">
                <a:solidFill>
                  <a:schemeClr val="tx1"/>
                </a:solidFill>
              </a:rPr>
              <a:t>결과를 파일 형식으로 작성하는 코드 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52" y="4953153"/>
            <a:ext cx="6934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Finding ELO</a:t>
            </a:r>
          </a:p>
          <a:p>
            <a:pPr marL="1203091" lvl="2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www.kaggle.com/c/finding-elo/leaderboard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(Not </a:t>
            </a:r>
            <a:r>
              <a:rPr lang="en-US" altLang="ko-KR" dirty="0">
                <a:solidFill>
                  <a:srgbClr val="FF0000"/>
                </a:solidFill>
              </a:rPr>
              <a:t>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6337300" cy="65804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주어진 체스 게임을 분석하여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ELO</a:t>
            </a:r>
            <a:r>
              <a:rPr lang="ko-KR" altLang="en-US" dirty="0" smtClean="0"/>
              <a:t>를 측정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각 체스 게임에서 </a:t>
            </a:r>
            <a:r>
              <a:rPr lang="ko-KR" altLang="en-US" dirty="0" smtClean="0">
                <a:solidFill>
                  <a:srgbClr val="0000FF"/>
                </a:solidFill>
              </a:rPr>
              <a:t>말을 움직일 때마다 상황이 얼마나 좋은지를 나타내는 점수 데이터</a:t>
            </a:r>
            <a:r>
              <a:rPr lang="ko-KR" altLang="en-US" dirty="0" smtClean="0"/>
              <a:t> 이용 가능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승패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상황 점수 데이터</a:t>
            </a:r>
            <a:r>
              <a:rPr lang="ko-KR" altLang="en-US" dirty="0" smtClean="0"/>
              <a:t> 등을 이용하여 예측 가능</a:t>
            </a:r>
            <a:endParaRPr lang="en-US" altLang="ko-KR" dirty="0" smtClean="0"/>
          </a:p>
          <a:p>
            <a:pPr marL="841935" lvl="1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https://www.kaggle.com/c/finding-elo/leaderboard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35" y="4183677"/>
            <a:ext cx="5419620" cy="16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20"/>
            <a:ext cx="11833531" cy="18117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AI_BASE</a:t>
            </a:r>
            <a:r>
              <a:rPr lang="ko-KR" altLang="en-US" dirty="0" smtClean="0">
                <a:solidFill>
                  <a:schemeClr val="tx1"/>
                </a:solidFill>
              </a:rPr>
              <a:t>와 통합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en-US" altLang="ko-KR" dirty="0" smtClean="0">
                <a:solidFill>
                  <a:schemeClr val="tx1"/>
                </a:solidFill>
              </a:rPr>
              <a:t>AI_BASE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github.com/WannaBeSuperteur/2020/tree/master/AI_BASE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3" y="4042728"/>
            <a:ext cx="4444044" cy="4639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71" y="3864078"/>
            <a:ext cx="4634084" cy="49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1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518900" cy="23033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1D convolution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1D convolution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b="1" dirty="0" smtClean="0">
                <a:solidFill>
                  <a:srgbClr val="0000FF"/>
                </a:solidFill>
              </a:rPr>
              <a:t>2D convolution</a:t>
            </a:r>
            <a:r>
              <a:rPr lang="ko-KR" altLang="en-US" b="1" dirty="0" smtClean="0">
                <a:solidFill>
                  <a:srgbClr val="0000FF"/>
                </a:solidFill>
              </a:rPr>
              <a:t>과 같은 원리</a:t>
            </a:r>
            <a:r>
              <a:rPr lang="ko-KR" altLang="en-US" dirty="0" smtClean="0">
                <a:solidFill>
                  <a:schemeClr val="tx1"/>
                </a:solidFill>
              </a:rPr>
              <a:t>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차원만 </a:t>
            </a:r>
            <a:r>
              <a:rPr lang="en-US" altLang="ko-KR" dirty="0" smtClean="0">
                <a:solidFill>
                  <a:schemeClr val="tx1"/>
                </a:solidFill>
              </a:rPr>
              <a:t>2D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1D</a:t>
            </a:r>
            <a:r>
              <a:rPr lang="ko-KR" altLang="en-US" dirty="0" smtClean="0">
                <a:solidFill>
                  <a:schemeClr val="tx1"/>
                </a:solidFill>
              </a:rPr>
              <a:t>로 서로 다름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40652"/>
              </p:ext>
            </p:extLst>
          </p:nvPr>
        </p:nvGraphicFramePr>
        <p:xfrm>
          <a:off x="1925130" y="4621162"/>
          <a:ext cx="86698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12">
                  <a:extLst>
                    <a:ext uri="{9D8B030D-6E8A-4147-A177-3AD203B41FA5}">
                      <a16:colId xmlns:a16="http://schemas.microsoft.com/office/drawing/2014/main" val="2619446474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75569567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66809148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199354470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140826130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824606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79470905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19673331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3173675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769177211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456757583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85572536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702678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007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82210"/>
              </p:ext>
            </p:extLst>
          </p:nvPr>
        </p:nvGraphicFramePr>
        <p:xfrm>
          <a:off x="5236411" y="5803829"/>
          <a:ext cx="204729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431">
                  <a:extLst>
                    <a:ext uri="{9D8B030D-6E8A-4147-A177-3AD203B41FA5}">
                      <a16:colId xmlns:a16="http://schemas.microsoft.com/office/drawing/2014/main" val="4134888199"/>
                    </a:ext>
                  </a:extLst>
                </a:gridCol>
                <a:gridCol w="682431">
                  <a:extLst>
                    <a:ext uri="{9D8B030D-6E8A-4147-A177-3AD203B41FA5}">
                      <a16:colId xmlns:a16="http://schemas.microsoft.com/office/drawing/2014/main" val="1363308356"/>
                    </a:ext>
                  </a:extLst>
                </a:gridCol>
                <a:gridCol w="682431">
                  <a:extLst>
                    <a:ext uri="{9D8B030D-6E8A-4147-A177-3AD203B41FA5}">
                      <a16:colId xmlns:a16="http://schemas.microsoft.com/office/drawing/2014/main" val="527968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4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48721"/>
                  </a:ext>
                </a:extLst>
              </a:tr>
            </a:tbl>
          </a:graphicData>
        </a:graphic>
      </p:graphicFrame>
      <p:sp>
        <p:nvSpPr>
          <p:cNvPr id="8" name="Flowchart: Summing Junction 7"/>
          <p:cNvSpPr/>
          <p:nvPr/>
        </p:nvSpPr>
        <p:spPr>
          <a:xfrm>
            <a:off x="6066503" y="5264115"/>
            <a:ext cx="367071" cy="353961"/>
          </a:xfrm>
          <a:prstGeom prst="flowChartSummingJunctio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9586" y="4606438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472" y="5789105"/>
            <a:ext cx="11317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472" y="6246305"/>
            <a:ext cx="11317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6077247" y="6903982"/>
            <a:ext cx="356328" cy="303063"/>
          </a:xfrm>
          <a:prstGeom prst="triangl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2496"/>
              </p:ext>
            </p:extLst>
          </p:nvPr>
        </p:nvGraphicFramePr>
        <p:xfrm>
          <a:off x="2582022" y="7443696"/>
          <a:ext cx="733603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12">
                  <a:extLst>
                    <a:ext uri="{9D8B030D-6E8A-4147-A177-3AD203B41FA5}">
                      <a16:colId xmlns:a16="http://schemas.microsoft.com/office/drawing/2014/main" val="2619446474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75569567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66809148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199354470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140826130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824606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794709058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19673331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31736752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2769177211"/>
                    </a:ext>
                  </a:extLst>
                </a:gridCol>
                <a:gridCol w="666912">
                  <a:extLst>
                    <a:ext uri="{9D8B030D-6E8A-4147-A177-3AD203B41FA5}">
                      <a16:colId xmlns:a16="http://schemas.microsoft.com/office/drawing/2014/main" val="3456757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0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4266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03043" y="7443696"/>
            <a:ext cx="1433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7486" y="4917876"/>
            <a:ext cx="165590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1      x0</a:t>
            </a:r>
            <a:r>
              <a:rPr kumimoji="0" lang="en-US" altLang="ko-KR" sz="1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     x1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1251" y="5264115"/>
            <a:ext cx="464559" cy="217958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2881578" y="5266689"/>
            <a:ext cx="23860" cy="217700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3051206" y="5290851"/>
            <a:ext cx="478574" cy="215284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10003043" y="7886172"/>
            <a:ext cx="1433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 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59329" y="5375076"/>
            <a:ext cx="191774" cy="2540544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 flipH="1">
            <a:off x="2963099" y="5375076"/>
            <a:ext cx="189240" cy="2540544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H="1">
            <a:off x="3116694" y="5375076"/>
            <a:ext cx="701684" cy="2540544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/>
          <p:cNvSpPr txBox="1"/>
          <p:nvPr/>
        </p:nvSpPr>
        <p:spPr>
          <a:xfrm>
            <a:off x="2283845" y="5059909"/>
            <a:ext cx="174406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00B050"/>
                </a:solidFill>
              </a:rPr>
              <a:t>x(-1)  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Helvetica Neue"/>
              </a:rPr>
              <a:t> x1</a:t>
            </a:r>
            <a:r>
              <a:rPr kumimoji="0" lang="en-US" altLang="ko-KR" sz="1600" b="1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Helvetica Neue"/>
              </a:rPr>
              <a:t>      x0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6787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518900" cy="23033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1D convolution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</a:t>
            </a:r>
            <a:r>
              <a:rPr lang="ko-KR" altLang="en-US" dirty="0" smtClean="0">
                <a:solidFill>
                  <a:schemeClr val="tx1"/>
                </a:solidFill>
              </a:rPr>
              <a:t>결과 </a:t>
            </a:r>
            <a:r>
              <a:rPr lang="en-US" altLang="ko-KR" dirty="0" smtClean="0">
                <a:solidFill>
                  <a:schemeClr val="tx1"/>
                </a:solidFill>
              </a:rPr>
              <a:t>Average Baseline</a:t>
            </a:r>
            <a:r>
              <a:rPr lang="ko-KR" altLang="en-US" dirty="0" smtClean="0">
                <a:solidFill>
                  <a:schemeClr val="tx1"/>
                </a:solidFill>
              </a:rPr>
              <a:t>보다 성능이 낮게 나타남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3961"/>
          <a:stretch/>
        </p:blipFill>
        <p:spPr>
          <a:xfrm>
            <a:off x="1328789" y="3965491"/>
            <a:ext cx="5000095" cy="36186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76753" r="59206"/>
          <a:stretch/>
        </p:blipFill>
        <p:spPr>
          <a:xfrm>
            <a:off x="7993217" y="4496544"/>
            <a:ext cx="3618680" cy="2259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6" y="7929869"/>
            <a:ext cx="8467725" cy="619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85471" y="5270090"/>
            <a:ext cx="3303639" cy="2851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67251" y="8096864"/>
            <a:ext cx="2064774" cy="2605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4357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518900" cy="230337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1D convolution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</a:t>
            </a:r>
            <a:r>
              <a:rPr lang="ko-KR" altLang="en-US" dirty="0" smtClean="0">
                <a:solidFill>
                  <a:schemeClr val="tx1"/>
                </a:solidFill>
              </a:rPr>
              <a:t>결과 </a:t>
            </a:r>
            <a:r>
              <a:rPr lang="en-US" altLang="ko-KR" dirty="0" smtClean="0">
                <a:solidFill>
                  <a:schemeClr val="tx1"/>
                </a:solidFill>
              </a:rPr>
              <a:t>Average Baseline</a:t>
            </a:r>
            <a:r>
              <a:rPr lang="ko-KR" altLang="en-US" dirty="0" smtClean="0">
                <a:solidFill>
                  <a:schemeClr val="tx1"/>
                </a:solidFill>
              </a:rPr>
              <a:t>보다 성능이 낮게 나타남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3961"/>
          <a:stretch/>
        </p:blipFill>
        <p:spPr>
          <a:xfrm>
            <a:off x="1328789" y="3965491"/>
            <a:ext cx="5000095" cy="36186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t="76753" r="59206"/>
          <a:stretch/>
        </p:blipFill>
        <p:spPr>
          <a:xfrm>
            <a:off x="7993217" y="4496544"/>
            <a:ext cx="3618680" cy="2259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6" y="7929869"/>
            <a:ext cx="8467725" cy="619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85471" y="5270090"/>
            <a:ext cx="3303639" cy="2851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67251" y="8096864"/>
            <a:ext cx="2064774" cy="2605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875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518900" cy="2264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및 테스트에 필요한 데이터를 읽을 때 </a:t>
            </a:r>
            <a:r>
              <a:rPr lang="en-US" altLang="ko-KR" dirty="0" smtClean="0">
                <a:solidFill>
                  <a:srgbClr val="0000FF"/>
                </a:solidFill>
              </a:rPr>
              <a:t>Text Column</a:t>
            </a:r>
            <a:r>
              <a:rPr lang="ko-KR" altLang="en-US" dirty="0" smtClean="0">
                <a:solidFill>
                  <a:srgbClr val="0000FF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one-hot</a:t>
            </a:r>
            <a:r>
              <a:rPr lang="ko-KR" altLang="en-US" dirty="0" smtClean="0">
                <a:solidFill>
                  <a:srgbClr val="0000FF"/>
                </a:solidFill>
              </a:rPr>
              <a:t>으로</a:t>
            </a:r>
            <a:r>
              <a:rPr lang="ko-KR" altLang="en-US" dirty="0" smtClean="0">
                <a:solidFill>
                  <a:schemeClr val="tx1"/>
                </a:solidFill>
              </a:rPr>
              <a:t> 바꾸는 방법 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4067021"/>
            <a:ext cx="6248400" cy="6953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46349"/>
              </p:ext>
            </p:extLst>
          </p:nvPr>
        </p:nvGraphicFramePr>
        <p:xfrm>
          <a:off x="840111" y="5033122"/>
          <a:ext cx="3977694" cy="3638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98">
                  <a:extLst>
                    <a:ext uri="{9D8B030D-6E8A-4147-A177-3AD203B41FA5}">
                      <a16:colId xmlns:a16="http://schemas.microsoft.com/office/drawing/2014/main" val="545810047"/>
                    </a:ext>
                  </a:extLst>
                </a:gridCol>
                <a:gridCol w="1325898">
                  <a:extLst>
                    <a:ext uri="{9D8B030D-6E8A-4147-A177-3AD203B41FA5}">
                      <a16:colId xmlns:a16="http://schemas.microsoft.com/office/drawing/2014/main" val="3343208150"/>
                    </a:ext>
                  </a:extLst>
                </a:gridCol>
                <a:gridCol w="1325898">
                  <a:extLst>
                    <a:ext uri="{9D8B030D-6E8A-4147-A177-3AD203B41FA5}">
                      <a16:colId xmlns:a16="http://schemas.microsoft.com/office/drawing/2014/main" val="2899739252"/>
                    </a:ext>
                  </a:extLst>
                </a:gridCol>
              </a:tblGrid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678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W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1.35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183003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-0.18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53536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285998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W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1.16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77797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L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-2.07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72386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936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014452" y="6544012"/>
            <a:ext cx="1163483" cy="617146"/>
          </a:xfrm>
          <a:prstGeom prst="rightArrow">
            <a:avLst>
              <a:gd name="adj1" fmla="val 25279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29283"/>
              </p:ext>
            </p:extLst>
          </p:nvPr>
        </p:nvGraphicFramePr>
        <p:xfrm>
          <a:off x="6360019" y="5033121"/>
          <a:ext cx="5684500" cy="3638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00">
                  <a:extLst>
                    <a:ext uri="{9D8B030D-6E8A-4147-A177-3AD203B41FA5}">
                      <a16:colId xmlns:a16="http://schemas.microsoft.com/office/drawing/2014/main" val="545810047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3343208150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3040366815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250992219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2899739252"/>
                    </a:ext>
                  </a:extLst>
                </a:gridCol>
              </a:tblGrid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 (one-hot)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678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1.35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183003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-0.18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53536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0.45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285998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1.16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77797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-2.07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72386"/>
                  </a:ext>
                </a:extLst>
              </a:tr>
              <a:tr h="519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0.70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9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41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400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2098</cp:revision>
  <cp:lastPrinted>2020-05-01T05:17:35Z</cp:lastPrinted>
  <dcterms:modified xsi:type="dcterms:W3CDTF">2020-10-16T02:50:21Z</dcterms:modified>
</cp:coreProperties>
</file>