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57" r:id="rId4"/>
    <p:sldId id="355" r:id="rId5"/>
    <p:sldId id="356" r:id="rId6"/>
    <p:sldId id="357" r:id="rId7"/>
    <p:sldId id="358" r:id="rId8"/>
    <p:sldId id="359" r:id="rId9"/>
    <p:sldId id="360" r:id="rId10"/>
    <p:sldId id="362" r:id="rId11"/>
    <p:sldId id="363" r:id="rId12"/>
    <p:sldId id="364" r:id="rId13"/>
    <p:sldId id="365" r:id="rId14"/>
    <p:sldId id="361" r:id="rId15"/>
    <p:sldId id="339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FFB9B9"/>
    <a:srgbClr val="FF7D7D"/>
    <a:srgbClr val="FFDDDD"/>
    <a:srgbClr val="7D7DFF"/>
    <a:srgbClr val="B9B9FF"/>
    <a:srgbClr val="DDDDFF"/>
    <a:srgbClr val="CDCD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kaggle.com/c/dogs-vs-cats-redux-kernels-edition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20.06.26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1836606"/>
            <a:ext cx="11057983" cy="70174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Don’t Get </a:t>
            </a:r>
            <a:r>
              <a:rPr lang="en-US" altLang="ko-KR" dirty="0" smtClean="0">
                <a:solidFill>
                  <a:schemeClr val="tx1"/>
                </a:solidFill>
              </a:rPr>
              <a:t>Kicked</a:t>
            </a:r>
          </a:p>
          <a:p>
            <a:pPr lvl="1" fontAlgn="base"/>
            <a:r>
              <a:rPr lang="ko-KR" altLang="en-US" dirty="0" smtClean="0">
                <a:solidFill>
                  <a:schemeClr val="tx1"/>
                </a:solidFill>
              </a:rPr>
              <a:t>딥러닝 이용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학습 및 테스트 데이터 열 지정 오류 수정 이후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 이용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50341" y="3256564"/>
            <a:ext cx="9557085" cy="3727263"/>
          </a:xfrm>
          <a:custGeom>
            <a:avLst/>
            <a:gdLst>
              <a:gd name="connsiteX0" fmla="*/ 0 w 10961494"/>
              <a:gd name="connsiteY0" fmla="*/ 0 h 4274983"/>
              <a:gd name="connsiteX1" fmla="*/ 10961494 w 10961494"/>
              <a:gd name="connsiteY1" fmla="*/ 0 h 4274983"/>
              <a:gd name="connsiteX2" fmla="*/ 10961494 w 10961494"/>
              <a:gd name="connsiteY2" fmla="*/ 4274983 h 4274983"/>
              <a:gd name="connsiteX3" fmla="*/ 0 w 10961494"/>
              <a:gd name="connsiteY3" fmla="*/ 4274983 h 4274983"/>
              <a:gd name="connsiteX4" fmla="*/ 0 w 10961494"/>
              <a:gd name="connsiteY4" fmla="*/ 1974137 h 4274983"/>
              <a:gd name="connsiteX5" fmla="*/ 6121375 w 10961494"/>
              <a:gd name="connsiteY5" fmla="*/ 1974137 h 4274983"/>
              <a:gd name="connsiteX6" fmla="*/ 6121375 w 10961494"/>
              <a:gd name="connsiteY6" fmla="*/ 613689 h 4274983"/>
              <a:gd name="connsiteX7" fmla="*/ 0 w 10961494"/>
              <a:gd name="connsiteY7" fmla="*/ 613689 h 427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61494" h="4274983">
                <a:moveTo>
                  <a:pt x="0" y="0"/>
                </a:moveTo>
                <a:lnTo>
                  <a:pt x="10961494" y="0"/>
                </a:lnTo>
                <a:lnTo>
                  <a:pt x="10961494" y="4274983"/>
                </a:lnTo>
                <a:lnTo>
                  <a:pt x="0" y="4274983"/>
                </a:lnTo>
                <a:lnTo>
                  <a:pt x="0" y="1974137"/>
                </a:lnTo>
                <a:lnTo>
                  <a:pt x="6121375" y="1974137"/>
                </a:lnTo>
                <a:lnTo>
                  <a:pt x="6121375" y="613689"/>
                </a:lnTo>
                <a:lnTo>
                  <a:pt x="0" y="613689"/>
                </a:lnTo>
                <a:close/>
              </a:path>
            </a:pathLst>
          </a:custGeom>
        </p:spPr>
      </p:pic>
      <p:sp>
        <p:nvSpPr>
          <p:cNvPr id="5" name="TextBox 4"/>
          <p:cNvSpPr txBox="1"/>
          <p:nvPr/>
        </p:nvSpPr>
        <p:spPr>
          <a:xfrm>
            <a:off x="2241450" y="4280003"/>
            <a:ext cx="35682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(Not Publicly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Available)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41" y="8004031"/>
            <a:ext cx="9481015" cy="6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7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1836606"/>
            <a:ext cx="11057983" cy="70174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Don’t Get </a:t>
            </a:r>
            <a:r>
              <a:rPr lang="en-US" altLang="ko-KR" dirty="0" smtClean="0">
                <a:solidFill>
                  <a:schemeClr val="tx1"/>
                </a:solidFill>
              </a:rPr>
              <a:t>Kicked</a:t>
            </a:r>
          </a:p>
          <a:p>
            <a:pPr lvl="1" fontAlgn="base"/>
            <a:r>
              <a:rPr lang="ko-KR" altLang="en-US" dirty="0" smtClean="0">
                <a:solidFill>
                  <a:schemeClr val="tx1"/>
                </a:solidFill>
              </a:rPr>
              <a:t>딥러닝 이용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학습 및 테스트 데이터 열 지정 오류 수정 이후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 이용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50341" y="3256564"/>
            <a:ext cx="9557085" cy="3727263"/>
          </a:xfrm>
          <a:custGeom>
            <a:avLst/>
            <a:gdLst>
              <a:gd name="connsiteX0" fmla="*/ 0 w 10961494"/>
              <a:gd name="connsiteY0" fmla="*/ 0 h 4274983"/>
              <a:gd name="connsiteX1" fmla="*/ 10961494 w 10961494"/>
              <a:gd name="connsiteY1" fmla="*/ 0 h 4274983"/>
              <a:gd name="connsiteX2" fmla="*/ 10961494 w 10961494"/>
              <a:gd name="connsiteY2" fmla="*/ 4274983 h 4274983"/>
              <a:gd name="connsiteX3" fmla="*/ 0 w 10961494"/>
              <a:gd name="connsiteY3" fmla="*/ 4274983 h 4274983"/>
              <a:gd name="connsiteX4" fmla="*/ 0 w 10961494"/>
              <a:gd name="connsiteY4" fmla="*/ 1974137 h 4274983"/>
              <a:gd name="connsiteX5" fmla="*/ 6121375 w 10961494"/>
              <a:gd name="connsiteY5" fmla="*/ 1974137 h 4274983"/>
              <a:gd name="connsiteX6" fmla="*/ 6121375 w 10961494"/>
              <a:gd name="connsiteY6" fmla="*/ 613689 h 4274983"/>
              <a:gd name="connsiteX7" fmla="*/ 0 w 10961494"/>
              <a:gd name="connsiteY7" fmla="*/ 613689 h 427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61494" h="4274983">
                <a:moveTo>
                  <a:pt x="0" y="0"/>
                </a:moveTo>
                <a:lnTo>
                  <a:pt x="10961494" y="0"/>
                </a:lnTo>
                <a:lnTo>
                  <a:pt x="10961494" y="4274983"/>
                </a:lnTo>
                <a:lnTo>
                  <a:pt x="0" y="4274983"/>
                </a:lnTo>
                <a:lnTo>
                  <a:pt x="0" y="1974137"/>
                </a:lnTo>
                <a:lnTo>
                  <a:pt x="6121375" y="1974137"/>
                </a:lnTo>
                <a:lnTo>
                  <a:pt x="6121375" y="613689"/>
                </a:lnTo>
                <a:lnTo>
                  <a:pt x="0" y="613689"/>
                </a:lnTo>
                <a:close/>
              </a:path>
            </a:pathLst>
          </a:custGeom>
        </p:spPr>
      </p:pic>
      <p:sp>
        <p:nvSpPr>
          <p:cNvPr id="5" name="TextBox 4"/>
          <p:cNvSpPr txBox="1"/>
          <p:nvPr/>
        </p:nvSpPr>
        <p:spPr>
          <a:xfrm>
            <a:off x="2241450" y="4280003"/>
            <a:ext cx="35682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(Not Publicly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Available)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41" y="8004031"/>
            <a:ext cx="9481015" cy="6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99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1836606"/>
            <a:ext cx="11057983" cy="70174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Don’t Get </a:t>
            </a:r>
            <a:r>
              <a:rPr lang="en-US" altLang="ko-KR" dirty="0" smtClean="0">
                <a:solidFill>
                  <a:schemeClr val="tx1"/>
                </a:solidFill>
              </a:rPr>
              <a:t>Kicked</a:t>
            </a:r>
          </a:p>
          <a:p>
            <a:pPr lvl="1" fontAlgn="base"/>
            <a:r>
              <a:rPr lang="ko-KR" altLang="en-US" dirty="0" smtClean="0">
                <a:solidFill>
                  <a:schemeClr val="tx1"/>
                </a:solidFill>
              </a:rPr>
              <a:t>딥러닝 이용 </a:t>
            </a:r>
            <a:r>
              <a:rPr lang="en-US" altLang="ko-KR" dirty="0" smtClean="0">
                <a:solidFill>
                  <a:schemeClr val="tx1"/>
                </a:solidFill>
              </a:rPr>
              <a:t>(Model Training </a:t>
            </a:r>
            <a:r>
              <a:rPr lang="ko-KR" altLang="en-US" dirty="0" smtClean="0">
                <a:solidFill>
                  <a:schemeClr val="tx1"/>
                </a:solidFill>
              </a:rPr>
              <a:t>기준</a:t>
            </a:r>
            <a:r>
              <a:rPr lang="ko-KR" altLang="en-US" dirty="0" smtClean="0">
                <a:solidFill>
                  <a:schemeClr val="tx1"/>
                </a:solidFill>
              </a:rPr>
              <a:t> 정확도 약 </a:t>
            </a:r>
            <a:r>
              <a:rPr lang="en-US" altLang="ko-KR" dirty="0" smtClean="0">
                <a:solidFill>
                  <a:schemeClr val="tx1"/>
                </a:solidFill>
              </a:rPr>
              <a:t>99%)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8" y="4088092"/>
            <a:ext cx="11504651" cy="2514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5678" y="7246018"/>
            <a:ext cx="11886412" cy="1147009"/>
          </a:xfrm>
          <a:custGeom>
            <a:avLst/>
            <a:gdLst>
              <a:gd name="connsiteX0" fmla="*/ 1677298 w 11886412"/>
              <a:gd name="connsiteY0" fmla="*/ 136089 h 1147009"/>
              <a:gd name="connsiteX1" fmla="*/ 1677298 w 11886412"/>
              <a:gd name="connsiteY1" fmla="*/ 983582 h 1147009"/>
              <a:gd name="connsiteX2" fmla="*/ 3751424 w 11886412"/>
              <a:gd name="connsiteY2" fmla="*/ 983582 h 1147009"/>
              <a:gd name="connsiteX3" fmla="*/ 3751424 w 11886412"/>
              <a:gd name="connsiteY3" fmla="*/ 136089 h 1147009"/>
              <a:gd name="connsiteX4" fmla="*/ 0 w 11886412"/>
              <a:gd name="connsiteY4" fmla="*/ 0 h 1147009"/>
              <a:gd name="connsiteX5" fmla="*/ 11886412 w 11886412"/>
              <a:gd name="connsiteY5" fmla="*/ 0 h 1147009"/>
              <a:gd name="connsiteX6" fmla="*/ 11886412 w 11886412"/>
              <a:gd name="connsiteY6" fmla="*/ 1147009 h 1147009"/>
              <a:gd name="connsiteX7" fmla="*/ 0 w 11886412"/>
              <a:gd name="connsiteY7" fmla="*/ 1147009 h 114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86412" h="1147009">
                <a:moveTo>
                  <a:pt x="1677298" y="136089"/>
                </a:moveTo>
                <a:lnTo>
                  <a:pt x="1677298" y="983582"/>
                </a:lnTo>
                <a:lnTo>
                  <a:pt x="3751424" y="983582"/>
                </a:lnTo>
                <a:lnTo>
                  <a:pt x="3751424" y="136089"/>
                </a:lnTo>
                <a:close/>
                <a:moveTo>
                  <a:pt x="0" y="0"/>
                </a:moveTo>
                <a:lnTo>
                  <a:pt x="11886412" y="0"/>
                </a:lnTo>
                <a:lnTo>
                  <a:pt x="11886412" y="1147009"/>
                </a:lnTo>
                <a:lnTo>
                  <a:pt x="0" y="1147009"/>
                </a:lnTo>
                <a:close/>
              </a:path>
            </a:pathLst>
          </a:custGeom>
        </p:spPr>
      </p:pic>
      <p:sp>
        <p:nvSpPr>
          <p:cNvPr id="12" name="TextBox 11"/>
          <p:cNvSpPr txBox="1"/>
          <p:nvPr/>
        </p:nvSpPr>
        <p:spPr>
          <a:xfrm>
            <a:off x="385678" y="8123219"/>
            <a:ext cx="7710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/570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3813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1836606"/>
            <a:ext cx="11057983" cy="1754087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Dogs vs. Cats </a:t>
            </a:r>
            <a:r>
              <a:rPr lang="en-US" altLang="ko-KR" dirty="0" err="1"/>
              <a:t>Redux</a:t>
            </a:r>
            <a:r>
              <a:rPr lang="en-US" altLang="ko-KR" dirty="0"/>
              <a:t>: Kernels </a:t>
            </a:r>
            <a:r>
              <a:rPr lang="en-US" altLang="ko-KR" dirty="0" smtClean="0"/>
              <a:t>Edition</a:t>
            </a:r>
          </a:p>
          <a:p>
            <a:pPr lvl="1" fontAlgn="base"/>
            <a:r>
              <a:rPr lang="en-US" altLang="ko-KR" dirty="0">
                <a:hlinkClick r:id="rId2"/>
              </a:rPr>
              <a:t>https://www.kaggle.com/c/dogs-vs-cats-redux-kernels-edition/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98" y="4082276"/>
            <a:ext cx="83153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07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Patent Idea </a:t>
            </a:r>
            <a:r>
              <a:rPr lang="en-US" altLang="ko-KR" dirty="0" smtClean="0">
                <a:solidFill>
                  <a:srgbClr val="FF0000"/>
                </a:solidFill>
              </a:rPr>
              <a:t>(Not Publicly Available)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NOT PUBLICLY AVAILABLE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059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tx1"/>
                </a:solidFill>
              </a:rPr>
              <a:t>Explainable AI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참여용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프로그램 개발 </a:t>
            </a:r>
            <a:r>
              <a:rPr lang="en-US" altLang="ko-KR" dirty="0" smtClean="0"/>
              <a:t>(Naïve Bayes)</a:t>
            </a:r>
          </a:p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특허 아이디어 </a:t>
            </a:r>
            <a:r>
              <a:rPr lang="en-US" altLang="ko-KR" dirty="0" smtClean="0">
                <a:solidFill>
                  <a:srgbClr val="FF0000"/>
                </a:solidFill>
              </a:rPr>
              <a:t>(Public</a:t>
            </a:r>
            <a:r>
              <a:rPr lang="ko-KR" altLang="en-US" dirty="0" smtClean="0">
                <a:solidFill>
                  <a:srgbClr val="FF0000"/>
                </a:solidFill>
              </a:rPr>
              <a:t>에서는 비공개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0195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/>
              <a:t>참여용 </a:t>
            </a:r>
            <a:r>
              <a:rPr lang="en-US" altLang="ko-KR" dirty="0"/>
              <a:t>Python </a:t>
            </a:r>
            <a:r>
              <a:rPr lang="ko-KR" altLang="en-US" dirty="0"/>
              <a:t>프로그램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(Naïve Bayes)</a:t>
            </a:r>
          </a:p>
          <a:p>
            <a:pPr lvl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특허 아이디어 </a:t>
            </a:r>
            <a:r>
              <a:rPr lang="en-US" altLang="ko-KR" dirty="0" smtClean="0">
                <a:solidFill>
                  <a:srgbClr val="FF0000"/>
                </a:solidFill>
              </a:rPr>
              <a:t>(Public</a:t>
            </a:r>
            <a:r>
              <a:rPr lang="ko-KR" altLang="en-US" dirty="0" smtClean="0">
                <a:solidFill>
                  <a:srgbClr val="FF0000"/>
                </a:solidFill>
              </a:rPr>
              <a:t>에서는 비공개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0857261" cy="5895524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알고리즘을 이용할 수 있도록 개발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2" fontAlgn="base"/>
            <a:r>
              <a:rPr lang="ko-KR" altLang="en-US" dirty="0" smtClean="0">
                <a:solidFill>
                  <a:schemeClr val="tx1"/>
                </a:solidFill>
              </a:rPr>
              <a:t>신규 데이터가 </a:t>
            </a:r>
            <a:r>
              <a:rPr lang="en-US" altLang="ko-KR" dirty="0" smtClean="0">
                <a:solidFill>
                  <a:srgbClr val="0000FF"/>
                </a:solidFill>
              </a:rPr>
              <a:t>[X1=x1, X2=x2, …, </a:t>
            </a:r>
            <a:r>
              <a:rPr lang="en-US" altLang="ko-KR" dirty="0" err="1" smtClean="0">
                <a:solidFill>
                  <a:srgbClr val="0000FF"/>
                </a:solidFill>
              </a:rPr>
              <a:t>Xn</a:t>
            </a:r>
            <a:r>
              <a:rPr lang="en-US" altLang="ko-KR" dirty="0" smtClean="0">
                <a:solidFill>
                  <a:srgbClr val="0000FF"/>
                </a:solidFill>
              </a:rPr>
              <a:t>=</a:t>
            </a:r>
            <a:r>
              <a:rPr lang="en-US" altLang="ko-KR" dirty="0" err="1" smtClean="0">
                <a:solidFill>
                  <a:srgbClr val="0000FF"/>
                </a:solidFill>
              </a:rPr>
              <a:t>xn</a:t>
            </a:r>
            <a:r>
              <a:rPr lang="en-US" altLang="ko-KR" dirty="0" smtClean="0">
                <a:solidFill>
                  <a:srgbClr val="0000FF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일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fontAlgn="base"/>
            <a:endParaRPr lang="en-US" altLang="ko-KR" dirty="0">
              <a:solidFill>
                <a:schemeClr val="tx1"/>
              </a:solidFill>
            </a:endParaRPr>
          </a:p>
          <a:p>
            <a:pPr lvl="2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2" fontAlgn="base"/>
            <a:endParaRPr lang="en-US" altLang="ko-KR" dirty="0">
              <a:solidFill>
                <a:schemeClr val="tx1"/>
              </a:solidFill>
            </a:endParaRPr>
          </a:p>
          <a:p>
            <a:pPr lvl="2" fontAlgn="base"/>
            <a:endParaRPr lang="en-US" altLang="ko-KR" dirty="0" smtClean="0">
              <a:solidFill>
                <a:schemeClr val="tx1"/>
              </a:solidFill>
            </a:endParaRPr>
          </a:p>
          <a:p>
            <a:pPr lvl="2" fontAlgn="base"/>
            <a:r>
              <a:rPr lang="en-US" altLang="ko-KR" b="1" dirty="0" smtClean="0">
                <a:solidFill>
                  <a:srgbClr val="0000FF"/>
                </a:solidFill>
              </a:rPr>
              <a:t>[Y]</a:t>
            </a:r>
            <a:r>
              <a:rPr lang="ko-KR" altLang="en-US" dirty="0" smtClean="0">
                <a:solidFill>
                  <a:schemeClr val="tx1"/>
                </a:solidFill>
              </a:rPr>
              <a:t>가 더 크면 해당 데이터는 </a:t>
            </a:r>
            <a:r>
              <a:rPr lang="en-US" altLang="ko-KR" b="1" dirty="0" smtClean="0">
                <a:solidFill>
                  <a:srgbClr val="0000FF"/>
                </a:solidFill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</a:rPr>
              <a:t>로 분류하고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[~Y]</a:t>
            </a:r>
            <a:r>
              <a:rPr lang="ko-KR" altLang="en-US" dirty="0" smtClean="0">
                <a:solidFill>
                  <a:schemeClr val="tx1"/>
                </a:solidFill>
              </a:rPr>
              <a:t>가 더 크면 해당 데이터는 </a:t>
            </a:r>
            <a:r>
              <a:rPr lang="en-US" altLang="ko-KR" b="1" dirty="0" smtClean="0">
                <a:solidFill>
                  <a:srgbClr val="0000FF"/>
                </a:solidFill>
              </a:rPr>
              <a:t>~Y(not Y)</a:t>
            </a:r>
            <a:r>
              <a:rPr lang="ko-KR" altLang="en-US" dirty="0" smtClean="0">
                <a:solidFill>
                  <a:schemeClr val="tx1"/>
                </a:solidFill>
              </a:rPr>
              <a:t>로 분류한다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2" fontAlgn="base"/>
            <a:r>
              <a:rPr lang="ko-KR" altLang="en-US" dirty="0" smtClean="0">
                <a:solidFill>
                  <a:schemeClr val="tx1"/>
                </a:solidFill>
              </a:rPr>
              <a:t>구현이 비교적 쉬움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997016" y="4607974"/>
            <a:ext cx="840614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[Y] = P(Y)*P(X1=x1|Y)*P(X2=x2|Y)*…*P(</a:t>
            </a:r>
            <a:r>
              <a:rPr lang="en-US" altLang="ko-KR" dirty="0" err="1" smtClean="0"/>
              <a:t>Xn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xn|Y</a:t>
            </a:r>
            <a:r>
              <a:rPr lang="en-US" altLang="ko-KR" dirty="0" smtClean="0"/>
              <a:t>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[~Y] = P(~Y)*P(X1=x1|~Y)*P(X2=x2|~Y)*…*P(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Xn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xn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|~Y)</a:t>
            </a:r>
          </a:p>
        </p:txBody>
      </p:sp>
    </p:spTree>
    <p:extLst>
      <p:ext uri="{BB962C8B-B14F-4D97-AF65-F5344CB8AC3E}">
        <p14:creationId xmlns:p14="http://schemas.microsoft.com/office/powerpoint/2010/main" val="327655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 코드 소개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38" y="3268936"/>
            <a:ext cx="6904257" cy="5464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92176" y="3479180"/>
            <a:ext cx="1115122" cy="24532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9938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 </a:t>
            </a:r>
            <a:r>
              <a:rPr lang="ko-KR" altLang="en-US" dirty="0" smtClean="0">
                <a:solidFill>
                  <a:schemeClr val="tx1"/>
                </a:solidFill>
              </a:rPr>
              <a:t>알고리즘 코드 소개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86" y="3724507"/>
            <a:ext cx="1125855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4495" y="7536117"/>
            <a:ext cx="79172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데이터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입출력 열 지정 정보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-&gt;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학습 및 테스트 데이터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6132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</a:t>
            </a:r>
            <a:r>
              <a:rPr lang="ko-KR" altLang="en-US" dirty="0" smtClean="0">
                <a:solidFill>
                  <a:schemeClr val="tx1"/>
                </a:solidFill>
              </a:rPr>
              <a:t>의 입출력 정보 텍스트 파일 형식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19" y="3479180"/>
            <a:ext cx="4038600" cy="461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96" y="3386402"/>
            <a:ext cx="6184654" cy="5008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9763" y="3617452"/>
            <a:ext cx="26802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학습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입력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8709" y="4906040"/>
            <a:ext cx="26802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학습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출력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1525" y="6381222"/>
            <a:ext cx="29367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테스트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입력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0471" y="7669810"/>
            <a:ext cx="29367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rgbClr val="FF0000"/>
                </a:solidFill>
              </a:rPr>
              <a:t>테스트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출력 데이터 파일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733" y="3947282"/>
            <a:ext cx="1243363" cy="104846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100" y="5316409"/>
            <a:ext cx="1243363" cy="104846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443" y="6675865"/>
            <a:ext cx="1243363" cy="104846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9257" y="4245511"/>
            <a:ext cx="182101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0000"/>
                </a:solidFill>
              </a:rPr>
              <a:t>열별 가공 규칙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463" y="5627396"/>
            <a:ext cx="182101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0000"/>
                </a:solidFill>
              </a:rPr>
              <a:t>열별 가공 규칙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6463" y="6994912"/>
            <a:ext cx="182101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smtClean="0">
                <a:solidFill>
                  <a:srgbClr val="FF0000"/>
                </a:solidFill>
              </a:rPr>
              <a:t>열별 가공 규칙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7938" y="4996482"/>
            <a:ext cx="5823312" cy="339870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84568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1057983" cy="100013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Naïve Bayes</a:t>
            </a:r>
            <a:r>
              <a:rPr lang="ko-KR" altLang="en-US" dirty="0" smtClean="0">
                <a:solidFill>
                  <a:schemeClr val="tx1"/>
                </a:solidFill>
              </a:rPr>
              <a:t>의 입출력 정보 텍스트 파일 형식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905902"/>
            <a:ext cx="4705350" cy="40576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22220" y="4397805"/>
            <a:ext cx="551433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0</a:t>
            </a:r>
            <a:r>
              <a:rPr lang="ko-KR" altLang="en-US" sz="2000" dirty="0" smtClean="0">
                <a:solidFill>
                  <a:srgbClr val="FF0000"/>
                </a:solidFill>
              </a:rPr>
              <a:t>번째 열에는 특별한 규칙 적용하지 않음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원래 데이터의 값을 그대로 입력 데이터로 사용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5515" y="5505479"/>
            <a:ext cx="626774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r>
              <a:rPr lang="ko-KR" altLang="en-US" sz="2000" dirty="0" smtClean="0">
                <a:solidFill>
                  <a:srgbClr val="FF0000"/>
                </a:solidFill>
              </a:rPr>
              <a:t>번째 열에는 다음 규칙 적용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&lt;10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a</a:t>
            </a:r>
            <a:r>
              <a:rPr lang="en-US" altLang="ko-KR" sz="2000" dirty="0" smtClean="0">
                <a:solidFill>
                  <a:schemeClr val="tx1"/>
                </a:solidFill>
              </a:rPr>
              <a:t>, 10&lt;=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&lt;20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b</a:t>
            </a:r>
            <a:r>
              <a:rPr lang="en-US" altLang="ko-KR" sz="2000" dirty="0" smtClean="0">
                <a:solidFill>
                  <a:schemeClr val="tx1"/>
                </a:solidFill>
              </a:rPr>
              <a:t>, 20&lt;=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&lt;30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c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값이 </a:t>
            </a:r>
            <a:r>
              <a:rPr lang="en-US" altLang="ko-KR" sz="2000" dirty="0" smtClean="0">
                <a:solidFill>
                  <a:schemeClr val="tx1"/>
                </a:solidFill>
              </a:rPr>
              <a:t>30</a:t>
            </a:r>
            <a:r>
              <a:rPr lang="ko-KR" altLang="en-US" sz="2000" dirty="0" smtClean="0">
                <a:solidFill>
                  <a:schemeClr val="tx1"/>
                </a:solidFill>
              </a:rPr>
              <a:t>보다 크면 </a:t>
            </a:r>
            <a:r>
              <a:rPr lang="en-US" altLang="ko-KR" sz="2000" dirty="0" smtClean="0">
                <a:solidFill>
                  <a:srgbClr val="0000FF"/>
                </a:solidFill>
              </a:rPr>
              <a:t>d</a:t>
            </a:r>
            <a:r>
              <a:rPr lang="ko-KR" altLang="en-US" sz="2000" dirty="0" smtClean="0">
                <a:solidFill>
                  <a:schemeClr val="tx1"/>
                </a:solidFill>
              </a:rPr>
              <a:t>로 변환하여 입력 데이터 작성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5515" y="6937630"/>
            <a:ext cx="626774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</a:rPr>
              <a:t>번째 열에는 다음 규칙 적용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&lt;10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a</a:t>
            </a:r>
            <a:r>
              <a:rPr lang="en-US" altLang="ko-KR" sz="2000" dirty="0" smtClean="0">
                <a:solidFill>
                  <a:schemeClr val="tx1"/>
                </a:solidFill>
              </a:rPr>
              <a:t>, 10&lt;=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&lt;20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b</a:t>
            </a:r>
            <a:r>
              <a:rPr lang="en-US" altLang="ko-KR" sz="2000" dirty="0" smtClean="0">
                <a:solidFill>
                  <a:schemeClr val="tx1"/>
                </a:solidFill>
              </a:rPr>
              <a:t>, 20&lt;=</a:t>
            </a:r>
            <a:r>
              <a:rPr lang="ko-KR" altLang="en-US" sz="2000" dirty="0" smtClean="0">
                <a:solidFill>
                  <a:schemeClr val="tx1"/>
                </a:solidFill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</a:rPr>
              <a:t>&lt;30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</a:rPr>
              <a:t>c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solidFill>
                  <a:schemeClr val="tx1"/>
                </a:solidFill>
              </a:rPr>
              <a:t>값이 </a:t>
            </a:r>
            <a:r>
              <a:rPr lang="en-US" altLang="ko-KR" sz="2000" dirty="0" smtClean="0">
                <a:solidFill>
                  <a:schemeClr val="tx1"/>
                </a:solidFill>
              </a:rPr>
              <a:t>30</a:t>
            </a:r>
            <a:r>
              <a:rPr lang="ko-KR" altLang="en-US" sz="2000" dirty="0" smtClean="0">
                <a:solidFill>
                  <a:schemeClr val="tx1"/>
                </a:solidFill>
              </a:rPr>
              <a:t>보다 크면 </a:t>
            </a:r>
            <a:r>
              <a:rPr lang="en-US" altLang="ko-KR" sz="2000" dirty="0" smtClean="0">
                <a:solidFill>
                  <a:srgbClr val="0000FF"/>
                </a:solidFill>
              </a:rPr>
              <a:t>d</a:t>
            </a:r>
            <a:r>
              <a:rPr lang="ko-KR" altLang="en-US" sz="2000" dirty="0" smtClean="0">
                <a:solidFill>
                  <a:schemeClr val="tx1"/>
                </a:solidFill>
              </a:rPr>
              <a:t>로 변환하여 입력 데이터 작성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cxnSp>
        <p:nvCxnSpPr>
          <p:cNvPr id="7" name="Straight Arrow Connector 6"/>
          <p:cNvCxnSpPr>
            <a:endCxn id="20" idx="1"/>
          </p:cNvCxnSpPr>
          <p:nvPr/>
        </p:nvCxnSpPr>
        <p:spPr>
          <a:xfrm flipV="1">
            <a:off x="1639229" y="4756878"/>
            <a:ext cx="4082991" cy="3590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>
            <a:off x="3215712" y="5475024"/>
            <a:ext cx="2129803" cy="5434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3215712" y="5739131"/>
            <a:ext cx="2129803" cy="171146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95738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1836606"/>
            <a:ext cx="11057983" cy="1586817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Don’t Get </a:t>
            </a:r>
            <a:r>
              <a:rPr lang="en-US" altLang="ko-KR" dirty="0" smtClean="0">
                <a:solidFill>
                  <a:schemeClr val="tx1"/>
                </a:solidFill>
              </a:rPr>
              <a:t>Kicked</a:t>
            </a:r>
          </a:p>
          <a:p>
            <a:pPr lvl="1" fontAlgn="base"/>
            <a:r>
              <a:rPr lang="ko-KR" altLang="en-US" dirty="0" smtClean="0">
                <a:solidFill>
                  <a:schemeClr val="tx1"/>
                </a:solidFill>
              </a:rPr>
              <a:t>딥러닝 이용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학습 및 테스트 데이터 열 지정에 오류가 있음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20" y="3300913"/>
            <a:ext cx="7384280" cy="43880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84485" y="6969512"/>
            <a:ext cx="2575932" cy="42374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6341" y="7868674"/>
            <a:ext cx="10664012" cy="919705"/>
          </a:xfrm>
          <a:custGeom>
            <a:avLst/>
            <a:gdLst>
              <a:gd name="connsiteX0" fmla="*/ 0 w 10664012"/>
              <a:gd name="connsiteY0" fmla="*/ 0 h 919705"/>
              <a:gd name="connsiteX1" fmla="*/ 1494265 w 10664012"/>
              <a:gd name="connsiteY1" fmla="*/ 0 h 919705"/>
              <a:gd name="connsiteX2" fmla="*/ 1494265 w 10664012"/>
              <a:gd name="connsiteY2" fmla="*/ 762370 h 919705"/>
              <a:gd name="connsiteX3" fmla="*/ 2085279 w 10664012"/>
              <a:gd name="connsiteY3" fmla="*/ 762370 h 919705"/>
              <a:gd name="connsiteX4" fmla="*/ 2085279 w 10664012"/>
              <a:gd name="connsiteY4" fmla="*/ 0 h 919705"/>
              <a:gd name="connsiteX5" fmla="*/ 10664012 w 10664012"/>
              <a:gd name="connsiteY5" fmla="*/ 0 h 919705"/>
              <a:gd name="connsiteX6" fmla="*/ 10664012 w 10664012"/>
              <a:gd name="connsiteY6" fmla="*/ 919705 h 919705"/>
              <a:gd name="connsiteX7" fmla="*/ 7727125 w 10664012"/>
              <a:gd name="connsiteY7" fmla="*/ 919705 h 919705"/>
              <a:gd name="connsiteX8" fmla="*/ 7727125 w 10664012"/>
              <a:gd name="connsiteY8" fmla="*/ 459852 h 919705"/>
              <a:gd name="connsiteX9" fmla="*/ 7136110 w 10664012"/>
              <a:gd name="connsiteY9" fmla="*/ 459852 h 919705"/>
              <a:gd name="connsiteX10" fmla="*/ 7136110 w 10664012"/>
              <a:gd name="connsiteY10" fmla="*/ 919705 h 919705"/>
              <a:gd name="connsiteX11" fmla="*/ 0 w 10664012"/>
              <a:gd name="connsiteY11" fmla="*/ 919705 h 91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64012" h="919705">
                <a:moveTo>
                  <a:pt x="0" y="0"/>
                </a:moveTo>
                <a:lnTo>
                  <a:pt x="1494265" y="0"/>
                </a:lnTo>
                <a:lnTo>
                  <a:pt x="1494265" y="762370"/>
                </a:lnTo>
                <a:lnTo>
                  <a:pt x="2085279" y="762370"/>
                </a:lnTo>
                <a:lnTo>
                  <a:pt x="2085279" y="0"/>
                </a:lnTo>
                <a:lnTo>
                  <a:pt x="10664012" y="0"/>
                </a:lnTo>
                <a:lnTo>
                  <a:pt x="10664012" y="919705"/>
                </a:lnTo>
                <a:lnTo>
                  <a:pt x="7727125" y="919705"/>
                </a:lnTo>
                <a:lnTo>
                  <a:pt x="7727125" y="459852"/>
                </a:lnTo>
                <a:lnTo>
                  <a:pt x="7136110" y="459852"/>
                </a:lnTo>
                <a:lnTo>
                  <a:pt x="7136110" y="919705"/>
                </a:lnTo>
                <a:lnTo>
                  <a:pt x="0" y="919705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695403" y="8496131"/>
            <a:ext cx="7710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/570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20689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446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Explainable AI</vt:lpstr>
      <vt:lpstr>Current Status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Kaggle Competition</vt:lpstr>
      <vt:lpstr>Kaggle Competition</vt:lpstr>
      <vt:lpstr>Kaggle Competition</vt:lpstr>
      <vt:lpstr>Kaggle Competition</vt:lpstr>
      <vt:lpstr>Kaggle Competition</vt:lpstr>
      <vt:lpstr>Patent Idea (Not Publicly Available)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1673</cp:revision>
  <cp:lastPrinted>2020-05-01T05:17:35Z</cp:lastPrinted>
  <dcterms:modified xsi:type="dcterms:W3CDTF">2020-06-26T01:55:26Z</dcterms:modified>
</cp:coreProperties>
</file>