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6" r:id="rId3"/>
    <p:sldId id="257" r:id="rId4"/>
    <p:sldId id="341" r:id="rId5"/>
    <p:sldId id="371" r:id="rId6"/>
    <p:sldId id="373" r:id="rId7"/>
    <p:sldId id="374" r:id="rId8"/>
    <p:sldId id="375" r:id="rId9"/>
    <p:sldId id="376" r:id="rId10"/>
    <p:sldId id="377" r:id="rId11"/>
    <p:sldId id="370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39" r:id="rId21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A2FF"/>
    <a:srgbClr val="B601FF"/>
    <a:srgbClr val="FF8050"/>
    <a:srgbClr val="5500FF"/>
    <a:srgbClr val="E9D3BD"/>
    <a:srgbClr val="000000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2005/2005.13997.pdf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random-acts-of-pizza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20.08.28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1"/>
            <a:ext cx="12150802" cy="49394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Decision Tree</a:t>
            </a:r>
            <a:r>
              <a:rPr lang="ko-KR" altLang="en-US" dirty="0" smtClean="0"/>
              <a:t>를 이용한 학습 결과 </a:t>
            </a:r>
            <a:r>
              <a:rPr lang="en-US" altLang="ko-KR" dirty="0">
                <a:solidFill>
                  <a:srgbClr val="0000FF"/>
                </a:solidFill>
              </a:rPr>
              <a:t>(PCA columns = 2 or 3)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학습 데이터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테스트 데이터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36" y="3537447"/>
            <a:ext cx="2678955" cy="2020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0" y="3542446"/>
            <a:ext cx="2641692" cy="2010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95" y="3589204"/>
            <a:ext cx="2799033" cy="19170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31" y="3582993"/>
            <a:ext cx="2596144" cy="1929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57" y="6767146"/>
            <a:ext cx="2899978" cy="1883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0" y="6606250"/>
            <a:ext cx="2761852" cy="2204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80" y="6773107"/>
            <a:ext cx="2820876" cy="18711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00" y="6787244"/>
            <a:ext cx="2494820" cy="18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3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 smtClean="0"/>
              <a:t>A </a:t>
            </a:r>
            <a:r>
              <a:rPr lang="en-US" altLang="ko-KR" dirty="0"/>
              <a:t>Case-Based Technique for Generating Counterfactuals for </a:t>
            </a:r>
            <a:r>
              <a:rPr lang="en-US" altLang="ko-KR" dirty="0" smtClean="0"/>
              <a:t>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2553629"/>
            <a:ext cx="10758655" cy="5768567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정보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Good Counterfactuals and Where to Find Them: A Case-Based Technique for Generating Counterfactuals for Explainable AI (XAI</a:t>
            </a:r>
            <a:r>
              <a:rPr lang="en-US" altLang="ko-KR" dirty="0" smtClean="0">
                <a:sym typeface="Helvetica"/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u="sng" dirty="0">
                <a:sym typeface="Helvetica"/>
                <a:hlinkClick r:id="rId2"/>
              </a:rPr>
              <a:t>https://arxiv.org/ftp/arxiv/papers/2005/2005.13997.pdf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6785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 smtClean="0"/>
              <a:t>A </a:t>
            </a:r>
            <a:r>
              <a:rPr lang="en-US" altLang="ko-KR" dirty="0"/>
              <a:t>Case-Based Technique for Generating Counterfactuals for </a:t>
            </a:r>
            <a:r>
              <a:rPr lang="en-US" altLang="ko-KR" dirty="0" smtClean="0"/>
              <a:t>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2553629"/>
            <a:ext cx="10758655" cy="5768567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Counterfactual Problems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Prolixity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예측을 바꾸는 </a:t>
            </a:r>
            <a:r>
              <a:rPr lang="en-US" altLang="ko-KR" dirty="0" smtClean="0">
                <a:sym typeface="Helvetica"/>
              </a:rPr>
              <a:t>test case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feature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 최소한의 변화</a:t>
            </a:r>
            <a:r>
              <a:rPr lang="ko-KR" altLang="en-US" dirty="0" smtClean="0">
                <a:sym typeface="Helvetica"/>
              </a:rPr>
              <a:t>를 주는 방법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Sparcity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좋은 </a:t>
            </a:r>
            <a:r>
              <a:rPr lang="en-US" altLang="ko-KR" dirty="0" smtClean="0"/>
              <a:t>explanatory counterfactual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sparse</a:t>
            </a:r>
            <a:r>
              <a:rPr lang="ko-KR" altLang="en-US" dirty="0" smtClean="0"/>
              <a:t>할 필요가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b="1" dirty="0" smtClean="0">
                <a:solidFill>
                  <a:srgbClr val="0000FF"/>
                </a:solidFill>
              </a:rPr>
              <a:t>최소한의 </a:t>
            </a:r>
            <a:r>
              <a:rPr lang="en-US" altLang="ko-KR" b="1" dirty="0" smtClean="0">
                <a:solidFill>
                  <a:srgbClr val="0000FF"/>
                </a:solidFill>
              </a:rPr>
              <a:t>feature</a:t>
            </a:r>
            <a:r>
              <a:rPr lang="ko-KR" altLang="en-US" b="1" dirty="0" smtClean="0">
                <a:solidFill>
                  <a:srgbClr val="0000FF"/>
                </a:solidFill>
              </a:rPr>
              <a:t>만 수정</a:t>
            </a:r>
            <a:r>
              <a:rPr lang="ko-KR" altLang="en-US" dirty="0" smtClean="0"/>
              <a:t>되어야 함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Plausibility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생성된 </a:t>
            </a:r>
            <a:r>
              <a:rPr lang="en-US" altLang="ko-KR" dirty="0" smtClean="0"/>
              <a:t>counterfactual</a:t>
            </a:r>
            <a:r>
              <a:rPr lang="ko-KR" altLang="en-US" dirty="0" smtClean="0"/>
              <a:t>은 주어진 도메인의 </a:t>
            </a:r>
            <a:r>
              <a:rPr lang="en-US" altLang="ko-KR" b="1" dirty="0" smtClean="0">
                <a:solidFill>
                  <a:srgbClr val="0000FF"/>
                </a:solidFill>
              </a:rPr>
              <a:t>valid data point</a:t>
            </a:r>
            <a:r>
              <a:rPr lang="ko-KR" altLang="en-US" b="1" dirty="0" smtClean="0">
                <a:solidFill>
                  <a:srgbClr val="0000FF"/>
                </a:solidFill>
              </a:rPr>
              <a:t>가 아니거나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어렵거나 </a:t>
            </a:r>
            <a:r>
              <a:rPr lang="ko-KR" altLang="en-US" b="1" dirty="0" smtClean="0">
                <a:solidFill>
                  <a:srgbClr val="0000FF"/>
                </a:solidFill>
              </a:rPr>
              <a:t>불가능한 </a:t>
            </a:r>
            <a:r>
              <a:rPr lang="en-US" altLang="ko-KR" b="1" dirty="0" smtClean="0">
                <a:solidFill>
                  <a:srgbClr val="0000FF"/>
                </a:solidFill>
              </a:rPr>
              <a:t>feature change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suggest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2605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 smtClean="0"/>
              <a:t>A </a:t>
            </a:r>
            <a:r>
              <a:rPr lang="en-US" altLang="ko-KR" dirty="0"/>
              <a:t>Case-Based Technique for Generating Counterfactuals for </a:t>
            </a:r>
            <a:r>
              <a:rPr lang="en-US" altLang="ko-KR" dirty="0" smtClean="0"/>
              <a:t>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2553629"/>
            <a:ext cx="6788821" cy="5768567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CBR’s prospect for counterfactuals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많은 </a:t>
            </a:r>
            <a:r>
              <a:rPr lang="en-US" altLang="ko-KR" dirty="0" smtClean="0">
                <a:sym typeface="Helvetica"/>
              </a:rPr>
              <a:t>XAI </a:t>
            </a:r>
            <a:r>
              <a:rPr lang="ko-KR" altLang="en-US" dirty="0" smtClean="0">
                <a:sym typeface="Helvetica"/>
              </a:rPr>
              <a:t>기술에서는 </a:t>
            </a:r>
            <a:r>
              <a:rPr lang="en-US" altLang="ko-KR" dirty="0" smtClean="0">
                <a:sym typeface="Helvetica"/>
              </a:rPr>
              <a:t>random perturbation</a:t>
            </a:r>
            <a:r>
              <a:rPr lang="ko-KR" altLang="en-US" dirty="0" smtClean="0">
                <a:sym typeface="Helvetica"/>
              </a:rPr>
              <a:t>을 사용하는데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이것은 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sparcity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및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plausibility problem</a:t>
            </a:r>
            <a:r>
              <a:rPr lang="ko-KR" altLang="en-US" dirty="0" smtClean="0">
                <a:sym typeface="Helvetica"/>
              </a:rPr>
              <a:t>을 발생시킬 수 있음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좋은 </a:t>
            </a:r>
            <a:r>
              <a:rPr lang="en-US" altLang="ko-KR" dirty="0" smtClean="0">
                <a:sym typeface="Helvetica"/>
              </a:rPr>
              <a:t>counterfactual</a:t>
            </a:r>
            <a:r>
              <a:rPr lang="ko-KR" altLang="en-US" dirty="0" smtClean="0">
                <a:sym typeface="Helvetica"/>
              </a:rPr>
              <a:t>은 </a:t>
            </a:r>
            <a:r>
              <a:rPr lang="en-US" altLang="ko-KR" dirty="0" smtClean="0">
                <a:sym typeface="Helvetica"/>
              </a:rPr>
              <a:t>query case</a:t>
            </a:r>
            <a:r>
              <a:rPr lang="ko-KR" altLang="en-US" dirty="0" smtClean="0">
                <a:sym typeface="Helvetica"/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2 feature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넘게 차이가 나지 않는 것</a:t>
            </a:r>
            <a:r>
              <a:rPr lang="ko-KR" altLang="en-US" dirty="0" smtClean="0">
                <a:sym typeface="Helvetica"/>
              </a:rPr>
              <a:t>으로 정의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484700" y="2741414"/>
            <a:ext cx="93936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query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1452" y="4664477"/>
            <a:ext cx="31258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Good counterfactual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59972"/>
              </p:ext>
            </p:extLst>
          </p:nvPr>
        </p:nvGraphicFramePr>
        <p:xfrm>
          <a:off x="8499306" y="3401744"/>
          <a:ext cx="2910148" cy="1074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537">
                  <a:extLst>
                    <a:ext uri="{9D8B030D-6E8A-4147-A177-3AD203B41FA5}">
                      <a16:colId xmlns:a16="http://schemas.microsoft.com/office/drawing/2014/main" val="1854464419"/>
                    </a:ext>
                  </a:extLst>
                </a:gridCol>
                <a:gridCol w="727537">
                  <a:extLst>
                    <a:ext uri="{9D8B030D-6E8A-4147-A177-3AD203B41FA5}">
                      <a16:colId xmlns:a16="http://schemas.microsoft.com/office/drawing/2014/main" val="458506843"/>
                    </a:ext>
                  </a:extLst>
                </a:gridCol>
                <a:gridCol w="727537">
                  <a:extLst>
                    <a:ext uri="{9D8B030D-6E8A-4147-A177-3AD203B41FA5}">
                      <a16:colId xmlns:a16="http://schemas.microsoft.com/office/drawing/2014/main" val="928530900"/>
                    </a:ext>
                  </a:extLst>
                </a:gridCol>
                <a:gridCol w="727537">
                  <a:extLst>
                    <a:ext uri="{9D8B030D-6E8A-4147-A177-3AD203B41FA5}">
                      <a16:colId xmlns:a16="http://schemas.microsoft.com/office/drawing/2014/main" val="3570213443"/>
                    </a:ext>
                  </a:extLst>
                </a:gridCol>
              </a:tblGrid>
              <a:tr h="358109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30914"/>
                  </a:ext>
                </a:extLst>
              </a:tr>
              <a:tr h="358109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88091"/>
                  </a:ext>
                </a:extLst>
              </a:tr>
              <a:tr h="358109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3125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78786"/>
              </p:ext>
            </p:extLst>
          </p:nvPr>
        </p:nvGraphicFramePr>
        <p:xfrm>
          <a:off x="8499306" y="5324807"/>
          <a:ext cx="2910148" cy="1074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537">
                  <a:extLst>
                    <a:ext uri="{9D8B030D-6E8A-4147-A177-3AD203B41FA5}">
                      <a16:colId xmlns:a16="http://schemas.microsoft.com/office/drawing/2014/main" val="1854464419"/>
                    </a:ext>
                  </a:extLst>
                </a:gridCol>
                <a:gridCol w="727537">
                  <a:extLst>
                    <a:ext uri="{9D8B030D-6E8A-4147-A177-3AD203B41FA5}">
                      <a16:colId xmlns:a16="http://schemas.microsoft.com/office/drawing/2014/main" val="458506843"/>
                    </a:ext>
                  </a:extLst>
                </a:gridCol>
                <a:gridCol w="727537">
                  <a:extLst>
                    <a:ext uri="{9D8B030D-6E8A-4147-A177-3AD203B41FA5}">
                      <a16:colId xmlns:a16="http://schemas.microsoft.com/office/drawing/2014/main" val="928530900"/>
                    </a:ext>
                  </a:extLst>
                </a:gridCol>
                <a:gridCol w="727537">
                  <a:extLst>
                    <a:ext uri="{9D8B030D-6E8A-4147-A177-3AD203B41FA5}">
                      <a16:colId xmlns:a16="http://schemas.microsoft.com/office/drawing/2014/main" val="3570213443"/>
                    </a:ext>
                  </a:extLst>
                </a:gridCol>
              </a:tblGrid>
              <a:tr h="358109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30914"/>
                  </a:ext>
                </a:extLst>
              </a:tr>
              <a:tr h="358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DIF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DIF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88091"/>
                  </a:ext>
                </a:extLst>
              </a:tr>
              <a:tr h="358109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3125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12479" y="6587540"/>
            <a:ext cx="288380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Bad counterfactual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71590"/>
              </p:ext>
            </p:extLst>
          </p:nvPr>
        </p:nvGraphicFramePr>
        <p:xfrm>
          <a:off x="8499306" y="7247869"/>
          <a:ext cx="2910148" cy="1074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537">
                  <a:extLst>
                    <a:ext uri="{9D8B030D-6E8A-4147-A177-3AD203B41FA5}">
                      <a16:colId xmlns:a16="http://schemas.microsoft.com/office/drawing/2014/main" val="1854464419"/>
                    </a:ext>
                  </a:extLst>
                </a:gridCol>
                <a:gridCol w="727537">
                  <a:extLst>
                    <a:ext uri="{9D8B030D-6E8A-4147-A177-3AD203B41FA5}">
                      <a16:colId xmlns:a16="http://schemas.microsoft.com/office/drawing/2014/main" val="458506843"/>
                    </a:ext>
                  </a:extLst>
                </a:gridCol>
                <a:gridCol w="727537">
                  <a:extLst>
                    <a:ext uri="{9D8B030D-6E8A-4147-A177-3AD203B41FA5}">
                      <a16:colId xmlns:a16="http://schemas.microsoft.com/office/drawing/2014/main" val="928530900"/>
                    </a:ext>
                  </a:extLst>
                </a:gridCol>
                <a:gridCol w="727537">
                  <a:extLst>
                    <a:ext uri="{9D8B030D-6E8A-4147-A177-3AD203B41FA5}">
                      <a16:colId xmlns:a16="http://schemas.microsoft.com/office/drawing/2014/main" val="3570213443"/>
                    </a:ext>
                  </a:extLst>
                </a:gridCol>
              </a:tblGrid>
              <a:tr h="3581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DIF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DIF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30914"/>
                  </a:ext>
                </a:extLst>
              </a:tr>
              <a:tr h="358109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</a:rPr>
                        <a:t>DIF</a:t>
                      </a:r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88091"/>
                  </a:ext>
                </a:extLst>
              </a:tr>
              <a:tr h="358109"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3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985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 smtClean="0"/>
              <a:t>A </a:t>
            </a:r>
            <a:r>
              <a:rPr lang="en-US" altLang="ko-KR" dirty="0"/>
              <a:t>Case-Based Technique for Generating Counterfactuals for </a:t>
            </a:r>
            <a:r>
              <a:rPr lang="en-US" altLang="ko-KR" dirty="0" smtClean="0"/>
              <a:t>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2553629"/>
            <a:ext cx="11818021" cy="1962615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Experiment 1. Plotting Counterfactual Potential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20</a:t>
            </a:r>
            <a:r>
              <a:rPr lang="ko-KR" altLang="en-US" dirty="0" smtClean="0">
                <a:sym typeface="Helvetica"/>
              </a:rPr>
              <a:t>개의 </a:t>
            </a:r>
            <a:r>
              <a:rPr lang="en-US" altLang="ko-KR" dirty="0" smtClean="0">
                <a:sym typeface="Helvetica"/>
              </a:rPr>
              <a:t>classic dataset</a:t>
            </a:r>
            <a:r>
              <a:rPr lang="ko-KR" altLang="en-US" dirty="0" smtClean="0">
                <a:sym typeface="Helvetica"/>
              </a:rPr>
              <a:t>의 </a:t>
            </a:r>
            <a:r>
              <a:rPr lang="en-US" altLang="ko-KR" dirty="0" smtClean="0">
                <a:sym typeface="Helvetica"/>
              </a:rPr>
              <a:t>counterfactual potential</a:t>
            </a:r>
            <a:r>
              <a:rPr lang="ko-KR" altLang="en-US" dirty="0" smtClean="0">
                <a:sym typeface="Helvetica"/>
              </a:rPr>
              <a:t>을 계산한 결과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good counterfactual</a:t>
            </a:r>
            <a:r>
              <a:rPr lang="ko-KR" altLang="en-US" dirty="0" smtClean="0">
                <a:sym typeface="Helvetica"/>
              </a:rPr>
              <a:t>에 해당하는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1-diff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2-diff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비율이 매우 낮음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29" y="4648548"/>
            <a:ext cx="7580997" cy="37904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13756" y="4995746"/>
            <a:ext cx="1293542" cy="3443301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33775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 smtClean="0"/>
              <a:t>A </a:t>
            </a:r>
            <a:r>
              <a:rPr lang="en-US" altLang="ko-KR" dirty="0"/>
              <a:t>Case-Based Technique for Generating Counterfactuals for </a:t>
            </a:r>
            <a:r>
              <a:rPr lang="en-US" altLang="ko-KR" dirty="0" smtClean="0"/>
              <a:t>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2553629"/>
            <a:ext cx="11628450" cy="5932449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A Case-based Technique for Good Counterfactuals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Counterfactual</a:t>
            </a:r>
            <a:r>
              <a:rPr lang="ko-KR" altLang="en-US" dirty="0" smtClean="0">
                <a:sym typeface="Helvetica"/>
              </a:rPr>
              <a:t>들은 </a:t>
            </a:r>
            <a:r>
              <a:rPr lang="en-US" altLang="ko-KR" dirty="0" smtClean="0">
                <a:sym typeface="Helvetica"/>
              </a:rPr>
              <a:t>plausibility</a:t>
            </a:r>
            <a:r>
              <a:rPr lang="ko-KR" altLang="en-US" dirty="0" smtClean="0">
                <a:sym typeface="Helvetica"/>
              </a:rPr>
              <a:t>를 보장하기 위해 학습 데이터에서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현실에 기반을 둔 타당한 데이터</a:t>
            </a:r>
            <a:r>
              <a:rPr lang="ko-KR" altLang="en-US" dirty="0" smtClean="0">
                <a:sym typeface="Helvetica"/>
              </a:rPr>
              <a:t>들이어야 함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Good counterfactual</a:t>
            </a:r>
            <a:r>
              <a:rPr lang="ko-KR" altLang="en-US" dirty="0" smtClean="0">
                <a:solidFill>
                  <a:srgbClr val="0000FF"/>
                </a:solidFill>
              </a:rPr>
              <a:t>의 패턴을 재사용</a:t>
            </a:r>
            <a:r>
              <a:rPr lang="ko-KR" altLang="en-US" dirty="0" smtClean="0">
                <a:solidFill>
                  <a:schemeClr val="tx1"/>
                </a:solidFill>
              </a:rPr>
              <a:t>하는 형태의 새로운 </a:t>
            </a:r>
            <a:r>
              <a:rPr lang="en-US" altLang="ko-KR" dirty="0" smtClean="0">
                <a:solidFill>
                  <a:schemeClr val="tx1"/>
                </a:solidFill>
              </a:rPr>
              <a:t>case-based counterfactual XAI </a:t>
            </a:r>
            <a:r>
              <a:rPr lang="ko-KR" altLang="en-US" dirty="0" smtClean="0">
                <a:solidFill>
                  <a:schemeClr val="tx1"/>
                </a:solidFill>
              </a:rPr>
              <a:t>기술 개발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새로운 </a:t>
            </a:r>
            <a:r>
              <a:rPr lang="en-US" altLang="ko-KR" dirty="0" smtClean="0">
                <a:solidFill>
                  <a:schemeClr val="tx1"/>
                </a:solidFill>
              </a:rPr>
              <a:t>counterfactual</a:t>
            </a:r>
            <a:r>
              <a:rPr lang="ko-KR" altLang="en-US" dirty="0" smtClean="0">
                <a:solidFill>
                  <a:schemeClr val="tx1"/>
                </a:solidFill>
              </a:rPr>
              <a:t>을 생성할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이미 존재하는 </a:t>
            </a:r>
            <a:r>
              <a:rPr lang="en-US" altLang="ko-KR" dirty="0" smtClean="0">
                <a:solidFill>
                  <a:srgbClr val="0000FF"/>
                </a:solidFill>
              </a:rPr>
              <a:t>good counterfactual</a:t>
            </a:r>
            <a:r>
              <a:rPr lang="ko-KR" altLang="en-US" dirty="0" smtClean="0">
                <a:solidFill>
                  <a:schemeClr val="tx1"/>
                </a:solidFill>
              </a:rPr>
              <a:t>들은 </a:t>
            </a:r>
            <a:r>
              <a:rPr lang="ko-KR" altLang="en-US" dirty="0" smtClean="0">
                <a:solidFill>
                  <a:srgbClr val="0000FF"/>
                </a:solidFill>
              </a:rPr>
              <a:t>어떤 </a:t>
            </a:r>
            <a:r>
              <a:rPr lang="en-US" altLang="ko-KR" dirty="0" smtClean="0">
                <a:solidFill>
                  <a:srgbClr val="0000FF"/>
                </a:solidFill>
              </a:rPr>
              <a:t>feature</a:t>
            </a:r>
            <a:r>
              <a:rPr lang="ko-KR" altLang="en-US" dirty="0" smtClean="0">
                <a:solidFill>
                  <a:srgbClr val="0000FF"/>
                </a:solidFill>
              </a:rPr>
              <a:t>를 적용</a:t>
            </a:r>
            <a:r>
              <a:rPr lang="ko-KR" altLang="en-US" dirty="0" smtClean="0">
                <a:solidFill>
                  <a:schemeClr val="tx1"/>
                </a:solidFill>
              </a:rPr>
              <a:t>해야 하는지의 힌트 제공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95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 smtClean="0"/>
              <a:t>A </a:t>
            </a:r>
            <a:r>
              <a:rPr lang="en-US" altLang="ko-KR" dirty="0"/>
              <a:t>Case-Based Technique for Generating Counterfactuals for </a:t>
            </a:r>
            <a:r>
              <a:rPr lang="en-US" altLang="ko-KR" dirty="0" smtClean="0"/>
              <a:t>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4" y="2553630"/>
            <a:ext cx="11959115" cy="2029522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ym typeface="Helvetica"/>
              </a:rPr>
              <a:t>Leaveraging</a:t>
            </a:r>
            <a:r>
              <a:rPr lang="en-US" altLang="ko-KR" dirty="0" smtClean="0">
                <a:sym typeface="Helvetica"/>
              </a:rPr>
              <a:t> Counterfactual Cases for Explanation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case C</a:t>
            </a:r>
            <a:r>
              <a:rPr lang="ko-KR" altLang="en-US" dirty="0" smtClean="0">
                <a:sym typeface="Helvetica"/>
              </a:rPr>
              <a:t>와 대응되는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(case, corresponding good counterfactual)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xc(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x,x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’), xc(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y,y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’), xc(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z,z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’)</a:t>
            </a:r>
            <a:r>
              <a:rPr lang="ko-KR" altLang="en-US" dirty="0" smtClean="0">
                <a:sym typeface="Helvetica"/>
              </a:rPr>
              <a:t>에 대한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2-class</a:t>
            </a:r>
            <a:r>
              <a:rPr lang="en-US" altLang="ko-KR" dirty="0" smtClean="0">
                <a:sym typeface="Helvetica"/>
              </a:rPr>
              <a:t> case-base</a:t>
            </a:r>
            <a:r>
              <a:rPr lang="ko-KR" altLang="en-US" dirty="0" smtClean="0">
                <a:sym typeface="Helvetica"/>
              </a:rPr>
              <a:t>는 그림과 같음</a:t>
            </a:r>
            <a:endParaRPr lang="en-US" altLang="ko-KR" dirty="0" smtClean="0">
              <a:sym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2118" y="4583152"/>
            <a:ext cx="7333872" cy="415940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5073804" y="5887844"/>
            <a:ext cx="289932" cy="35683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/>
          <p:nvPr/>
        </p:nvCxnSpPr>
        <p:spPr>
          <a:xfrm flipV="1">
            <a:off x="4705815" y="6244683"/>
            <a:ext cx="657921" cy="14496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 rot="20882687">
            <a:off x="4286172" y="6290623"/>
            <a:ext cx="149720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rgbClr val="FF0000"/>
                </a:solidFill>
              </a:rPr>
              <a:t>match feature </a:t>
            </a:r>
            <a:r>
              <a:rPr lang="ko-KR" altLang="en-US" sz="1200" dirty="0" smtClean="0">
                <a:solidFill>
                  <a:srgbClr val="FF0000"/>
                </a:solidFill>
              </a:rPr>
              <a:t>복사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 rot="20882687">
            <a:off x="5091362" y="5514089"/>
            <a:ext cx="101149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rgbClr val="FF0000"/>
                </a:solidFill>
              </a:rPr>
              <a:t>Difference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Feature</a:t>
            </a:r>
            <a:r>
              <a:rPr kumimoji="0" lang="en-US" altLang="ko-KR" sz="1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 </a:t>
            </a:r>
            <a:r>
              <a:rPr kumimoji="0" lang="ko-KR" altLang="en-US" sz="1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복사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17244" y="6241312"/>
            <a:ext cx="567072" cy="337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6375435" y="6033026"/>
            <a:ext cx="16526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가 서로 다르므로</a:t>
            </a:r>
            <a:endParaRPr kumimoji="0" lang="en-US" altLang="ko-KR" sz="12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solidFill>
                  <a:srgbClr val="FF0000"/>
                </a:solidFill>
              </a:rPr>
              <a:t>Good counterfactual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651698" y="6835853"/>
            <a:ext cx="383076" cy="15017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>
            <a:off x="5528950" y="7143912"/>
            <a:ext cx="571830" cy="70938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4964724" y="6623680"/>
            <a:ext cx="126477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와</a:t>
            </a:r>
            <a:r>
              <a:rPr kumimoji="0" lang="ko-KR" altLang="en-US" sz="1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1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kumimoji="0" lang="ko-KR" altLang="en-US" sz="1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가 같음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12026" y="7042970"/>
            <a:ext cx="16078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와</a:t>
            </a:r>
            <a:r>
              <a:rPr kumimoji="0" lang="ko-KR" altLang="en-US" sz="1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1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rPr kumimoji="0" lang="ko-KR" altLang="en-US" sz="1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가 다름</a:t>
            </a:r>
            <a:endParaRPr kumimoji="0" lang="en-US" altLang="ko-KR" sz="1200" b="1" i="0" u="none" strike="noStrike" cap="none" spc="0" normalizeH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Good counterfactual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597109" y="7582968"/>
            <a:ext cx="159945" cy="36427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4948087" y="7947247"/>
            <a:ext cx="1843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 smtClean="0">
                <a:solidFill>
                  <a:srgbClr val="FF0000"/>
                </a:solidFill>
              </a:rPr>
              <a:t>nn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en-US" altLang="ko-KR" sz="1200" dirty="0" smtClean="0">
                <a:solidFill>
                  <a:srgbClr val="FF0000"/>
                </a:solidFill>
              </a:rPr>
              <a:t>difference feature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Value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가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q’’ 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생성에 이용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9886" y="4445936"/>
            <a:ext cx="194604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err="1">
                <a:solidFill>
                  <a:srgbClr val="FF0000"/>
                </a:solidFill>
              </a:rPr>
              <a:t>x</a:t>
            </a:r>
            <a:r>
              <a:rPr kumimoji="0" lang="en-US" altLang="ko-KR" sz="12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,x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’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의 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difference </a:t>
            </a:r>
            <a:r>
              <a:rPr kumimoji="0" lang="en-US" altLang="ko-KR" sz="12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featur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는</a:t>
            </a:r>
            <a:endParaRPr kumimoji="0" lang="en-US" altLang="ko-KR" sz="12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FF0000"/>
                </a:solidFill>
              </a:rPr>
              <a:t>p</a:t>
            </a:r>
            <a:r>
              <a:rPr kumimoji="0" lang="en-US" altLang="ko-KR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’ </a:t>
            </a:r>
            <a:r>
              <a:rPr kumimoji="0" lang="ko-KR" altLang="en-US" sz="12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Helvetica Neue"/>
              </a:rPr>
              <a:t>생성에 결정적인 역할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87373" y="4876423"/>
            <a:ext cx="631397" cy="92506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34288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 smtClean="0"/>
              <a:t>A </a:t>
            </a:r>
            <a:r>
              <a:rPr lang="en-US" altLang="ko-KR" dirty="0"/>
              <a:t>Case-Based Technique for Generating Counterfactuals for </a:t>
            </a:r>
            <a:r>
              <a:rPr lang="en-US" altLang="ko-KR" dirty="0" smtClean="0"/>
              <a:t>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4" y="2553630"/>
            <a:ext cx="11959115" cy="6032810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A Case-Based Approach to Generating Good Counterfactuals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좋은 </a:t>
            </a:r>
            <a:r>
              <a:rPr lang="en-US" altLang="ko-KR" dirty="0" smtClean="0">
                <a:sym typeface="Helvetica"/>
              </a:rPr>
              <a:t>counterfactual </a:t>
            </a:r>
            <a:r>
              <a:rPr lang="ko-KR" altLang="en-US" dirty="0" smtClean="0">
                <a:sym typeface="Helvetica"/>
              </a:rPr>
              <a:t>생성을 위한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가까운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explanation case</a:t>
            </a:r>
            <a:r>
              <a:rPr lang="ko-KR" altLang="en-US" dirty="0" smtClean="0">
                <a:sym typeface="Helvetica"/>
              </a:rPr>
              <a:t>에 대한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reusing, revising</a:t>
            </a:r>
            <a:r>
              <a:rPr lang="ko-KR" altLang="en-US" dirty="0" smtClean="0">
                <a:sym typeface="Helvetica"/>
              </a:rPr>
              <a:t>을 이용한</a:t>
            </a:r>
            <a:r>
              <a:rPr lang="en-US" altLang="ko-KR" dirty="0" smtClean="0">
                <a:sym typeface="Helvetica"/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classical case-based reasoning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방법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Q</a:t>
            </a:r>
            <a:r>
              <a:rPr lang="en-US" altLang="ko-KR" dirty="0" smtClean="0">
                <a:sym typeface="Helvetica"/>
              </a:rPr>
              <a:t>uery p</a:t>
            </a:r>
            <a:r>
              <a:rPr lang="ko-KR" altLang="en-US" dirty="0" smtClean="0">
                <a:sym typeface="Helvetica"/>
              </a:rPr>
              <a:t>에 대해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query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와 가장 비슷한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XC case</a:t>
            </a:r>
            <a:r>
              <a:rPr lang="ko-KR" altLang="en-US" dirty="0" smtClean="0">
                <a:sym typeface="Helvetica"/>
              </a:rPr>
              <a:t>를 정의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rgbClr val="0000FF"/>
                </a:solidFill>
                <a:sym typeface="Helvetica"/>
              </a:rPr>
              <a:t>x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c(</a:t>
            </a: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x,x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’)</a:t>
            </a:r>
            <a:r>
              <a:rPr lang="ko-KR" altLang="en-US" dirty="0" smtClean="0">
                <a:sym typeface="Helvetica"/>
              </a:rPr>
              <a:t>의 각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match</a:t>
            </a:r>
            <a:r>
              <a:rPr lang="en-US" altLang="ko-KR" dirty="0" smtClean="0">
                <a:sym typeface="Helvetica"/>
              </a:rPr>
              <a:t> feature</a:t>
            </a:r>
            <a:r>
              <a:rPr lang="ko-KR" altLang="en-US" dirty="0" smtClean="0">
                <a:sym typeface="Helvetica"/>
              </a:rPr>
              <a:t>에 대해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</a:t>
            </a:r>
            <a:r>
              <a:rPr lang="ko-KR" altLang="en-US" dirty="0" smtClean="0">
                <a:sym typeface="Helvetica"/>
              </a:rPr>
              <a:t>에 있는 이 값들을 새로운 </a:t>
            </a:r>
            <a:r>
              <a:rPr lang="en-US" altLang="ko-KR" dirty="0" smtClean="0">
                <a:sym typeface="Helvetica"/>
              </a:rPr>
              <a:t>counterfactual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p’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 복사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마찬가지로 </a:t>
            </a:r>
            <a:r>
              <a:rPr lang="en-US" altLang="ko-KR" dirty="0" smtClean="0">
                <a:sym typeface="Helvetica"/>
              </a:rPr>
              <a:t>xc(</a:t>
            </a:r>
            <a:r>
              <a:rPr lang="en-US" altLang="ko-KR" dirty="0" err="1" smtClean="0">
                <a:sym typeface="Helvetica"/>
              </a:rPr>
              <a:t>x,x</a:t>
            </a:r>
            <a:r>
              <a:rPr lang="en-US" altLang="ko-KR" dirty="0" smtClean="0">
                <a:sym typeface="Helvetica"/>
              </a:rPr>
              <a:t>’)</a:t>
            </a:r>
            <a:r>
              <a:rPr lang="ko-KR" altLang="en-US" dirty="0" smtClean="0">
                <a:sym typeface="Helvetica"/>
              </a:rPr>
              <a:t>의 각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difference</a:t>
            </a:r>
            <a:r>
              <a:rPr lang="en-US" altLang="ko-KR" dirty="0" smtClean="0">
                <a:sym typeface="Helvetica"/>
              </a:rPr>
              <a:t> feature</a:t>
            </a:r>
            <a:r>
              <a:rPr lang="ko-KR" altLang="en-US" dirty="0" smtClean="0">
                <a:sym typeface="Helvetica"/>
              </a:rPr>
              <a:t>에 대해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x’</a:t>
            </a:r>
            <a:r>
              <a:rPr lang="ko-KR" altLang="en-US" dirty="0" smtClean="0">
                <a:sym typeface="Helvetica"/>
              </a:rPr>
              <a:t>의 값들을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p’</a:t>
            </a:r>
            <a:r>
              <a:rPr lang="ko-KR" altLang="en-US" dirty="0" smtClean="0">
                <a:sym typeface="Helvetica"/>
              </a:rPr>
              <a:t>에 복사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p</a:t>
            </a:r>
            <a:r>
              <a:rPr lang="en-US" altLang="ko-KR" dirty="0" smtClean="0">
                <a:sym typeface="Helvetica"/>
              </a:rPr>
              <a:t>’</a:t>
            </a:r>
            <a:r>
              <a:rPr lang="ko-KR" altLang="en-US" dirty="0" smtClean="0">
                <a:sym typeface="Helvetica"/>
              </a:rPr>
              <a:t>가 </a:t>
            </a:r>
            <a:r>
              <a:rPr lang="en-US" altLang="ko-KR" dirty="0" smtClean="0">
                <a:sym typeface="Helvetica"/>
              </a:rPr>
              <a:t>good counterfactual</a:t>
            </a:r>
            <a:r>
              <a:rPr lang="ko-KR" altLang="en-US" dirty="0" smtClean="0">
                <a:sym typeface="Helvetica"/>
              </a:rPr>
              <a:t>이 되게 하기 위해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와는 서로 다른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class</a:t>
            </a:r>
            <a:r>
              <a:rPr lang="ko-KR" altLang="en-US" dirty="0" smtClean="0">
                <a:sym typeface="Helvetica"/>
              </a:rPr>
              <a:t>여야 함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p</a:t>
            </a:r>
            <a:r>
              <a:rPr lang="en-US" altLang="ko-KR" dirty="0" smtClean="0">
                <a:sym typeface="Helvetica"/>
              </a:rPr>
              <a:t>’</a:t>
            </a:r>
            <a:r>
              <a:rPr lang="ko-KR" altLang="en-US" dirty="0" smtClean="0">
                <a:sym typeface="Helvetica"/>
              </a:rPr>
              <a:t>가 </a:t>
            </a:r>
            <a:r>
              <a:rPr lang="en-US" altLang="ko-KR" dirty="0" smtClean="0">
                <a:sym typeface="Helvetica"/>
              </a:rPr>
              <a:t>retrieval/reuse</a:t>
            </a:r>
            <a:r>
              <a:rPr lang="ko-KR" altLang="en-US" dirty="0" smtClean="0">
                <a:sym typeface="Helvetica"/>
              </a:rPr>
              <a:t>된 후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target query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class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가 서로 같을</a:t>
            </a:r>
            <a:r>
              <a:rPr lang="ko-KR" altLang="en-US" dirty="0" smtClean="0">
                <a:sym typeface="Helvetica"/>
              </a:rPr>
              <a:t> 수 있음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q</a:t>
            </a:r>
            <a:r>
              <a:rPr lang="en-US" altLang="ko-KR" dirty="0" smtClean="0">
                <a:sym typeface="Helvetica"/>
              </a:rPr>
              <a:t>’</a:t>
            </a:r>
            <a:r>
              <a:rPr lang="ko-KR" altLang="en-US" dirty="0" smtClean="0">
                <a:sym typeface="Helvetica"/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valid counterfactual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이 아니기 </a:t>
            </a:r>
            <a:r>
              <a:rPr lang="ko-KR" altLang="en-US" dirty="0" smtClean="0">
                <a:sym typeface="Helvetica"/>
              </a:rPr>
              <a:t>때문에 </a:t>
            </a:r>
            <a:r>
              <a:rPr lang="en-US" altLang="ko-KR" dirty="0" smtClean="0">
                <a:sym typeface="Helvetica"/>
              </a:rPr>
              <a:t>difference feature</a:t>
            </a:r>
            <a:r>
              <a:rPr lang="ko-KR" altLang="en-US" dirty="0" smtClean="0">
                <a:sym typeface="Helvetica"/>
              </a:rPr>
              <a:t>의 값에 대한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revise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를 위해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adaptation step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을 수행</a:t>
            </a:r>
            <a:r>
              <a:rPr lang="ko-KR" altLang="en-US" dirty="0" smtClean="0">
                <a:sym typeface="Helvetica"/>
              </a:rPr>
              <a:t>할 수 있음</a:t>
            </a:r>
            <a:endParaRPr lang="en-US" altLang="ko-KR" dirty="0" smtClean="0"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27651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 smtClean="0"/>
              <a:t>A </a:t>
            </a:r>
            <a:r>
              <a:rPr lang="en-US" altLang="ko-KR" dirty="0"/>
              <a:t>Case-Based Technique for Generating Counterfactuals for </a:t>
            </a:r>
            <a:r>
              <a:rPr lang="en-US" altLang="ko-KR" dirty="0" smtClean="0"/>
              <a:t>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4" y="2553630"/>
            <a:ext cx="11959115" cy="2932770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Method: Data &amp; Procedure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각 </a:t>
            </a:r>
            <a:r>
              <a:rPr lang="en-US" altLang="ko-KR" dirty="0" smtClean="0">
                <a:sym typeface="Helvetica"/>
              </a:rPr>
              <a:t>dataset</a:t>
            </a:r>
            <a:r>
              <a:rPr lang="ko-KR" altLang="en-US" dirty="0" smtClean="0">
                <a:sym typeface="Helvetica"/>
              </a:rPr>
              <a:t>은 복잡도가 서로 다른 </a:t>
            </a:r>
            <a:r>
              <a:rPr lang="en-US" altLang="ko-KR" dirty="0" smtClean="0">
                <a:sym typeface="Helvetica"/>
              </a:rPr>
              <a:t>classification task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평가 </a:t>
            </a:r>
            <a:r>
              <a:rPr lang="en-US" altLang="ko-KR" dirty="0" smtClean="0">
                <a:sym typeface="Helvetica"/>
              </a:rPr>
              <a:t>metric</a:t>
            </a:r>
            <a:r>
              <a:rPr lang="ko-KR" altLang="en-US" dirty="0" smtClean="0">
                <a:sym typeface="Helvetica"/>
              </a:rPr>
              <a:t>은 다음과 같다</a:t>
            </a:r>
            <a:r>
              <a:rPr lang="en-US" altLang="ko-KR" dirty="0" smtClean="0">
                <a:sym typeface="Helvetica"/>
              </a:rPr>
              <a:t>.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Good counterfactual</a:t>
            </a:r>
            <a:r>
              <a:rPr lang="ko-KR" altLang="en-US" dirty="0" smtClean="0">
                <a:sym typeface="Helvetica"/>
              </a:rPr>
              <a:t>과 연관되는 </a:t>
            </a:r>
            <a:r>
              <a:rPr lang="en-US" altLang="ko-KR" dirty="0" smtClean="0">
                <a:sym typeface="Helvetica"/>
              </a:rPr>
              <a:t>target/query case </a:t>
            </a:r>
            <a:r>
              <a:rPr lang="ko-KR" altLang="en-US" dirty="0" smtClean="0">
                <a:sym typeface="Helvetica"/>
              </a:rPr>
              <a:t>비율</a:t>
            </a:r>
            <a:endParaRPr lang="en-US" altLang="ko-KR" dirty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새로 생성된 </a:t>
            </a:r>
            <a:r>
              <a:rPr lang="en-US" altLang="ko-KR" dirty="0" smtClean="0">
                <a:sym typeface="Helvetica"/>
              </a:rPr>
              <a:t>good counterfactual</a:t>
            </a:r>
            <a:r>
              <a:rPr lang="ko-KR" altLang="en-US" dirty="0" smtClean="0">
                <a:sym typeface="Helvetica"/>
              </a:rPr>
              <a:t>과 </a:t>
            </a:r>
            <a:r>
              <a:rPr lang="en-US" altLang="ko-KR" dirty="0" smtClean="0">
                <a:sym typeface="Helvetica"/>
              </a:rPr>
              <a:t>target/query </a:t>
            </a:r>
            <a:r>
              <a:rPr lang="ko-KR" altLang="en-US" dirty="0" smtClean="0">
                <a:sym typeface="Helvetica"/>
              </a:rPr>
              <a:t>사이의 거리</a:t>
            </a:r>
            <a:endParaRPr lang="en-US" altLang="ko-KR" dirty="0" smtClean="0">
              <a:sym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86" y="5397191"/>
            <a:ext cx="8850714" cy="34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0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/>
              <a:t>Paper: </a:t>
            </a:r>
            <a:r>
              <a:rPr lang="en-US" altLang="ko-KR" dirty="0" smtClean="0"/>
              <a:t>A </a:t>
            </a:r>
            <a:r>
              <a:rPr lang="en-US" altLang="ko-KR" dirty="0"/>
              <a:t>Case-Based Technique for Generating Counterfactuals for </a:t>
            </a:r>
            <a:r>
              <a:rPr lang="en-US" altLang="ko-KR" dirty="0" smtClean="0"/>
              <a:t>XAI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4" y="2553630"/>
            <a:ext cx="11959115" cy="2297150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Results &amp; Discussion: Explanatory Competence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각 </a:t>
            </a:r>
            <a:r>
              <a:rPr lang="en-US" altLang="ko-KR" dirty="0" smtClean="0">
                <a:sym typeface="Helvetica"/>
              </a:rPr>
              <a:t>dataset</a:t>
            </a:r>
            <a:r>
              <a:rPr lang="ko-KR" altLang="en-US" dirty="0" smtClean="0">
                <a:sym typeface="Helvetica"/>
              </a:rPr>
              <a:t>에 대한 </a:t>
            </a:r>
            <a:r>
              <a:rPr lang="en-US" altLang="ko-KR" dirty="0" smtClean="0">
                <a:sym typeface="Helvetica"/>
              </a:rPr>
              <a:t>explanatory competence</a:t>
            </a:r>
            <a:r>
              <a:rPr lang="ko-KR" altLang="en-US" dirty="0" smtClean="0">
                <a:sym typeface="Helvetica"/>
              </a:rPr>
              <a:t>의 비율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Explanatory competence</a:t>
            </a:r>
            <a:r>
              <a:rPr lang="ko-KR" altLang="en-US" dirty="0" smtClean="0">
                <a:sym typeface="Helvetica"/>
              </a:rPr>
              <a:t>가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case-based counterfactual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접근 방법에 의해 얼마나 좋아질 수 있는지</a:t>
            </a:r>
            <a:r>
              <a:rPr lang="ko-KR" altLang="en-US" dirty="0" smtClean="0">
                <a:sym typeface="Helvetica"/>
              </a:rPr>
              <a:t>를 의미</a:t>
            </a:r>
            <a:endParaRPr lang="en-US" altLang="ko-KR" dirty="0" smtClean="0">
              <a:sym typeface="Helvetic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809" y="5041405"/>
            <a:ext cx="9529181" cy="37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16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</a:t>
            </a:r>
            <a:r>
              <a:rPr lang="ko-KR" altLang="en-US" dirty="0" smtClean="0"/>
              <a:t>상황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논문</a:t>
            </a:r>
            <a:r>
              <a:rPr lang="en-US" altLang="ko-KR" dirty="0" smtClean="0"/>
              <a:t>: </a:t>
            </a:r>
            <a:r>
              <a:rPr lang="en-US" altLang="ko-KR" b="1" dirty="0"/>
              <a:t>Good Counterfactuals and Where to Find Them: A Case-Based Technique for Generating Counterfactuals for Explainable AI (XAI)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Random Acts of Pizza – </a:t>
            </a:r>
            <a:r>
              <a:rPr lang="en-US" altLang="ko-KR" dirty="0" smtClean="0"/>
              <a:t>trai</a:t>
            </a:r>
            <a:r>
              <a:rPr lang="en-US" altLang="ko-KR" dirty="0" smtClean="0"/>
              <a:t>n </a:t>
            </a:r>
            <a:r>
              <a:rPr lang="ko-KR" altLang="en-US" dirty="0" smtClean="0"/>
              <a:t>시의 </a:t>
            </a:r>
            <a:r>
              <a:rPr lang="en-US" altLang="ko-KR" dirty="0" smtClean="0"/>
              <a:t>PCA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시에도 적용할 수 있도록 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decision tree </a:t>
            </a:r>
            <a:r>
              <a:rPr lang="ko-KR" altLang="en-US" dirty="0" smtClean="0"/>
              <a:t>모델 적용</a:t>
            </a:r>
            <a:endParaRPr lang="en-US" altLang="ko-KR" dirty="0" smtClean="0"/>
          </a:p>
          <a:p>
            <a:pPr marL="841935" lvl="1" indent="-397435"/>
            <a:r>
              <a:rPr lang="ko-KR" altLang="en-US" dirty="0" smtClean="0"/>
              <a:t>논문</a:t>
            </a:r>
            <a:endParaRPr lang="en-US" altLang="ko-KR" dirty="0" smtClean="0"/>
          </a:p>
          <a:p>
            <a:pPr marL="1203091" lvl="2" indent="-397435"/>
            <a:r>
              <a:rPr lang="en-US" altLang="ko-KR" dirty="0"/>
              <a:t>Good Counterfactuals and Where to Find Them: A Case-Based Technique for Generating Counterfactuals for Explainable AI (XAI) 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5633481" cy="643375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www.kaggle.com/c/random-acts-of-pizza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Train </a:t>
            </a:r>
            <a:r>
              <a:rPr lang="ko-KR" altLang="en-US" dirty="0" smtClean="0">
                <a:sym typeface="Helvetica"/>
              </a:rPr>
              <a:t>시의 </a:t>
            </a:r>
            <a:r>
              <a:rPr lang="en-US" altLang="ko-KR" dirty="0" smtClean="0">
                <a:sym typeface="Helvetica"/>
              </a:rPr>
              <a:t>PCA</a:t>
            </a:r>
            <a:r>
              <a:rPr lang="ko-KR" altLang="en-US" dirty="0" smtClean="0">
                <a:sym typeface="Helvetica"/>
              </a:rPr>
              <a:t>를 재사용할 수 있게 하여 </a:t>
            </a:r>
            <a:r>
              <a:rPr lang="en-US" altLang="ko-KR" dirty="0" smtClean="0">
                <a:sym typeface="Helvetica"/>
              </a:rPr>
              <a:t>test </a:t>
            </a:r>
            <a:r>
              <a:rPr lang="ko-KR" altLang="en-US" dirty="0" smtClean="0">
                <a:sym typeface="Helvetica"/>
              </a:rPr>
              <a:t>시에도 적용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kNN</a:t>
            </a:r>
            <a:r>
              <a:rPr lang="en-US" altLang="ko-KR" dirty="0" smtClean="0">
                <a:sym typeface="Helvetica"/>
              </a:rPr>
              <a:t> (k Nearest Neighbors) </a:t>
            </a:r>
            <a:r>
              <a:rPr lang="ko-KR" altLang="en-US" dirty="0" smtClean="0">
                <a:sym typeface="Helvetica"/>
              </a:rPr>
              <a:t>모델 적용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Decision tree </a:t>
            </a:r>
            <a:r>
              <a:rPr lang="ko-KR" altLang="en-US" dirty="0" smtClean="0">
                <a:sym typeface="Helvetica"/>
              </a:rPr>
              <a:t>모델 적용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928" y="4474803"/>
            <a:ext cx="3871251" cy="2265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36" y="2052320"/>
            <a:ext cx="3250671" cy="2168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554" y="2055736"/>
            <a:ext cx="3258549" cy="2265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828" y="6994157"/>
            <a:ext cx="3067452" cy="181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1"/>
            <a:ext cx="11648997" cy="508446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Train </a:t>
            </a:r>
            <a:r>
              <a:rPr lang="ko-KR" altLang="en-US" dirty="0" smtClean="0">
                <a:sym typeface="Helvetica"/>
              </a:rPr>
              <a:t>시의 </a:t>
            </a:r>
            <a:r>
              <a:rPr lang="en-US" altLang="ko-KR" dirty="0" smtClean="0">
                <a:sym typeface="Helvetica"/>
              </a:rPr>
              <a:t>PCA</a:t>
            </a:r>
            <a:r>
              <a:rPr lang="ko-KR" altLang="en-US" dirty="0" smtClean="0">
                <a:sym typeface="Helvetica"/>
              </a:rPr>
              <a:t>를 재사용할 수 있게 하여 </a:t>
            </a:r>
            <a:r>
              <a:rPr lang="en-US" altLang="ko-KR" dirty="0" smtClean="0">
                <a:sym typeface="Helvetica"/>
              </a:rPr>
              <a:t>test </a:t>
            </a:r>
            <a:r>
              <a:rPr lang="ko-KR" altLang="en-US" dirty="0" smtClean="0">
                <a:sym typeface="Helvetica"/>
              </a:rPr>
              <a:t>시에도 적용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Train </a:t>
            </a:r>
            <a:r>
              <a:rPr lang="ko-KR" altLang="en-US" dirty="0" smtClean="0">
                <a:sym typeface="Helvetica"/>
              </a:rPr>
              <a:t>시의 </a:t>
            </a:r>
            <a:r>
              <a:rPr lang="en-US" altLang="ko-KR" dirty="0" smtClean="0">
                <a:sym typeface="Helvetica"/>
              </a:rPr>
              <a:t>PCA</a:t>
            </a:r>
            <a:r>
              <a:rPr lang="ko-KR" altLang="en-US" dirty="0" smtClean="0">
                <a:sym typeface="Helvetica"/>
              </a:rPr>
              <a:t>를 </a:t>
            </a:r>
            <a:r>
              <a:rPr lang="en-US" altLang="ko-KR" dirty="0" smtClean="0">
                <a:sym typeface="Helvetica"/>
              </a:rPr>
              <a:t>Test </a:t>
            </a:r>
            <a:r>
              <a:rPr lang="ko-KR" altLang="en-US" dirty="0" smtClean="0">
                <a:sym typeface="Helvetica"/>
              </a:rPr>
              <a:t>시에 재사용하기 위하여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열의 개수를 일치</a:t>
            </a:r>
            <a:r>
              <a:rPr lang="ko-KR" altLang="en-US" dirty="0" smtClean="0">
                <a:sym typeface="Helvetica"/>
              </a:rPr>
              <a:t>시켜야 하는데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이를 위하여 </a:t>
            </a:r>
            <a:r>
              <a:rPr lang="en-US" altLang="ko-KR" dirty="0" err="1" smtClean="0">
                <a:sym typeface="Helvetica"/>
              </a:rPr>
              <a:t>unix_timestamp_of_request_utc</a:t>
            </a:r>
            <a:r>
              <a:rPr lang="en-US" altLang="ko-KR" dirty="0" smtClean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열 제거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Train </a:t>
            </a:r>
            <a:r>
              <a:rPr lang="ko-KR" altLang="en-US" dirty="0" smtClean="0">
                <a:sym typeface="Helvetica"/>
              </a:rPr>
              <a:t>시의 </a:t>
            </a:r>
            <a:r>
              <a:rPr lang="en-US" altLang="ko-KR" dirty="0" smtClean="0">
                <a:sym typeface="Helvetica"/>
              </a:rPr>
              <a:t>PCA</a:t>
            </a:r>
            <a:r>
              <a:rPr lang="ko-KR" altLang="en-US" dirty="0" smtClean="0">
                <a:sym typeface="Helvetica"/>
              </a:rPr>
              <a:t>에는 </a:t>
            </a:r>
            <a:r>
              <a:rPr lang="en-US" altLang="ko-KR" b="1" dirty="0">
                <a:solidFill>
                  <a:srgbClr val="0000FF"/>
                </a:solidFill>
                <a:sym typeface="Helvetica"/>
              </a:rPr>
              <a:t>target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column(</a:t>
            </a:r>
            <a:r>
              <a:rPr lang="en-US" altLang="ko-KR" b="1" dirty="0" err="1" smtClean="0">
                <a:solidFill>
                  <a:srgbClr val="0000FF"/>
                </a:solidFill>
                <a:sym typeface="Helvetica"/>
              </a:rPr>
              <a:t>requester_received_pizza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)</a:t>
            </a:r>
            <a:r>
              <a:rPr lang="ko-KR" altLang="en-US" dirty="0" smtClean="0">
                <a:sym typeface="Helvetica"/>
              </a:rPr>
              <a:t>이 있는데</a:t>
            </a:r>
            <a:r>
              <a:rPr lang="en-US" altLang="ko-KR" dirty="0" smtClean="0">
                <a:sym typeface="Helvetica"/>
              </a:rPr>
              <a:t>, Test </a:t>
            </a:r>
            <a:r>
              <a:rPr lang="ko-KR" altLang="en-US" dirty="0" smtClean="0">
                <a:sym typeface="Helvetica"/>
              </a:rPr>
              <a:t>시에는 </a:t>
            </a:r>
            <a:r>
              <a:rPr lang="en-US" altLang="ko-KR" dirty="0" smtClean="0">
                <a:sym typeface="Helvetica"/>
              </a:rPr>
              <a:t>target column</a:t>
            </a:r>
            <a:r>
              <a:rPr lang="ko-KR" altLang="en-US" dirty="0" smtClean="0">
                <a:sym typeface="Helvetica"/>
              </a:rPr>
              <a:t>이 없으므로 </a:t>
            </a:r>
            <a:r>
              <a:rPr lang="en-US" altLang="ko-KR" dirty="0" smtClean="0">
                <a:sym typeface="Helvetica"/>
              </a:rPr>
              <a:t>Train</a:t>
            </a:r>
            <a:r>
              <a:rPr lang="ko-KR" altLang="en-US" dirty="0" smtClean="0">
                <a:sym typeface="Helvetica"/>
              </a:rPr>
              <a:t>에서 얻은 </a:t>
            </a:r>
            <a:r>
              <a:rPr lang="en-US" altLang="ko-KR" dirty="0" smtClean="0">
                <a:sym typeface="Helvetica"/>
              </a:rPr>
              <a:t>PCA</a:t>
            </a:r>
            <a:r>
              <a:rPr lang="ko-KR" altLang="en-US" dirty="0" smtClean="0">
                <a:sym typeface="Helvetica"/>
              </a:rPr>
              <a:t>에서 해당 열을 제거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95" y="4710926"/>
            <a:ext cx="8185964" cy="940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121" y="7178365"/>
            <a:ext cx="5343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88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1648997" cy="660102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Random Acts of </a:t>
            </a:r>
            <a:r>
              <a:rPr lang="en-US" altLang="ko-KR" dirty="0" smtClean="0"/>
              <a:t>Pizza - 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(k Nearest Neighbors) </a:t>
            </a:r>
            <a:r>
              <a:rPr lang="ko-KR" altLang="en-US" dirty="0" smtClean="0"/>
              <a:t>모델 적용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학습 데이터에서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PCA</a:t>
            </a:r>
            <a:r>
              <a:rPr lang="ko-KR" altLang="en-US" dirty="0">
                <a:sym typeface="Helvetica"/>
              </a:rPr>
              <a:t> </a:t>
            </a:r>
            <a:r>
              <a:rPr lang="ko-KR" altLang="en-US" dirty="0" smtClean="0">
                <a:sym typeface="Helvetica"/>
              </a:rPr>
              <a:t>및 이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PCA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 의해 변환된 데이터 </a:t>
            </a:r>
            <a:r>
              <a:rPr lang="ko-KR" altLang="en-US" dirty="0" smtClean="0">
                <a:sym typeface="Helvetica"/>
              </a:rPr>
              <a:t>추출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학습 데이터에서 추출한 </a:t>
            </a:r>
            <a:r>
              <a:rPr lang="en-US" altLang="ko-KR" dirty="0" smtClean="0">
                <a:sym typeface="Helvetica"/>
              </a:rPr>
              <a:t>PCA</a:t>
            </a:r>
            <a:r>
              <a:rPr lang="ko-KR" altLang="en-US" dirty="0" smtClean="0">
                <a:sym typeface="Helvetica"/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테스트 데이터에서 사용할 수 있게 변환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테스트 데이터를 </a:t>
            </a:r>
            <a:r>
              <a:rPr lang="en-US" altLang="ko-KR" dirty="0" smtClean="0">
                <a:sym typeface="Helvetica"/>
              </a:rPr>
              <a:t>PCA</a:t>
            </a:r>
            <a:r>
              <a:rPr lang="ko-KR" altLang="en-US" dirty="0" smtClean="0">
                <a:sym typeface="Helvetica"/>
              </a:rPr>
              <a:t>를 이용하여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변환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PCA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 의해 변환된 테스트 데이터</a:t>
            </a:r>
            <a:r>
              <a:rPr lang="ko-KR" altLang="en-US" dirty="0" smtClean="0">
                <a:sym typeface="Helvetica"/>
              </a:rPr>
              <a:t>에 </a:t>
            </a:r>
            <a:r>
              <a:rPr lang="en-US" altLang="ko-KR" dirty="0" err="1" smtClean="0">
                <a:solidFill>
                  <a:srgbClr val="FF0000"/>
                </a:solidFill>
                <a:sym typeface="Helvetica"/>
              </a:rPr>
              <a:t>kNN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 (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최근접 이웃법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) </a:t>
            </a:r>
            <a:r>
              <a:rPr lang="ko-KR" altLang="en-US" dirty="0" smtClean="0">
                <a:sym typeface="Helvetica"/>
              </a:rPr>
              <a:t>알고리즘을 적용하여 결과값 예측</a:t>
            </a:r>
            <a:endParaRPr lang="en-US" altLang="ko-KR" dirty="0" smtClean="0"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학습 데이터 중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0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인 것과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1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인 것의 비율의 역수</a:t>
            </a:r>
            <a:r>
              <a:rPr lang="ko-KR" altLang="en-US" dirty="0" smtClean="0">
                <a:sym typeface="Helvetica"/>
              </a:rPr>
              <a:t>를 테스트 데이터의 각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class 0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과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1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에 대한 가중치</a:t>
            </a:r>
            <a:r>
              <a:rPr lang="ko-KR" altLang="en-US" dirty="0" smtClean="0">
                <a:sym typeface="Helvetica"/>
              </a:rPr>
              <a:t>로 적용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예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class 0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3000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개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,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class 1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이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1000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개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이면 이웃 중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class 1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인 것에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배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가중치를 두어 투표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)</a:t>
            </a:r>
            <a:endParaRPr lang="en-US" altLang="ko-KR" dirty="0">
              <a:solidFill>
                <a:srgbClr val="0000FF"/>
              </a:solidFill>
              <a:sym typeface="Helvetica"/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학습 데이터에 있는 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최근접 이웃 항목 </a:t>
            </a:r>
            <a:r>
              <a:rPr lang="en-US" altLang="ko-KR" b="1" dirty="0" smtClean="0">
                <a:solidFill>
                  <a:srgbClr val="0000FF"/>
                </a:solidFill>
                <a:sym typeface="Helvetica"/>
              </a:rPr>
              <a:t>10</a:t>
            </a:r>
            <a:r>
              <a:rPr lang="ko-KR" altLang="en-US" b="1" dirty="0" smtClean="0">
                <a:solidFill>
                  <a:srgbClr val="0000FF"/>
                </a:solidFill>
                <a:sym typeface="Helvetica"/>
              </a:rPr>
              <a:t>개</a:t>
            </a:r>
            <a:r>
              <a:rPr lang="ko-KR" altLang="en-US" dirty="0" smtClean="0">
                <a:sym typeface="Helvetica"/>
              </a:rPr>
              <a:t>를 이용하여 최종 판정</a:t>
            </a:r>
            <a:endParaRPr lang="en-US" altLang="ko-KR" dirty="0" smtClean="0"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571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6396773" cy="6601025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Random Acts of </a:t>
            </a:r>
            <a:r>
              <a:rPr lang="en-US" altLang="ko-KR" dirty="0" smtClean="0"/>
              <a:t>Pizza - Decision Tree </a:t>
            </a:r>
            <a:r>
              <a:rPr lang="ko-KR" altLang="en-US" dirty="0" smtClean="0"/>
              <a:t>모델 적용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ym typeface="Helvetica"/>
              </a:rPr>
              <a:t>PCA</a:t>
            </a:r>
            <a:r>
              <a:rPr lang="ko-KR" altLang="en-US" dirty="0" smtClean="0">
                <a:sym typeface="Helvetica"/>
              </a:rPr>
              <a:t>를 이용한 테스트 데이터 변환까지는 </a:t>
            </a:r>
            <a:r>
              <a:rPr lang="en-US" altLang="ko-KR" dirty="0" err="1" smtClean="0">
                <a:sym typeface="Helvetica"/>
              </a:rPr>
              <a:t>kNN</a:t>
            </a:r>
            <a:r>
              <a:rPr lang="ko-KR" altLang="en-US" dirty="0" smtClean="0">
                <a:sym typeface="Helvetica"/>
              </a:rPr>
              <a:t>과 동일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PCA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에 의해 변환된 테스트 데이터</a:t>
            </a:r>
            <a:r>
              <a:rPr lang="ko-KR" altLang="en-US" dirty="0" smtClean="0">
                <a:sym typeface="Helvetica"/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  <a:sym typeface="Helvetica"/>
              </a:rPr>
              <a:t>Decision Tree </a:t>
            </a:r>
            <a:r>
              <a:rPr lang="ko-KR" altLang="en-US" dirty="0" smtClean="0">
                <a:solidFill>
                  <a:srgbClr val="FF0000"/>
                </a:solidFill>
                <a:sym typeface="Helvetica"/>
              </a:rPr>
              <a:t>알고리즘</a:t>
            </a:r>
            <a:r>
              <a:rPr lang="ko-KR" altLang="en-US" dirty="0" smtClean="0">
                <a:sym typeface="Helvetica"/>
              </a:rPr>
              <a:t>을 적용하여 결과값 예측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rgbClr val="0000FF"/>
                </a:solidFill>
                <a:sym typeface="Helvetica"/>
              </a:rPr>
              <a:t>Scikit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-learn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tree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라이브러리</a:t>
            </a:r>
            <a:r>
              <a:rPr lang="ko-KR" altLang="en-US" dirty="0" smtClean="0">
                <a:sym typeface="Helvetica"/>
              </a:rPr>
              <a:t>를 이용하여 </a:t>
            </a:r>
            <a:r>
              <a:rPr lang="en-US" altLang="ko-KR" dirty="0" smtClean="0">
                <a:sym typeface="Helvetica"/>
              </a:rPr>
              <a:t>decision tree </a:t>
            </a:r>
            <a:r>
              <a:rPr lang="ko-KR" altLang="en-US" dirty="0" smtClean="0">
                <a:sym typeface="Helvetica"/>
              </a:rPr>
              <a:t>생성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725" y="3240550"/>
            <a:ext cx="5124525" cy="40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7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0"/>
            <a:ext cx="10946470" cy="130419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Random Acts of </a:t>
            </a:r>
            <a:r>
              <a:rPr lang="en-US" altLang="ko-KR" dirty="0" smtClean="0"/>
              <a:t>Pizza – </a:t>
            </a:r>
            <a:r>
              <a:rPr lang="ko-KR" altLang="en-US" dirty="0" smtClean="0"/>
              <a:t>모델 적용 알고리즘 요약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19185" y="3409649"/>
            <a:ext cx="1096847" cy="779701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학습</a:t>
            </a:r>
            <a:endParaRPr kumimoji="0" lang="en-US" altLang="ko-KR" sz="2200" i="0" u="none" strike="noStrike" cap="none" spc="0" normalizeH="0" baseline="0" dirty="0" smtClean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00A2FF"/>
                </a:solidFill>
                <a:latin typeface="+mn-lt"/>
                <a:ea typeface="+mn-ea"/>
                <a:cs typeface="+mn-cs"/>
                <a:sym typeface="Helvetica Neue Medium"/>
              </a:rPr>
              <a:t>데이터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135" y="3395464"/>
            <a:ext cx="1583473" cy="779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PCA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추출 함수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Straight Arrow Connector 4"/>
          <p:cNvCxnSpPr>
            <a:stCxn id="3" idx="3"/>
            <a:endCxn id="7" idx="1"/>
          </p:cNvCxnSpPr>
          <p:nvPr/>
        </p:nvCxnSpPr>
        <p:spPr>
          <a:xfrm flipV="1">
            <a:off x="1416032" y="3785315"/>
            <a:ext cx="636103" cy="1418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2052135" y="5403220"/>
            <a:ext cx="1583473" cy="779701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변환된</a:t>
            </a:r>
            <a:endParaRPr kumimoji="0" lang="en-US" altLang="ko-KR" sz="2200" i="0" u="none" strike="noStrike" cap="none" spc="0" normalizeH="0" baseline="0" dirty="0" smtClean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학습</a:t>
            </a:r>
            <a:r>
              <a:rPr lang="ko-KR" altLang="en-US" sz="2200" dirty="0" smtClean="0">
                <a:solidFill>
                  <a:srgbClr val="00A2FF"/>
                </a:solidFill>
                <a:latin typeface="+mn-lt"/>
                <a:ea typeface="+mn-ea"/>
                <a:cs typeface="+mn-cs"/>
                <a:sym typeface="Helvetica Neue Medium"/>
              </a:rPr>
              <a:t>데이터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86973" y="3395465"/>
            <a:ext cx="1583473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학습데이터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PCA</a:t>
            </a:r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2843872" y="4175165"/>
            <a:ext cx="0" cy="1228055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3"/>
            <a:endCxn id="11" idx="1"/>
          </p:cNvCxnSpPr>
          <p:nvPr/>
        </p:nvCxnSpPr>
        <p:spPr>
          <a:xfrm>
            <a:off x="3635608" y="3785315"/>
            <a:ext cx="651365" cy="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Rectangle 17"/>
          <p:cNvSpPr/>
          <p:nvPr/>
        </p:nvSpPr>
        <p:spPr>
          <a:xfrm>
            <a:off x="6328884" y="3226188"/>
            <a:ext cx="1583473" cy="1118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테스트 데이터에 맞게 변환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9" name="Straight Arrow Connector 18"/>
          <p:cNvCxnSpPr>
            <a:stCxn id="11" idx="3"/>
            <a:endCxn id="18" idx="1"/>
          </p:cNvCxnSpPr>
          <p:nvPr/>
        </p:nvCxnSpPr>
        <p:spPr>
          <a:xfrm>
            <a:off x="5870446" y="3785316"/>
            <a:ext cx="458438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9020993" y="3226186"/>
            <a:ext cx="1583473" cy="111825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변환된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학습데이터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PCA</a:t>
            </a:r>
          </a:p>
        </p:txBody>
      </p:sp>
      <p:cxnSp>
        <p:nvCxnSpPr>
          <p:cNvPr id="23" name="Straight Arrow Connector 22"/>
          <p:cNvCxnSpPr>
            <a:stCxn id="18" idx="3"/>
            <a:endCxn id="22" idx="1"/>
          </p:cNvCxnSpPr>
          <p:nvPr/>
        </p:nvCxnSpPr>
        <p:spPr>
          <a:xfrm flipV="1">
            <a:off x="7912357" y="3785314"/>
            <a:ext cx="1108636" cy="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25"/>
          <p:cNvSpPr/>
          <p:nvPr/>
        </p:nvSpPr>
        <p:spPr>
          <a:xfrm>
            <a:off x="8775325" y="5403220"/>
            <a:ext cx="2074812" cy="779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테스트 데이터</a:t>
            </a:r>
            <a:endParaRPr kumimoji="0" lang="en-US" altLang="ko-KR" sz="220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변환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481884" y="5403220"/>
            <a:ext cx="1059366" cy="779701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00A2FF"/>
                </a:solidFill>
                <a:latin typeface="+mn-lt"/>
                <a:ea typeface="+mn-ea"/>
                <a:cs typeface="+mn-cs"/>
                <a:sym typeface="Helvetica Neue Medium"/>
              </a:rPr>
              <a:t>테스트</a:t>
            </a:r>
            <a:endParaRPr lang="en-US" altLang="ko-KR" sz="2200" dirty="0" smtClean="0">
              <a:solidFill>
                <a:srgbClr val="00A2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데이터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7" name="Straight Arrow Connector 36"/>
          <p:cNvCxnSpPr>
            <a:stCxn id="22" idx="2"/>
            <a:endCxn id="26" idx="0"/>
          </p:cNvCxnSpPr>
          <p:nvPr/>
        </p:nvCxnSpPr>
        <p:spPr>
          <a:xfrm>
            <a:off x="9812730" y="4344441"/>
            <a:ext cx="1" cy="105877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/>
          <p:cNvCxnSpPr>
            <a:stCxn id="32" idx="1"/>
            <a:endCxn id="26" idx="3"/>
          </p:cNvCxnSpPr>
          <p:nvPr/>
        </p:nvCxnSpPr>
        <p:spPr>
          <a:xfrm flipH="1">
            <a:off x="10850137" y="5793071"/>
            <a:ext cx="631747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42"/>
          <p:cNvSpPr/>
          <p:nvPr/>
        </p:nvSpPr>
        <p:spPr>
          <a:xfrm>
            <a:off x="6042881" y="5403220"/>
            <a:ext cx="2074812" cy="779701"/>
          </a:xfrm>
          <a:prstGeom prst="rect">
            <a:avLst/>
          </a:prstGeom>
          <a:solidFill>
            <a:schemeClr val="bg1"/>
          </a:solidFill>
          <a:ln w="57150" cap="flat">
            <a:solidFill>
              <a:srgbClr val="00A2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00A2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변환된</a:t>
            </a:r>
            <a:endParaRPr kumimoji="0" lang="en-US" altLang="ko-KR" sz="2200" i="0" u="none" strike="noStrike" cap="none" spc="0" normalizeH="0" baseline="0" dirty="0" smtClean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00A2FF"/>
                </a:solidFill>
                <a:latin typeface="+mn-lt"/>
                <a:ea typeface="+mn-ea"/>
                <a:cs typeface="+mn-cs"/>
                <a:sym typeface="Helvetica Neue Medium"/>
              </a:rPr>
              <a:t>테스트 데이터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00A2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4" name="Straight Arrow Connector 43"/>
          <p:cNvCxnSpPr>
            <a:stCxn id="26" idx="1"/>
            <a:endCxn id="43" idx="3"/>
          </p:cNvCxnSpPr>
          <p:nvPr/>
        </p:nvCxnSpPr>
        <p:spPr>
          <a:xfrm flipH="1">
            <a:off x="8117693" y="5793071"/>
            <a:ext cx="657632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 48"/>
          <p:cNvSpPr/>
          <p:nvPr/>
        </p:nvSpPr>
        <p:spPr>
          <a:xfrm>
            <a:off x="3144540" y="7241698"/>
            <a:ext cx="3184344" cy="1118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kNN</a:t>
            </a:r>
            <a:r>
              <a:rPr lang="en-US" altLang="ko-KR" sz="2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 </a:t>
            </a:r>
            <a:r>
              <a:rPr lang="en-US" altLang="ko-KR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(</a:t>
            </a:r>
            <a:r>
              <a:rPr lang="ko-KR" alt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학습데이터 </a:t>
            </a:r>
            <a:r>
              <a:rPr lang="en-US" altLang="ko-KR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class </a:t>
            </a:r>
            <a:r>
              <a:rPr lang="ko-KR" alt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개수의 역수를 가중치</a:t>
            </a:r>
            <a:r>
              <a:rPr lang="en-US" altLang="ko-KR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또는 </a:t>
            </a:r>
            <a:r>
              <a:rPr lang="en-US" altLang="ko-KR" sz="2200" dirty="0" smtClean="0">
                <a:solidFill>
                  <a:srgbClr val="0000FF"/>
                </a:solidFill>
                <a:latin typeface="+mn-lt"/>
                <a:ea typeface="+mn-ea"/>
                <a:cs typeface="+mn-cs"/>
                <a:sym typeface="Helvetica Neue Medium"/>
              </a:rPr>
              <a:t>Decision Tree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9" name="Straight Arrow Connector 58"/>
          <p:cNvCxnSpPr>
            <a:stCxn id="10" idx="2"/>
            <a:endCxn id="49" idx="0"/>
          </p:cNvCxnSpPr>
          <p:nvPr/>
        </p:nvCxnSpPr>
        <p:spPr>
          <a:xfrm>
            <a:off x="2843872" y="6182921"/>
            <a:ext cx="1892840" cy="105877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/>
          <p:cNvCxnSpPr>
            <a:stCxn id="43" idx="2"/>
            <a:endCxn id="49" idx="0"/>
          </p:cNvCxnSpPr>
          <p:nvPr/>
        </p:nvCxnSpPr>
        <p:spPr>
          <a:xfrm flipH="1">
            <a:off x="4736712" y="6182921"/>
            <a:ext cx="2343575" cy="1058777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Rectangle 64"/>
          <p:cNvSpPr/>
          <p:nvPr/>
        </p:nvSpPr>
        <p:spPr>
          <a:xfrm>
            <a:off x="7947971" y="7410973"/>
            <a:ext cx="2146043" cy="779701"/>
          </a:xfrm>
          <a:prstGeom prst="rect">
            <a:avLst/>
          </a:prstGeom>
          <a:solidFill>
            <a:srgbClr val="000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테스트 데이터</a:t>
            </a:r>
            <a:endParaRPr lang="en-US" altLang="ko-KR" sz="220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예측 결과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66" name="Straight Arrow Connector 65"/>
          <p:cNvCxnSpPr>
            <a:stCxn id="49" idx="3"/>
            <a:endCxn id="65" idx="1"/>
          </p:cNvCxnSpPr>
          <p:nvPr/>
        </p:nvCxnSpPr>
        <p:spPr>
          <a:xfrm flipV="1">
            <a:off x="6328884" y="7800824"/>
            <a:ext cx="1619087" cy="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82456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5403" y="2052321"/>
            <a:ext cx="10946470" cy="493949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kNN</a:t>
            </a:r>
            <a:r>
              <a:rPr lang="ko-KR" altLang="en-US" dirty="0" smtClean="0"/>
              <a:t>을 이용한 학습 결과 </a:t>
            </a:r>
            <a:r>
              <a:rPr lang="en-US" altLang="ko-KR" dirty="0" smtClean="0">
                <a:solidFill>
                  <a:srgbClr val="0000FF"/>
                </a:solidFill>
              </a:rPr>
              <a:t>(PCA columns = 2 or 3)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학습 데이터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테스트 데이터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66" y="6710266"/>
            <a:ext cx="3028123" cy="1927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9" y="6670978"/>
            <a:ext cx="2674193" cy="2006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93" y="6727009"/>
            <a:ext cx="2860691" cy="1894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89" y="6705482"/>
            <a:ext cx="2626286" cy="1937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36" y="3537447"/>
            <a:ext cx="2678955" cy="20206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0" y="3542446"/>
            <a:ext cx="2641692" cy="2010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95" y="3589204"/>
            <a:ext cx="2799033" cy="19170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31" y="3582993"/>
            <a:ext cx="2596144" cy="19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53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1001</Words>
  <Application>Microsoft Office PowerPoint</Application>
  <PresentationFormat>Custom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Paper: A Case-Based Technique for Generating Counterfactuals for XAI</vt:lpstr>
      <vt:lpstr>Paper: A Case-Based Technique for Generating Counterfactuals for XAI</vt:lpstr>
      <vt:lpstr>Paper: A Case-Based Technique for Generating Counterfactuals for XAI</vt:lpstr>
      <vt:lpstr>Paper: A Case-Based Technique for Generating Counterfactuals for XAI</vt:lpstr>
      <vt:lpstr>Paper: A Case-Based Technique for Generating Counterfactuals for XAI</vt:lpstr>
      <vt:lpstr>Paper: A Case-Based Technique for Generating Counterfactuals for XAI</vt:lpstr>
      <vt:lpstr>Paper: A Case-Based Technique for Generating Counterfactuals for XAI</vt:lpstr>
      <vt:lpstr>Paper: A Case-Based Technique for Generating Counterfactuals for XAI</vt:lpstr>
      <vt:lpstr>Paper: A Case-Based Technique for Generating Counterfactuals for XAI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2065</cp:revision>
  <cp:lastPrinted>2020-05-01T05:17:35Z</cp:lastPrinted>
  <dcterms:modified xsi:type="dcterms:W3CDTF">2020-08-28T04:27:49Z</dcterms:modified>
</cp:coreProperties>
</file>