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7" r:id="rId4"/>
    <p:sldId id="341" r:id="rId5"/>
    <p:sldId id="386" r:id="rId6"/>
    <p:sldId id="390" r:id="rId7"/>
    <p:sldId id="391" r:id="rId8"/>
    <p:sldId id="392" r:id="rId9"/>
    <p:sldId id="393" r:id="rId10"/>
    <p:sldId id="394" r:id="rId11"/>
    <p:sldId id="395" r:id="rId12"/>
    <p:sldId id="389" r:id="rId13"/>
    <p:sldId id="339" r:id="rId14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66"/>
    <a:srgbClr val="B601FF"/>
    <a:srgbClr val="00A2FF"/>
    <a:srgbClr val="FF0000"/>
    <a:srgbClr val="FF805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andom-acts-of-pizz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20.09.18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kNN</a:t>
            </a:r>
            <a:r>
              <a:rPr lang="ko-KR" altLang="en-US" dirty="0" smtClean="0">
                <a:sym typeface="Helvetica"/>
              </a:rPr>
              <a:t>에서 이웃한 값들의 평균값 적용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Oval 4"/>
          <p:cNvSpPr/>
          <p:nvPr/>
        </p:nvSpPr>
        <p:spPr>
          <a:xfrm>
            <a:off x="2137143" y="3610550"/>
            <a:ext cx="712382" cy="685254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31264" y="4145722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40464" y="5415904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04976" y="6365745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87455" y="5753948"/>
            <a:ext cx="712382" cy="685254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83834" y="5059713"/>
            <a:ext cx="712382" cy="68525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771" y="7820242"/>
            <a:ext cx="40539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n(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)=3,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n(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)=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2 -&gt; </a:t>
            </a:r>
            <a:r>
              <a:rPr lang="en-US" altLang="ko-KR" dirty="0" smtClean="0"/>
              <a:t>result=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8" name="Straight Connector 7"/>
          <p:cNvCxnSpPr>
            <a:stCxn id="5" idx="4"/>
            <a:endCxn id="16" idx="1"/>
          </p:cNvCxnSpPr>
          <p:nvPr/>
        </p:nvCxnSpPr>
        <p:spPr>
          <a:xfrm>
            <a:off x="2493334" y="4295804"/>
            <a:ext cx="294826" cy="8642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1" idx="3"/>
            <a:endCxn id="16" idx="7"/>
          </p:cNvCxnSpPr>
          <p:nvPr/>
        </p:nvCxnSpPr>
        <p:spPr>
          <a:xfrm flipH="1">
            <a:off x="3291890" y="4730623"/>
            <a:ext cx="643700" cy="4294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15" idx="2"/>
            <a:endCxn id="16" idx="5"/>
          </p:cNvCxnSpPr>
          <p:nvPr/>
        </p:nvCxnSpPr>
        <p:spPr>
          <a:xfrm flipH="1" flipV="1">
            <a:off x="3291890" y="5644614"/>
            <a:ext cx="895565" cy="4519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14" idx="0"/>
            <a:endCxn id="16" idx="4"/>
          </p:cNvCxnSpPr>
          <p:nvPr/>
        </p:nvCxnSpPr>
        <p:spPr>
          <a:xfrm flipV="1">
            <a:off x="2961167" y="5744967"/>
            <a:ext cx="78858" cy="6207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3" idx="6"/>
            <a:endCxn id="16" idx="2"/>
          </p:cNvCxnSpPr>
          <p:nvPr/>
        </p:nvCxnSpPr>
        <p:spPr>
          <a:xfrm flipV="1">
            <a:off x="1952846" y="5402340"/>
            <a:ext cx="730988" cy="356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7977962" y="3585471"/>
            <a:ext cx="712382" cy="685254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72083" y="4120643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1283" y="5390825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45795" y="6340666"/>
            <a:ext cx="712382" cy="68525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028274" y="5728869"/>
            <a:ext cx="712382" cy="685254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334153" y="5034634"/>
            <a:ext cx="1044649" cy="68525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0.6</a:t>
            </a:r>
            <a:endParaRPr kumimoji="0" lang="ko-KR" altLang="en-US" sz="25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5563" y="7420787"/>
            <a:ext cx="22634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n(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)=3,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n(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)=</a:t>
            </a:r>
            <a:r>
              <a:rPr lang="en-US" altLang="ko-KR" dirty="0"/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40" name="Straight Connector 39"/>
          <p:cNvCxnSpPr>
            <a:stCxn id="33" idx="4"/>
            <a:endCxn id="38" idx="1"/>
          </p:cNvCxnSpPr>
          <p:nvPr/>
        </p:nvCxnSpPr>
        <p:spPr>
          <a:xfrm>
            <a:off x="8334153" y="4270725"/>
            <a:ext cx="152985" cy="8642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8" idx="7"/>
          </p:cNvCxnSpPr>
          <p:nvPr/>
        </p:nvCxnSpPr>
        <p:spPr>
          <a:xfrm flipH="1">
            <a:off x="9225817" y="4705544"/>
            <a:ext cx="550592" cy="4294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>
            <a:stCxn id="37" idx="2"/>
            <a:endCxn id="38" idx="5"/>
          </p:cNvCxnSpPr>
          <p:nvPr/>
        </p:nvCxnSpPr>
        <p:spPr>
          <a:xfrm flipH="1" flipV="1">
            <a:off x="9225817" y="5619535"/>
            <a:ext cx="802457" cy="4519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36" idx="0"/>
            <a:endCxn id="38" idx="4"/>
          </p:cNvCxnSpPr>
          <p:nvPr/>
        </p:nvCxnSpPr>
        <p:spPr>
          <a:xfrm flipV="1">
            <a:off x="8801986" y="5719888"/>
            <a:ext cx="54492" cy="6207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/>
          <p:cNvCxnSpPr>
            <a:stCxn id="35" idx="6"/>
            <a:endCxn id="38" idx="2"/>
          </p:cNvCxnSpPr>
          <p:nvPr/>
        </p:nvCxnSpPr>
        <p:spPr>
          <a:xfrm flipV="1">
            <a:off x="7793665" y="5377261"/>
            <a:ext cx="540488" cy="356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021368" y="8022409"/>
                <a:ext cx="3871829" cy="7000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𝒓𝒆𝒔𝒖𝒍𝒕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𝟑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𝟑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66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66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66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𝟔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990066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368" y="8022409"/>
                <a:ext cx="3871829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405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kNN</a:t>
            </a:r>
            <a:r>
              <a:rPr lang="ko-KR" altLang="en-US" dirty="0" smtClean="0">
                <a:sym typeface="Helvetica"/>
              </a:rPr>
              <a:t>에서 이웃한 값들의 평균값 적용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50640"/>
            <a:ext cx="3888857" cy="4399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82" y="5023357"/>
            <a:ext cx="8135169" cy="170705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1362360" y="5649199"/>
            <a:ext cx="1045835" cy="32629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4948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8935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RANKING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0.66321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129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/462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27.92%)</a:t>
            </a:r>
            <a:endParaRPr lang="en-US" altLang="ko-KR" dirty="0" smtClean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12" y="3857532"/>
            <a:ext cx="8135169" cy="17070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0" y="6061892"/>
            <a:ext cx="10385499" cy="9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7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ko-KR" altLang="en-US" dirty="0" smtClean="0"/>
              <a:t>상황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85370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en-US" altLang="ko-KR" dirty="0" smtClean="0"/>
              <a:t>– Random Acts of Pizza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Data</a:t>
            </a:r>
            <a:r>
              <a:rPr lang="ko-KR" altLang="en-US" dirty="0" smtClean="0"/>
              <a:t>를 읽을 때 </a:t>
            </a:r>
            <a:r>
              <a:rPr lang="ko-KR" altLang="en-US" b="1" dirty="0" smtClean="0">
                <a:solidFill>
                  <a:srgbClr val="0000FF"/>
                </a:solidFill>
              </a:rPr>
              <a:t>먼저 </a:t>
            </a:r>
            <a:r>
              <a:rPr lang="en-US" altLang="ko-KR" b="1" dirty="0" smtClean="0">
                <a:solidFill>
                  <a:srgbClr val="0000FF"/>
                </a:solidFill>
              </a:rPr>
              <a:t>log</a:t>
            </a:r>
            <a:r>
              <a:rPr lang="ko-KR" altLang="en-US" b="1" dirty="0" smtClean="0">
                <a:solidFill>
                  <a:srgbClr val="0000FF"/>
                </a:solidFill>
              </a:rPr>
              <a:t>를 이용하여 변환</a:t>
            </a:r>
            <a:r>
              <a:rPr lang="ko-KR" altLang="en-US" dirty="0" smtClean="0"/>
              <a:t>하는 옵션 추가</a:t>
            </a:r>
            <a:endParaRPr lang="en-US" altLang="ko-KR" dirty="0" smtClean="0"/>
          </a:p>
          <a:p>
            <a:pPr marL="1203091" lvl="2" indent="-397435"/>
            <a:endParaRPr lang="en-US" altLang="ko-KR" dirty="0"/>
          </a:p>
          <a:p>
            <a:pPr marL="1203091" lvl="2" indent="-397435"/>
            <a:endParaRPr lang="en-US" altLang="ko-KR" dirty="0" smtClean="0"/>
          </a:p>
          <a:p>
            <a:pPr marL="1203091" lvl="2" indent="-397435"/>
            <a:r>
              <a:rPr lang="en-US" altLang="ko-KR" b="1" dirty="0" smtClean="0">
                <a:solidFill>
                  <a:srgbClr val="0000FF"/>
                </a:solidFill>
              </a:rPr>
              <a:t>Frequently appeared word</a:t>
            </a:r>
            <a:r>
              <a:rPr lang="ko-KR" altLang="en-US" b="1" dirty="0" smtClean="0">
                <a:solidFill>
                  <a:srgbClr val="0000FF"/>
                </a:solidFill>
              </a:rPr>
              <a:t>의 등장 여부를 학습 데이터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열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/>
              <a:t>로 지정하는 옵션 추가</a:t>
            </a:r>
            <a:endParaRPr lang="en-US" altLang="ko-KR" dirty="0" smtClean="0"/>
          </a:p>
          <a:p>
            <a:pPr marL="1674601" lvl="3" indent="-397435"/>
            <a:r>
              <a:rPr lang="en-US" altLang="ko-KR" dirty="0" smtClean="0"/>
              <a:t>Frequently appeared word</a:t>
            </a:r>
            <a:r>
              <a:rPr lang="ko-KR" altLang="en-US" dirty="0" smtClean="0"/>
              <a:t>를 지정할 수 있도록 각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의 등장 빈도를 파악할 수 있게 함</a:t>
            </a:r>
            <a:endParaRPr lang="en-US" altLang="ko-KR" dirty="0" smtClean="0"/>
          </a:p>
          <a:p>
            <a:pPr marL="1203091" lvl="2" indent="-397435"/>
            <a:r>
              <a:rPr lang="en-US" altLang="ko-KR" b="1" dirty="0" err="1" smtClean="0">
                <a:solidFill>
                  <a:srgbClr val="0000FF"/>
                </a:solidFill>
              </a:rPr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674601" lvl="3" indent="-397435"/>
            <a:r>
              <a:rPr lang="en-US" altLang="ko-KR" dirty="0" smtClean="0"/>
              <a:t>K-fold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 smtClean="0"/>
              <a:t>kNN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most frequent value of neighbors </a:t>
            </a:r>
            <a:r>
              <a:rPr lang="ko-KR" altLang="en-US" dirty="0" smtClean="0"/>
              <a:t>대신 </a:t>
            </a:r>
            <a:r>
              <a:rPr lang="en-US" altLang="ko-KR" b="1" dirty="0" smtClean="0">
                <a:solidFill>
                  <a:srgbClr val="FF0000"/>
                </a:solidFill>
              </a:rPr>
              <a:t>average value of neighbors</a:t>
            </a:r>
            <a:r>
              <a:rPr lang="ko-KR" altLang="en-US" dirty="0" smtClean="0"/>
              <a:t>를 이용할 수 있게 함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792945" y="3483797"/>
                <a:ext cx="541891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𝒂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𝐰𝐡𝐞𝐫𝐞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𝒂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𝐢𝐬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𝐚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𝐜𝐨𝐧𝐬𝐭𝐚𝐧𝐭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45" y="3483797"/>
                <a:ext cx="5418919" cy="369332"/>
              </a:xfrm>
              <a:prstGeom prst="rect">
                <a:avLst/>
              </a:prstGeom>
              <a:blipFill>
                <a:blip r:embed="rId2"/>
                <a:stretch>
                  <a:fillRect l="-1237" b="-377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64337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www.kaggle.com/c/random-acts-of-pizza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Log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Frequently appeared word </a:t>
            </a:r>
            <a:r>
              <a:rPr lang="ko-KR" altLang="en-US" dirty="0" smtClean="0">
                <a:sym typeface="Helvetica"/>
              </a:rPr>
              <a:t>데이터 학습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xgBoost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kNN</a:t>
            </a:r>
            <a:r>
              <a:rPr lang="ko-KR" altLang="en-US" dirty="0" smtClean="0">
                <a:sym typeface="Helvetica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이웃한 값들의 평균값</a:t>
            </a:r>
            <a:r>
              <a:rPr lang="ko-KR" altLang="en-US" dirty="0" smtClean="0">
                <a:sym typeface="Helvetica"/>
              </a:rPr>
              <a:t> 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Log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68" y="3501483"/>
            <a:ext cx="7114633" cy="5209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88939" y="3846473"/>
                <a:ext cx="4466094" cy="377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𝟎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𝟔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𝐚𝐧𝐝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𝟏𝟑𝟎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39" y="3846473"/>
                <a:ext cx="4466094" cy="377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22599" y="4926304"/>
                <a:ext cx="4398768" cy="377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𝟎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𝟔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99" y="4926304"/>
                <a:ext cx="4398768" cy="377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22599" y="6007032"/>
                <a:ext cx="4398768" cy="3758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𝟎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𝟕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99" y="6007032"/>
                <a:ext cx="4398768" cy="375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22598" y="7169012"/>
                <a:ext cx="4398768" cy="383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𝟎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𝟓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98" y="7169012"/>
                <a:ext cx="4398768" cy="383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22597" y="8251569"/>
                <a:ext cx="4398768" cy="377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𝟎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𝟔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97" y="8251569"/>
                <a:ext cx="4398768" cy="377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08875" y="5667153"/>
            <a:ext cx="925033" cy="3186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754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Frequent appeared word </a:t>
            </a:r>
            <a:r>
              <a:rPr lang="ko-KR" altLang="en-US" dirty="0" smtClean="0">
                <a:sym typeface="Helvetica"/>
              </a:rPr>
              <a:t>데이터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8" y="3686538"/>
            <a:ext cx="6097540" cy="813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57" y="4570417"/>
            <a:ext cx="6097540" cy="4443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87699" y="4000716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dim=4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4000716"/>
                <a:ext cx="6255943" cy="369332"/>
              </a:xfrm>
              <a:prstGeom prst="rect">
                <a:avLst/>
              </a:prstGeom>
              <a:blipFill>
                <a:blip r:embed="rId4"/>
                <a:stretch>
                  <a:fillRect l="-2534" t="-24590" r="-1170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87699" y="4892973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dim=8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4892973"/>
                <a:ext cx="6255943" cy="369332"/>
              </a:xfrm>
              <a:prstGeom prst="rect">
                <a:avLst/>
              </a:prstGeom>
              <a:blipFill>
                <a:blip r:embed="rId5"/>
                <a:stretch>
                  <a:fillRect l="-2534" t="-26667" r="-1170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87699" y="5775502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dim=7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5775502"/>
                <a:ext cx="6255943" cy="369332"/>
              </a:xfrm>
              <a:prstGeom prst="rect">
                <a:avLst/>
              </a:prstGeom>
              <a:blipFill>
                <a:blip r:embed="rId6"/>
                <a:stretch>
                  <a:fillRect l="-2534" t="-24590" r="-1170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887699" y="6667759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dim=6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6667759"/>
                <a:ext cx="6255943" cy="369332"/>
              </a:xfrm>
              <a:prstGeom prst="rect">
                <a:avLst/>
              </a:prstGeom>
              <a:blipFill>
                <a:blip r:embed="rId7"/>
                <a:stretch>
                  <a:fillRect l="-2534" t="-25000" r="-1170" b="-51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87699" y="7597658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dim=5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7597658"/>
                <a:ext cx="6255943" cy="369332"/>
              </a:xfrm>
              <a:prstGeom prst="rect">
                <a:avLst/>
              </a:prstGeom>
              <a:blipFill>
                <a:blip r:embed="rId8"/>
                <a:stretch>
                  <a:fillRect l="-2534" t="-24590" r="-1170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887699" y="8489915"/>
                <a:ext cx="625594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ord list</a:t>
                </a:r>
                <a:r>
                  <a:rPr kumimoji="0" lang="en-US" altLang="ko-KR" sz="2400" b="1" i="0" u="none" strike="noStrike" cap="none" spc="0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[‘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pizza’]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dim=3 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and</a:t>
                </a:r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99" y="8489915"/>
                <a:ext cx="6255943" cy="369332"/>
              </a:xfrm>
              <a:prstGeom prst="rect">
                <a:avLst/>
              </a:prstGeom>
              <a:blipFill>
                <a:blip r:embed="rId9"/>
                <a:stretch>
                  <a:fillRect l="-2534" t="-26667" r="-1170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944399" y="5438982"/>
            <a:ext cx="925033" cy="3186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18826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Frequent appeared word </a:t>
            </a:r>
            <a:r>
              <a:rPr lang="ko-KR" altLang="en-US" dirty="0" smtClean="0">
                <a:sym typeface="Helvetica"/>
              </a:rPr>
              <a:t>데이터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7" y="3928715"/>
            <a:ext cx="6933068" cy="42821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50005" y="3699883"/>
            <a:ext cx="425116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w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ord list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[‘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pizza’, ‘would’, ‘help’,</a:t>
            </a:r>
          </a:p>
          <a:p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‘really’, ‘food’, ‘could’]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with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dim=4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(contain target column)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0005" y="5050445"/>
            <a:ext cx="4251164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w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ord list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[‘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pizza’, ‘would’, ‘help’,</a:t>
            </a:r>
          </a:p>
          <a:p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‘really’, ‘food’, ‘could’]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with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dim=4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4070" y="6093230"/>
            <a:ext cx="4400244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w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ord list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[‘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pizza’, ‘would’, ‘help’,</a:t>
            </a:r>
          </a:p>
          <a:p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‘really’, ‘food’, ‘could’]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with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dim=10</a:t>
            </a:r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8610" y="7214960"/>
            <a:ext cx="4251164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w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ord list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[‘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pizza’, ‘would’, ‘help’,</a:t>
            </a:r>
          </a:p>
          <a:p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‘really’, ‘food’, ‘could’]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with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dim=6</a:t>
            </a:r>
            <a:endParaRPr lang="ko-KR" alt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232004" y="6241699"/>
            <a:ext cx="925033" cy="3186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769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Frequent appeared word </a:t>
            </a:r>
            <a:r>
              <a:rPr lang="ko-KR" altLang="en-US" dirty="0" smtClean="0">
                <a:sym typeface="Helvetica"/>
              </a:rPr>
              <a:t>데이터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이용 </a:t>
            </a:r>
            <a:r>
              <a:rPr lang="en-US" altLang="ko-KR" dirty="0" smtClean="0">
                <a:sym typeface="Helvetica"/>
              </a:rPr>
              <a:t>: </a:t>
            </a:r>
            <a:r>
              <a:rPr lang="ko-KR" altLang="en-US" dirty="0" smtClean="0">
                <a:sym typeface="Helvetica"/>
              </a:rPr>
              <a:t>상관관계 분석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7" y="3395158"/>
            <a:ext cx="10763982" cy="5423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40501" y="6906275"/>
            <a:ext cx="10025704" cy="28441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8788" y="3653236"/>
            <a:ext cx="418068" cy="527811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89228" y="3629912"/>
            <a:ext cx="2371063" cy="5280171"/>
          </a:xfrm>
          <a:prstGeom prst="rect">
            <a:avLst/>
          </a:prstGeom>
          <a:noFill/>
          <a:ln w="381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0501" y="5467745"/>
            <a:ext cx="10025704" cy="1406631"/>
          </a:xfrm>
          <a:prstGeom prst="rect">
            <a:avLst/>
          </a:prstGeom>
          <a:noFill/>
          <a:ln w="381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99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xgBoost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적용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6" y="3621041"/>
            <a:ext cx="8524875" cy="2619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04814" y="3744498"/>
            <a:ext cx="1115093" cy="3277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6696" y="7022163"/>
            <a:ext cx="39594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</a:t>
            </a:r>
            <a:r>
              <a:rPr lang="en-US" altLang="ko-KR" dirty="0" smtClean="0"/>
              <a:t>ethod 3: PCA + </a:t>
            </a:r>
            <a:r>
              <a:rPr lang="en-US" altLang="ko-KR" dirty="0" err="1" smtClean="0"/>
              <a:t>xgBoost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ethod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4: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only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4571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459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2349</cp:revision>
  <cp:lastPrinted>2020-09-11T03:36:54Z</cp:lastPrinted>
  <dcterms:modified xsi:type="dcterms:W3CDTF">2020-09-18T02:24:37Z</dcterms:modified>
</cp:coreProperties>
</file>