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57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39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  <a:srgbClr val="00A2FF"/>
    <a:srgbClr val="FF8050"/>
    <a:srgbClr val="FFFF00"/>
    <a:srgbClr val="CCFF33"/>
    <a:srgbClr val="B385FF"/>
    <a:srgbClr val="D2B7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652" autoAdjust="0"/>
    <p:restoredTop sz="94660"/>
  </p:normalViewPr>
  <p:slideViewPr>
    <p:cSldViewPr snapToGrid="0">
      <p:cViewPr varScale="1">
        <p:scale>
          <a:sx n="46" d="100"/>
          <a:sy n="46" d="100"/>
        </p:scale>
        <p:origin x="68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stamp/stamp.jsp?arnumber=8950047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20.09.22</a:t>
            </a:r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1567280"/>
                <a:ext cx="11868150" cy="6177412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ym typeface="Helvetica"/>
                  </a:rPr>
                  <a:t>Reinforcement Learning</a:t>
                </a: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ym typeface="Helvetica"/>
                  </a:rPr>
                  <a:t>Reinforcement </a:t>
                </a:r>
                <a:r>
                  <a:rPr lang="en-US" altLang="ko-KR" dirty="0">
                    <a:sym typeface="Helvetica"/>
                  </a:rPr>
                  <a:t>Learning (RL)</a:t>
                </a:r>
                <a:r>
                  <a:rPr lang="ko-KR" altLang="ko-KR" dirty="0">
                    <a:sym typeface="Helvetica"/>
                  </a:rPr>
                  <a:t>은 </a:t>
                </a:r>
                <a:r>
                  <a:rPr lang="ko-KR" altLang="ko-KR" dirty="0" smtClean="0">
                    <a:solidFill>
                      <a:srgbClr val="0000FF"/>
                    </a:solidFill>
                    <a:sym typeface="Helvetica"/>
                  </a:rPr>
                  <a:t>최적의 해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Helvetica"/>
                      </a:rPr>
                      <m:t>𝝅</m:t>
                    </m:r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Helvetica"/>
                      </a:rPr>
                      <m:t>(</m:t>
                    </m:r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Helvetica"/>
                      </a:rPr>
                      <m:t>𝒔</m:t>
                    </m:r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Helvetica"/>
                      </a:rPr>
                      <m:t>)</m:t>
                    </m:r>
                  </m:oMath>
                </a14:m>
                <a:r>
                  <a:rPr lang="ko-KR" altLang="ko-KR" dirty="0">
                    <a:solidFill>
                      <a:srgbClr val="0000FF"/>
                    </a:solidFill>
                    <a:sym typeface="Helvetica"/>
                  </a:rPr>
                  <a:t>를 찾아서 누적된 </a:t>
                </a:r>
                <a:r>
                  <a:rPr lang="en-US" altLang="ko-KR" dirty="0">
                    <a:solidFill>
                      <a:srgbClr val="0000FF"/>
                    </a:solidFill>
                    <a:sym typeface="Helvetica"/>
                  </a:rPr>
                  <a:t>reward of </a:t>
                </a:r>
                <a:r>
                  <a:rPr lang="en-US" altLang="ko-KR" dirty="0" err="1">
                    <a:solidFill>
                      <a:srgbClr val="0000FF"/>
                    </a:solidFill>
                    <a:sym typeface="Helvetica"/>
                  </a:rPr>
                  <a:t>expection</a:t>
                </a:r>
                <a:r>
                  <a:rPr lang="ko-KR" altLang="ko-KR" dirty="0">
                    <a:solidFill>
                      <a:srgbClr val="0000FF"/>
                    </a:solidFill>
                    <a:sym typeface="Helvetica"/>
                  </a:rPr>
                  <a:t>을 최대화</a:t>
                </a:r>
                <a:r>
                  <a:rPr lang="ko-KR" altLang="ko-KR" dirty="0">
                    <a:sym typeface="Helvetica"/>
                  </a:rPr>
                  <a:t>시키는 </a:t>
                </a:r>
                <a:r>
                  <a:rPr lang="ko-KR" altLang="ko-KR" dirty="0" smtClean="0">
                    <a:sym typeface="Helvetica"/>
                  </a:rPr>
                  <a:t>것</a:t>
                </a:r>
                <a:r>
                  <a:rPr lang="ko-KR" altLang="en-US" dirty="0" smtClean="0">
                    <a:sym typeface="Helvetica"/>
                  </a:rPr>
                  <a:t>이</a:t>
                </a:r>
                <a:r>
                  <a:rPr lang="ko-KR" altLang="ko-KR" dirty="0" smtClean="0">
                    <a:sym typeface="Helvetica"/>
                  </a:rPr>
                  <a:t> 목표</a:t>
                </a:r>
                <a:endParaRPr lang="en-US" altLang="ko-KR" dirty="0" smtClean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 smtClean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 smtClean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ym typeface="Helvetica"/>
                  </a:rPr>
                  <a:t>Deep Q learning (DQL)</a:t>
                </a:r>
                <a:r>
                  <a:rPr lang="ko-KR" altLang="en-US" dirty="0" smtClean="0">
                    <a:sym typeface="Helvetica"/>
                  </a:rPr>
                  <a:t>에서는 </a:t>
                </a:r>
                <a:r>
                  <a:rPr lang="en-US" altLang="ko-KR" dirty="0" smtClean="0">
                    <a:sym typeface="Helvetica"/>
                  </a:rPr>
                  <a:t>Q </a:t>
                </a:r>
                <a:r>
                  <a:rPr lang="ko-KR" altLang="en-US" dirty="0" smtClean="0">
                    <a:sym typeface="Helvetica"/>
                  </a:rPr>
                  <a:t>값의 분포가 </a:t>
                </a:r>
                <a:r>
                  <a:rPr lang="en-US" altLang="ko-KR" dirty="0" smtClean="0">
                    <a:sym typeface="Helvetica"/>
                  </a:rPr>
                  <a:t>DNN</a:t>
                </a:r>
                <a:r>
                  <a:rPr lang="ko-KR" altLang="en-US" dirty="0" smtClean="0">
                    <a:sym typeface="Helvetica"/>
                  </a:rPr>
                  <a:t>으로 추정되고</a:t>
                </a:r>
                <a:r>
                  <a:rPr lang="en-US" altLang="ko-KR" dirty="0" smtClean="0">
                    <a:sym typeface="Helvetica"/>
                  </a:rPr>
                  <a:t>, </a:t>
                </a:r>
                <a:r>
                  <a:rPr lang="ko-KR" altLang="en-US" dirty="0" smtClean="0">
                    <a:sym typeface="Helvetica"/>
                  </a:rPr>
                  <a:t>이 </a:t>
                </a:r>
                <a:r>
                  <a:rPr lang="en-US" altLang="ko-KR" dirty="0" smtClean="0">
                    <a:sym typeface="Helvetica"/>
                  </a:rPr>
                  <a:t>DNN</a:t>
                </a:r>
                <a:r>
                  <a:rPr lang="ko-KR" altLang="en-US" dirty="0" smtClean="0">
                    <a:sym typeface="Helvetica"/>
                  </a:rPr>
                  <a:t>은 다음과 같이 학습됨</a:t>
                </a:r>
                <a:endParaRPr lang="en-US" altLang="ko-KR" dirty="0">
                  <a:sym typeface="Helvetica"/>
                </a:endParaRPr>
              </a:p>
            </p:txBody>
          </p:sp>
        </mc:Choice>
        <mc:Fallback xmlns=""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7280"/>
                <a:ext cx="11868150" cy="6177412"/>
              </a:xfrm>
              <a:prstGeom prst="rect">
                <a:avLst/>
              </a:prstGeom>
              <a:blipFill>
                <a:blip r:embed="rId2"/>
                <a:stretch>
                  <a:fillRect l="-2003" t="-15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43476" y="3697415"/>
                <a:ext cx="12197774" cy="24025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𝑸</m:t>
                          </m:r>
                        </m:e>
                        <m:sup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𝝅</m:t>
                          </m:r>
                        </m:sup>
                      </m:sSup>
                      <m:d>
                        <m:d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𝒔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𝜸</m:t>
                                  </m:r>
                                </m:e>
                                <m:sup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𝝅</m:t>
                              </m:r>
                            </m:e>
                          </m:nary>
                        </m:e>
                      </m:d>
                      <m: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𝑤h𝑒𝑟𝑒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𝜸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𝒊𝒔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𝒅𝒊𝒔𝒄𝒐𝒖𝒏𝒕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𝒇𝒂𝒄𝒕𝒐𝒓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𝑸</m:t>
                      </m:r>
                      <m:d>
                        <m:d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𝒔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𝑸</m:t>
                      </m:r>
                      <m:d>
                        <m:d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𝒔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𝜶</m:t>
                      </m:r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𝑹</m:t>
                          </m:r>
                          <m:d>
                            <m:d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𝒔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𝝀</m:t>
                          </m:r>
                          <m:func>
                            <m:func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𝐦𝐚𝐱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𝒂</m:t>
                                      </m:r>
                                    </m:e>
                                    <m:sup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𝑸</m:t>
                              </m:r>
                              <m:d>
                                <m:d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𝒂</m:t>
                                      </m:r>
                                    </m:e>
                                    <m:sup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𝑤h𝑒𝑟𝑒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𝜶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endChr m:val="]"/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𝒍𝒆𝒂𝒓𝒏𝒊𝒏𝒈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𝒓𝒂𝒕𝒆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𝑎𝑟𝑒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𝒏𝒆𝒙𝒕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𝒔𝒕𝒂𝒕𝒆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𝒏𝒆𝒙𝒕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𝒂𝒄𝒕𝒊𝒐𝒏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𝑟𝑒𝑠𝑝𝑒𝑐𝑡𝑖𝑣𝑒𝑙𝑦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76" y="3697415"/>
                <a:ext cx="12197774" cy="24025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99785" y="7892464"/>
                <a:ext cx="11685155" cy="6746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ko-KR" altLang="en-US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r>
                                    <a:rPr lang="ko-KR" altLang="en-US" b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  <m:d>
                                    <m:dPr>
                                      <m:ctrlPr>
                                        <a:rPr lang="ko-KR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  <m:r>
                                        <a:rPr lang="ko-KR" altLang="en-US" b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ko-KR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  <m:r>
                                        <a:rPr lang="ko-KR" altLang="en-US" b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ko-KR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ko-KR" altLang="en-US" b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ko-KR" altLang="en-US" b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b="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ko-KR" altLang="en-US" b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b="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ko-KR" altLang="en-US" b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b="0" i="1"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ko-KR" altLang="en-US" b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b="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ko-KR" altLang="en-US" b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b="0" i="1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ko-KR" altLang="en-US" b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ko-KR" altLang="en-US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ko-KR" altLang="en-US" b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𝜸</m:t>
                      </m:r>
                      <m:func>
                        <m:func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ko-KR" altLang="en-US" b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"/>
                              <m:ctrlPr>
                                <a:rPr lang="ko-KR" alt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  <m:r>
                                <a:rPr lang="ko-KR" altLang="en-US" b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ko-KR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ko-KR" altLang="en-US" b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ko-KR" altLang="en-US" b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ko-KR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ko-KR" altLang="en-US" b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ko-KR" altLang="en-US" b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85" y="7892464"/>
                <a:ext cx="11685155" cy="6746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8891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868150" cy="197948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Reinforcement Learning – state space and action state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State space</a:t>
            </a:r>
            <a:r>
              <a:rPr lang="ko-KR" altLang="en-US" dirty="0" smtClean="0">
                <a:sym typeface="Helvetica"/>
              </a:rPr>
              <a:t>는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각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agent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마다 다음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3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부분</a:t>
            </a:r>
            <a:r>
              <a:rPr lang="ko-KR" altLang="en-US" dirty="0" smtClean="0">
                <a:sym typeface="Helvetica"/>
              </a:rPr>
              <a:t>으로 구성</a:t>
            </a:r>
            <a:endParaRPr lang="en-US" altLang="ko-KR" dirty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7393566"/>
                  </p:ext>
                </p:extLst>
              </p:nvPr>
            </p:nvGraphicFramePr>
            <p:xfrm>
              <a:off x="1280775" y="3229148"/>
              <a:ext cx="11077480" cy="337947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47880">
                      <a:extLst>
                        <a:ext uri="{9D8B030D-6E8A-4147-A177-3AD203B41FA5}">
                          <a16:colId xmlns:a16="http://schemas.microsoft.com/office/drawing/2014/main" val="1994641013"/>
                        </a:ext>
                      </a:extLst>
                    </a:gridCol>
                    <a:gridCol w="8229600">
                      <a:extLst>
                        <a:ext uri="{9D8B030D-6E8A-4147-A177-3AD203B41FA5}">
                          <a16:colId xmlns:a16="http://schemas.microsoft.com/office/drawing/2014/main" val="3913029767"/>
                        </a:ext>
                      </a:extLst>
                    </a:gridCol>
                  </a:tblGrid>
                  <a:tr h="112649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2400" b="0" i="1" u="none" strike="noStrike" cap="none" spc="0" baseline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sz="2400" b="0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altLang="ko-KR" sz="2400" b="0" i="1" u="none" strike="noStrike" cap="none" spc="0" baseline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[</m:t>
                                </m:r>
                                <m:r>
                                  <a:rPr lang="en-US" altLang="ko-KR" sz="2400" b="0" i="1" u="none" strike="noStrike" cap="none" spc="0" baseline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𝑛</m:t>
                                </m:r>
                                <m:r>
                                  <a:rPr lang="en-US" altLang="ko-KR" sz="2400" b="0" i="1" u="none" strike="noStrike" cap="none" spc="0" baseline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sz="2400" b="1" i="1" u="none" strike="noStrike" cap="none" spc="0" baseline="0" smtClean="0"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𝐔𝐀𝐕</m:t>
                              </m:r>
                              <m:r>
                                <a:rPr lang="en-US" altLang="ko-KR" sz="2400" b="1" i="0" u="none" strike="noStrike" cap="none" spc="0" baseline="0"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 </m:t>
                              </m:r>
                              <m:r>
                                <a:rPr lang="en-US" altLang="ko-KR" sz="2400" b="1" i="1" u="none" strike="noStrike" cap="none" spc="0" baseline="0"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𝐥</m:t>
                              </m:r>
                            </m:oMath>
                          </a14:m>
                          <a:r>
                            <a:rPr lang="ko-KR" altLang="ko-KR" sz="2400" b="1" i="0" u="none" strike="noStrike" cap="none" spc="0" baseline="0" dirty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의 위치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71475126"/>
                      </a:ext>
                    </a:extLst>
                  </a:tr>
                  <a:tr h="112649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ko-KR" altLang="ko-KR" sz="2400" b="0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b="0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𝑙</m:t>
                                    </m:r>
                                    <m:r>
                                      <a:rPr lang="en-US" altLang="ko-KR" sz="2400" b="0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ko-KR" altLang="ko-KR" sz="2400" b="0" i="1" u="none" strike="noStrike" cap="none" spc="0" baseline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u="none" strike="noStrike" cap="none" spc="0" baseline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u="none" strike="noStrike" cap="none" spc="0" baseline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ko-KR" altLang="ko-KR" sz="2400" b="0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ko-KR" sz="2400" b="0" i="1" u="none" strike="noStrike" cap="none" spc="0" baseline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ko-KR" sz="24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각 </a:t>
                          </a:r>
                          <a:r>
                            <a:rPr lang="en-US" altLang="ko-KR" sz="2400" b="0" i="0" u="none" strike="noStrike" cap="none" spc="0" baseline="0" dirty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device</a:t>
                          </a:r>
                          <a:r>
                            <a:rPr lang="ko-KR" altLang="ko-KR" sz="2400" b="0" i="0" u="none" strike="noStrike" cap="none" spc="0" baseline="0" dirty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가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400" b="1" i="1" u="none" strike="noStrike" cap="none" spc="0" baseline="0"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𝑼𝑨𝑽</m:t>
                              </m:r>
                              <m:r>
                                <a:rPr lang="en-US" altLang="ko-KR" sz="2400" b="1" i="1" u="none" strike="noStrike" cap="none" spc="0" baseline="0"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 </m:t>
                              </m:r>
                              <m:r>
                                <a:rPr lang="en-US" altLang="ko-KR" sz="2400" b="1" i="1" u="none" strike="noStrike" cap="none" spc="0" baseline="0"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𝒍</m:t>
                              </m:r>
                            </m:oMath>
                          </a14:m>
                          <a:r>
                            <a:rPr lang="ko-KR" altLang="ko-KR" sz="2400" b="1" i="0" u="none" strike="noStrike" cap="none" spc="0" baseline="0" dirty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과 통신하는 횟수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9912332"/>
                      </a:ext>
                    </a:extLst>
                  </a:tr>
                  <a:tr h="112649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u="none" strike="noStrike" cap="none" spc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ko-KR" altLang="ko-KR" sz="2400" b="0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𝑅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ko-KR" altLang="ko-KR" sz="2400" b="0" i="1" u="none" strike="noStrike" cap="none" spc="0" baseline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u="none" strike="noStrike" cap="none" spc="0" baseline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u="none" strike="noStrike" cap="none" spc="0" baseline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ko-KR" altLang="ko-KR" sz="2400" b="0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u="none" strike="noStrike" cap="none" spc="0" baseline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ko-KR" sz="2400" b="0" i="1" u="none" strike="noStrike" cap="none" spc="0" baseline="0"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sz="2400" b="0" i="1" u="none" strike="noStrike" cap="none" spc="0" baseline="0" smtClean="0"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𝑙</m:t>
                              </m:r>
                              <m:r>
                                <a:rPr lang="en-US" altLang="ko-KR" sz="2400" b="0" i="1" u="none" strike="noStrike" cap="none" spc="0" baseline="0" smtClean="0"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 b="0" i="0" u="none" strike="noStrike" cap="none" spc="0" baseline="0"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th</m:t>
                              </m:r>
                              <m:r>
                                <a:rPr lang="en-US" altLang="ko-KR" sz="2400" b="0" i="0" u="none" strike="noStrike" cap="none" spc="0" baseline="0"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 b="0" i="0" u="none" strike="noStrike" cap="none" spc="0" baseline="0"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cluster</m:t>
                              </m:r>
                            </m:oMath>
                          </a14:m>
                          <a:r>
                            <a:rPr lang="ko-KR" altLang="ko-KR" sz="2400" b="0" i="0" u="none" strike="noStrike" cap="none" spc="0" baseline="0" dirty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에서의 </a:t>
                          </a:r>
                          <a:r>
                            <a:rPr lang="ko-KR" altLang="ko-KR" sz="2400" b="1" i="0" u="none" strike="noStrike" cap="none" spc="0" baseline="0" dirty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각 </a:t>
                          </a:r>
                          <a:r>
                            <a:rPr lang="en-US" altLang="ko-KR" sz="2400" b="1" i="0" u="none" strike="noStrike" cap="none" spc="0" baseline="0" dirty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device</a:t>
                          </a:r>
                          <a:r>
                            <a:rPr lang="ko-KR" altLang="ko-KR" sz="2400" b="1" i="0" u="none" strike="noStrike" cap="none" spc="0" baseline="0" dirty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의 </a:t>
                          </a:r>
                          <a:r>
                            <a:rPr lang="en-US" altLang="ko-KR" sz="2400" b="1" i="0" u="none" strike="noStrike" cap="none" spc="0" baseline="0" dirty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average throughput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451818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7393566"/>
                  </p:ext>
                </p:extLst>
              </p:nvPr>
            </p:nvGraphicFramePr>
            <p:xfrm>
              <a:off x="1280775" y="3229148"/>
              <a:ext cx="11077480" cy="337947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47880">
                      <a:extLst>
                        <a:ext uri="{9D8B030D-6E8A-4147-A177-3AD203B41FA5}">
                          <a16:colId xmlns:a16="http://schemas.microsoft.com/office/drawing/2014/main" val="1994641013"/>
                        </a:ext>
                      </a:extLst>
                    </a:gridCol>
                    <a:gridCol w="8229600">
                      <a:extLst>
                        <a:ext uri="{9D8B030D-6E8A-4147-A177-3AD203B41FA5}">
                          <a16:colId xmlns:a16="http://schemas.microsoft.com/office/drawing/2014/main" val="3913029767"/>
                        </a:ext>
                      </a:extLst>
                    </a:gridCol>
                  </a:tblGrid>
                  <a:tr h="11264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4" t="-541" r="-289722" b="-20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641" t="-541" r="-148" b="-2016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1475126"/>
                      </a:ext>
                    </a:extLst>
                  </a:tr>
                  <a:tr h="11264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4" t="-100000" r="-289722" b="-100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641" t="-100000" r="-148" b="-100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9912332"/>
                      </a:ext>
                    </a:extLst>
                  </a:tr>
                  <a:tr h="11264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4" t="-201081" r="-289722" b="-10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641" t="-201081" r="-148" b="-10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51818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185671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868150" cy="243719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Reinforcement Learning – state space and action state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UAV</a:t>
            </a:r>
            <a:r>
              <a:rPr lang="ko-KR" altLang="ko-KR" dirty="0">
                <a:sym typeface="Helvetica"/>
              </a:rPr>
              <a:t>가 다음 위치로 이동할 때</a:t>
            </a:r>
            <a:r>
              <a:rPr lang="en-US" altLang="ko-KR" dirty="0">
                <a:sym typeface="Helvetica"/>
              </a:rPr>
              <a:t>, </a:t>
            </a:r>
            <a:r>
              <a:rPr lang="en-US" altLang="ko-KR" dirty="0">
                <a:solidFill>
                  <a:srgbClr val="0000FF"/>
                </a:solidFill>
                <a:sym typeface="Helvetica"/>
              </a:rPr>
              <a:t>energy flow</a:t>
            </a:r>
            <a:r>
              <a:rPr lang="ko-KR" altLang="ko-KR" dirty="0">
                <a:solidFill>
                  <a:srgbClr val="0000FF"/>
                </a:solidFill>
                <a:sym typeface="Helvetica"/>
              </a:rPr>
              <a:t>를 </a:t>
            </a:r>
            <a:r>
              <a:rPr lang="en-US" altLang="ko-KR" dirty="0">
                <a:solidFill>
                  <a:srgbClr val="0000FF"/>
                </a:solidFill>
                <a:sym typeface="Helvetica"/>
              </a:rPr>
              <a:t>broadcast</a:t>
            </a:r>
            <a:r>
              <a:rPr lang="ko-KR" altLang="ko-KR" dirty="0">
                <a:sym typeface="Helvetica"/>
              </a:rPr>
              <a:t>하거나</a:t>
            </a:r>
            <a:r>
              <a:rPr lang="en-US" altLang="ko-KR" dirty="0">
                <a:sym typeface="Helvetica"/>
              </a:rPr>
              <a:t> cluster </a:t>
            </a:r>
            <a:r>
              <a:rPr lang="ko-KR" altLang="ko-KR" dirty="0">
                <a:sym typeface="Helvetica"/>
              </a:rPr>
              <a:t>내에서 </a:t>
            </a:r>
            <a:r>
              <a:rPr lang="en-US" altLang="ko-KR" dirty="0">
                <a:solidFill>
                  <a:srgbClr val="0000FF"/>
                </a:solidFill>
                <a:sym typeface="Helvetica"/>
              </a:rPr>
              <a:t>best channel condition</a:t>
            </a:r>
            <a:r>
              <a:rPr lang="ko-KR" altLang="ko-KR" dirty="0">
                <a:solidFill>
                  <a:srgbClr val="0000FF"/>
                </a:solidFill>
                <a:sym typeface="Helvetica"/>
              </a:rPr>
              <a:t>에 해당하는 </a:t>
            </a:r>
            <a:r>
              <a:rPr lang="en-US" altLang="ko-KR" dirty="0">
                <a:solidFill>
                  <a:srgbClr val="0000FF"/>
                </a:solidFill>
                <a:sym typeface="Helvetica"/>
              </a:rPr>
              <a:t>device</a:t>
            </a:r>
            <a:r>
              <a:rPr lang="ko-KR" altLang="ko-KR" dirty="0">
                <a:solidFill>
                  <a:srgbClr val="0000FF"/>
                </a:solidFill>
                <a:sym typeface="Helvetica"/>
              </a:rPr>
              <a:t>를 선택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Action space</a:t>
            </a:r>
            <a:r>
              <a:rPr lang="ko-KR" altLang="en-US" dirty="0" smtClean="0">
                <a:sym typeface="Helvetica"/>
              </a:rPr>
              <a:t>는 </a:t>
            </a:r>
            <a:r>
              <a:rPr lang="en-US" altLang="ko-KR" dirty="0" smtClean="0">
                <a:sym typeface="Helvetica"/>
              </a:rPr>
              <a:t>27</a:t>
            </a:r>
            <a:r>
              <a:rPr lang="ko-KR" altLang="en-US" dirty="0" smtClean="0">
                <a:sym typeface="Helvetica"/>
              </a:rPr>
              <a:t>개의 </a:t>
            </a:r>
            <a:r>
              <a:rPr lang="en-US" altLang="ko-KR" dirty="0" smtClean="0">
                <a:sym typeface="Helvetica"/>
              </a:rPr>
              <a:t>element</a:t>
            </a:r>
            <a:r>
              <a:rPr lang="ko-KR" altLang="en-US" dirty="0" smtClean="0">
                <a:sym typeface="Helvetica"/>
              </a:rPr>
              <a:t>를 가지며 다음과 같음</a:t>
            </a:r>
            <a:endParaRPr lang="en-US" altLang="ko-KR" dirty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744999"/>
                  </p:ext>
                </p:extLst>
              </p:nvPr>
            </p:nvGraphicFramePr>
            <p:xfrm>
              <a:off x="1068435" y="4697729"/>
              <a:ext cx="11077480" cy="40877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47880">
                      <a:extLst>
                        <a:ext uri="{9D8B030D-6E8A-4147-A177-3AD203B41FA5}">
                          <a16:colId xmlns:a16="http://schemas.microsoft.com/office/drawing/2014/main" val="1994641013"/>
                        </a:ext>
                      </a:extLst>
                    </a:gridCol>
                    <a:gridCol w="8229600">
                      <a:extLst>
                        <a:ext uri="{9D8B030D-6E8A-4147-A177-3AD203B41FA5}">
                          <a16:colId xmlns:a16="http://schemas.microsoft.com/office/drawing/2014/main" val="3913029767"/>
                        </a:ext>
                      </a:extLst>
                    </a:gridCol>
                  </a:tblGrid>
                  <a:tr h="583969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ko-KR" sz="24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UAV</a:t>
                          </a:r>
                          <a:r>
                            <a:rPr lang="ko-KR" sz="24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가 좌회전한다</a:t>
                          </a:r>
                          <a:r>
                            <a:rPr lang="en-US" sz="24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ko-KR" sz="24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71475126"/>
                      </a:ext>
                    </a:extLst>
                  </a:tr>
                  <a:tr h="583969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ko-KR" sz="24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UAV</a:t>
                          </a:r>
                          <a:r>
                            <a:rPr lang="ko-KR" sz="24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가 우회전한다</a:t>
                          </a:r>
                          <a:r>
                            <a:rPr lang="en-US" sz="24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ko-KR" sz="24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13758172"/>
                      </a:ext>
                    </a:extLst>
                  </a:tr>
                  <a:tr h="583969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ko-KR" sz="24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UAV</a:t>
                          </a:r>
                          <a:r>
                            <a:rPr lang="ko-KR" sz="24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가 뒤로 돌아간다</a:t>
                          </a:r>
                          <a:r>
                            <a:rPr lang="en-US" sz="24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ko-KR" sz="24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63372447"/>
                      </a:ext>
                    </a:extLst>
                  </a:tr>
                  <a:tr h="583969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ko-KR" sz="24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UAV</a:t>
                          </a:r>
                          <a:r>
                            <a:rPr lang="ko-KR" sz="24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가 앞으로 이동한다</a:t>
                          </a:r>
                          <a:r>
                            <a:rPr lang="en-US" sz="24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ko-KR" sz="24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35701427"/>
                      </a:ext>
                    </a:extLst>
                  </a:tr>
                  <a:tr h="583969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ko-KR" sz="24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UAV</a:t>
                          </a:r>
                          <a:r>
                            <a:rPr lang="ko-KR" sz="24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가 아래로 이동한다</a:t>
                          </a:r>
                          <a:r>
                            <a:rPr lang="en-US" sz="24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ko-KR" sz="24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29153146"/>
                      </a:ext>
                    </a:extLst>
                  </a:tr>
                  <a:tr h="583969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ko-KR" sz="24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UAV</a:t>
                          </a:r>
                          <a:r>
                            <a:rPr lang="ko-KR" sz="24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가 위로 떠오른다</a:t>
                          </a:r>
                          <a:r>
                            <a:rPr lang="en-US" sz="24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ko-KR" sz="24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59912332"/>
                      </a:ext>
                    </a:extLst>
                  </a:tr>
                  <a:tr h="583969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ko-KR" sz="2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4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=(0,0,0)</m:t>
                                </m:r>
                              </m:oMath>
                            </m:oMathPara>
                          </a14:m>
                          <a:endParaRPr lang="ko-KR" sz="24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UAV</a:t>
                          </a:r>
                          <a:r>
                            <a:rPr lang="ko-KR" sz="24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가 그 위치에 계속 있다</a:t>
                          </a:r>
                          <a:r>
                            <a:rPr lang="en-US" sz="24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ko-KR" sz="24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451818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744999"/>
                  </p:ext>
                </p:extLst>
              </p:nvPr>
            </p:nvGraphicFramePr>
            <p:xfrm>
              <a:off x="1068435" y="4697729"/>
              <a:ext cx="11077480" cy="40877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47880">
                      <a:extLst>
                        <a:ext uri="{9D8B030D-6E8A-4147-A177-3AD203B41FA5}">
                          <a16:colId xmlns:a16="http://schemas.microsoft.com/office/drawing/2014/main" val="1994641013"/>
                        </a:ext>
                      </a:extLst>
                    </a:gridCol>
                    <a:gridCol w="8229600">
                      <a:extLst>
                        <a:ext uri="{9D8B030D-6E8A-4147-A177-3AD203B41FA5}">
                          <a16:colId xmlns:a16="http://schemas.microsoft.com/office/drawing/2014/main" val="3913029767"/>
                        </a:ext>
                      </a:extLst>
                    </a:gridCol>
                  </a:tblGrid>
                  <a:tr h="58396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14" t="-1042" r="-289722" b="-6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UAV</a:t>
                          </a:r>
                          <a:r>
                            <a:rPr lang="ko-KR" sz="24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가 좌회전한다</a:t>
                          </a:r>
                          <a:r>
                            <a:rPr lang="en-US" sz="24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ko-KR" sz="24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71475126"/>
                      </a:ext>
                    </a:extLst>
                  </a:tr>
                  <a:tr h="58396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14" t="-101042" r="-289722" b="-5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UAV</a:t>
                          </a:r>
                          <a:r>
                            <a:rPr lang="ko-KR" sz="24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가 우회전한다</a:t>
                          </a:r>
                          <a:r>
                            <a:rPr lang="en-US" sz="24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ko-KR" sz="24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13758172"/>
                      </a:ext>
                    </a:extLst>
                  </a:tr>
                  <a:tr h="58396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14" t="-201042" r="-289722" b="-4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UAV</a:t>
                          </a:r>
                          <a:r>
                            <a:rPr lang="ko-KR" sz="24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가 뒤로 돌아간다</a:t>
                          </a:r>
                          <a:r>
                            <a:rPr lang="en-US" sz="24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ko-KR" sz="24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63372447"/>
                      </a:ext>
                    </a:extLst>
                  </a:tr>
                  <a:tr h="58396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14" t="-301042" r="-289722" b="-3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UAV</a:t>
                          </a:r>
                          <a:r>
                            <a:rPr lang="ko-KR" sz="24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가 앞으로 이동한다</a:t>
                          </a:r>
                          <a:r>
                            <a:rPr lang="en-US" sz="24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ko-KR" sz="24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35701427"/>
                      </a:ext>
                    </a:extLst>
                  </a:tr>
                  <a:tr h="58396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14" t="-401042" r="-289722" b="-2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UAV</a:t>
                          </a:r>
                          <a:r>
                            <a:rPr lang="ko-KR" sz="24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가 아래로 이동한다</a:t>
                          </a:r>
                          <a:r>
                            <a:rPr lang="en-US" sz="24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ko-KR" sz="24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29153146"/>
                      </a:ext>
                    </a:extLst>
                  </a:tr>
                  <a:tr h="58396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14" t="-501042" r="-289722" b="-1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UAV</a:t>
                          </a:r>
                          <a:r>
                            <a:rPr lang="ko-KR" sz="24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가 위로 떠오른다</a:t>
                          </a:r>
                          <a:r>
                            <a:rPr lang="en-US" sz="24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ko-KR" sz="24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59912332"/>
                      </a:ext>
                    </a:extLst>
                  </a:tr>
                  <a:tr h="58396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14" t="-601042" r="-289722" b="-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UAV</a:t>
                          </a:r>
                          <a:r>
                            <a:rPr lang="ko-KR" sz="24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가 그 위치에 계속 있다</a:t>
                          </a:r>
                          <a:r>
                            <a:rPr lang="en-US" sz="24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ko-KR" sz="24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451818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589068" y="4004479"/>
                <a:ext cx="9952182" cy="456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ko-KR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altLang="ko-KR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𝒛</m:t>
                        </m:r>
                      </m:e>
                    </m:d>
                    <m:r>
                      <a:rPr lang="en-US" altLang="ko-KR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ko-KR" i="1" kern="10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i="1" kern="10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ko-KR" i="1" kern="10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i="1" kern="10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ko-KR" i="1" kern="10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i="1" kern="10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altLang="ko-KR" i="1" kern="10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kern="100" dirty="0">
                    <a:solidFill>
                      <a:srgbClr val="000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varying from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-KR" altLang="ko-KR" i="1" kern="10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ko-KR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,−</m:t>
                        </m:r>
                        <m:r>
                          <a:rPr lang="en-US" altLang="ko-KR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ko-KR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,−</m:t>
                        </m:r>
                        <m:r>
                          <a:rPr lang="en-US" altLang="ko-KR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en-US" altLang="ko-KR" i="1" kern="1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i="1" kern="1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𝒕𝒐</m:t>
                    </m:r>
                    <m:r>
                      <a:rPr lang="en-US" altLang="ko-KR" i="1" kern="1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altLang="ko-KR" i="1" kern="1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ko-KR" i="1" kern="1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i="1" kern="1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ko-KR" i="1" kern="1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i="1" kern="1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ko-KR" i="1" kern="1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ko-KR" altLang="ko-KR" kern="100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68" y="4004479"/>
                <a:ext cx="9952182" cy="456856"/>
              </a:xfrm>
              <a:prstGeom prst="rect">
                <a:avLst/>
              </a:prstGeom>
              <a:blipFill>
                <a:blip r:embed="rId3"/>
                <a:stretch>
                  <a:fillRect t="-12000" b="-29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2533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269518" cy="105123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Reinforcement Learning – Reward Function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208672"/>
              </p:ext>
            </p:extLst>
          </p:nvPr>
        </p:nvGraphicFramePr>
        <p:xfrm>
          <a:off x="463550" y="2396836"/>
          <a:ext cx="11922413" cy="644236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80886">
                  <a:extLst>
                    <a:ext uri="{9D8B030D-6E8A-4147-A177-3AD203B41FA5}">
                      <a16:colId xmlns:a16="http://schemas.microsoft.com/office/drawing/2014/main" val="200775086"/>
                    </a:ext>
                  </a:extLst>
                </a:gridCol>
                <a:gridCol w="6272733">
                  <a:extLst>
                    <a:ext uri="{9D8B030D-6E8A-4147-A177-3AD203B41FA5}">
                      <a16:colId xmlns:a16="http://schemas.microsoft.com/office/drawing/2014/main" val="211248310"/>
                    </a:ext>
                  </a:extLst>
                </a:gridCol>
                <a:gridCol w="3868794">
                  <a:extLst>
                    <a:ext uri="{9D8B030D-6E8A-4147-A177-3AD203B41FA5}">
                      <a16:colId xmlns:a16="http://schemas.microsoft.com/office/drawing/2014/main" val="1908351096"/>
                    </a:ext>
                  </a:extLst>
                </a:gridCol>
              </a:tblGrid>
              <a:tr h="5655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분류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조건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보상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061830"/>
                  </a:ext>
                </a:extLst>
              </a:tr>
              <a:tr h="7814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Action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UAV</a:t>
                      </a:r>
                      <a:r>
                        <a:rPr lang="ko-KR" sz="2000" kern="100" dirty="0">
                          <a:effectLst/>
                        </a:rPr>
                        <a:t>가 행동 수행 후 </a:t>
                      </a:r>
                      <a:r>
                        <a:rPr lang="en-US" sz="2000" b="1" kern="100" dirty="0">
                          <a:effectLst/>
                        </a:rPr>
                        <a:t>border </a:t>
                      </a:r>
                      <a:r>
                        <a:rPr lang="ko-KR" sz="2000" b="1" kern="100" dirty="0">
                          <a:effectLst/>
                        </a:rPr>
                        <a:t>아래쪽에서 비행</a:t>
                      </a:r>
                      <a:endParaRPr lang="ko-KR" sz="2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Penalty of 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ko-KR" sz="2000" b="1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UAV</a:t>
                      </a:r>
                      <a:r>
                        <a:rPr lang="ko-KR" sz="2000" kern="100" dirty="0">
                          <a:effectLst/>
                        </a:rPr>
                        <a:t>는 </a:t>
                      </a:r>
                      <a:r>
                        <a:rPr lang="en-US" sz="2000" kern="100" dirty="0">
                          <a:effectLst/>
                        </a:rPr>
                        <a:t>boundary</a:t>
                      </a:r>
                      <a:r>
                        <a:rPr lang="ko-KR" sz="2000" kern="100" dirty="0">
                          <a:effectLst/>
                        </a:rPr>
                        <a:t>로 이동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4374036"/>
                  </a:ext>
                </a:extLst>
              </a:tr>
              <a:tr h="7814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Step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각 </a:t>
                      </a:r>
                      <a:r>
                        <a:rPr lang="en-US" sz="2000" kern="100" dirty="0">
                          <a:effectLst/>
                        </a:rPr>
                        <a:t>step</a:t>
                      </a:r>
                      <a:r>
                        <a:rPr lang="ko-KR" sz="2000" kern="100" dirty="0">
                          <a:effectLst/>
                        </a:rPr>
                        <a:t>에서</a:t>
                      </a:r>
                      <a:r>
                        <a:rPr lang="en-US" sz="2000" kern="100" dirty="0">
                          <a:effectLst/>
                        </a:rPr>
                        <a:t>, UAV </a:t>
                      </a:r>
                      <a:r>
                        <a:rPr lang="en-US" sz="2000" kern="100" dirty="0" err="1">
                          <a:effectLst/>
                        </a:rPr>
                        <a:t>i</a:t>
                      </a:r>
                      <a:r>
                        <a:rPr lang="ko-KR" sz="2000" kern="100" dirty="0">
                          <a:effectLst/>
                        </a:rPr>
                        <a:t>와 </a:t>
                      </a:r>
                      <a:r>
                        <a:rPr lang="en-US" sz="2000" kern="100" dirty="0">
                          <a:effectLst/>
                        </a:rPr>
                        <a:t>UAV j</a:t>
                      </a:r>
                      <a:r>
                        <a:rPr lang="ko-KR" sz="2000" kern="100" dirty="0">
                          <a:effectLst/>
                        </a:rPr>
                        <a:t>의 </a:t>
                      </a:r>
                      <a:r>
                        <a:rPr lang="en-US" sz="2000" kern="100" dirty="0">
                          <a:effectLst/>
                        </a:rPr>
                        <a:t>trajectory</a:t>
                      </a:r>
                      <a:r>
                        <a:rPr lang="ko-KR" sz="2000" kern="100" dirty="0">
                          <a:effectLst/>
                        </a:rPr>
                        <a:t>에 </a:t>
                      </a:r>
                      <a:r>
                        <a:rPr lang="ko-KR" sz="2000" b="1" kern="100" dirty="0">
                          <a:effectLst/>
                        </a:rPr>
                        <a:t>교차되는 부분</a:t>
                      </a:r>
                      <a:r>
                        <a:rPr lang="ko-KR" sz="2000" kern="100" dirty="0">
                          <a:effectLst/>
                        </a:rPr>
                        <a:t>이 있음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Penalty of 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ko-KR" sz="2000" b="1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UAV</a:t>
                      </a:r>
                      <a:r>
                        <a:rPr lang="ko-KR" sz="2000" kern="100" dirty="0">
                          <a:effectLst/>
                        </a:rPr>
                        <a:t>는 이전 위치로 이동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2660737"/>
                  </a:ext>
                </a:extLst>
              </a:tr>
              <a:tr h="118843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Throughput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각 </a:t>
                      </a:r>
                      <a:r>
                        <a:rPr lang="en-US" sz="2000" kern="100" dirty="0">
                          <a:effectLst/>
                        </a:rPr>
                        <a:t>epoch</a:t>
                      </a:r>
                      <a:r>
                        <a:rPr lang="ko-KR" sz="2000" kern="100" dirty="0">
                          <a:effectLst/>
                        </a:rPr>
                        <a:t>에서 </a:t>
                      </a:r>
                      <a:r>
                        <a:rPr lang="en-US" sz="2000" kern="100" dirty="0">
                          <a:effectLst/>
                        </a:rPr>
                        <a:t>device</a:t>
                      </a:r>
                      <a:r>
                        <a:rPr lang="ko-KR" sz="2000" kern="100" dirty="0">
                          <a:effectLst/>
                        </a:rPr>
                        <a:t>의 </a:t>
                      </a:r>
                      <a:r>
                        <a:rPr lang="en-US" sz="2000" b="1" kern="100" dirty="0">
                          <a:effectLst/>
                        </a:rPr>
                        <a:t>throughput</a:t>
                      </a:r>
                      <a:r>
                        <a:rPr lang="ko-KR" sz="2000" b="1" kern="100" dirty="0">
                          <a:effectLst/>
                        </a:rPr>
                        <a:t>이 증가하지 않음</a:t>
                      </a:r>
                      <a:r>
                        <a:rPr lang="en-US" sz="2000" kern="100" dirty="0">
                          <a:effectLst/>
                        </a:rPr>
                        <a:t>, </a:t>
                      </a:r>
                      <a:r>
                        <a:rPr lang="ko-KR" sz="2000" kern="100" dirty="0">
                          <a:effectLst/>
                        </a:rPr>
                        <a:t>즉</a:t>
                      </a:r>
                      <a:r>
                        <a:rPr lang="en-US" sz="2000" kern="100" dirty="0">
                          <a:effectLst/>
                        </a:rPr>
                        <a:t> device</a:t>
                      </a:r>
                      <a:r>
                        <a:rPr lang="ko-KR" sz="2000" kern="100" dirty="0">
                          <a:effectLst/>
                        </a:rPr>
                        <a:t>가 </a:t>
                      </a:r>
                      <a:r>
                        <a:rPr lang="en-US" sz="2000" kern="100" dirty="0">
                          <a:effectLst/>
                        </a:rPr>
                        <a:t>UAV</a:t>
                      </a:r>
                      <a:r>
                        <a:rPr lang="ko-KR" sz="2000" kern="100" dirty="0">
                          <a:effectLst/>
                        </a:rPr>
                        <a:t>와 너무 많은 횟수로 통신하여</a:t>
                      </a:r>
                      <a:r>
                        <a:rPr lang="en-US" sz="2000" kern="100" dirty="0">
                          <a:effectLst/>
                        </a:rPr>
                        <a:t>, energy</a:t>
                      </a:r>
                      <a:r>
                        <a:rPr lang="ko-KR" sz="2000" kern="100" dirty="0">
                          <a:effectLst/>
                        </a:rPr>
                        <a:t>가 고갈되어 </a:t>
                      </a:r>
                      <a:r>
                        <a:rPr lang="en-US" sz="2000" kern="100" dirty="0">
                          <a:effectLst/>
                        </a:rPr>
                        <a:t>UAV</a:t>
                      </a:r>
                      <a:r>
                        <a:rPr lang="ko-KR" sz="2000" kern="100" dirty="0">
                          <a:effectLst/>
                        </a:rPr>
                        <a:t>는 </a:t>
                      </a:r>
                      <a:r>
                        <a:rPr lang="ko-KR" sz="2000" b="1" kern="100" dirty="0">
                          <a:effectLst/>
                        </a:rPr>
                        <a:t>오직 </a:t>
                      </a:r>
                      <a:r>
                        <a:rPr lang="en-US" sz="2000" b="1" kern="100" dirty="0">
                          <a:effectLst/>
                        </a:rPr>
                        <a:t>interference</a:t>
                      </a:r>
                      <a:r>
                        <a:rPr lang="ko-KR" sz="2000" b="1" kern="100" dirty="0">
                          <a:effectLst/>
                        </a:rPr>
                        <a:t>만 수신</a:t>
                      </a:r>
                      <a:endParaRPr lang="ko-KR" sz="2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Penalty of 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ko-KR" sz="2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1135674"/>
                  </a:ext>
                </a:extLst>
              </a:tr>
              <a:tr h="3743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각 </a:t>
                      </a:r>
                      <a:r>
                        <a:rPr lang="en-US" sz="2000" kern="100" dirty="0">
                          <a:effectLst/>
                        </a:rPr>
                        <a:t>epoch</a:t>
                      </a:r>
                      <a:r>
                        <a:rPr lang="ko-KR" sz="2000" kern="100" dirty="0">
                          <a:effectLst/>
                        </a:rPr>
                        <a:t>에서 </a:t>
                      </a:r>
                      <a:r>
                        <a:rPr lang="en-US" sz="2000" kern="100" dirty="0">
                          <a:effectLst/>
                        </a:rPr>
                        <a:t>device</a:t>
                      </a:r>
                      <a:r>
                        <a:rPr lang="ko-KR" sz="2000" kern="100" dirty="0">
                          <a:effectLst/>
                        </a:rPr>
                        <a:t>의 </a:t>
                      </a:r>
                      <a:r>
                        <a:rPr lang="en-US" sz="2000" b="1" kern="100" dirty="0">
                          <a:effectLst/>
                        </a:rPr>
                        <a:t>throughput</a:t>
                      </a:r>
                      <a:r>
                        <a:rPr lang="ko-KR" sz="2000" b="1" kern="100" dirty="0">
                          <a:effectLst/>
                        </a:rPr>
                        <a:t>이 증가</a:t>
                      </a:r>
                      <a:endParaRPr lang="ko-KR" sz="2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Reward of 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+1</a:t>
                      </a:r>
                      <a:endParaRPr lang="ko-KR" sz="2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4866458"/>
                  </a:ext>
                </a:extLst>
              </a:tr>
              <a:tr h="118843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Minimum</a:t>
                      </a:r>
                      <a:r>
                        <a:rPr lang="en-US" altLang="ko-KR" sz="20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average throughput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각 </a:t>
                      </a:r>
                      <a:r>
                        <a:rPr lang="en-US" sz="2000" kern="100" dirty="0">
                          <a:effectLst/>
                        </a:rPr>
                        <a:t>epoch </a:t>
                      </a:r>
                      <a:r>
                        <a:rPr lang="ko-KR" sz="2000" kern="100" dirty="0">
                          <a:effectLst/>
                        </a:rPr>
                        <a:t>이후에 어떤 </a:t>
                      </a:r>
                      <a:r>
                        <a:rPr lang="en-US" sz="2000" kern="100" dirty="0">
                          <a:effectLst/>
                        </a:rPr>
                        <a:t>cluster</a:t>
                      </a:r>
                      <a:r>
                        <a:rPr lang="ko-KR" sz="2000" kern="100" dirty="0">
                          <a:effectLst/>
                        </a:rPr>
                        <a:t>의 </a:t>
                      </a:r>
                      <a:r>
                        <a:rPr lang="en-US" sz="2000" kern="100" dirty="0">
                          <a:effectLst/>
                        </a:rPr>
                        <a:t>device</a:t>
                      </a:r>
                      <a:r>
                        <a:rPr lang="ko-KR" sz="2000" kern="100" dirty="0">
                          <a:effectLst/>
                        </a:rPr>
                        <a:t>의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b="1" kern="100" dirty="0">
                          <a:effectLst/>
                        </a:rPr>
                        <a:t>minimum average throughput</a:t>
                      </a:r>
                      <a:r>
                        <a:rPr lang="ko-KR" sz="2000" b="1" kern="100" dirty="0">
                          <a:effectLst/>
                        </a:rPr>
                        <a:t>이</a:t>
                      </a:r>
                      <a:r>
                        <a:rPr lang="en-US" sz="2000" b="1" kern="100" dirty="0">
                          <a:effectLst/>
                        </a:rPr>
                        <a:t> 0</a:t>
                      </a:r>
                      <a:r>
                        <a:rPr lang="en-US" sz="2000" kern="100" dirty="0">
                          <a:effectLst/>
                        </a:rPr>
                        <a:t>, </a:t>
                      </a:r>
                      <a:r>
                        <a:rPr lang="ko-KR" sz="2000" kern="100" dirty="0">
                          <a:effectLst/>
                        </a:rPr>
                        <a:t>즉 해당 </a:t>
                      </a:r>
                      <a:r>
                        <a:rPr lang="en-US" sz="2000" kern="100" dirty="0">
                          <a:effectLst/>
                        </a:rPr>
                        <a:t>epoch</a:t>
                      </a:r>
                      <a:r>
                        <a:rPr lang="ko-KR" sz="2000" kern="100" dirty="0">
                          <a:effectLst/>
                        </a:rPr>
                        <a:t>에서 어떤 </a:t>
                      </a:r>
                      <a:r>
                        <a:rPr lang="en-US" sz="2000" kern="100" dirty="0">
                          <a:effectLst/>
                        </a:rPr>
                        <a:t>device</a:t>
                      </a:r>
                      <a:r>
                        <a:rPr lang="ko-KR" sz="2000" kern="100" dirty="0">
                          <a:effectLst/>
                        </a:rPr>
                        <a:t>들은</a:t>
                      </a:r>
                      <a:r>
                        <a:rPr lang="en-US" sz="2000" kern="100" dirty="0">
                          <a:effectLst/>
                        </a:rPr>
                        <a:t> UAV</a:t>
                      </a:r>
                      <a:r>
                        <a:rPr lang="ko-KR" sz="2000" kern="100" dirty="0">
                          <a:effectLst/>
                        </a:rPr>
                        <a:t>와 통신하지 않음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Penalty of 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-2</a:t>
                      </a:r>
                      <a:endParaRPr lang="ko-KR" sz="2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8171033"/>
                  </a:ext>
                </a:extLst>
              </a:tr>
              <a:tr h="7814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각</a:t>
                      </a:r>
                      <a:r>
                        <a:rPr lang="en-US" sz="2000" kern="100" dirty="0">
                          <a:effectLst/>
                        </a:rPr>
                        <a:t> epoch </a:t>
                      </a:r>
                      <a:r>
                        <a:rPr lang="ko-KR" sz="2000" kern="100" dirty="0">
                          <a:effectLst/>
                        </a:rPr>
                        <a:t>이후에 모든</a:t>
                      </a:r>
                      <a:r>
                        <a:rPr lang="en-US" sz="2000" kern="100" dirty="0">
                          <a:effectLst/>
                        </a:rPr>
                        <a:t> device</a:t>
                      </a:r>
                      <a:r>
                        <a:rPr lang="ko-KR" sz="2000" kern="100" dirty="0">
                          <a:effectLst/>
                        </a:rPr>
                        <a:t>에 대해 </a:t>
                      </a:r>
                      <a:r>
                        <a:rPr lang="en-US" sz="2000" b="1" kern="100" dirty="0">
                          <a:effectLst/>
                        </a:rPr>
                        <a:t>minimum average throughput</a:t>
                      </a:r>
                      <a:r>
                        <a:rPr lang="ko-KR" sz="2000" b="1" kern="100" dirty="0">
                          <a:effectLst/>
                        </a:rPr>
                        <a:t>이 증가하지 않음</a:t>
                      </a:r>
                      <a:endParaRPr lang="ko-KR" sz="2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모든 </a:t>
                      </a:r>
                      <a:r>
                        <a:rPr lang="en-US" sz="2000" kern="100" dirty="0">
                          <a:effectLst/>
                        </a:rPr>
                        <a:t>UAV</a:t>
                      </a:r>
                      <a:r>
                        <a:rPr lang="ko-KR" sz="2000" kern="100" dirty="0">
                          <a:effectLst/>
                        </a:rPr>
                        <a:t>에 대해 </a:t>
                      </a:r>
                      <a:r>
                        <a:rPr lang="en-US" sz="2000" kern="100" dirty="0">
                          <a:effectLst/>
                        </a:rPr>
                        <a:t>Penalty of 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ko-KR" sz="2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5152548"/>
                  </a:ext>
                </a:extLst>
              </a:tr>
              <a:tr h="7814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각 </a:t>
                      </a:r>
                      <a:r>
                        <a:rPr lang="en-US" sz="2000" kern="100" dirty="0">
                          <a:effectLst/>
                        </a:rPr>
                        <a:t>epoch </a:t>
                      </a:r>
                      <a:r>
                        <a:rPr lang="ko-KR" sz="2000" kern="100" dirty="0">
                          <a:effectLst/>
                        </a:rPr>
                        <a:t>이후에 </a:t>
                      </a:r>
                      <a:r>
                        <a:rPr lang="en-US" sz="2000" b="1" kern="100" dirty="0">
                          <a:effectLst/>
                        </a:rPr>
                        <a:t>minimum average throughput</a:t>
                      </a:r>
                      <a:r>
                        <a:rPr lang="ko-KR" sz="2000" b="1" kern="100" dirty="0">
                          <a:effectLst/>
                        </a:rPr>
                        <a:t>이 증가</a:t>
                      </a:r>
                      <a:endParaRPr lang="ko-KR" sz="2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모든 </a:t>
                      </a:r>
                      <a:r>
                        <a:rPr lang="en-US" sz="2000" kern="100" dirty="0">
                          <a:effectLst/>
                        </a:rPr>
                        <a:t>UAV</a:t>
                      </a:r>
                      <a:r>
                        <a:rPr lang="ko-KR" sz="2000" kern="100" dirty="0">
                          <a:effectLst/>
                        </a:rPr>
                        <a:t>에 대해</a:t>
                      </a:r>
                      <a:r>
                        <a:rPr lang="en-US" sz="2000" kern="100" dirty="0">
                          <a:effectLst/>
                        </a:rPr>
                        <a:t> Reward of 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+1</a:t>
                      </a:r>
                      <a:endParaRPr lang="ko-KR" sz="2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929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5604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269518" cy="105123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Reinforcement Learning – Reward Function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33" y="2479964"/>
            <a:ext cx="5062926" cy="597388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13" y="2479964"/>
            <a:ext cx="4737910" cy="379490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16727" y="4765964"/>
            <a:ext cx="4091132" cy="762000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37752" y="6228907"/>
            <a:ext cx="4091132" cy="762000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01229" y="7468349"/>
            <a:ext cx="4091132" cy="53652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44084" y="2699887"/>
            <a:ext cx="3867939" cy="763984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44084" y="3639586"/>
            <a:ext cx="3867939" cy="763984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462604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269518" cy="105123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Experiment Result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51" y="2558328"/>
            <a:ext cx="11841897" cy="5567363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7245927" y="3366655"/>
            <a:ext cx="4488873" cy="3532909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365345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269518" cy="105123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Experiment Result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3382241"/>
            <a:ext cx="7636597" cy="36388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593" y="3382241"/>
            <a:ext cx="4187431" cy="36388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16727" y="6667810"/>
            <a:ext cx="706582" cy="353290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77903" y="6667810"/>
            <a:ext cx="706582" cy="353290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488129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49450" y="4876799"/>
            <a:ext cx="9105900" cy="3142673"/>
          </a:xfrm>
        </p:spPr>
        <p:txBody>
          <a:bodyPr/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/>
              <a:t>Minimum Throughput Maximization for Multi-UAV Enabled WPCN: A Deep Reinforcement Learning </a:t>
            </a:r>
            <a:r>
              <a:rPr lang="en-US" altLang="ko-KR" dirty="0" smtClean="0"/>
              <a:t>Method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lvl="1" latinLnBrk="1"/>
            <a:r>
              <a:rPr lang="ko-KR" altLang="en-US" sz="3000" dirty="0" smtClean="0"/>
              <a:t>논문 학습</a:t>
            </a:r>
            <a:r>
              <a:rPr lang="en-US" altLang="ko-KR" sz="3000" dirty="0" smtClean="0"/>
              <a:t>: Minimum </a:t>
            </a:r>
            <a:r>
              <a:rPr lang="en-US" altLang="ko-KR" sz="3000" dirty="0"/>
              <a:t>Throughput Maximization for Multi-UAV Enabled WPCN: A Deep Reinforcement Learning </a:t>
            </a:r>
            <a:r>
              <a:rPr lang="en-US" altLang="ko-KR" sz="3000" dirty="0" smtClean="0"/>
              <a:t>Method</a:t>
            </a:r>
          </a:p>
          <a:p>
            <a:pPr lvl="1" latinLnBrk="1"/>
            <a:r>
              <a:rPr lang="en-US" altLang="ko-KR" u="sng" dirty="0">
                <a:hlinkClick r:id="rId2"/>
              </a:rPr>
              <a:t>https://</a:t>
            </a:r>
            <a:r>
              <a:rPr lang="en-US" altLang="ko-KR" u="sng" dirty="0" smtClean="0">
                <a:hlinkClick r:id="rId2"/>
              </a:rPr>
              <a:t>ieeexplore.ieee.org/stamp/stamp.jsp?arnumber=8950047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1567279"/>
                <a:ext cx="12204700" cy="2492103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sz="3000" dirty="0" smtClean="0"/>
                  <a:t>System Model</a:t>
                </a: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Helvetica"/>
                      </a:rPr>
                      <m:t>𝓚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Helvetica"/>
                      </a:rPr>
                      <m:t>={</m:t>
                    </m:r>
                    <m:sSub>
                      <m:sSubPr>
                        <m:ctrlPr>
                          <a:rPr lang="ko-KR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𝑲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𝟏</m:t>
                        </m:r>
                      </m:sub>
                    </m:sSub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Helvetica"/>
                      </a:rPr>
                      <m:t>,…, </m:t>
                    </m:r>
                    <m:sSub>
                      <m:sSubPr>
                        <m:ctrlPr>
                          <a:rPr lang="ko-KR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𝑲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𝑳</m:t>
                        </m:r>
                      </m:sub>
                    </m:sSub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Helvetica"/>
                      </a:rPr>
                      <m:t>}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  <a:sym typeface="Helvetica"/>
                  </a:rPr>
                  <a:t>: </a:t>
                </a:r>
                <a:r>
                  <a:rPr lang="ko-KR" altLang="ko-KR" dirty="0">
                    <a:sym typeface="Helvetica"/>
                  </a:rPr>
                  <a:t>특정 영역에 있는 </a:t>
                </a:r>
                <a:r>
                  <a:rPr lang="en-US" altLang="ko-KR" dirty="0" err="1">
                    <a:sym typeface="Helvetica"/>
                  </a:rPr>
                  <a:t>IoT</a:t>
                </a:r>
                <a:r>
                  <a:rPr lang="en-US" altLang="ko-KR" dirty="0">
                    <a:sym typeface="Helvetica"/>
                  </a:rPr>
                  <a:t> </a:t>
                </a:r>
                <a:r>
                  <a:rPr lang="ko-KR" altLang="ko-KR" dirty="0">
                    <a:sym typeface="Helvetica"/>
                  </a:rPr>
                  <a:t>장치의 </a:t>
                </a:r>
                <a:r>
                  <a:rPr lang="ko-KR" altLang="ko-KR" dirty="0" smtClean="0">
                    <a:sym typeface="Helvetica"/>
                  </a:rPr>
                  <a:t>집합</a:t>
                </a:r>
                <a:endParaRPr lang="en-US" altLang="ko-KR" dirty="0" smtClean="0">
                  <a:sym typeface="Helvetica"/>
                </a:endParaRP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𝑲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𝒍</m:t>
                        </m:r>
                      </m:sub>
                    </m:sSub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Helvetica"/>
                      </a:rPr>
                      <m:t> (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Helvetica"/>
                      </a:rPr>
                      <m:t>𝒍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Helvetica"/>
                      </a:rPr>
                      <m:t>∈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Helvetica"/>
                      </a:rPr>
                      <m:t>𝓛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Helvetica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ko-KR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,…,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𝑳</m:t>
                        </m:r>
                      </m:e>
                    </m:d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Helvetica"/>
                      </a:rPr>
                      <m:t>)</m:t>
                    </m:r>
                  </m:oMath>
                </a14:m>
                <a:r>
                  <a:rPr lang="ko-KR" altLang="ko-KR" dirty="0">
                    <a:sym typeface="Helvetica"/>
                  </a:rPr>
                  <a:t>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sym typeface="Helvetica"/>
                      </a:rPr>
                      <m:t>𝒍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Helvetica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Helvetica"/>
                      </a:rPr>
                      <m:t>𝒕𝒉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Helvetica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Helvetica"/>
                      </a:rPr>
                      <m:t>𝒄𝒍𝒖𝒔𝒕𝒆𝒓</m:t>
                    </m:r>
                  </m:oMath>
                </a14:m>
                <a:r>
                  <a:rPr lang="ko-KR" altLang="ko-KR" dirty="0">
                    <a:sym typeface="Helvetica"/>
                  </a:rPr>
                  <a:t>를 </a:t>
                </a:r>
                <a:r>
                  <a:rPr lang="ko-KR" altLang="ko-KR" dirty="0" smtClean="0">
                    <a:sym typeface="Helvetica"/>
                  </a:rPr>
                  <a:t>나타</a:t>
                </a:r>
                <a:r>
                  <a:rPr lang="ko-KR" altLang="en-US" dirty="0" smtClean="0">
                    <a:sym typeface="Helvetica"/>
                  </a:rPr>
                  <a:t>냄</a:t>
                </a:r>
                <a:endParaRPr lang="en-US" altLang="ko-KR" dirty="0" smtClean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Helvetica"/>
                      </a:rPr>
                      <m:t>𝒕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Helvetica"/>
                      </a:rPr>
                      <m:t>∈[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Helvetica"/>
                      </a:rPr>
                      <m:t>𝟎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Helvetica"/>
                      </a:rPr>
                      <m:t>,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Helvetica"/>
                      </a:rPr>
                      <m:t>𝑻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Helvetica"/>
                      </a:rPr>
                      <m:t>]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  <a:sym typeface="Helvetica"/>
                  </a:rPr>
                  <a:t>: </a:t>
                </a:r>
                <a:r>
                  <a:rPr lang="en-US" altLang="ko-KR" dirty="0">
                    <a:sym typeface="Helvetica"/>
                  </a:rPr>
                  <a:t>UAV</a:t>
                </a:r>
                <a:r>
                  <a:rPr lang="ko-KR" altLang="ko-KR" dirty="0">
                    <a:sym typeface="Helvetica"/>
                  </a:rPr>
                  <a:t>의 특정 </a:t>
                </a:r>
                <a:r>
                  <a:rPr lang="en-US" altLang="ko-KR" dirty="0">
                    <a:sym typeface="Helvetica"/>
                  </a:rPr>
                  <a:t>flight </a:t>
                </a:r>
                <a:r>
                  <a:rPr lang="en-US" altLang="ko-KR" dirty="0" smtClean="0">
                    <a:sym typeface="Helvetica"/>
                  </a:rPr>
                  <a:t>period</a:t>
                </a:r>
                <a:endParaRPr lang="ko-KR" altLang="ko-KR" dirty="0">
                  <a:sym typeface="Helvetica"/>
                </a:endParaRPr>
              </a:p>
            </p:txBody>
          </p:sp>
        </mc:Choice>
        <mc:Fallback xmlns=""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7279"/>
                <a:ext cx="12204700" cy="2492103"/>
              </a:xfrm>
              <a:prstGeom prst="rect">
                <a:avLst/>
              </a:prstGeom>
              <a:blipFill>
                <a:blip r:embed="rId2"/>
                <a:stretch>
                  <a:fillRect l="-1697" t="-31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189" y="4253345"/>
            <a:ext cx="6504421" cy="441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717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1567279"/>
                <a:ext cx="12204700" cy="731325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sz="3000" dirty="0" smtClean="0"/>
                  <a:t>System Model</a:t>
                </a: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olidFill>
                      <a:srgbClr val="FF0000"/>
                    </a:solidFill>
                    <a:sym typeface="Helvetica"/>
                  </a:rPr>
                  <a:t>UAV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Helvetica"/>
                      </a:rPr>
                      <m:t>𝒍</m:t>
                    </m:r>
                  </m:oMath>
                </a14:m>
                <a:r>
                  <a:rPr lang="ko-KR" altLang="ko-KR" dirty="0">
                    <a:solidFill>
                      <a:srgbClr val="FF0000"/>
                    </a:solidFill>
                    <a:sym typeface="Helvetica"/>
                  </a:rPr>
                  <a:t>과 </a:t>
                </a:r>
                <a:r>
                  <a:rPr lang="en-US" altLang="ko-KR" dirty="0">
                    <a:solidFill>
                      <a:srgbClr val="FF0000"/>
                    </a:solidFill>
                    <a:sym typeface="Helvetica"/>
                  </a:rPr>
                  <a:t>wireless device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𝒌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ko-KR" altLang="ko-KR" dirty="0">
                    <a:sym typeface="Helvetica"/>
                  </a:rPr>
                  <a:t>에 대하여</a:t>
                </a:r>
                <a:r>
                  <a:rPr lang="en-US" altLang="ko-KR" dirty="0">
                    <a:sym typeface="Helvetica"/>
                  </a:rPr>
                  <a:t>, </a:t>
                </a:r>
                <a:r>
                  <a:rPr lang="en-US" altLang="ko-KR" dirty="0" err="1">
                    <a:sym typeface="Helvetica"/>
                  </a:rPr>
                  <a:t>LoS</a:t>
                </a:r>
                <a:r>
                  <a:rPr lang="ko-KR" altLang="ko-KR" dirty="0">
                    <a:sym typeface="Helvetica"/>
                  </a:rPr>
                  <a:t>와 </a:t>
                </a:r>
                <a:r>
                  <a:rPr lang="en-US" altLang="ko-KR" dirty="0" err="1">
                    <a:sym typeface="Helvetica"/>
                  </a:rPr>
                  <a:t>NLoS</a:t>
                </a:r>
                <a:r>
                  <a:rPr lang="en-US" altLang="ko-KR" dirty="0">
                    <a:sym typeface="Helvetica"/>
                  </a:rPr>
                  <a:t> link</a:t>
                </a:r>
                <a:r>
                  <a:rPr lang="ko-KR" altLang="ko-KR" dirty="0">
                    <a:sym typeface="Helvetica"/>
                  </a:rPr>
                  <a:t>에서의 </a:t>
                </a:r>
                <a:r>
                  <a:rPr lang="en-US" altLang="ko-KR" dirty="0">
                    <a:sym typeface="Helvetica"/>
                  </a:rPr>
                  <a:t>path loss </a:t>
                </a:r>
                <a:r>
                  <a:rPr lang="ko-KR" altLang="ko-KR" dirty="0" smtClean="0">
                    <a:sym typeface="Helvetica"/>
                  </a:rPr>
                  <a:t>모델</a:t>
                </a:r>
                <a:endParaRPr lang="en-US" altLang="ko-KR" dirty="0" smtClean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 smtClean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 smtClean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 smtClean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ko-KR" dirty="0" smtClean="0">
                    <a:sym typeface="Helvetica"/>
                  </a:rPr>
                  <a:t>이때 </a:t>
                </a:r>
                <a:r>
                  <a:rPr lang="en-US" altLang="ko-KR" dirty="0">
                    <a:sym typeface="Helvetica"/>
                  </a:rPr>
                  <a:t>UAV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sym typeface="Helvetica"/>
                      </a:rPr>
                      <m:t>𝒍</m:t>
                    </m:r>
                  </m:oMath>
                </a14:m>
                <a:r>
                  <a:rPr lang="ko-KR" altLang="ko-KR" dirty="0">
                    <a:sym typeface="Helvetica"/>
                  </a:rPr>
                  <a:t>과 </a:t>
                </a:r>
                <a:r>
                  <a:rPr lang="en-US" altLang="ko-KR" dirty="0">
                    <a:sym typeface="Helvetica"/>
                  </a:rPr>
                  <a:t>wireless device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Helvetica"/>
                          </a:rPr>
                          <m:t>𝒌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Helvetica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en-US" altLang="ko-KR" dirty="0">
                    <a:sym typeface="Helvetica"/>
                  </a:rPr>
                  <a:t> </a:t>
                </a:r>
                <a:r>
                  <a:rPr lang="ko-KR" altLang="ko-KR" dirty="0">
                    <a:sym typeface="Helvetica"/>
                  </a:rPr>
                  <a:t>간의 </a:t>
                </a:r>
                <a:r>
                  <a:rPr lang="en-US" altLang="ko-KR" dirty="0">
                    <a:sym typeface="Helvetica"/>
                  </a:rPr>
                  <a:t>channel power gain</a:t>
                </a:r>
                <a:r>
                  <a:rPr lang="ko-KR" altLang="ko-KR" dirty="0">
                    <a:sym typeface="Helvetica"/>
                  </a:rPr>
                  <a:t>은</a:t>
                </a:r>
              </a:p>
            </p:txBody>
          </p:sp>
        </mc:Choice>
        <mc:Fallback xmlns=""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7279"/>
                <a:ext cx="12204700" cy="7313250"/>
              </a:xfrm>
              <a:prstGeom prst="rect">
                <a:avLst/>
              </a:prstGeom>
              <a:blipFill>
                <a:blip r:embed="rId2"/>
                <a:stretch>
                  <a:fillRect l="-1697" t="-1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108130" y="3593281"/>
                <a:ext cx="11236270" cy="31798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sub>
                          </m:sSub>
                        </m:sub>
                      </m:sSub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ko-KR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𝟒</m:t>
                                          </m:r>
                                          <m:r>
                                            <a:rPr lang="en-US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ko-KR" altLang="ko-KR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𝒄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ko-KR" altLang="ko-KR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𝒍</m:t>
                                              </m:r>
                                              <m:r>
                                                <a:rPr lang="en-US" altLang="ko-KR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,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ko-KR" altLang="ko-KR" i="1" kern="10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i="1" kern="10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맑은 고딕" panose="020B0503020000020004" pitchFamily="50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 kern="10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맑은 고딕" panose="020B0503020000020004" pitchFamily="50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𝒍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𝒄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𝜶</m:t>
                                  </m:r>
                                </m:sup>
                              </m:sSup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𝐋𝐨𝐒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𝒍𝒊𝒏𝒌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ko-KR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𝟒</m:t>
                                          </m:r>
                                          <m:r>
                                            <a:rPr lang="en-US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ko-KR" altLang="ko-KR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𝒄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ko-KR" altLang="ko-KR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𝒍</m:t>
                                              </m:r>
                                              <m:r>
                                                <a:rPr lang="en-US" altLang="ko-KR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,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ko-KR" altLang="ko-KR" i="1" kern="10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i="1" kern="10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맑은 고딕" panose="020B0503020000020004" pitchFamily="50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 kern="10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맑은 고딕" panose="020B0503020000020004" pitchFamily="50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𝒍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𝒄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𝜶</m:t>
                                  </m:r>
                                </m:sup>
                              </m:sSup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𝐍𝐋𝐨𝐒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𝒍𝒊𝒏𝒌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𝑤h𝑒𝑟𝑒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𝑎𝑟𝑒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𝒂𝒕𝒕𝒆𝒏𝒖𝒂𝒕𝒊𝒐𝒏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𝒄𝒐𝒆𝒇𝒇𝒊𝒄𝒊𝒆𝒏𝒕𝒔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𝒐𝒇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𝑳𝒐𝑺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𝒂𝒏𝒅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𝑵𝑳𝒐𝑺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𝒍𝒊𝒏𝒌𝒔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𝒄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𝑐𝑎𝑟𝑟𝑖𝑒𝑟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𝒇𝒓𝒆𝒒𝒖𝒆𝒏𝒄𝒚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𝒔𝒑𝒆𝒆𝒅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𝒐𝒇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𝒍𝒊𝒈𝒉𝒕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𝑟𝑒𝑠𝑝𝑒𝑐𝑡𝑖𝑣𝑒𝑙𝑦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130" y="3593281"/>
                <a:ext cx="11236270" cy="3179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108130" y="7723748"/>
                <a:ext cx="11061485" cy="7944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ko-KR" altLang="en-US" b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ko-KR" altLang="en-US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𝑳𝒐𝑺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ko-KR" altLang="en-US" b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ko-KR" altLang="en-US" b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𝑳𝒐𝑺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ko-KR" altLang="en-US" b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ko-KR" altLang="en-US" b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ko-KR" alt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ko-KR" altLang="en-US" b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  <m:r>
                                    <a:rPr lang="ko-KR" altLang="en-US" b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ko-KR" altLang="en-US" b="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ko-KR" altLang="en-US" b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sup>
                      </m:sSup>
                      <m:r>
                        <a:rPr lang="ko-KR" altLang="en-US" b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b="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ko-KR" altLang="en-US" b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ko-KR" altLang="en-US" b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b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𝝅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𝒄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130" y="7723748"/>
                <a:ext cx="11061485" cy="7944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0494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1567279"/>
                <a:ext cx="12204700" cy="731325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sz="3000" dirty="0" smtClean="0"/>
                  <a:t>System Model</a:t>
                </a: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olidFill>
                      <a:srgbClr val="FF0000"/>
                    </a:solidFill>
                    <a:sym typeface="Helvetica"/>
                  </a:rPr>
                  <a:t>UAV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Helvetica"/>
                      </a:rPr>
                      <m:t>𝒍</m:t>
                    </m:r>
                  </m:oMath>
                </a14:m>
                <a:r>
                  <a:rPr lang="ko-KR" altLang="ko-KR" dirty="0">
                    <a:solidFill>
                      <a:srgbClr val="FF0000"/>
                    </a:solidFill>
                    <a:sym typeface="Helvetica"/>
                  </a:rPr>
                  <a:t>과 </a:t>
                </a:r>
                <a:r>
                  <a:rPr lang="en-US" altLang="ko-KR" dirty="0">
                    <a:solidFill>
                      <a:srgbClr val="FF0000"/>
                    </a:solidFill>
                    <a:sym typeface="Helvetica"/>
                  </a:rPr>
                  <a:t>wireless device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𝒌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ko-KR" altLang="ko-KR" dirty="0">
                    <a:sym typeface="Helvetica"/>
                  </a:rPr>
                  <a:t>에 대하여</a:t>
                </a:r>
                <a:r>
                  <a:rPr lang="en-US" altLang="ko-KR" dirty="0">
                    <a:sym typeface="Helvetica"/>
                  </a:rPr>
                  <a:t>, </a:t>
                </a:r>
                <a:r>
                  <a:rPr lang="en-US" altLang="ko-KR" dirty="0" err="1">
                    <a:sym typeface="Helvetica"/>
                  </a:rPr>
                  <a:t>LoS</a:t>
                </a:r>
                <a:r>
                  <a:rPr lang="ko-KR" altLang="ko-KR" dirty="0">
                    <a:sym typeface="Helvetica"/>
                  </a:rPr>
                  <a:t>와 </a:t>
                </a:r>
                <a:r>
                  <a:rPr lang="en-US" altLang="ko-KR" dirty="0" err="1">
                    <a:sym typeface="Helvetica"/>
                  </a:rPr>
                  <a:t>NLoS</a:t>
                </a:r>
                <a:r>
                  <a:rPr lang="en-US" altLang="ko-KR" dirty="0">
                    <a:sym typeface="Helvetica"/>
                  </a:rPr>
                  <a:t> link</a:t>
                </a:r>
                <a:r>
                  <a:rPr lang="ko-KR" altLang="ko-KR" dirty="0">
                    <a:sym typeface="Helvetica"/>
                  </a:rPr>
                  <a:t>에서의 </a:t>
                </a:r>
                <a:r>
                  <a:rPr lang="en-US" altLang="ko-KR" dirty="0">
                    <a:sym typeface="Helvetica"/>
                  </a:rPr>
                  <a:t>path loss </a:t>
                </a:r>
                <a:r>
                  <a:rPr lang="ko-KR" altLang="ko-KR" dirty="0" smtClean="0">
                    <a:sym typeface="Helvetica"/>
                  </a:rPr>
                  <a:t>모델</a:t>
                </a:r>
                <a:endParaRPr lang="en-US" altLang="ko-KR" dirty="0" smtClean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 smtClean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 smtClean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 smtClean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ko-KR" dirty="0" smtClean="0">
                    <a:sym typeface="Helvetica"/>
                  </a:rPr>
                  <a:t>이때 </a:t>
                </a:r>
                <a:r>
                  <a:rPr lang="en-US" altLang="ko-KR" dirty="0">
                    <a:sym typeface="Helvetica"/>
                  </a:rPr>
                  <a:t>UAV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sym typeface="Helvetica"/>
                      </a:rPr>
                      <m:t>𝒍</m:t>
                    </m:r>
                  </m:oMath>
                </a14:m>
                <a:r>
                  <a:rPr lang="ko-KR" altLang="ko-KR" dirty="0">
                    <a:sym typeface="Helvetica"/>
                  </a:rPr>
                  <a:t>과 </a:t>
                </a:r>
                <a:r>
                  <a:rPr lang="en-US" altLang="ko-KR" dirty="0">
                    <a:sym typeface="Helvetica"/>
                  </a:rPr>
                  <a:t>wireless device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Helvetica"/>
                          </a:rPr>
                          <m:t>𝒌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Helvetica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en-US" altLang="ko-KR" dirty="0">
                    <a:sym typeface="Helvetica"/>
                  </a:rPr>
                  <a:t> </a:t>
                </a:r>
                <a:r>
                  <a:rPr lang="ko-KR" altLang="ko-KR" dirty="0">
                    <a:sym typeface="Helvetica"/>
                  </a:rPr>
                  <a:t>간의 </a:t>
                </a:r>
                <a:r>
                  <a:rPr lang="en-US" altLang="ko-KR" dirty="0">
                    <a:sym typeface="Helvetica"/>
                  </a:rPr>
                  <a:t>channel power gain</a:t>
                </a:r>
                <a:r>
                  <a:rPr lang="ko-KR" altLang="ko-KR" dirty="0">
                    <a:sym typeface="Helvetica"/>
                  </a:rPr>
                  <a:t>은</a:t>
                </a:r>
              </a:p>
            </p:txBody>
          </p:sp>
        </mc:Choice>
        <mc:Fallback xmlns=""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7279"/>
                <a:ext cx="12204700" cy="7313250"/>
              </a:xfrm>
              <a:prstGeom prst="rect">
                <a:avLst/>
              </a:prstGeom>
              <a:blipFill>
                <a:blip r:embed="rId2"/>
                <a:stretch>
                  <a:fillRect l="-1697" t="-1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108130" y="3593281"/>
                <a:ext cx="11236270" cy="31798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sub>
                          </m:sSub>
                        </m:sub>
                      </m:sSub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ko-KR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𝟒</m:t>
                                          </m:r>
                                          <m:r>
                                            <a:rPr lang="en-US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ko-KR" altLang="ko-KR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𝒄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ko-KR" altLang="ko-KR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𝒍</m:t>
                                              </m:r>
                                              <m:r>
                                                <a:rPr lang="en-US" altLang="ko-KR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,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ko-KR" altLang="ko-KR" i="1" kern="10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i="1" kern="10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맑은 고딕" panose="020B0503020000020004" pitchFamily="50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 kern="10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맑은 고딕" panose="020B0503020000020004" pitchFamily="50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𝒍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𝒄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𝜶</m:t>
                                  </m:r>
                                </m:sup>
                              </m:sSup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𝐋𝐨𝐒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𝒍𝒊𝒏𝒌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ko-KR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𝟒</m:t>
                                          </m:r>
                                          <m:r>
                                            <a:rPr lang="en-US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ko-KR" altLang="ko-KR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𝒄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ko-KR" altLang="ko-KR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𝒍</m:t>
                                              </m:r>
                                              <m:r>
                                                <a:rPr lang="en-US" altLang="ko-KR" i="1" kern="10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,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ko-KR" altLang="ko-KR" i="1" kern="10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i="1" kern="10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맑은 고딕" panose="020B0503020000020004" pitchFamily="50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 kern="10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맑은 고딕" panose="020B0503020000020004" pitchFamily="50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𝒍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𝒄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𝜶</m:t>
                                  </m:r>
                                </m:sup>
                              </m:sSup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𝐍𝐋𝐨𝐒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𝒍𝒊𝒏𝒌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𝑤h𝑒𝑟𝑒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𝑎𝑟𝑒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𝒂𝒕𝒕𝒆𝒏𝒖𝒂𝒕𝒊𝒐𝒏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𝒄𝒐𝒆𝒇𝒇𝒊𝒄𝒊𝒆𝒏𝒕𝒔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𝒐𝒇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𝑳𝒐𝑺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𝒂𝒏𝒅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𝑵𝑳𝒐𝑺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𝒍𝒊𝒏𝒌𝒔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𝒄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𝑐𝑎𝑟𝑟𝑖𝑒𝑟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𝒇𝒓𝒆𝒒𝒖𝒆𝒏𝒄𝒚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𝒔𝒑𝒆𝒆𝒅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𝒐𝒇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𝒍𝒊𝒈𝒉𝒕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𝑟𝑒𝑠𝑝𝑒𝑐𝑡𝑖𝑣𝑒𝑙𝑦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130" y="3593281"/>
                <a:ext cx="11236270" cy="3179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108130" y="7723748"/>
                <a:ext cx="11061485" cy="7944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ko-KR" altLang="en-US" b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ko-KR" altLang="en-US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𝑳𝒐𝑺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ko-KR" altLang="en-US" b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ko-KR" altLang="en-US" b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𝑳𝒐𝑺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ko-KR" altLang="en-US" b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ko-KR" altLang="en-US" b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ko-KR" alt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ko-KR" altLang="en-US" b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  <m:r>
                                    <a:rPr lang="ko-KR" altLang="en-US" b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ko-KR" altLang="en-US" b="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ko-KR" altLang="en-US" b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sup>
                      </m:sSup>
                      <m:r>
                        <a:rPr lang="ko-KR" altLang="en-US" b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b="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ko-KR" altLang="en-US" b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ko-KR" altLang="en-US" b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130" y="7723748"/>
                <a:ext cx="11061485" cy="7944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547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1567279"/>
                <a:ext cx="11868150" cy="455643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>
                    <a:sym typeface="Helvetica"/>
                  </a:rPr>
                  <a:t>TDMA and HTT transmission </a:t>
                </a:r>
                <a:r>
                  <a:rPr lang="en-US" altLang="ko-KR" dirty="0" smtClean="0">
                    <a:sym typeface="Helvetica"/>
                  </a:rPr>
                  <a:t>protocol</a:t>
                </a: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ym typeface="Helvetica"/>
                  </a:rPr>
                  <a:t>N+1</a:t>
                </a:r>
                <a:r>
                  <a:rPr lang="ko-KR" altLang="en-US" dirty="0" smtClean="0">
                    <a:sym typeface="Helvetica"/>
                  </a:rPr>
                  <a:t>개의 </a:t>
                </a:r>
                <a:r>
                  <a:rPr lang="en-US" altLang="ko-KR" dirty="0" smtClean="0">
                    <a:sym typeface="Helvetica"/>
                  </a:rPr>
                  <a:t>time slot </a:t>
                </a:r>
                <a:r>
                  <a:rPr lang="ko-KR" altLang="en-US" dirty="0" smtClean="0">
                    <a:sym typeface="Helvetica"/>
                  </a:rPr>
                  <a:t>할당</a:t>
                </a:r>
                <a:endParaRPr lang="en-US" altLang="ko-KR" dirty="0" smtClean="0">
                  <a:sym typeface="Helvetica"/>
                </a:endParaRP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ym typeface="Helvetica"/>
                  </a:rPr>
                  <a:t>0</a:t>
                </a:r>
                <a:r>
                  <a:rPr lang="ko-KR" altLang="en-US" dirty="0">
                    <a:sym typeface="Helvetica"/>
                  </a:rPr>
                  <a:t>번째 </a:t>
                </a:r>
                <a:r>
                  <a:rPr lang="en-US" altLang="ko-KR" dirty="0">
                    <a:sym typeface="Helvetica"/>
                  </a:rPr>
                  <a:t>time slot: downlink WPT</a:t>
                </a: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ym typeface="Helvetica"/>
                  </a:rPr>
                  <a:t>n</a:t>
                </a:r>
                <a:r>
                  <a:rPr lang="ko-KR" altLang="en-US" dirty="0">
                    <a:sym typeface="Helvetica"/>
                  </a:rPr>
                  <a:t>번째 </a:t>
                </a:r>
                <a:r>
                  <a:rPr lang="en-US" altLang="ko-KR" dirty="0">
                    <a:sym typeface="Helvetica"/>
                  </a:rPr>
                  <a:t>time slot (</a:t>
                </a:r>
                <a:r>
                  <a:rPr lang="ko-KR" altLang="en-US" dirty="0">
                    <a:sym typeface="Helvetica"/>
                  </a:rPr>
                  <a:t>단</a:t>
                </a:r>
                <a:r>
                  <a:rPr lang="en-US" altLang="ko-KR" dirty="0">
                    <a:sym typeface="Helvetica"/>
                  </a:rPr>
                  <a:t>, </a:t>
                </a:r>
                <a:r>
                  <a:rPr lang="en-US" altLang="ko-KR" dirty="0" err="1">
                    <a:sym typeface="Helvetica"/>
                  </a:rPr>
                  <a:t>n∈N</a:t>
                </a:r>
                <a:r>
                  <a:rPr lang="en-US" altLang="ko-KR" dirty="0">
                    <a:sym typeface="Helvetica"/>
                  </a:rPr>
                  <a:t>={1,…,N}): uplink </a:t>
                </a:r>
                <a:r>
                  <a:rPr lang="en-US" altLang="ko-KR" dirty="0" smtClean="0">
                    <a:sym typeface="Helvetica"/>
                  </a:rPr>
                  <a:t>WIT</a:t>
                </a: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𝒂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𝒍</m:t>
                        </m:r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Helvetica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Helvetica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Helvetica"/>
                              </a:rPr>
                              <m:t>𝒍</m:t>
                            </m:r>
                          </m:sub>
                        </m:sSub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Helvetica"/>
                      </a:rPr>
                      <m:t>[</m:t>
                    </m:r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Helvetica"/>
                      </a:rPr>
                      <m:t>𝒏</m:t>
                    </m:r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Helvetica"/>
                      </a:rPr>
                      <m:t>]</m:t>
                    </m:r>
                  </m:oMath>
                </a14:m>
                <a:r>
                  <a:rPr lang="ko-KR" altLang="ko-KR" dirty="0">
                    <a:solidFill>
                      <a:srgbClr val="0000FF"/>
                    </a:solidFill>
                    <a:sym typeface="Helvetica"/>
                  </a:rPr>
                  <a:t>은</a:t>
                </a:r>
                <a:r>
                  <a:rPr lang="en-US" altLang="ko-KR" dirty="0">
                    <a:solidFill>
                      <a:srgbClr val="0000FF"/>
                    </a:solidFill>
                    <a:sym typeface="Helvetica"/>
                  </a:rPr>
                  <a:t> 0 </a:t>
                </a:r>
                <a:r>
                  <a:rPr lang="ko-KR" altLang="ko-KR" dirty="0">
                    <a:solidFill>
                      <a:srgbClr val="0000FF"/>
                    </a:solidFill>
                    <a:sym typeface="Helvetica"/>
                  </a:rPr>
                  <a:t>또는</a:t>
                </a:r>
                <a:r>
                  <a:rPr lang="en-US" altLang="ko-KR" dirty="0">
                    <a:solidFill>
                      <a:srgbClr val="0000FF"/>
                    </a:solidFill>
                    <a:sym typeface="Helvetica"/>
                  </a:rPr>
                  <a:t> 1</a:t>
                </a:r>
                <a:r>
                  <a:rPr lang="ko-KR" altLang="ko-KR" dirty="0">
                    <a:sym typeface="Helvetica"/>
                  </a:rPr>
                  <a:t>이고</a:t>
                </a:r>
                <a:r>
                  <a:rPr lang="en-US" altLang="ko-KR" dirty="0">
                    <a:sym typeface="Helvetica"/>
                  </a:rPr>
                  <a:t>, </a:t>
                </a:r>
                <a:r>
                  <a:rPr lang="ko-KR" altLang="ko-KR" dirty="0">
                    <a:sym typeface="Helvetica"/>
                  </a:rPr>
                  <a:t>이것은 </a:t>
                </a:r>
                <a:r>
                  <a:rPr lang="en-US" altLang="ko-KR" dirty="0" smtClean="0">
                    <a:solidFill>
                      <a:srgbClr val="0000FF"/>
                    </a:solidFill>
                    <a:sym typeface="Helvetica"/>
                  </a:rPr>
                  <a:t>IoT</a:t>
                </a:r>
                <a:r>
                  <a:rPr lang="en-US" altLang="ko-KR" dirty="0">
                    <a:solidFill>
                      <a:srgbClr val="0000FF"/>
                    </a:solidFill>
                    <a:sym typeface="Helvetica"/>
                  </a:rPr>
                  <a:t> device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𝒌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ko-KR" altLang="ko-KR" dirty="0">
                    <a:solidFill>
                      <a:srgbClr val="0000FF"/>
                    </a:solidFill>
                    <a:sym typeface="Helvetica"/>
                  </a:rPr>
                  <a:t>이</a:t>
                </a:r>
                <a:r>
                  <a:rPr lang="en-US" altLang="ko-KR" dirty="0">
                    <a:solidFill>
                      <a:srgbClr val="0000FF"/>
                    </a:solidFill>
                    <a:sym typeface="Helvetica"/>
                  </a:rPr>
                  <a:t> UAV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Helvetica"/>
                      </a:rPr>
                      <m:t>𝒍</m:t>
                    </m:r>
                  </m:oMath>
                </a14:m>
                <a:r>
                  <a:rPr lang="ko-KR" altLang="ko-KR" dirty="0">
                    <a:solidFill>
                      <a:srgbClr val="0000FF"/>
                    </a:solidFill>
                    <a:sym typeface="Helvetica"/>
                  </a:rPr>
                  <a:t>과 통신하는지</a:t>
                </a:r>
                <a:r>
                  <a:rPr lang="ko-KR" altLang="ko-KR" dirty="0">
                    <a:sym typeface="Helvetica"/>
                  </a:rPr>
                  <a:t>의 여부를 </a:t>
                </a:r>
                <a:r>
                  <a:rPr lang="ko-KR" altLang="ko-KR" dirty="0" smtClean="0">
                    <a:sym typeface="Helvetica"/>
                  </a:rPr>
                  <a:t>나타</a:t>
                </a:r>
                <a:r>
                  <a:rPr lang="ko-KR" altLang="en-US" dirty="0" smtClean="0">
                    <a:sym typeface="Helvetica"/>
                  </a:rPr>
                  <a:t>냄</a:t>
                </a:r>
                <a:endParaRPr lang="en-US" altLang="ko-KR" dirty="0" smtClean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ym typeface="Helvetica"/>
                  </a:rPr>
                  <a:t>TDMA </a:t>
                </a:r>
                <a:r>
                  <a:rPr lang="ko-KR" altLang="en-US" dirty="0" smtClean="0">
                    <a:sym typeface="Helvetica"/>
                  </a:rPr>
                  <a:t>프로토콜이 적용되므로 </a:t>
                </a:r>
                <a:r>
                  <a:rPr lang="en-US" altLang="ko-KR" dirty="0" smtClean="0">
                    <a:sym typeface="Helvetica"/>
                  </a:rPr>
                  <a:t>time resource allocation</a:t>
                </a:r>
                <a:r>
                  <a:rPr lang="ko-KR" altLang="en-US" dirty="0" smtClean="0">
                    <a:sym typeface="Helvetica"/>
                  </a:rPr>
                  <a:t>에 다음의 제약 조건 적용</a:t>
                </a:r>
                <a:endParaRPr lang="en-US" altLang="ko-KR" dirty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 smtClean="0">
                  <a:sym typeface="Helvetica"/>
                </a:endParaRPr>
              </a:p>
            </p:txBody>
          </p:sp>
        </mc:Choice>
        <mc:Fallback xmlns=""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7279"/>
                <a:ext cx="11868150" cy="4556430"/>
              </a:xfrm>
              <a:prstGeom prst="rect">
                <a:avLst/>
              </a:prstGeom>
              <a:blipFill>
                <a:blip r:embed="rId2"/>
                <a:stretch>
                  <a:fillRect l="-2003" t="-21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77684" y="6205088"/>
                <a:ext cx="6502400" cy="223336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 ∀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𝒍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𝓛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 ∀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𝒍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𝓛</m:t>
                      </m:r>
                      <m:r>
                        <a:rPr lang="en-US" altLang="ko-KR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𝓚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𝓝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𝒍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 ∀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𝒍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𝓛</m:t>
                      </m:r>
                      <m:r>
                        <a:rPr lang="en-US" altLang="ko-KR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𝓚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𝓝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684" y="6205088"/>
                <a:ext cx="6502400" cy="22333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6794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1567278"/>
                <a:ext cx="11868150" cy="7216503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>
                    <a:sym typeface="Helvetica"/>
                  </a:rPr>
                  <a:t>TDMA and HTT transmission </a:t>
                </a:r>
                <a:r>
                  <a:rPr lang="en-US" altLang="ko-KR" dirty="0" smtClean="0">
                    <a:sym typeface="Helvetica"/>
                  </a:rPr>
                  <a:t>protocol</a:t>
                </a: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ko-KR" dirty="0">
                    <a:sym typeface="Helvetica"/>
                  </a:rPr>
                  <a:t>각</a:t>
                </a:r>
                <a:r>
                  <a:rPr lang="en-US" altLang="ko-KR" dirty="0">
                    <a:sym typeface="Helvetica"/>
                  </a:rPr>
                  <a:t> </a:t>
                </a:r>
                <a:r>
                  <a:rPr lang="en-US" altLang="ko-KR" dirty="0" err="1">
                    <a:sym typeface="Helvetica"/>
                  </a:rPr>
                  <a:t>IoT</a:t>
                </a:r>
                <a:r>
                  <a:rPr lang="en-US" altLang="ko-KR" dirty="0">
                    <a:sym typeface="Helvetica"/>
                  </a:rPr>
                  <a:t> device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Helvetica"/>
                          </a:rPr>
                          <m:t>𝒌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Helvetica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ko-KR" altLang="ko-KR" dirty="0">
                    <a:sym typeface="Helvetica"/>
                  </a:rPr>
                  <a:t>의 </a:t>
                </a:r>
                <a:r>
                  <a:rPr lang="en-US" altLang="ko-KR" dirty="0">
                    <a:sym typeface="Helvetica"/>
                  </a:rPr>
                  <a:t>period T</a:t>
                </a:r>
                <a:r>
                  <a:rPr lang="ko-KR" altLang="ko-KR" dirty="0">
                    <a:sym typeface="Helvetica"/>
                  </a:rPr>
                  <a:t>에서의 </a:t>
                </a:r>
                <a:r>
                  <a:rPr lang="en-US" altLang="ko-KR" dirty="0">
                    <a:sym typeface="Helvetica"/>
                  </a:rPr>
                  <a:t>collected </a:t>
                </a:r>
                <a:r>
                  <a:rPr lang="en-US" altLang="ko-KR" dirty="0" smtClean="0">
                    <a:sym typeface="Helvetica"/>
                  </a:rPr>
                  <a:t>energy</a:t>
                </a:r>
                <a:r>
                  <a:rPr lang="ko-KR" altLang="en-US" dirty="0" smtClean="0">
                    <a:sym typeface="Helvetica"/>
                  </a:rPr>
                  <a:t>는</a:t>
                </a:r>
                <a:endParaRPr lang="en-US" altLang="ko-KR" dirty="0" smtClean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 smtClean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 smtClean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 smtClean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ym typeface="Helvetica"/>
                  </a:rPr>
                  <a:t>Device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Helvetica"/>
                          </a:rPr>
                          <m:t>𝒌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Helvetica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ko-KR" altLang="ko-KR" dirty="0">
                    <a:sym typeface="Helvetica"/>
                  </a:rPr>
                  <a:t>에서의</a:t>
                </a:r>
                <a:r>
                  <a:rPr lang="en-US" altLang="ko-KR" dirty="0">
                    <a:sym typeface="Helvetica"/>
                  </a:rPr>
                  <a:t> n-</a:t>
                </a:r>
                <a:r>
                  <a:rPr lang="en-US" altLang="ko-KR" dirty="0" err="1">
                    <a:sym typeface="Helvetica"/>
                  </a:rPr>
                  <a:t>th</a:t>
                </a:r>
                <a:r>
                  <a:rPr lang="en-US" altLang="ko-KR" dirty="0">
                    <a:sym typeface="Helvetica"/>
                  </a:rPr>
                  <a:t> time slot</a:t>
                </a:r>
                <a:r>
                  <a:rPr lang="ko-KR" altLang="ko-KR" dirty="0">
                    <a:sym typeface="Helvetica"/>
                  </a:rPr>
                  <a:t>에서의 이용 가능한 에너지는</a:t>
                </a:r>
                <a:endParaRPr lang="en-US" altLang="ko-KR" dirty="0" smtClean="0">
                  <a:sym typeface="Helvetica"/>
                </a:endParaRPr>
              </a:p>
            </p:txBody>
          </p:sp>
        </mc:Choice>
        <mc:Fallback xmlns=""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7278"/>
                <a:ext cx="11868150" cy="7216503"/>
              </a:xfrm>
              <a:prstGeom prst="rect">
                <a:avLst/>
              </a:prstGeom>
              <a:blipFill>
                <a:blip r:embed="rId2"/>
                <a:stretch>
                  <a:fillRect l="-2003" t="-13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73100" y="2999927"/>
                <a:ext cx="11534487" cy="23093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𝑬</m:t>
                          </m:r>
                        </m:e>
                        <m:sub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sub>
                          </m:sSub>
                        </m:sub>
                      </m:sSub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𝑳</m:t>
                          </m:r>
                        </m:sup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𝜼</m:t>
                          </m:r>
                        </m:e>
                      </m:nary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𝜶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𝑻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𝑫</m:t>
                          </m:r>
                        </m:sup>
                      </m:sSup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∀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𝒍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𝓛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𝓚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𝑤h𝑒𝑟𝑒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𝜼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endChr m:val="]"/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𝑹𝑭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𝒕𝒐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𝒅𝒊𝒓𝒆𝒄𝒕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𝒄𝒖𝒓𝒓𝒆𝒏𝒕</m:t>
                      </m:r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𝑫𝑪</m:t>
                          </m:r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𝒆𝒏𝒆𝒓𝒈𝒚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𝒄𝒐𝒏𝒗𝒆𝒓𝒔𝒊𝒐𝒏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𝒆𝒇𝒇𝒊𝒄𝒊𝒆𝒏𝒄𝒚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𝑒𝑎𝑐h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𝑑𝑒𝑣𝑖𝑐𝑒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00" y="2999927"/>
                <a:ext cx="11534487" cy="2309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28435" y="6586623"/>
                <a:ext cx="11143673" cy="1622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ko-KR" altLang="en-US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</m:sub>
                      </m:sSub>
                      <m:r>
                        <a:rPr lang="ko-KR" altLang="en-US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ko-KR" altLang="en-US" b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ko-KR" altLang="en-US" b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ko-KR" altLang="en-US" b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ko-KR" altLang="en-US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</m:e>
                      </m:nary>
                      <m:r>
                        <a:rPr lang="ko-KR" altLang="en-US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ko-KR" alt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ko-KR" altLang="en-US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ko-KR" alt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</m:sub>
                        <m:sup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ko-KR" alt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ko-KR" altLang="en-US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ko-KR" altLang="en-US" b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ko-KR" altLang="en-US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</m:sub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𝑼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ko-KR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ko-KR" altLang="en-US" b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b="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ko-KR" altLang="en-US" b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𝒖𝒑𝒍𝒊𝒏𝒌</m:t>
                      </m:r>
                      <m:r>
                        <a:rPr lang="ko-KR" altLang="en-US" b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𝒑𝒐𝒘𝒆𝒓</m:t>
                      </m:r>
                      <m:r>
                        <a:rPr lang="ko-KR" altLang="en-US" b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ko-KR" altLang="en-US" b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𝒅𝒆𝒗𝒊𝒄𝒆</m:t>
                      </m:r>
                      <m:r>
                        <a:rPr lang="ko-KR" altLang="en-US" b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435" y="6586623"/>
                <a:ext cx="11143673" cy="16229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278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1567279"/>
                <a:ext cx="11868150" cy="3198686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ym typeface="Helvetica"/>
                  </a:rPr>
                  <a:t>Problem Formulation</a:t>
                </a: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ko-KR" dirty="0">
                    <a:sym typeface="Helvetica"/>
                  </a:rPr>
                  <a:t>이 논문의 목표는 </a:t>
                </a:r>
                <a:r>
                  <a:rPr lang="en-US" altLang="ko-KR" dirty="0">
                    <a:sym typeface="Helvetica"/>
                  </a:rPr>
                  <a:t>multi-UAV enabled WPCN</a:t>
                </a:r>
                <a:r>
                  <a:rPr lang="ko-KR" altLang="ko-KR" dirty="0">
                    <a:sym typeface="Helvetica"/>
                  </a:rPr>
                  <a:t>의 </a:t>
                </a:r>
                <a:r>
                  <a:rPr lang="en-US" altLang="ko-KR" dirty="0">
                    <a:sym typeface="Helvetica"/>
                  </a:rPr>
                  <a:t>minimum average throughput</a:t>
                </a:r>
                <a:r>
                  <a:rPr lang="ko-KR" altLang="ko-KR" dirty="0">
                    <a:sym typeface="Helvetica"/>
                  </a:rPr>
                  <a:t>을 </a:t>
                </a:r>
                <a:r>
                  <a:rPr lang="en-US" altLang="ko-KR" dirty="0" err="1">
                    <a:sym typeface="Helvetica"/>
                  </a:rPr>
                  <a:t>IoT</a:t>
                </a:r>
                <a:r>
                  <a:rPr lang="en-US" altLang="ko-KR" dirty="0">
                    <a:sym typeface="Helvetica"/>
                  </a:rPr>
                  <a:t> device</a:t>
                </a:r>
                <a:r>
                  <a:rPr lang="ko-KR" altLang="ko-KR" dirty="0">
                    <a:sym typeface="Helvetica"/>
                  </a:rPr>
                  <a:t>의 </a:t>
                </a:r>
                <a:r>
                  <a:rPr lang="en-US" altLang="ko-KR" dirty="0" smtClean="0">
                    <a:solidFill>
                      <a:srgbClr val="0000FF"/>
                    </a:solidFill>
                    <a:sym typeface="Helvetica"/>
                  </a:rPr>
                  <a:t>association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𝒂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𝒍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ko-KR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𝟎</m:t>
                        </m:r>
                      </m:e>
                    </m:d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Helvetica"/>
                      </a:rPr>
                      <m:t>, </m:t>
                    </m:r>
                    <m:sSub>
                      <m:sSubPr>
                        <m:ctrlPr>
                          <a:rPr lang="ko-KR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𝒂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𝒍</m:t>
                        </m:r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Helvetica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Helvetica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Helvetica"/>
                              </a:rPr>
                              <m:t>𝒍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ko-KR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rgbClr val="0000FF"/>
                    </a:solidFill>
                    <a:sym typeface="Helvetica"/>
                  </a:rPr>
                  <a:t>}, uplink power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𝑷</m:t>
                        </m:r>
                      </m:e>
                      <m:sub>
                        <m:sSub>
                          <m:sSubPr>
                            <m:ctrlPr>
                              <a:rPr lang="ko-KR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Helvetica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Helvetica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Helvetica"/>
                              </a:rPr>
                              <m:t>𝒍</m:t>
                            </m:r>
                          </m:sub>
                        </m:sSub>
                      </m:sub>
                      <m:sup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𝑼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ko-KR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rgbClr val="0000FF"/>
                    </a:solidFill>
                    <a:sym typeface="Helvetica"/>
                  </a:rPr>
                  <a:t>}, 3D trajectory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𝒒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𝒍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ko-KR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rgbClr val="0000FF"/>
                    </a:solidFill>
                    <a:sym typeface="Helvetica"/>
                  </a:rPr>
                  <a:t>}</a:t>
                </a:r>
                <a:r>
                  <a:rPr lang="ko-KR" altLang="ko-KR" dirty="0">
                    <a:sym typeface="Helvetica"/>
                  </a:rPr>
                  <a:t>을 </a:t>
                </a:r>
                <a:r>
                  <a:rPr lang="en-US" altLang="ko-KR" dirty="0">
                    <a:solidFill>
                      <a:srgbClr val="0000FF"/>
                    </a:solidFill>
                    <a:sym typeface="Helvetica"/>
                  </a:rPr>
                  <a:t>joint</a:t>
                </a:r>
                <a:r>
                  <a:rPr lang="ko-KR" altLang="ko-KR" dirty="0">
                    <a:solidFill>
                      <a:srgbClr val="0000FF"/>
                    </a:solidFill>
                    <a:sym typeface="Helvetica"/>
                  </a:rPr>
                  <a:t>하게 최적화</a:t>
                </a:r>
                <a:r>
                  <a:rPr lang="ko-KR" altLang="ko-KR" dirty="0">
                    <a:sym typeface="Helvetica"/>
                  </a:rPr>
                  <a:t>하여 최대화하는 </a:t>
                </a:r>
                <a:r>
                  <a:rPr lang="ko-KR" altLang="ko-KR" dirty="0" smtClean="0">
                    <a:sym typeface="Helvetica"/>
                  </a:rPr>
                  <a:t>것</a:t>
                </a:r>
                <a:endParaRPr lang="en-US" altLang="ko-KR" dirty="0">
                  <a:sym typeface="Helvetica"/>
                </a:endParaRPr>
              </a:p>
            </p:txBody>
          </p:sp>
        </mc:Choice>
        <mc:Fallback xmlns=""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7279"/>
                <a:ext cx="11868150" cy="3198686"/>
              </a:xfrm>
              <a:prstGeom prst="rect">
                <a:avLst/>
              </a:prstGeom>
              <a:blipFill>
                <a:blip r:embed="rId2"/>
                <a:stretch>
                  <a:fillRect l="-2003" t="-3048" r="-2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7070" y="4847344"/>
                <a:ext cx="11984180" cy="40202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𝑷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func>
                        <m:func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𝐦𝐚𝐱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𝒎𝒊𝒏</m:t>
                                  </m:r>
                                </m:sub>
                              </m:s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𝑼</m:t>
                                  </m:r>
                                </m:sup>
                              </m:sSup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𝑸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𝒎𝒊𝒏</m:t>
                              </m:r>
                            </m:sub>
                          </m:sSub>
                        </m:e>
                      </m:func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sSup>
                            <m:sSup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  <m:sup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=∅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𝒍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𝓛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𝒎𝒊𝒏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𝒎𝒂𝒙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∀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𝒍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𝓛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∀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𝒍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𝓛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𝓚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𝓝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𝒍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ko-KR" i="1" kern="100">
                          <a:solidFill>
                            <a:srgbClr val="80808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ko-KR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𝑲</m:t>
                      </m:r>
                      <m:r>
                        <a:rPr lang="en-US" altLang="ko-KR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𝒍</m:t>
                      </m:r>
                      <m:r>
                        <a:rPr lang="en-US" altLang="ko-KR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ko-KR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𝓛</m:t>
                      </m:r>
                      <m:r>
                        <a:rPr lang="en-US" altLang="ko-KR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altLang="ko-KR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ko-KR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𝓝</m:t>
                      </m:r>
                      <m: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𝑵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ko-KR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𝒍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b>
                          <m:sSub>
                            <m:sSubPr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sub>
                          </m:sSub>
                        </m:sub>
                        <m: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𝑼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𝑬</m:t>
                          </m:r>
                        </m:e>
                        <m:sub>
                          <m:sSub>
                            <m:sSubPr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sub>
                          </m:sSub>
                        </m:sub>
                      </m:sSub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sSub>
                            <m:sSubPr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sub>
                          </m:sSub>
                        </m:sub>
                      </m:sSub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𝒎𝒊𝒏</m:t>
                          </m:r>
                        </m:sub>
                      </m:sSub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𝓚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 </m:t>
                      </m:r>
                      <m:d>
                        <m:dPr>
                          <m:begChr m:val="‖"/>
                          <m:endChr m:val="‖"/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  <m:r>
                        <a:rPr lang="en-US" altLang="ko-KR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𝒎𝒂𝒙</m:t>
                          </m:r>
                        </m:sub>
                      </m:sSub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70" y="4847344"/>
                <a:ext cx="11984180" cy="40202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3389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4279</TotalTime>
  <Words>534</Words>
  <Application>Microsoft Office PowerPoint</Application>
  <PresentationFormat>Custom</PresentationFormat>
  <Paragraphs>165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2295</cp:revision>
  <dcterms:modified xsi:type="dcterms:W3CDTF">2020-09-22T02:31:55Z</dcterms:modified>
</cp:coreProperties>
</file>