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341" r:id="rId5"/>
    <p:sldId id="342" r:id="rId6"/>
    <p:sldId id="340" r:id="rId7"/>
    <p:sldId id="339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aver.com/main/read.nhn?mode=LSD&amp;mid=sec&amp;sid1=103&amp;oid=469&amp;aid=0000520994" TargetMode="External"/><Relationship Id="rId2" Type="http://schemas.openxmlformats.org/officeDocument/2006/relationships/hyperlink" Target="https://news.naver.com/main/read.nhn?mode=LSD&amp;mid=sec&amp;sid1=103&amp;oid=346&amp;aid=0000033338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ws.naver.com/main/read.nhn?mode=LSD&amp;mid=sec&amp;sid1=101&amp;oid=031&amp;aid=0000547866" TargetMode="External"/><Relationship Id="rId5" Type="http://schemas.openxmlformats.org/officeDocument/2006/relationships/hyperlink" Target="http://www.aitimes.com/news/articleView.html?idxno=127588" TargetMode="External"/><Relationship Id="rId4" Type="http://schemas.openxmlformats.org/officeDocument/2006/relationships/hyperlink" Target="https://news.naver.com/main/read.nhn?mode=LSD&amp;mid=sec&amp;sid1=101&amp;oid=030&amp;aid=000288206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Trend of XAI</a:t>
            </a:r>
            <a:endParaRPr dirty="0"/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20.08.07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Trend of XAI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/>
              <a:t>Trend of XAI (</a:t>
            </a:r>
            <a:r>
              <a:rPr lang="en-US" altLang="ko-KR" dirty="0" err="1" smtClean="0"/>
              <a:t>eXplainable</a:t>
            </a:r>
            <a:r>
              <a:rPr lang="en-US" altLang="ko-KR" dirty="0" smtClean="0"/>
              <a:t> Artificial Intelligence)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647275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의료 기술에 쓰이는 </a:t>
            </a:r>
            <a:r>
              <a:rPr lang="en-US" altLang="ko-KR" dirty="0" smtClean="0"/>
              <a:t>XAI</a:t>
            </a:r>
            <a:endParaRPr dirty="0"/>
          </a:p>
          <a:p>
            <a:pPr marL="841935" lvl="1" indent="-397435"/>
            <a:r>
              <a:rPr lang="en-US" altLang="ko-KR" dirty="0" smtClean="0"/>
              <a:t>XAI</a:t>
            </a:r>
            <a:r>
              <a:rPr lang="ko-KR" altLang="en-US" dirty="0" smtClean="0"/>
              <a:t>를 이용하여 환자의 신체 부위 사진을 보고 특정 질병에 걸렸다고 판단했을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이유를 설명하는 기술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XAI</a:t>
            </a:r>
            <a:r>
              <a:rPr lang="ko-KR" altLang="en-US" dirty="0" smtClean="0"/>
              <a:t>는 기존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와 달리 </a:t>
            </a:r>
            <a:r>
              <a:rPr lang="ko-KR" altLang="en-US" dirty="0" smtClean="0">
                <a:solidFill>
                  <a:srgbClr val="0000FF"/>
                </a:solidFill>
              </a:rPr>
              <a:t>결과의 신뢰성</a:t>
            </a:r>
            <a:r>
              <a:rPr lang="ko-KR" altLang="en-US" dirty="0" smtClean="0"/>
              <a:t>이 높아지므로 </a:t>
            </a:r>
            <a:r>
              <a:rPr lang="ko-KR" altLang="en-US" dirty="0" smtClean="0">
                <a:solidFill>
                  <a:srgbClr val="0000FF"/>
                </a:solidFill>
              </a:rPr>
              <a:t>정확도와 신뢰도가 중요한 의료 분야</a:t>
            </a:r>
            <a:r>
              <a:rPr lang="ko-KR" altLang="en-US" dirty="0" smtClean="0"/>
              <a:t>에 적용할 수 있음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실제로 이를 위한 연구가 활발히 진행되고 있음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의사의 진료 생산성에 기여할 수 있음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의사가 이해할 수 있도록 소견 등을 설명하는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의 개발이 </a:t>
            </a:r>
            <a:r>
              <a:rPr lang="ko-KR" altLang="en-US" smtClean="0"/>
              <a:t>매우 중요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의사 대상 설문조사 결과에서도 적대적 설명 등 </a:t>
            </a:r>
            <a:r>
              <a:rPr lang="en-US" altLang="ko-KR" dirty="0" smtClean="0"/>
              <a:t>XAI</a:t>
            </a:r>
            <a:r>
              <a:rPr lang="ko-KR" altLang="en-US" dirty="0" smtClean="0"/>
              <a:t>를 이용하는 것이 기존 방법보다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이해하는 데 도움이 되었다고 나타남</a:t>
            </a:r>
            <a:endParaRPr lang="ko-KR" alt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138779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의료 기술에 쓰이는 </a:t>
            </a:r>
            <a:r>
              <a:rPr lang="en-US" altLang="ko-KR" dirty="0" smtClean="0"/>
              <a:t>XAI</a:t>
            </a:r>
            <a:endParaRPr dirty="0"/>
          </a:p>
          <a:p>
            <a:pPr marL="841935" lvl="1" indent="-397435"/>
            <a:r>
              <a:rPr lang="ko-KR" altLang="en-US" dirty="0" smtClean="0"/>
              <a:t>의료 기술에 </a:t>
            </a:r>
            <a:r>
              <a:rPr lang="en-US" altLang="ko-KR" dirty="0" smtClean="0"/>
              <a:t>XAI</a:t>
            </a:r>
            <a:r>
              <a:rPr lang="ko-KR" altLang="en-US" dirty="0" smtClean="0"/>
              <a:t>가 활용된 사례</a:t>
            </a:r>
            <a:endParaRPr lang="en-US" altLang="ko-KR" dirty="0" smtClean="0"/>
          </a:p>
          <a:p>
            <a:pPr marL="841935" lvl="1" indent="-397435"/>
            <a:endParaRPr lang="ko-KR" alt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37237"/>
              </p:ext>
            </p:extLst>
          </p:nvPr>
        </p:nvGraphicFramePr>
        <p:xfrm>
          <a:off x="985435" y="3245003"/>
          <a:ext cx="11180545" cy="504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355">
                  <a:extLst>
                    <a:ext uri="{9D8B030D-6E8A-4147-A177-3AD203B41FA5}">
                      <a16:colId xmlns:a16="http://schemas.microsoft.com/office/drawing/2014/main" val="3333466601"/>
                    </a:ext>
                  </a:extLst>
                </a:gridCol>
                <a:gridCol w="4984595">
                  <a:extLst>
                    <a:ext uri="{9D8B030D-6E8A-4147-A177-3AD203B41FA5}">
                      <a16:colId xmlns:a16="http://schemas.microsoft.com/office/drawing/2014/main" val="334440195"/>
                    </a:ext>
                  </a:extLst>
                </a:gridCol>
                <a:gridCol w="4984595">
                  <a:extLst>
                    <a:ext uri="{9D8B030D-6E8A-4147-A177-3AD203B41FA5}">
                      <a16:colId xmlns:a16="http://schemas.microsoft.com/office/drawing/2014/main" val="803762956"/>
                    </a:ext>
                  </a:extLst>
                </a:gridCol>
              </a:tblGrid>
              <a:tr h="518167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서울대학교 연구팀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보라매병원 비뇨의학과 연구팀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94271"/>
                  </a:ext>
                </a:extLst>
              </a:tr>
              <a:tr h="684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질병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녹내장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전립선암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65186"/>
                  </a:ext>
                </a:extLst>
              </a:tr>
              <a:tr h="1231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이용한 데이터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녹내장 진단을 받은 환자의 안저 사진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전립선 조직 검사를 받은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2843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명의 데이터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테스트용 데이터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(948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14318"/>
                  </a:ext>
                </a:extLst>
              </a:tr>
              <a:tr h="2606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상세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사진을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회 중복해 정밀 판독하여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를 학습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진단 과정 설명을 위해 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완성된 </a:t>
                      </a:r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</a:rPr>
                        <a:t>에 적대적 설명 방법론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 적용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0000FF"/>
                          </a:solidFill>
                        </a:rPr>
                        <a:t>안저 사진을 녹내장으로 판단하도록 변형한 예제에 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녹내장 소견이 추가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/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강조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</a:rPr>
                        <a:t>/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</a:rPr>
                        <a:t>제거</a:t>
                      </a:r>
                      <a:r>
                        <a:rPr lang="ko-KR" altLang="en-US" sz="2000" dirty="0" smtClean="0">
                          <a:solidFill>
                            <a:srgbClr val="0000FF"/>
                          </a:solidFill>
                        </a:rPr>
                        <a:t>되는 것을 통해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</a:rPr>
                        <a:t>AI</a:t>
                      </a:r>
                      <a:r>
                        <a:rPr lang="ko-KR" altLang="en-US" sz="2000" dirty="0" smtClean="0">
                          <a:solidFill>
                            <a:srgbClr val="0000FF"/>
                          </a:solidFill>
                        </a:rPr>
                        <a:t>의 이해도 확인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전립선암 진단에 활용되는 지표를 이용하여 개발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예측 정확도는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모델의 성능을 나타내는 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ROC </a:t>
                      </a:r>
                      <a:r>
                        <a:rPr lang="ko-KR" altLang="en-US" sz="2400" b="1" baseline="0" dirty="0" smtClean="0">
                          <a:solidFill>
                            <a:schemeClr val="tx1"/>
                          </a:solidFill>
                        </a:rPr>
                        <a:t>곡선의 아래 영역</a:t>
                      </a:r>
                      <a:r>
                        <a:rPr lang="en-US" altLang="ko-KR" sz="2400" b="1" baseline="0" dirty="0" smtClean="0">
                          <a:solidFill>
                            <a:schemeClr val="tx1"/>
                          </a:solidFill>
                        </a:rPr>
                        <a:t>(AUC)</a:t>
                      </a:r>
                      <a:r>
                        <a:rPr lang="ko-KR" altLang="en-US" sz="2400" b="1" baseline="0" dirty="0" smtClean="0">
                          <a:solidFill>
                            <a:schemeClr val="tx1"/>
                          </a:solidFill>
                        </a:rPr>
                        <a:t>의 크기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</a:rPr>
                        <a:t> 이용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54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99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62943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금융 분야에 쓰이는 </a:t>
            </a:r>
            <a:r>
              <a:rPr lang="en-US" altLang="ko-KR" dirty="0" smtClean="0"/>
              <a:t>XAI</a:t>
            </a:r>
            <a:endParaRPr dirty="0"/>
          </a:p>
          <a:p>
            <a:pPr marL="841935" lvl="1" indent="-397435"/>
            <a:r>
              <a:rPr lang="ko-KR" altLang="en-US" dirty="0" smtClean="0"/>
              <a:t>금융은 개인의 자산을 다루는 분야이므로 </a:t>
            </a:r>
            <a:r>
              <a:rPr lang="en-US" altLang="ko-KR" dirty="0" smtClean="0">
                <a:solidFill>
                  <a:srgbClr val="0000FF"/>
                </a:solidFill>
              </a:rPr>
              <a:t>AI</a:t>
            </a:r>
            <a:r>
              <a:rPr lang="ko-KR" altLang="en-US" dirty="0" smtClean="0">
                <a:solidFill>
                  <a:srgbClr val="0000FF"/>
                </a:solidFill>
              </a:rPr>
              <a:t>가 도출한 결과의 객관성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타당성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신뢰성</a:t>
            </a:r>
            <a:r>
              <a:rPr lang="ko-KR" altLang="en-US" dirty="0" smtClean="0"/>
              <a:t>이 중요</a:t>
            </a:r>
            <a:endParaRPr lang="en-US" altLang="ko-KR" dirty="0" smtClean="0"/>
          </a:p>
          <a:p>
            <a:pPr marL="1203091" lvl="2" indent="-397435"/>
            <a:r>
              <a:rPr lang="ko-KR" altLang="en-US" dirty="0" smtClean="0"/>
              <a:t>예</a:t>
            </a:r>
            <a:r>
              <a:rPr lang="en-US" altLang="ko-KR" dirty="0" smtClean="0"/>
              <a:t>) AI</a:t>
            </a:r>
            <a:r>
              <a:rPr lang="ko-KR" altLang="en-US" dirty="0" smtClean="0"/>
              <a:t>를 이용한 금융 대출 심사에 대한 설명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금융당국은 </a:t>
            </a:r>
            <a:r>
              <a:rPr lang="ko-KR" altLang="en-US" dirty="0" smtClean="0">
                <a:solidFill>
                  <a:srgbClr val="0000FF"/>
                </a:solidFill>
              </a:rPr>
              <a:t>금융 분야의 </a:t>
            </a:r>
            <a:r>
              <a:rPr lang="en-US" altLang="ko-KR" dirty="0" smtClean="0">
                <a:solidFill>
                  <a:srgbClr val="0000FF"/>
                </a:solidFill>
              </a:rPr>
              <a:t>AI</a:t>
            </a:r>
            <a:r>
              <a:rPr lang="ko-KR" altLang="en-US" dirty="0" smtClean="0">
                <a:solidFill>
                  <a:srgbClr val="0000FF"/>
                </a:solidFill>
              </a:rPr>
              <a:t>가 도출한 결과를 객관적으로 설명</a:t>
            </a:r>
            <a:r>
              <a:rPr lang="ko-KR" altLang="en-US" dirty="0" smtClean="0"/>
              <a:t>할 수 있는 </a:t>
            </a:r>
            <a:r>
              <a:rPr lang="en-US" altLang="ko-KR" dirty="0" smtClean="0"/>
              <a:t>XAI</a:t>
            </a:r>
            <a:r>
              <a:rPr lang="ko-KR" altLang="en-US" dirty="0" smtClean="0"/>
              <a:t>에 대한 기준 제정 계획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시행되는 개정 신용정보법에서 </a:t>
            </a:r>
            <a:r>
              <a:rPr lang="en-US" altLang="ko-KR" b="1" u="sng" dirty="0" smtClean="0">
                <a:solidFill>
                  <a:srgbClr val="0000FF"/>
                </a:solidFill>
              </a:rPr>
              <a:t>AI</a:t>
            </a:r>
            <a:r>
              <a:rPr lang="ko-KR" altLang="en-US" b="1" u="sng" dirty="0" smtClean="0">
                <a:solidFill>
                  <a:srgbClr val="0000FF"/>
                </a:solidFill>
              </a:rPr>
              <a:t>를 활용한 자동화 평가 결과에 대해 설명 요구 및 이의 제기</a:t>
            </a:r>
            <a:r>
              <a:rPr lang="ko-KR" altLang="en-US" dirty="0" smtClean="0"/>
              <a:t>를 할 수 있는 프로파일링 대응권 도입</a:t>
            </a:r>
            <a:endParaRPr lang="en-US" altLang="ko-KR" dirty="0" smtClean="0"/>
          </a:p>
          <a:p>
            <a:pPr marL="841935" lvl="1" indent="-397435"/>
            <a:endParaRPr lang="ko-KR" alt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45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References (</a:t>
            </a:r>
            <a:r>
              <a:rPr lang="ko-KR" altLang="en-US" dirty="0" smtClean="0"/>
              <a:t>슬라이드 순</a:t>
            </a:r>
            <a:r>
              <a:rPr lang="en-US" altLang="ko-KR" dirty="0" smtClean="0"/>
              <a:t>)</a:t>
            </a:r>
            <a:endParaRPr dirty="0"/>
          </a:p>
          <a:p>
            <a:pPr marL="841935" lvl="1" indent="-397435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news.naver.com/main/read.nhn?mode=LSD&amp;mid=sec&amp;sid1=103&amp;oid=346&amp;aid=0000033338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[Slide 3~4]</a:t>
            </a:r>
            <a:r>
              <a:rPr lang="en-US" altLang="ko-KR" dirty="0" smtClean="0"/>
              <a:t> (visited on Aug 04 2020)</a:t>
            </a:r>
          </a:p>
          <a:p>
            <a:pPr marL="841935" lvl="1" indent="-397435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news.naver.com/main/read.nhn?mode=LSD&amp;mid=sec&amp;sid1=103&amp;oid=469&amp;aid=0000520994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[Slide 3~4] </a:t>
            </a:r>
            <a:r>
              <a:rPr lang="en-US" altLang="ko-KR" dirty="0" smtClean="0"/>
              <a:t>(visited on Aug 04 2020)</a:t>
            </a:r>
          </a:p>
          <a:p>
            <a:pPr marL="841935" lvl="1" indent="-397435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news.naver.com/main/read.nhn?mode=LSD&amp;mid=sec&amp;sid1=101&amp;oid=030&amp;aid=0002882067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[Slide 5] </a:t>
            </a:r>
            <a:r>
              <a:rPr lang="en-US" altLang="ko-KR" dirty="0" smtClean="0"/>
              <a:t>(visited on Aug 04 2020)</a:t>
            </a:r>
          </a:p>
          <a:p>
            <a:pPr marL="841935" lvl="1" indent="-397435"/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www.aitimes.com/news/articleView.html?idxno=127588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[Slide 5] </a:t>
            </a:r>
            <a:r>
              <a:rPr lang="en-US" altLang="ko-KR" dirty="0" smtClean="0"/>
              <a:t>(visited on Aug 04 2020)</a:t>
            </a:r>
          </a:p>
          <a:p>
            <a:pPr marL="841935" lvl="1" indent="-397435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news.naver.com/main/read.nhn?mode=LSD&amp;mid=sec&amp;sid1=101&amp;oid=031&amp;aid=0000547866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[Slide 5] </a:t>
            </a:r>
            <a:r>
              <a:rPr lang="en-US" altLang="ko-KR" dirty="0" smtClean="0"/>
              <a:t>(visited on Aug 04 2020)</a:t>
            </a:r>
            <a:endParaRPr lang="ko-KR" alt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9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377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Trend of XAI</vt:lpstr>
      <vt:lpstr>Trend of XAI</vt:lpstr>
      <vt:lpstr>Current Status</vt:lpstr>
      <vt:lpstr>Current Status</vt:lpstr>
      <vt:lpstr>Current Status</vt:lpstr>
      <vt:lpstr>References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1962</cp:revision>
  <dcterms:modified xsi:type="dcterms:W3CDTF">2020-08-04T08:41:36Z</dcterms:modified>
</cp:coreProperties>
</file>