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57" r:id="rId4"/>
    <p:sldId id="341" r:id="rId5"/>
    <p:sldId id="342" r:id="rId6"/>
    <p:sldId id="361" r:id="rId7"/>
    <p:sldId id="362" r:id="rId8"/>
    <p:sldId id="352" r:id="rId9"/>
    <p:sldId id="363" r:id="rId10"/>
    <p:sldId id="364" r:id="rId11"/>
    <p:sldId id="356" r:id="rId12"/>
    <p:sldId id="365" r:id="rId13"/>
    <p:sldId id="366" r:id="rId14"/>
    <p:sldId id="339" r:id="rId15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FF8050"/>
    <a:srgbClr val="FF0000"/>
    <a:srgbClr val="5500FF"/>
    <a:srgbClr val="E9D3BD"/>
    <a:srgbClr val="000000"/>
    <a:srgbClr val="00A2FF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46" d="100"/>
          <a:sy n="46" d="100"/>
        </p:scale>
        <p:origin x="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pris.or.kr/khome/main.jsp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anta-2019-revenge-of-the-accountants" TargetMode="External"/><Relationship Id="rId2" Type="http://schemas.openxmlformats.org/officeDocument/2006/relationships/hyperlink" Target="https://www.kaggle.com/c/dogs-vs-cats-redux-kernels-editio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20.07.17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200940"/>
            <a:ext cx="11615881" cy="190000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점수 차이를 계산한 배열에서 </a:t>
            </a:r>
            <a:r>
              <a:rPr lang="ko-KR" altLang="en-US" dirty="0" smtClean="0">
                <a:solidFill>
                  <a:srgbClr val="0000FF"/>
                </a:solidFill>
              </a:rPr>
              <a:t>최솟값을 찾아서 해당 </a:t>
            </a:r>
            <a:r>
              <a:rPr lang="en-US" altLang="ko-KR" dirty="0" smtClean="0">
                <a:solidFill>
                  <a:srgbClr val="0000FF"/>
                </a:solidFill>
              </a:rPr>
              <a:t>option</a:t>
            </a:r>
            <a:r>
              <a:rPr lang="ko-KR" altLang="en-US" dirty="0" smtClean="0">
                <a:solidFill>
                  <a:srgbClr val="0000FF"/>
                </a:solidFill>
              </a:rPr>
              <a:t>으로 수정</a:t>
            </a:r>
            <a:r>
              <a:rPr lang="ko-KR" altLang="en-US" dirty="0" smtClean="0"/>
              <a:t>한 결과에서도 오차 발생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75590"/>
              </p:ext>
            </p:extLst>
          </p:nvPr>
        </p:nvGraphicFramePr>
        <p:xfrm>
          <a:off x="851016" y="4249566"/>
          <a:ext cx="1133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577">
                  <a:extLst>
                    <a:ext uri="{9D8B030D-6E8A-4147-A177-3AD203B41FA5}">
                      <a16:colId xmlns:a16="http://schemas.microsoft.com/office/drawing/2014/main" val="825232639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205108457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3816395991"/>
                    </a:ext>
                  </a:extLst>
                </a:gridCol>
                <a:gridCol w="2095545">
                  <a:extLst>
                    <a:ext uri="{9D8B030D-6E8A-4147-A177-3AD203B41FA5}">
                      <a16:colId xmlns:a16="http://schemas.microsoft.com/office/drawing/2014/main" val="2697802145"/>
                    </a:ext>
                  </a:extLst>
                </a:gridCol>
                <a:gridCol w="3713016">
                  <a:extLst>
                    <a:ext uri="{9D8B030D-6E8A-4147-A177-3AD203B41FA5}">
                      <a16:colId xmlns:a16="http://schemas.microsoft.com/office/drawing/2014/main" val="3688197971"/>
                    </a:ext>
                  </a:extLst>
                </a:gridCol>
              </a:tblGrid>
              <a:tr h="301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이전 값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다음 값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차이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배열 최솟값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오차 </a:t>
                      </a:r>
                      <a:r>
                        <a:rPr lang="en-US" altLang="ko-KR" sz="1600" dirty="0" smtClean="0"/>
                        <a:t>(|</a:t>
                      </a:r>
                      <a:r>
                        <a:rPr lang="ko-KR" altLang="en-US" sz="1600" dirty="0" smtClean="0"/>
                        <a:t>배열최솟값</a:t>
                      </a:r>
                      <a:r>
                        <a:rPr lang="en-US" altLang="ko-KR" sz="1600" dirty="0" smtClean="0"/>
                        <a:t>|/|</a:t>
                      </a:r>
                      <a:r>
                        <a:rPr lang="ko-KR" altLang="en-US" sz="1600" dirty="0" smtClean="0"/>
                        <a:t>차이</a:t>
                      </a:r>
                      <a:r>
                        <a:rPr lang="en-US" altLang="ko-KR" sz="1600" dirty="0" smtClean="0"/>
                        <a:t>|-1)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922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11,770,371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11,769,790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-581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-2,450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321.7%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887302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11,769,790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11,767,730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-2,060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-1,938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5.9%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991741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11,767,730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11,765,771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-1,959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-2,444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24.8%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47885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56" y="6323968"/>
            <a:ext cx="6741801" cy="25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3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Searching XAI Patents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057983" cy="559444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www.kipris.or.kr/khome/main.jsp</a:t>
            </a:r>
            <a:r>
              <a:rPr lang="en-US" altLang="ko-KR" dirty="0" smtClean="0"/>
              <a:t> (</a:t>
            </a:r>
            <a:r>
              <a:rPr lang="ko-KR" altLang="en-US" dirty="0" smtClean="0"/>
              <a:t>특허정보넷 키프리스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 fontAlgn="base"/>
            <a:r>
              <a:rPr lang="ko-KR" altLang="en-US" dirty="0">
                <a:solidFill>
                  <a:schemeClr val="tx1"/>
                </a:solidFill>
              </a:rPr>
              <a:t>시계열 데이터의 변화를 예측하고 그 이유를 설명하는 인공지능 </a:t>
            </a:r>
            <a:r>
              <a:rPr lang="ko-KR" altLang="en-US" dirty="0" smtClean="0">
                <a:solidFill>
                  <a:schemeClr val="tx1"/>
                </a:solidFill>
              </a:rPr>
              <a:t>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r>
              <a:rPr lang="ko-KR" altLang="en-US" dirty="0">
                <a:solidFill>
                  <a:schemeClr val="tx1"/>
                </a:solidFill>
              </a:rPr>
              <a:t>추론 과정 설명이 가능한 시각 질의 응답 장치 및 방법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801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Searching XAI Patents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057983" cy="3783214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chemeClr val="tx1"/>
                </a:solidFill>
              </a:rPr>
              <a:t>시계열 </a:t>
            </a:r>
            <a:r>
              <a:rPr lang="ko-KR" altLang="en-US" dirty="0">
                <a:solidFill>
                  <a:schemeClr val="tx1"/>
                </a:solidFill>
              </a:rPr>
              <a:t>데이터의 변화를 예측하고 그 이유를 설명하는 인공지능 </a:t>
            </a:r>
            <a:r>
              <a:rPr lang="ko-KR" altLang="en-US" dirty="0" smtClean="0">
                <a:solidFill>
                  <a:schemeClr val="tx1"/>
                </a:solidFill>
              </a:rPr>
              <a:t>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r>
              <a:rPr lang="ko-KR" altLang="en-US" dirty="0" smtClean="0">
                <a:solidFill>
                  <a:srgbClr val="0000FF"/>
                </a:solidFill>
              </a:rPr>
              <a:t>데이터의 변화를 머신러닝으로 예측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그 이유를 설명하는 것은 맞으나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관련 자료를 검색하여 그 자료의 텍스트를 이용</a:t>
            </a:r>
            <a:r>
              <a:rPr lang="ko-KR" altLang="en-US" dirty="0" smtClean="0">
                <a:solidFill>
                  <a:schemeClr val="tx1"/>
                </a:solidFill>
              </a:rPr>
              <a:t>하여 설명하므로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알고리즘의 데이터 내에서 설명하지 않으므로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>
                <a:solidFill>
                  <a:schemeClr val="tx1"/>
                </a:solidFill>
              </a:rPr>
              <a:t>XAI</a:t>
            </a:r>
            <a:r>
              <a:rPr lang="ko-KR" altLang="en-US" dirty="0" smtClean="0">
                <a:solidFill>
                  <a:schemeClr val="tx1"/>
                </a:solidFill>
              </a:rPr>
              <a:t>로 보기 애매함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53" y="6262255"/>
            <a:ext cx="79152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60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Searching XAI Patents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057983" cy="261943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추론 과정 설명이 가능한 시각 질의 응답 장치 및 </a:t>
            </a:r>
            <a:r>
              <a:rPr lang="ko-KR" altLang="en-US" dirty="0" smtClean="0">
                <a:solidFill>
                  <a:schemeClr val="tx1"/>
                </a:solidFill>
              </a:rPr>
              <a:t>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시각 쿼리에 복수의 영역 맵을 추가하여 정답뿐만 아니라 </a:t>
            </a:r>
            <a:r>
              <a:rPr lang="ko-KR" altLang="en-US" dirty="0" smtClean="0">
                <a:solidFill>
                  <a:srgbClr val="0000FF"/>
                </a:solidFill>
              </a:rPr>
              <a:t>정답 추론 과정에서 선택 영역 및 그 순서 출력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 fontAlgn="base"/>
            <a:r>
              <a:rPr lang="ko-KR" altLang="en-US" dirty="0" smtClean="0">
                <a:solidFill>
                  <a:srgbClr val="FF0000"/>
                </a:solidFill>
              </a:rPr>
              <a:t>배경 기술이 </a:t>
            </a:r>
            <a:r>
              <a:rPr lang="en-US" altLang="ko-KR" dirty="0" smtClean="0">
                <a:solidFill>
                  <a:srgbClr val="FF0000"/>
                </a:solidFill>
              </a:rPr>
              <a:t>XAI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08" y="5308888"/>
            <a:ext cx="9828646" cy="31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80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관련 특허 검색</a:t>
            </a:r>
            <a:endParaRPr lang="en-US" altLang="ko-KR" dirty="0" smtClean="0"/>
          </a:p>
          <a:p>
            <a:pPr latinLnBrk="1"/>
            <a:r>
              <a:rPr lang="ko-KR" altLang="en-US" dirty="0" smtClean="0">
                <a:solidFill>
                  <a:srgbClr val="FF0000"/>
                </a:solidFill>
              </a:rPr>
              <a:t>특허 아이디어 구체화 </a:t>
            </a:r>
            <a:r>
              <a:rPr lang="en-US" altLang="ko-KR" dirty="0" smtClean="0">
                <a:solidFill>
                  <a:srgbClr val="FF0000"/>
                </a:solidFill>
              </a:rPr>
              <a:t>(Not Available for Public)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Dogs vs. Cats 2</a:t>
            </a:r>
          </a:p>
          <a:p>
            <a:pPr marL="1203091" lvl="2" indent="-397435"/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marL="841935" lvl="1" indent="-397435"/>
            <a:r>
              <a:rPr lang="en-US" altLang="ko-KR" dirty="0" smtClean="0"/>
              <a:t>XAI </a:t>
            </a:r>
            <a:r>
              <a:rPr lang="ko-KR" altLang="en-US" dirty="0" smtClean="0"/>
              <a:t>관련 특허 검색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아이디어 구체화 </a:t>
            </a:r>
            <a:r>
              <a:rPr lang="en-US" altLang="ko-KR" dirty="0" smtClean="0">
                <a:solidFill>
                  <a:srgbClr val="FF0000"/>
                </a:solidFill>
              </a:rPr>
              <a:t>(Not Available for Public)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0927021" cy="602700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Dogs vs. Cats </a:t>
            </a:r>
            <a:r>
              <a:rPr lang="en-US" altLang="ko-KR" dirty="0" err="1" smtClean="0"/>
              <a:t>Redux</a:t>
            </a:r>
            <a:r>
              <a:rPr lang="en-US" altLang="ko-KR" dirty="0" smtClean="0"/>
              <a:t>: Kernels Edition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이미지 인식 문제인 </a:t>
            </a:r>
            <a:r>
              <a:rPr lang="en-US" altLang="ko-KR" dirty="0" smtClean="0"/>
              <a:t>Dogs vs. Cats</a:t>
            </a:r>
            <a:r>
              <a:rPr lang="ko-KR" altLang="en-US" dirty="0" smtClean="0"/>
              <a:t>에서 딥러닝 등 최신 기술 도입 후 성능이 얼마나 좋아졌는가</a:t>
            </a:r>
            <a:r>
              <a:rPr lang="en-US" altLang="ko-KR" dirty="0" smtClean="0"/>
              <a:t>?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https://www.kaggle.com/c/dogs-vs-cats-redux-kernels-edition</a:t>
            </a:r>
            <a:endParaRPr lang="en-US" altLang="ko-KR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Santa 2019: Revenge of the 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최적화 문제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3"/>
              </a:rPr>
              <a:t>https://www.kaggle.com/c/santa-2019-revenge-of-the-accountants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268971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Dogs vs. Cats </a:t>
            </a:r>
            <a:r>
              <a:rPr lang="en-US" altLang="ko-KR" dirty="0" err="1"/>
              <a:t>Redux</a:t>
            </a:r>
            <a:r>
              <a:rPr lang="en-US" altLang="ko-KR" dirty="0"/>
              <a:t>: Kernels </a:t>
            </a:r>
            <a:r>
              <a:rPr lang="en-US" altLang="ko-KR" dirty="0" smtClean="0"/>
              <a:t>Edition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학습 데이터 </a:t>
            </a:r>
            <a:r>
              <a:rPr lang="en-US" altLang="ko-KR" dirty="0" smtClean="0"/>
              <a:t>10,500 * 2 = </a:t>
            </a:r>
            <a:r>
              <a:rPr lang="en-US" altLang="ko-KR" dirty="0" smtClean="0">
                <a:solidFill>
                  <a:srgbClr val="0000FF"/>
                </a:solidFill>
              </a:rPr>
              <a:t>21,000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테스트 데이터 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12,500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1,000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테스트 결과 </a:t>
            </a:r>
            <a:r>
              <a:rPr lang="en-US" altLang="ko-KR" dirty="0" smtClean="0"/>
              <a:t>(0 – CAT, 1 – DOG)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임의로 결정한 것과 다를 바 없음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18" y="4550397"/>
            <a:ext cx="892463" cy="4168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60304" y="4687058"/>
            <a:ext cx="8601608" cy="3895341"/>
          </a:xfrm>
          <a:custGeom>
            <a:avLst/>
            <a:gdLst>
              <a:gd name="connsiteX0" fmla="*/ 0 w 8601608"/>
              <a:gd name="connsiteY0" fmla="*/ 0 h 3895341"/>
              <a:gd name="connsiteX1" fmla="*/ 8601608 w 8601608"/>
              <a:gd name="connsiteY1" fmla="*/ 0 h 3895341"/>
              <a:gd name="connsiteX2" fmla="*/ 8601608 w 8601608"/>
              <a:gd name="connsiteY2" fmla="*/ 2586578 h 3895341"/>
              <a:gd name="connsiteX3" fmla="*/ 7439892 w 8601608"/>
              <a:gd name="connsiteY3" fmla="*/ 2586578 h 3895341"/>
              <a:gd name="connsiteX4" fmla="*/ 7439892 w 8601608"/>
              <a:gd name="connsiteY4" fmla="*/ 3895341 h 3895341"/>
              <a:gd name="connsiteX5" fmla="*/ 0 w 8601608"/>
              <a:gd name="connsiteY5" fmla="*/ 3895341 h 389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01608" h="3895341">
                <a:moveTo>
                  <a:pt x="0" y="0"/>
                </a:moveTo>
                <a:lnTo>
                  <a:pt x="8601608" y="0"/>
                </a:lnTo>
                <a:lnTo>
                  <a:pt x="8601608" y="2586578"/>
                </a:lnTo>
                <a:lnTo>
                  <a:pt x="7439892" y="2586578"/>
                </a:lnTo>
                <a:lnTo>
                  <a:pt x="7439892" y="3895341"/>
                </a:lnTo>
                <a:lnTo>
                  <a:pt x="0" y="3895341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3596163" y="5853808"/>
            <a:ext cx="8981697" cy="3011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100" dirty="0" smtClean="0">
                <a:solidFill>
                  <a:srgbClr val="FF0000"/>
                </a:solidFill>
              </a:rPr>
              <a:t>X            O             X            </a:t>
            </a:r>
            <a:r>
              <a:rPr lang="en-US" altLang="ko-KR" sz="2100" dirty="0" err="1" smtClean="0">
                <a:solidFill>
                  <a:srgbClr val="FF0000"/>
                </a:solidFill>
              </a:rPr>
              <a:t>X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O            X            </a:t>
            </a:r>
            <a:r>
              <a:rPr lang="en-US" altLang="ko-KR" sz="2100" dirty="0" err="1" smtClean="0">
                <a:solidFill>
                  <a:srgbClr val="FF0000"/>
                </a:solidFill>
              </a:rPr>
              <a:t>X</a:t>
            </a:r>
            <a:endParaRPr lang="en-US" altLang="ko-KR" sz="2100" dirty="0" smtClean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100" dirty="0" smtClean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100" dirty="0" smtClean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1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O            </a:t>
            </a:r>
            <a:r>
              <a:rPr kumimoji="0" lang="en-US" altLang="ko-KR" sz="21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O</a:t>
            </a:r>
            <a:r>
              <a:rPr kumimoji="0" lang="en-US" altLang="ko-KR" sz="21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            X            </a:t>
            </a:r>
            <a:r>
              <a:rPr kumimoji="0" lang="en-US" altLang="ko-KR" sz="21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X</a:t>
            </a:r>
            <a:r>
              <a:rPr kumimoji="0" lang="en-US" altLang="ko-KR" sz="21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           O            X            O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100" dirty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1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1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100" dirty="0" smtClean="0">
                <a:solidFill>
                  <a:srgbClr val="FF0000"/>
                </a:solidFill>
              </a:rPr>
              <a:t>X            O            X             O           X             </a:t>
            </a:r>
            <a:r>
              <a:rPr lang="en-US" altLang="ko-KR" sz="2100" dirty="0" err="1" smtClean="0">
                <a:solidFill>
                  <a:srgbClr val="FF0000"/>
                </a:solidFill>
              </a:rPr>
              <a:t>X</a:t>
            </a:r>
            <a:endParaRPr kumimoji="0" lang="ko-KR" altLang="en-US" sz="2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82416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268971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Dogs vs. Cats </a:t>
            </a:r>
            <a:r>
              <a:rPr lang="en-US" altLang="ko-KR" dirty="0" err="1"/>
              <a:t>Redux</a:t>
            </a:r>
            <a:r>
              <a:rPr lang="en-US" altLang="ko-KR" dirty="0"/>
              <a:t>: Kernels </a:t>
            </a:r>
            <a:r>
              <a:rPr lang="en-US" altLang="ko-KR" dirty="0" smtClean="0"/>
              <a:t>Edition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4" y="3407252"/>
            <a:ext cx="3028950" cy="4162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5782" y="2806646"/>
            <a:ext cx="2064327" cy="441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INPUT 80x80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7636" y="3675469"/>
            <a:ext cx="3560618" cy="44114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Conv2D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(32): 3x3 Kernel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7636" y="4544292"/>
            <a:ext cx="3560618" cy="441146"/>
          </a:xfrm>
          <a:prstGeom prst="rect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MaxPooling2D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(size: 2x2)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7636" y="5456359"/>
            <a:ext cx="3560618" cy="44114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Conv2D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(32): 3x3 Kernel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7636" y="6325182"/>
            <a:ext cx="3560618" cy="441146"/>
          </a:xfrm>
          <a:prstGeom prst="rect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MaxPooling2D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(size: 2x2)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87636" y="7147698"/>
            <a:ext cx="3560618" cy="44114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Conv2D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(32): 3x3 Kernel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13418" y="8153975"/>
            <a:ext cx="3560618" cy="441146"/>
          </a:xfrm>
          <a:prstGeom prst="rect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MaxPooling2D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(size: 2x2)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80632" y="7147698"/>
            <a:ext cx="3560618" cy="44114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Conv2D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(32): 3x3 Kernel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0632" y="6278875"/>
            <a:ext cx="3560618" cy="441146"/>
          </a:xfrm>
          <a:prstGeom prst="rect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MaxPooling2D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(size: 2x2)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80632" y="5410052"/>
            <a:ext cx="3560618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 100 (ReLU)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80632" y="4597242"/>
            <a:ext cx="3560618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 100 (ReLU)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80632" y="3712410"/>
            <a:ext cx="3560618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 100 (ReLU)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39407" y="2806646"/>
            <a:ext cx="2843068" cy="441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Sigmoid OUTPUT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Straight Arrow Connector 8"/>
          <p:cNvCxnSpPr>
            <a:stCxn id="5" idx="2"/>
            <a:endCxn id="10" idx="0"/>
          </p:cNvCxnSpPr>
          <p:nvPr/>
        </p:nvCxnSpPr>
        <p:spPr>
          <a:xfrm flipH="1">
            <a:off x="6767945" y="3247792"/>
            <a:ext cx="1" cy="427677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6767945" y="4116615"/>
            <a:ext cx="0" cy="427677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>
            <a:off x="6767945" y="4985438"/>
            <a:ext cx="0" cy="470921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12" idx="2"/>
            <a:endCxn id="13" idx="0"/>
          </p:cNvCxnSpPr>
          <p:nvPr/>
        </p:nvCxnSpPr>
        <p:spPr>
          <a:xfrm>
            <a:off x="6767945" y="5897505"/>
            <a:ext cx="0" cy="427677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13" idx="2"/>
            <a:endCxn id="14" idx="0"/>
          </p:cNvCxnSpPr>
          <p:nvPr/>
        </p:nvCxnSpPr>
        <p:spPr>
          <a:xfrm>
            <a:off x="6767945" y="6766328"/>
            <a:ext cx="0" cy="381370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/>
          <p:cNvCxnSpPr>
            <a:stCxn id="14" idx="2"/>
            <a:endCxn id="15" idx="0"/>
          </p:cNvCxnSpPr>
          <p:nvPr/>
        </p:nvCxnSpPr>
        <p:spPr>
          <a:xfrm>
            <a:off x="6767945" y="7588844"/>
            <a:ext cx="1925782" cy="565131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stCxn id="15" idx="0"/>
            <a:endCxn id="16" idx="2"/>
          </p:cNvCxnSpPr>
          <p:nvPr/>
        </p:nvCxnSpPr>
        <p:spPr>
          <a:xfrm flipV="1">
            <a:off x="8693727" y="7588844"/>
            <a:ext cx="2067214" cy="565131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/>
          <p:cNvCxnSpPr>
            <a:stCxn id="16" idx="0"/>
            <a:endCxn id="17" idx="2"/>
          </p:cNvCxnSpPr>
          <p:nvPr/>
        </p:nvCxnSpPr>
        <p:spPr>
          <a:xfrm flipV="1">
            <a:off x="10760941" y="6720021"/>
            <a:ext cx="0" cy="427677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/>
          <p:cNvCxnSpPr>
            <a:stCxn id="17" idx="0"/>
            <a:endCxn id="20" idx="2"/>
          </p:cNvCxnSpPr>
          <p:nvPr/>
        </p:nvCxnSpPr>
        <p:spPr>
          <a:xfrm flipV="1">
            <a:off x="10760941" y="5851198"/>
            <a:ext cx="0" cy="427677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>
            <a:stCxn id="20" idx="0"/>
            <a:endCxn id="21" idx="2"/>
          </p:cNvCxnSpPr>
          <p:nvPr/>
        </p:nvCxnSpPr>
        <p:spPr>
          <a:xfrm flipV="1">
            <a:off x="10760941" y="5038388"/>
            <a:ext cx="0" cy="371664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/>
          <p:cNvCxnSpPr>
            <a:stCxn id="21" idx="0"/>
            <a:endCxn id="22" idx="2"/>
          </p:cNvCxnSpPr>
          <p:nvPr/>
        </p:nvCxnSpPr>
        <p:spPr>
          <a:xfrm flipV="1">
            <a:off x="10760941" y="4153556"/>
            <a:ext cx="0" cy="443686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/>
          <p:cNvCxnSpPr>
            <a:stCxn id="22" idx="0"/>
            <a:endCxn id="24" idx="2"/>
          </p:cNvCxnSpPr>
          <p:nvPr/>
        </p:nvCxnSpPr>
        <p:spPr>
          <a:xfrm flipV="1">
            <a:off x="10760941" y="3247792"/>
            <a:ext cx="0" cy="464618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1716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268971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Dogs vs. Cats </a:t>
            </a:r>
            <a:r>
              <a:rPr lang="en-US" altLang="ko-KR" dirty="0" err="1"/>
              <a:t>Redux</a:t>
            </a:r>
            <a:r>
              <a:rPr lang="en-US" altLang="ko-KR" dirty="0"/>
              <a:t>: Kernels </a:t>
            </a:r>
            <a:r>
              <a:rPr lang="en-US" altLang="ko-KR" dirty="0" smtClean="0"/>
              <a:t>Edition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모두 </a:t>
            </a:r>
            <a:r>
              <a:rPr lang="en-US" altLang="ko-KR" dirty="0" smtClean="0">
                <a:solidFill>
                  <a:srgbClr val="0000FF"/>
                </a:solidFill>
              </a:rPr>
              <a:t>0.5</a:t>
            </a:r>
            <a:r>
              <a:rPr lang="ko-KR" altLang="en-US" dirty="0" smtClean="0"/>
              <a:t>로 했을 때의 </a:t>
            </a:r>
            <a:r>
              <a:rPr lang="en-US" altLang="ko-KR" dirty="0" smtClean="0">
                <a:solidFill>
                  <a:srgbClr val="0000FF"/>
                </a:solidFill>
              </a:rPr>
              <a:t>log loss </a:t>
            </a:r>
            <a:r>
              <a:rPr lang="ko-KR" altLang="en-US" dirty="0" smtClean="0">
                <a:solidFill>
                  <a:srgbClr val="0000FF"/>
                </a:solidFill>
              </a:rPr>
              <a:t>값이 </a:t>
            </a:r>
            <a:r>
              <a:rPr lang="en-US" altLang="ko-KR" dirty="0" smtClean="0">
                <a:solidFill>
                  <a:srgbClr val="0000FF"/>
                </a:solidFill>
              </a:rPr>
              <a:t>0.69314</a:t>
            </a:r>
            <a:r>
              <a:rPr lang="ko-KR" altLang="en-US" dirty="0" smtClean="0"/>
              <a:t>인데 이 정도면 해당 </a:t>
            </a:r>
            <a:r>
              <a:rPr lang="en-US" altLang="ko-KR" dirty="0" smtClean="0"/>
              <a:t>competition</a:t>
            </a:r>
            <a:r>
              <a:rPr lang="ko-KR" altLang="en-US" dirty="0" smtClean="0"/>
              <a:t>에서 </a:t>
            </a:r>
            <a:r>
              <a:rPr lang="ko-KR" altLang="en-US" dirty="0" smtClean="0">
                <a:solidFill>
                  <a:srgbClr val="0000FF"/>
                </a:solidFill>
              </a:rPr>
              <a:t>상위 약 </a:t>
            </a:r>
            <a:r>
              <a:rPr lang="en-US" altLang="ko-KR" dirty="0" smtClean="0">
                <a:solidFill>
                  <a:srgbClr val="0000FF"/>
                </a:solidFill>
              </a:rPr>
              <a:t>76%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그만큼 </a:t>
            </a:r>
            <a:r>
              <a:rPr lang="ko-KR" altLang="en-US" dirty="0" smtClean="0">
                <a:solidFill>
                  <a:srgbClr val="FF0000"/>
                </a:solidFill>
              </a:rPr>
              <a:t>난이도 있는 문제</a:t>
            </a:r>
            <a:r>
              <a:rPr lang="ko-KR" altLang="en-US" dirty="0" smtClean="0"/>
              <a:t>라는 의미</a:t>
            </a:r>
            <a:endParaRPr lang="en-US" altLang="ko-KR" dirty="0" smtClean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777" y="4441820"/>
            <a:ext cx="11327245" cy="3406095"/>
          </a:xfrm>
          <a:custGeom>
            <a:avLst/>
            <a:gdLst>
              <a:gd name="connsiteX0" fmla="*/ 0 w 11327245"/>
              <a:gd name="connsiteY0" fmla="*/ 0 h 3406095"/>
              <a:gd name="connsiteX1" fmla="*/ 1710459 w 11327245"/>
              <a:gd name="connsiteY1" fmla="*/ 0 h 3406095"/>
              <a:gd name="connsiteX2" fmla="*/ 1710459 w 11327245"/>
              <a:gd name="connsiteY2" fmla="*/ 1418653 h 3406095"/>
              <a:gd name="connsiteX3" fmla="*/ 7598641 w 11327245"/>
              <a:gd name="connsiteY3" fmla="*/ 1418653 h 3406095"/>
              <a:gd name="connsiteX4" fmla="*/ 7598641 w 11327245"/>
              <a:gd name="connsiteY4" fmla="*/ 1983308 h 3406095"/>
              <a:gd name="connsiteX5" fmla="*/ 1703942 w 11327245"/>
              <a:gd name="connsiteY5" fmla="*/ 1983308 h 3406095"/>
              <a:gd name="connsiteX6" fmla="*/ 1703942 w 11327245"/>
              <a:gd name="connsiteY6" fmla="*/ 3401961 h 3406095"/>
              <a:gd name="connsiteX7" fmla="*/ 8326415 w 11327245"/>
              <a:gd name="connsiteY7" fmla="*/ 3401961 h 3406095"/>
              <a:gd name="connsiteX8" fmla="*/ 8326415 w 11327245"/>
              <a:gd name="connsiteY8" fmla="*/ 1983308 h 3406095"/>
              <a:gd name="connsiteX9" fmla="*/ 8277514 w 11327245"/>
              <a:gd name="connsiteY9" fmla="*/ 1983308 h 3406095"/>
              <a:gd name="connsiteX10" fmla="*/ 8277514 w 11327245"/>
              <a:gd name="connsiteY10" fmla="*/ 1418653 h 3406095"/>
              <a:gd name="connsiteX11" fmla="*/ 8332932 w 11327245"/>
              <a:gd name="connsiteY11" fmla="*/ 1418653 h 3406095"/>
              <a:gd name="connsiteX12" fmla="*/ 8332932 w 11327245"/>
              <a:gd name="connsiteY12" fmla="*/ 0 h 3406095"/>
              <a:gd name="connsiteX13" fmla="*/ 11327245 w 11327245"/>
              <a:gd name="connsiteY13" fmla="*/ 0 h 3406095"/>
              <a:gd name="connsiteX14" fmla="*/ 11327245 w 11327245"/>
              <a:gd name="connsiteY14" fmla="*/ 3406095 h 3406095"/>
              <a:gd name="connsiteX15" fmla="*/ 0 w 11327245"/>
              <a:gd name="connsiteY15" fmla="*/ 3406095 h 340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327245" h="3406095">
                <a:moveTo>
                  <a:pt x="0" y="0"/>
                </a:moveTo>
                <a:lnTo>
                  <a:pt x="1710459" y="0"/>
                </a:lnTo>
                <a:lnTo>
                  <a:pt x="1710459" y="1418653"/>
                </a:lnTo>
                <a:lnTo>
                  <a:pt x="7598641" y="1418653"/>
                </a:lnTo>
                <a:lnTo>
                  <a:pt x="7598641" y="1983308"/>
                </a:lnTo>
                <a:lnTo>
                  <a:pt x="1703942" y="1983308"/>
                </a:lnTo>
                <a:lnTo>
                  <a:pt x="1703942" y="3401961"/>
                </a:lnTo>
                <a:lnTo>
                  <a:pt x="8326415" y="3401961"/>
                </a:lnTo>
                <a:lnTo>
                  <a:pt x="8326415" y="1983308"/>
                </a:lnTo>
                <a:lnTo>
                  <a:pt x="8277514" y="1983308"/>
                </a:lnTo>
                <a:lnTo>
                  <a:pt x="8277514" y="1418653"/>
                </a:lnTo>
                <a:lnTo>
                  <a:pt x="8332932" y="1418653"/>
                </a:lnTo>
                <a:lnTo>
                  <a:pt x="8332932" y="0"/>
                </a:lnTo>
                <a:lnTo>
                  <a:pt x="11327245" y="0"/>
                </a:lnTo>
                <a:lnTo>
                  <a:pt x="11327245" y="3406095"/>
                </a:lnTo>
                <a:lnTo>
                  <a:pt x="0" y="340609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9196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39"/>
            <a:ext cx="6323444" cy="6610551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아이디어</a:t>
            </a:r>
            <a:r>
              <a:rPr lang="en-US" altLang="ko-KR" dirty="0"/>
              <a:t>: preference cost</a:t>
            </a:r>
            <a:r>
              <a:rPr lang="ko-KR" altLang="en-US" dirty="0"/>
              <a:t>와 </a:t>
            </a:r>
            <a:r>
              <a:rPr lang="en-US" altLang="ko-KR" dirty="0"/>
              <a:t>account penalty</a:t>
            </a:r>
            <a:r>
              <a:rPr lang="ko-KR" altLang="en-US" dirty="0"/>
              <a:t>를 계산할 때 현재 조건에서 특정 값을 바꿀 때 </a:t>
            </a:r>
            <a:r>
              <a:rPr lang="ko-KR" altLang="en-US" dirty="0">
                <a:solidFill>
                  <a:srgbClr val="0000FF"/>
                </a:solidFill>
              </a:rPr>
              <a:t>바뀌는 값에 의한 </a:t>
            </a:r>
            <a:r>
              <a:rPr lang="en-US" altLang="ko-KR" dirty="0">
                <a:solidFill>
                  <a:srgbClr val="0000FF"/>
                </a:solidFill>
              </a:rPr>
              <a:t>cost/penalty</a:t>
            </a:r>
            <a:r>
              <a:rPr lang="ko-KR" altLang="en-US" dirty="0">
                <a:solidFill>
                  <a:srgbClr val="0000FF"/>
                </a:solidFill>
              </a:rPr>
              <a:t>의 변화량만 빠르게 계산</a:t>
            </a:r>
            <a:r>
              <a:rPr lang="ko-KR" altLang="en-US" dirty="0"/>
              <a:t>하여 속도 향상</a:t>
            </a:r>
            <a:r>
              <a:rPr lang="en-US" altLang="ko-KR" dirty="0"/>
              <a:t> </a:t>
            </a:r>
            <a:r>
              <a:rPr lang="ko-KR" altLang="en-US" dirty="0"/>
              <a:t>및 이를 통해 </a:t>
            </a:r>
            <a:r>
              <a:rPr lang="ko-KR" altLang="en-US" dirty="0">
                <a:solidFill>
                  <a:srgbClr val="0000FF"/>
                </a:solidFill>
              </a:rPr>
              <a:t>전수 조사</a:t>
            </a:r>
            <a:r>
              <a:rPr lang="ko-KR" altLang="en-US" dirty="0"/>
              <a:t>를 가능하게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실행 결과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오류 해결 필요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49" y="2200939"/>
            <a:ext cx="4731905" cy="6547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69149" y="2200939"/>
            <a:ext cx="3069360" cy="25131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9149" y="2893666"/>
            <a:ext cx="3069360" cy="25131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9149" y="3586393"/>
            <a:ext cx="3069360" cy="25131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9149" y="4279120"/>
            <a:ext cx="3069360" cy="25131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9149" y="4999557"/>
            <a:ext cx="3069360" cy="25131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9149" y="5692284"/>
            <a:ext cx="3069360" cy="251316"/>
          </a:xfrm>
          <a:prstGeom prst="rect">
            <a:avLst/>
          </a:prstGeom>
          <a:noFill/>
          <a:ln w="28575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9149" y="6412721"/>
            <a:ext cx="3069360" cy="25131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9149" y="7105448"/>
            <a:ext cx="3069360" cy="25131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9149" y="7818115"/>
            <a:ext cx="3069360" cy="251316"/>
          </a:xfrm>
          <a:prstGeom prst="rect">
            <a:avLst/>
          </a:prstGeom>
          <a:noFill/>
          <a:ln w="28575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69149" y="8510842"/>
            <a:ext cx="3069360" cy="25131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432473" y="2200939"/>
            <a:ext cx="623454" cy="3049934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>
            <a:off x="10903528" y="5817942"/>
            <a:ext cx="493639" cy="1538822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 flipH="1">
            <a:off x="11478782" y="7796491"/>
            <a:ext cx="287916" cy="965667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/>
          <p:nvPr/>
        </p:nvCxnSpPr>
        <p:spPr>
          <a:xfrm>
            <a:off x="10432473" y="5250873"/>
            <a:ext cx="964694" cy="567069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0893281" y="7356764"/>
            <a:ext cx="1007773" cy="461351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74078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200940"/>
            <a:ext cx="11615881" cy="190000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점수 차이를 계산한 배열에서 </a:t>
            </a:r>
            <a:r>
              <a:rPr lang="ko-KR" altLang="en-US" dirty="0" smtClean="0">
                <a:solidFill>
                  <a:srgbClr val="0000FF"/>
                </a:solidFill>
              </a:rPr>
              <a:t>최솟값을 찾아서 해당 </a:t>
            </a:r>
            <a:r>
              <a:rPr lang="en-US" altLang="ko-KR" dirty="0" smtClean="0">
                <a:solidFill>
                  <a:srgbClr val="0000FF"/>
                </a:solidFill>
              </a:rPr>
              <a:t>option</a:t>
            </a:r>
            <a:r>
              <a:rPr lang="ko-KR" altLang="en-US" dirty="0" smtClean="0">
                <a:solidFill>
                  <a:srgbClr val="0000FF"/>
                </a:solidFill>
              </a:rPr>
              <a:t>으로 수정</a:t>
            </a:r>
            <a:r>
              <a:rPr lang="ko-KR" altLang="en-US" dirty="0" smtClean="0"/>
              <a:t>한 결과에서도 오차 발생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59" y="6245691"/>
            <a:ext cx="5953691" cy="261036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33306"/>
              </p:ext>
            </p:extLst>
          </p:nvPr>
        </p:nvGraphicFramePr>
        <p:xfrm>
          <a:off x="851016" y="4249566"/>
          <a:ext cx="1133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577">
                  <a:extLst>
                    <a:ext uri="{9D8B030D-6E8A-4147-A177-3AD203B41FA5}">
                      <a16:colId xmlns:a16="http://schemas.microsoft.com/office/drawing/2014/main" val="825232639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205108457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3816395991"/>
                    </a:ext>
                  </a:extLst>
                </a:gridCol>
                <a:gridCol w="2095545">
                  <a:extLst>
                    <a:ext uri="{9D8B030D-6E8A-4147-A177-3AD203B41FA5}">
                      <a16:colId xmlns:a16="http://schemas.microsoft.com/office/drawing/2014/main" val="2697802145"/>
                    </a:ext>
                  </a:extLst>
                </a:gridCol>
                <a:gridCol w="3713016">
                  <a:extLst>
                    <a:ext uri="{9D8B030D-6E8A-4147-A177-3AD203B41FA5}">
                      <a16:colId xmlns:a16="http://schemas.microsoft.com/office/drawing/2014/main" val="3688197971"/>
                    </a:ext>
                  </a:extLst>
                </a:gridCol>
              </a:tblGrid>
              <a:tr h="301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이전 값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다음 값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차이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배열 최솟값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오차 </a:t>
                      </a:r>
                      <a:r>
                        <a:rPr lang="en-US" altLang="ko-KR" sz="1600" dirty="0" smtClean="0"/>
                        <a:t>(|</a:t>
                      </a:r>
                      <a:r>
                        <a:rPr lang="ko-KR" altLang="en-US" sz="1600" dirty="0" smtClean="0"/>
                        <a:t>배열최솟값</a:t>
                      </a:r>
                      <a:r>
                        <a:rPr lang="en-US" altLang="ko-KR" sz="1600" dirty="0" smtClean="0"/>
                        <a:t>|/|</a:t>
                      </a:r>
                      <a:r>
                        <a:rPr lang="ko-KR" altLang="en-US" sz="1600" dirty="0" smtClean="0"/>
                        <a:t>차이</a:t>
                      </a:r>
                      <a:r>
                        <a:rPr lang="en-US" altLang="ko-KR" sz="1600" dirty="0" smtClean="0"/>
                        <a:t>|-1)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922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12,560,137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12,558,317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-1,820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-1,842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1.2%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887302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12,558,317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12,556,093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-2,224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-2,228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0.2%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991741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12,556,093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12,554,837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-1,256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-1,214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3.4%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47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794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564</Words>
  <Application>Microsoft Office PowerPoint</Application>
  <PresentationFormat>Custom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Searching XAI Patents</vt:lpstr>
      <vt:lpstr>Searching XAI Patents</vt:lpstr>
      <vt:lpstr>Searching XAI Patents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1770</cp:revision>
  <cp:lastPrinted>2020-05-01T05:17:35Z</cp:lastPrinted>
  <dcterms:modified xsi:type="dcterms:W3CDTF">2020-07-17T03:28:35Z</dcterms:modified>
</cp:coreProperties>
</file>