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340" r:id="rId5"/>
    <p:sldId id="341" r:id="rId6"/>
    <p:sldId id="342" r:id="rId7"/>
    <p:sldId id="343" r:id="rId8"/>
    <p:sldId id="344" r:id="rId9"/>
    <p:sldId id="345" r:id="rId10"/>
    <p:sldId id="339" r:id="rId11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00A2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2" autoAdjust="0"/>
    <p:restoredTop sz="94660"/>
  </p:normalViewPr>
  <p:slideViewPr>
    <p:cSldViewPr snapToGrid="0">
      <p:cViewPr varScale="1">
        <p:scale>
          <a:sx n="51" d="100"/>
          <a:sy n="51" d="100"/>
        </p:scale>
        <p:origin x="44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8836548" TargetMode="External"/><Relationship Id="rId2" Type="http://schemas.openxmlformats.org/officeDocument/2006/relationships/hyperlink" Target="https://ieeexplore.ieee.org/stamp/stamp.jsp?arnumber=8950047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20.10.06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876799"/>
            <a:ext cx="9105900" cy="3142673"/>
          </a:xfrm>
        </p:spPr>
        <p:txBody>
          <a:bodyPr/>
          <a:lstStyle/>
          <a:p>
            <a:pPr latinLnBrk="1"/>
            <a:r>
              <a:rPr lang="en-US" altLang="ko-KR" dirty="0" smtClean="0"/>
              <a:t>- Writing Paper </a:t>
            </a:r>
            <a:r>
              <a:rPr lang="en-US" altLang="ko-KR" dirty="0" smtClean="0"/>
              <a:t>using </a:t>
            </a:r>
            <a:r>
              <a:rPr lang="en-US" altLang="ko-KR" dirty="0" err="1" smtClean="0"/>
              <a:t>LaTeX</a:t>
            </a:r>
            <a:endParaRPr lang="en-US" altLang="ko-KR" dirty="0" smtClean="0"/>
          </a:p>
          <a:p>
            <a:pPr latinLnBrk="1"/>
            <a:r>
              <a:rPr lang="en-US" altLang="ko-KR" dirty="0" smtClean="0"/>
              <a:t>- About the paper: Minimum </a:t>
            </a:r>
            <a:r>
              <a:rPr lang="en-US" altLang="ko-KR" dirty="0"/>
              <a:t>Throughput Maximization for Multi-UAV Enabled WPCN: A Deep Reinforcement Learning Method</a:t>
            </a:r>
            <a:endParaRPr lang="en-US" altLang="ko-KR" dirty="0" smtClean="0"/>
          </a:p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en-US" altLang="ko-KR" sz="3000" dirty="0" err="1" smtClean="0"/>
              <a:t>LaTeX</a:t>
            </a:r>
            <a:r>
              <a:rPr lang="ko-KR" altLang="en-US" sz="3000" dirty="0" smtClean="0"/>
              <a:t>를 이용한 논문 재작성</a:t>
            </a:r>
            <a:r>
              <a:rPr lang="en-US" altLang="ko-KR" sz="3000" dirty="0" smtClean="0"/>
              <a:t>: </a:t>
            </a:r>
            <a:r>
              <a:rPr lang="en-US" altLang="ko-KR" b="0" dirty="0"/>
              <a:t>Deep Learning-Based Optimal Placement of </a:t>
            </a:r>
            <a:r>
              <a:rPr lang="en-US" altLang="ko-KR" b="0" dirty="0" smtClean="0"/>
              <a:t>a Mobile </a:t>
            </a:r>
            <a:r>
              <a:rPr lang="en-US" altLang="ko-KR" b="0" dirty="0"/>
              <a:t>HAP for Common </a:t>
            </a:r>
            <a:r>
              <a:rPr lang="en-US" altLang="ko-KR" b="0" dirty="0" smtClean="0"/>
              <a:t>Throughput Maximization </a:t>
            </a:r>
            <a:r>
              <a:rPr lang="en-US" altLang="ko-KR" b="0" dirty="0"/>
              <a:t>in Wireless </a:t>
            </a:r>
            <a:r>
              <a:rPr lang="en-US" altLang="ko-KR" b="0" dirty="0" smtClean="0"/>
              <a:t>Powered Communication Networks</a:t>
            </a:r>
          </a:p>
          <a:p>
            <a:pPr lvl="1" latinLnBrk="1"/>
            <a:r>
              <a:rPr lang="ko-KR" altLang="en-US" dirty="0" smtClean="0"/>
              <a:t>다음에 연구할 논문 결정</a:t>
            </a:r>
            <a:r>
              <a:rPr lang="en-US" altLang="ko-KR" dirty="0" smtClean="0"/>
              <a:t>: </a:t>
            </a:r>
            <a:r>
              <a:rPr lang="en-US" altLang="ko-KR" b="0" dirty="0"/>
              <a:t>Minimum Throughput Maximization for Multi-UAV Enabled WPCN: A Deep Reinforcement Learning </a:t>
            </a:r>
            <a:r>
              <a:rPr lang="en-US" altLang="ko-KR" b="0" dirty="0" smtClean="0"/>
              <a:t>Method</a:t>
            </a:r>
            <a:endParaRPr lang="en-US" altLang="ko-KR" b="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71454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3000" dirty="0" err="1" smtClean="0"/>
              <a:t>LaTeX</a:t>
            </a:r>
            <a:r>
              <a:rPr lang="ko-KR" altLang="en-US" sz="3000" dirty="0" smtClean="0"/>
              <a:t>를 이용한 논문 재작성</a:t>
            </a:r>
            <a:endParaRPr lang="en-US" altLang="ko-KR" sz="3000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dirty="0">
                <a:hlinkClick r:id="rId2"/>
              </a:rPr>
              <a:t>https://www.overleaf.com</a:t>
            </a:r>
            <a:r>
              <a:rPr lang="en-US" altLang="ko-KR" b="0" dirty="0" smtClean="0">
                <a:hlinkClick r:id="rId2"/>
              </a:rPr>
              <a:t>/</a:t>
            </a:r>
            <a:endParaRPr lang="en-US" altLang="ko-KR" b="0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85" y="3491955"/>
            <a:ext cx="10258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3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73751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3000" dirty="0" err="1" smtClean="0"/>
              <a:t>LaTeX</a:t>
            </a:r>
            <a:r>
              <a:rPr lang="ko-KR" altLang="en-US" sz="3000" dirty="0" smtClean="0"/>
              <a:t>의 주요 문법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향후 논문 작성에 필요</a:t>
            </a:r>
            <a:r>
              <a:rPr lang="en-US" altLang="ko-KR" sz="3000" dirty="0" smtClean="0"/>
              <a:t>)</a:t>
            </a:r>
            <a:endParaRPr lang="en-US" altLang="ko-KR" b="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92212"/>
              </p:ext>
            </p:extLst>
          </p:nvPr>
        </p:nvGraphicFramePr>
        <p:xfrm>
          <a:off x="961713" y="2304789"/>
          <a:ext cx="10734342" cy="6482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6380">
                  <a:extLst>
                    <a:ext uri="{9D8B030D-6E8A-4147-A177-3AD203B41FA5}">
                      <a16:colId xmlns:a16="http://schemas.microsoft.com/office/drawing/2014/main" val="3662936705"/>
                    </a:ext>
                  </a:extLst>
                </a:gridCol>
                <a:gridCol w="6597962">
                  <a:extLst>
                    <a:ext uri="{9D8B030D-6E8A-4147-A177-3AD203B41FA5}">
                      <a16:colId xmlns:a16="http://schemas.microsoft.com/office/drawing/2014/main" val="3016299162"/>
                    </a:ext>
                  </a:extLst>
                </a:gridCol>
              </a:tblGrid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usepackage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특정 기능을 하는 패키지 사용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(import)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794830"/>
                  </a:ext>
                </a:extLst>
              </a:tr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\title,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\author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논문의 제목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논문의 저자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068646"/>
                  </a:ext>
                </a:extLst>
              </a:tr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\begin{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env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},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\end{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env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environment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의 시작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및 종료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652251"/>
                  </a:ext>
                </a:extLst>
              </a:tr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\section{},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\subsection{}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문단 구분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573059"/>
                  </a:ext>
                </a:extLst>
              </a:tr>
              <a:tr h="911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\begin{equation}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\end{equation}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수식 삽입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({}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괄호를 적절히 사용하지 않으면 오류 발생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2826"/>
                  </a:ext>
                </a:extLst>
              </a:tr>
              <a:tr h="911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\begin{figure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end{figure}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사진 삽입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(\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includegraphics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[…]{file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name})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915873"/>
                  </a:ext>
                </a:extLst>
              </a:tr>
              <a:tr h="911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\begin{center}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\end{center}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가운데 맞춤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864787"/>
                  </a:ext>
                </a:extLst>
              </a:tr>
              <a:tr h="1721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\begin{table}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\begin{tabular}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\end{tabular}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\end{table}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표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(table)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69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5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64493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 smtClean="0"/>
              <a:t>다음에 연구할 논문 결정</a:t>
            </a:r>
            <a:endParaRPr lang="en-US" altLang="ko-KR" sz="3000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Minimum Throughput Maximization for Multi-UAV Enabled WPCN: A Deep Reinforcement Learning </a:t>
            </a:r>
            <a:r>
              <a:rPr lang="en-US" altLang="ko-KR" dirty="0" smtClean="0"/>
              <a:t>Method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MTM)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0" u="sng" dirty="0">
                <a:hlinkClick r:id="rId2"/>
              </a:rPr>
              <a:t>https://</a:t>
            </a:r>
            <a:r>
              <a:rPr lang="en-US" altLang="ko-KR" b="0" u="sng" dirty="0" smtClean="0">
                <a:hlinkClick r:id="rId2"/>
              </a:rPr>
              <a:t>ieeexplore.ieee.org/stamp/stamp.jsp?arnumber=8950047</a:t>
            </a:r>
            <a:endParaRPr lang="en-US" altLang="ko-KR" b="0" u="sng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0" dirty="0" smtClean="0"/>
              <a:t>구현 및 성능 개선 목표</a:t>
            </a:r>
            <a:endParaRPr lang="en-US" altLang="ko-KR" b="0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연구 대상 논문</a:t>
            </a:r>
            <a:r>
              <a:rPr lang="en-US" altLang="ko-KR" dirty="0" smtClean="0"/>
              <a:t>: </a:t>
            </a:r>
            <a:r>
              <a:rPr lang="en-US" altLang="ko-KR" b="0" dirty="0"/>
              <a:t>UAV-Aided Wireless Powered Communication Networks: Trajectory Optimization and Resource Allocation for Minimum Throughput Maximization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이하 </a:t>
            </a:r>
            <a:r>
              <a:rPr lang="en-US" altLang="ko-KR" dirty="0" smtClean="0">
                <a:solidFill>
                  <a:srgbClr val="FF0000"/>
                </a:solidFill>
              </a:rPr>
              <a:t>UAW)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hlinkClick r:id="rId3"/>
              </a:rPr>
              <a:t>https://ieeexplore.ieee.org/stamp/stamp.jsp?tp=&amp;</a:t>
            </a:r>
            <a:r>
              <a:rPr lang="en-US" altLang="ko-KR" u="sng" dirty="0" smtClean="0">
                <a:hlinkClick r:id="rId3"/>
              </a:rPr>
              <a:t>arnumber=8836548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705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88782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 smtClean="0"/>
              <a:t>다음에 연구할 논문 결정</a:t>
            </a:r>
            <a:endParaRPr lang="en-US" altLang="ko-KR" sz="30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68113"/>
              </p:ext>
            </p:extLst>
          </p:nvPr>
        </p:nvGraphicFramePr>
        <p:xfrm>
          <a:off x="1492221" y="2237361"/>
          <a:ext cx="10020358" cy="6480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972">
                  <a:extLst>
                    <a:ext uri="{9D8B030D-6E8A-4147-A177-3AD203B41FA5}">
                      <a16:colId xmlns:a16="http://schemas.microsoft.com/office/drawing/2014/main" val="1682852320"/>
                    </a:ext>
                  </a:extLst>
                </a:gridCol>
                <a:gridCol w="4183693">
                  <a:extLst>
                    <a:ext uri="{9D8B030D-6E8A-4147-A177-3AD203B41FA5}">
                      <a16:colId xmlns:a16="http://schemas.microsoft.com/office/drawing/2014/main" val="2671902726"/>
                    </a:ext>
                  </a:extLst>
                </a:gridCol>
                <a:gridCol w="4183693">
                  <a:extLst>
                    <a:ext uri="{9D8B030D-6E8A-4147-A177-3AD203B41FA5}">
                      <a16:colId xmlns:a16="http://schemas.microsoft.com/office/drawing/2014/main" val="107262108"/>
                    </a:ext>
                  </a:extLst>
                </a:gridCol>
              </a:tblGrid>
              <a:tr h="514346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MTM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UAW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34380"/>
                  </a:ext>
                </a:extLst>
              </a:tr>
              <a:tr h="514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공개일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2020.01.06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2019.09.13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634911"/>
                  </a:ext>
                </a:extLst>
              </a:tr>
              <a:tr h="514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페이지 수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080104"/>
                  </a:ext>
                </a:extLst>
              </a:tr>
              <a:tr h="925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주요 기술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Deep Reinforcement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Learning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Mathematical function optimization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94361"/>
                  </a:ext>
                </a:extLst>
              </a:tr>
              <a:tr h="514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수식 개수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558841"/>
                  </a:ext>
                </a:extLst>
              </a:tr>
              <a:tr h="17487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423143"/>
                  </a:ext>
                </a:extLst>
              </a:tr>
              <a:tr h="17487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알고리즘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9838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59" y="5817501"/>
            <a:ext cx="210502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87" y="7032193"/>
            <a:ext cx="2950598" cy="159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910" y="5256578"/>
            <a:ext cx="2276482" cy="370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19" y="5680753"/>
            <a:ext cx="2025998" cy="584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090" y="5772970"/>
            <a:ext cx="2006716" cy="399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319" y="6366752"/>
            <a:ext cx="2025998" cy="499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7151" y="6366752"/>
            <a:ext cx="2006716" cy="4518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199" y="6977576"/>
            <a:ext cx="3756235" cy="838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8141" y="7908593"/>
            <a:ext cx="3580351" cy="7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9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64493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 smtClean="0"/>
              <a:t>다음에 연구할 논문 결정</a:t>
            </a:r>
            <a:endParaRPr lang="en-US" altLang="ko-KR" sz="3000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다음에 연구할 논문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MTM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UAW</a:t>
            </a:r>
            <a:r>
              <a:rPr lang="ko-KR" altLang="en-US" dirty="0" smtClean="0"/>
              <a:t>와 달리 딥 러닝 및 강화학습을 이용한 논문임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최적화해야 하는 수식의 개수 및 </a:t>
            </a:r>
            <a:r>
              <a:rPr lang="en-US" altLang="ko-KR" dirty="0" smtClean="0"/>
              <a:t>Problem</a:t>
            </a:r>
            <a:r>
              <a:rPr lang="ko-KR" altLang="en-US" dirty="0" smtClean="0"/>
              <a:t>의 개수가 비교적 적어서 접근이 복잡하지 않음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MTM</a:t>
            </a:r>
            <a:r>
              <a:rPr lang="ko-KR" altLang="en-US" dirty="0" smtClean="0"/>
              <a:t>의 최적화 </a:t>
            </a:r>
            <a:r>
              <a:rPr lang="en-US" altLang="ko-KR" dirty="0" smtClean="0"/>
              <a:t>Problem (Problem 1) </a:t>
            </a:r>
            <a:r>
              <a:rPr lang="ko-KR" altLang="en-US" dirty="0" smtClean="0"/>
              <a:t>해결을 통해 함수 최적화 라이브러리의 실전 응용력을 향상시킨 다음 도전할 예정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605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868150" cy="64493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 smtClean="0"/>
              <a:t>다음에 연구할 논문 결정</a:t>
            </a:r>
            <a:endParaRPr lang="en-US" altLang="ko-KR" sz="3000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다음에 연구할 논문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MTM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UAW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60</a:t>
            </a:r>
            <a:r>
              <a:rPr lang="ko-KR" altLang="en-US" dirty="0" smtClean="0"/>
              <a:t>개의 수식을 구현하기 위해 많은 함수가 복잡하게 얽혀 있는 구조를 프로그래밍해야 함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61" y="3858017"/>
            <a:ext cx="6215048" cy="45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75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384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2335</cp:revision>
  <cp:lastPrinted>2020-09-22T02:33:58Z</cp:lastPrinted>
  <dcterms:modified xsi:type="dcterms:W3CDTF">2020-10-06T02:09:34Z</dcterms:modified>
</cp:coreProperties>
</file>