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55" r:id="rId5"/>
    <p:sldId id="356" r:id="rId6"/>
    <p:sldId id="357" r:id="rId7"/>
    <p:sldId id="369" r:id="rId8"/>
    <p:sldId id="368" r:id="rId9"/>
    <p:sldId id="358" r:id="rId10"/>
    <p:sldId id="359" r:id="rId11"/>
    <p:sldId id="370" r:id="rId12"/>
    <p:sldId id="371" r:id="rId13"/>
    <p:sldId id="373" r:id="rId14"/>
    <p:sldId id="372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B9B9"/>
    <a:srgbClr val="FF7D7D"/>
    <a:srgbClr val="FFDDDD"/>
    <a:srgbClr val="7D7DFF"/>
    <a:srgbClr val="B9B9FF"/>
    <a:srgbClr val="DDDDFF"/>
    <a:srgbClr val="CDCD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verfitting" TargetMode="External"/><Relationship Id="rId2" Type="http://schemas.openxmlformats.org/officeDocument/2006/relationships/hyperlink" Target="https://www.kaggle.com/c/ches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kaggle.com/c/conway-s-reverse-game-of-lif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c/DontGetKicked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20.06.12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96" y="3652522"/>
            <a:ext cx="9324975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3100" y="6946900"/>
            <a:ext cx="8750300" cy="4064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1933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34" y="3475037"/>
            <a:ext cx="1017270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0397" y="5682237"/>
            <a:ext cx="34224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0000"/>
                </a:solidFill>
              </a:rPr>
              <a:t>makeSet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실행 시간 감소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12" y="6549875"/>
            <a:ext cx="3943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Epoch, print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관련 옵션 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1427" y="4891196"/>
            <a:ext cx="37221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“”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안에 있는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,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기호는 무시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0091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345289"/>
            <a:ext cx="7032625" cy="5298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124" y="7354996"/>
            <a:ext cx="41565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mm/</a:t>
            </a:r>
            <a:r>
              <a:rPr lang="en-US" altLang="ko-KR" dirty="0" err="1" smtClean="0">
                <a:solidFill>
                  <a:srgbClr val="FF0000"/>
                </a:solidFill>
              </a:rPr>
              <a:t>dd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yyyy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형식 날짜 지원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524" y="6066055"/>
            <a:ext cx="5278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숫자 값이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ko-KR" altLang="en-US" dirty="0" smtClean="0">
                <a:solidFill>
                  <a:srgbClr val="FF0000"/>
                </a:solidFill>
              </a:rPr>
              <a:t>인 행을 고려하지 않음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528" y="5374723"/>
            <a:ext cx="6878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Input</a:t>
            </a:r>
            <a:r>
              <a:rPr lang="ko-KR" altLang="en-US" dirty="0" smtClean="0">
                <a:solidFill>
                  <a:srgbClr val="FF0000"/>
                </a:solidFill>
              </a:rPr>
              <a:t>에는 있지만 </a:t>
            </a:r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에는 없는 </a:t>
            </a:r>
            <a:r>
              <a:rPr lang="en-US" altLang="ko-KR" dirty="0" smtClean="0">
                <a:solidFill>
                  <a:srgbClr val="FF0000"/>
                </a:solidFill>
              </a:rPr>
              <a:t>text value </a:t>
            </a:r>
            <a:r>
              <a:rPr lang="ko-KR" altLang="en-US" dirty="0" smtClean="0">
                <a:solidFill>
                  <a:srgbClr val="FF0000"/>
                </a:solidFill>
              </a:rPr>
              <a:t>처리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1535" y="3605012"/>
            <a:ext cx="49500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Null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데이터 처리 알고리즘 업데이트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040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68834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www.kaggle.com/c/chess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No Late Submission button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www.kaggle.com/c/overfitting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Data Not Found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www.kaggle.com/c/conway-s-reverse-game-of-life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Need to </a:t>
            </a:r>
            <a:r>
              <a:rPr lang="en-US" altLang="ko-KR" dirty="0" smtClean="0">
                <a:solidFill>
                  <a:srgbClr val="FF0000"/>
                </a:solidFill>
              </a:rPr>
              <a:t>consider local (about 5x5) change </a:t>
            </a:r>
            <a:r>
              <a:rPr lang="en-US" altLang="ko-KR" dirty="0" smtClean="0"/>
              <a:t>in each 20x20 image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Need more complex algorithm (maybe possible in July 2020)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62" y="2463800"/>
            <a:ext cx="4791075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669" y="4240767"/>
            <a:ext cx="6169025" cy="11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3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06400" y="2339285"/>
            <a:ext cx="12192000" cy="19659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Don’t Get Kicked 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www.kaggle.com/c/DontGetKicked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모든 텍스트 값을 </a:t>
            </a:r>
            <a:r>
              <a:rPr lang="en-US" altLang="ko-KR" dirty="0" smtClean="0"/>
              <a:t>one-hot</a:t>
            </a:r>
            <a:r>
              <a:rPr lang="ko-KR" altLang="en-US" dirty="0" smtClean="0"/>
              <a:t>으로 처리하여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특징이 약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개가 됨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Naïve Bayes / Decision Tree</a:t>
            </a:r>
            <a:r>
              <a:rPr lang="ko-KR" altLang="en-US" dirty="0" smtClean="0"/>
              <a:t>를 사용하는 것도 고려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기말고사 끝나고 개발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4592208"/>
            <a:ext cx="6520971" cy="41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86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err="1" smtClean="0"/>
              <a:t>Kaggle</a:t>
            </a:r>
            <a:r>
              <a:rPr lang="en-US" altLang="ko-KR" dirty="0"/>
              <a:t> </a:t>
            </a:r>
            <a:r>
              <a:rPr lang="ko-KR" altLang="en-US" dirty="0" smtClean="0"/>
              <a:t>참여 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 시작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60680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향후 이미지 처리 부분 개발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rgbClr val="FF0000"/>
                </a:solidFill>
              </a:rPr>
              <a:t>2012</a:t>
            </a:r>
            <a:r>
              <a:rPr lang="ko-KR" altLang="en-US" dirty="0" smtClean="0">
                <a:solidFill>
                  <a:srgbClr val="FF0000"/>
                </a:solidFill>
              </a:rPr>
              <a:t>년 이후 딥러닝을 통해 이미지 분류 성능이 급격히 향상되었으며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따라서 그 이전의 이미지 분류 문제에서 우수한 성능을 기록할 것으로 예상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/>
              <a:t>사용할 </a:t>
            </a:r>
            <a:r>
              <a:rPr lang="ko-KR" altLang="en-US" dirty="0" smtClean="0"/>
              <a:t>수 있는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유형</a:t>
            </a:r>
            <a:r>
              <a:rPr lang="en-US" altLang="ko-KR" dirty="0" smtClean="0"/>
              <a:t>:</a:t>
            </a:r>
          </a:p>
          <a:p>
            <a:pPr lvl="1" fontAlgn="base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숫자처럼 보이지만 텍스트처럼 처리해야 하는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날짜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텍스트 데이터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smtClean="0"/>
              <a:t>동작 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21" y="4800786"/>
            <a:ext cx="2612975" cy="1146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4159" y="5896826"/>
            <a:ext cx="11782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dataset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05678" y="5070657"/>
            <a:ext cx="2671351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2916" y="4543332"/>
            <a:ext cx="14427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가공 방법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56921"/>
              </p:ext>
            </p:extLst>
          </p:nvPr>
        </p:nvGraphicFramePr>
        <p:xfrm>
          <a:off x="6781945" y="4783621"/>
          <a:ext cx="2591960" cy="109728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647990">
                  <a:extLst>
                    <a:ext uri="{9D8B030D-6E8A-4147-A177-3AD203B41FA5}">
                      <a16:colId xmlns:a16="http://schemas.microsoft.com/office/drawing/2014/main" val="2706894475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1062743061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1591323342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3092027160"/>
                    </a:ext>
                  </a:extLst>
                </a:gridCol>
              </a:tblGrid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51886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91187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65056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85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6672" y="6012477"/>
            <a:ext cx="20582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가공된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306" y="8280036"/>
            <a:ext cx="28068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configuration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05678" y="7296514"/>
            <a:ext cx="2778807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945" y="7044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944" y="7806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83645" y="7044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83644" y="7806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496445" y="7434351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2" name="Straight Arrow Connector 11"/>
          <p:cNvCxnSpPr>
            <a:stCxn id="8" idx="6"/>
            <a:endCxn id="17" idx="2"/>
          </p:cNvCxnSpPr>
          <p:nvPr/>
        </p:nvCxnSpPr>
        <p:spPr>
          <a:xfrm>
            <a:off x="7154102" y="7230587"/>
            <a:ext cx="52954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8" idx="5"/>
            <a:endCxn id="18" idx="1"/>
          </p:cNvCxnSpPr>
          <p:nvPr/>
        </p:nvCxnSpPr>
        <p:spPr>
          <a:xfrm>
            <a:off x="7099601" y="7362164"/>
            <a:ext cx="638544" cy="4988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16" idx="7"/>
            <a:endCxn id="17" idx="3"/>
          </p:cNvCxnSpPr>
          <p:nvPr/>
        </p:nvCxnSpPr>
        <p:spPr>
          <a:xfrm flipV="1">
            <a:off x="7099600" y="7362164"/>
            <a:ext cx="638546" cy="4988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16" idx="6"/>
            <a:endCxn id="18" idx="2"/>
          </p:cNvCxnSpPr>
          <p:nvPr/>
        </p:nvCxnSpPr>
        <p:spPr>
          <a:xfrm>
            <a:off x="7154101" y="7992587"/>
            <a:ext cx="52954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17" idx="6"/>
            <a:endCxn id="19" idx="1"/>
          </p:cNvCxnSpPr>
          <p:nvPr/>
        </p:nvCxnSpPr>
        <p:spPr>
          <a:xfrm>
            <a:off x="8055802" y="7230587"/>
            <a:ext cx="495144" cy="2582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8" idx="6"/>
            <a:endCxn id="19" idx="3"/>
          </p:cNvCxnSpPr>
          <p:nvPr/>
        </p:nvCxnSpPr>
        <p:spPr>
          <a:xfrm flipV="1">
            <a:off x="8055801" y="7752007"/>
            <a:ext cx="495145" cy="2405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/>
          <p:cNvSpPr txBox="1"/>
          <p:nvPr/>
        </p:nvSpPr>
        <p:spPr>
          <a:xfrm>
            <a:off x="6862907" y="8280036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딥러닝 모델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Right Arrow 41"/>
          <p:cNvSpPr/>
          <p:nvPr/>
        </p:nvSpPr>
        <p:spPr>
          <a:xfrm rot="19676194">
            <a:off x="9079139" y="6817323"/>
            <a:ext cx="1503971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ight Arrow 42"/>
          <p:cNvSpPr/>
          <p:nvPr/>
        </p:nvSpPr>
        <p:spPr>
          <a:xfrm rot="2092235">
            <a:off x="9658078" y="5526643"/>
            <a:ext cx="958539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390" y="6012477"/>
            <a:ext cx="1600200" cy="381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665487" y="6476244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 결과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080" y="3547056"/>
            <a:ext cx="3070225" cy="940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25" y="6828037"/>
            <a:ext cx="2262956" cy="14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70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가공 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8937"/>
              </p:ext>
            </p:extLst>
          </p:nvPr>
        </p:nvGraphicFramePr>
        <p:xfrm>
          <a:off x="5463116" y="3245606"/>
          <a:ext cx="7078134" cy="5557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30612828"/>
                    </a:ext>
                  </a:extLst>
                </a:gridCol>
                <a:gridCol w="5897034">
                  <a:extLst>
                    <a:ext uri="{9D8B030D-6E8A-4147-A177-3AD203B41FA5}">
                      <a16:colId xmlns:a16="http://schemas.microsoft.com/office/drawing/2014/main" val="3438185210"/>
                    </a:ext>
                  </a:extLst>
                </a:gridCol>
              </a:tblGrid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숫자 데이터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85257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텍스트 데이터로 간주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194947"/>
                  </a:ext>
                </a:extLst>
              </a:tr>
              <a:tr h="94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날짜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시간 데이터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표준정규분포화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yyyy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-mm-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dd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꼴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6080"/>
                  </a:ext>
                </a:extLst>
              </a:tr>
              <a:tr h="94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Xd1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날짜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시간 데이터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표준정규분포화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mm/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dd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yyyy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꼴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42137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log2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값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14607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Xz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표준정규분포상 </a:t>
                      </a: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ko-KR" altLang="en-US" sz="2400" dirty="0" smtClean="0">
                          <a:solidFill>
                            <a:srgbClr val="FF0000"/>
                          </a:solidFill>
                        </a:rPr>
                        <a:t>값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83871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Xlz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log2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값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의 표준정규분포상 </a:t>
                      </a: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ko-KR" altLang="en-US" sz="2400" dirty="0" smtClean="0">
                          <a:solidFill>
                            <a:srgbClr val="FF0000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322695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Xlp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log2(</a:t>
                      </a:r>
                      <a:r>
                        <a:rPr lang="ko-KR" altLang="en-US" sz="2400" dirty="0" smtClean="0">
                          <a:solidFill>
                            <a:srgbClr val="B601FF"/>
                          </a:solidFill>
                        </a:rPr>
                        <a:t>값</a:t>
                      </a:r>
                      <a:r>
                        <a:rPr lang="en-US" altLang="ko-KR" sz="2400" dirty="0" smtClean="0">
                          <a:solidFill>
                            <a:srgbClr val="B601FF"/>
                          </a:solidFill>
                        </a:rPr>
                        <a:t>+1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793376"/>
                  </a:ext>
                </a:extLst>
              </a:tr>
              <a:tr h="524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Xlpz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log2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>
                          <a:solidFill>
                            <a:srgbClr val="B601FF"/>
                          </a:solidFill>
                        </a:rPr>
                        <a:t>값</a:t>
                      </a:r>
                      <a:r>
                        <a:rPr lang="en-US" altLang="ko-KR" sz="2400" dirty="0" smtClean="0">
                          <a:solidFill>
                            <a:srgbClr val="B601FF"/>
                          </a:solidFill>
                        </a:rPr>
                        <a:t>+1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의 표준정규분포상 </a:t>
                      </a: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ko-KR" altLang="en-US" sz="2400" dirty="0" smtClean="0">
                          <a:solidFill>
                            <a:srgbClr val="FF0000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7488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8" y="4406899"/>
            <a:ext cx="4955464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96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가공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 데이터 숫자 값의 경우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01506"/>
              </p:ext>
            </p:extLst>
          </p:nvPr>
        </p:nvGraphicFramePr>
        <p:xfrm>
          <a:off x="5283200" y="5293079"/>
          <a:ext cx="7078134" cy="1255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30612828"/>
                    </a:ext>
                  </a:extLst>
                </a:gridCol>
                <a:gridCol w="5897034">
                  <a:extLst>
                    <a:ext uri="{9D8B030D-6E8A-4147-A177-3AD203B41FA5}">
                      <a16:colId xmlns:a16="http://schemas.microsoft.com/office/drawing/2014/main" val="3438185210"/>
                    </a:ext>
                  </a:extLst>
                </a:gridCol>
              </a:tblGrid>
              <a:tr h="627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o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원래 숫자 값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85257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r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숫자 값을 정수로 반올림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19494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5197124"/>
            <a:ext cx="4257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가공 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159215"/>
            <a:ext cx="4040557" cy="1203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38320"/>
              </p:ext>
            </p:extLst>
          </p:nvPr>
        </p:nvGraphicFramePr>
        <p:xfrm>
          <a:off x="4551362" y="3134494"/>
          <a:ext cx="7989888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038">
                  <a:extLst>
                    <a:ext uri="{9D8B030D-6E8A-4147-A177-3AD203B41FA5}">
                      <a16:colId xmlns:a16="http://schemas.microsoft.com/office/drawing/2014/main" val="2568195746"/>
                    </a:ext>
                  </a:extLst>
                </a:gridCol>
                <a:gridCol w="6673850">
                  <a:extLst>
                    <a:ext uri="{9D8B030D-6E8A-4147-A177-3AD203B41FA5}">
                      <a16:colId xmlns:a16="http://schemas.microsoft.com/office/drawing/2014/main" val="700341563"/>
                    </a:ext>
                  </a:extLst>
                </a:gridCol>
              </a:tblGrid>
              <a:tr h="1380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Line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학습 입력 데이터 파일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input_example.csv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0,</a:t>
                      </a:r>
                      <a:r>
                        <a:rPr lang="en-US" altLang="ko-KR" sz="2400" baseline="0" dirty="0" smtClean="0"/>
                        <a:t> 1, 2, 3, 5, 6, 9</a:t>
                      </a:r>
                      <a:r>
                        <a:rPr lang="ko-KR" altLang="en-US" sz="2400" baseline="0" dirty="0" smtClean="0"/>
                        <a:t>번째 열은 각각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Z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값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log2(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), log2(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값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날짜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591266"/>
                  </a:ext>
                </a:extLst>
              </a:tr>
              <a:tr h="921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Line 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학습 출력 데이터 파일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output_example.csv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0, 1, 2, 5, 7,</a:t>
                      </a:r>
                      <a:r>
                        <a:rPr lang="en-US" altLang="ko-KR" sz="2400" baseline="0" dirty="0" smtClean="0"/>
                        <a:t> 8</a:t>
                      </a:r>
                      <a:r>
                        <a:rPr lang="ko-KR" altLang="en-US" sz="2400" baseline="0" dirty="0" smtClean="0"/>
                        <a:t>번째 열은 각각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log2(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값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날짜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833528"/>
                  </a:ext>
                </a:extLst>
              </a:tr>
              <a:tr h="1205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Line 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테스트 입력 데이터 파일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test_example.csv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0,</a:t>
                      </a:r>
                      <a:r>
                        <a:rPr lang="en-US" altLang="ko-KR" sz="2400" baseline="0" dirty="0" smtClean="0"/>
                        <a:t> 1, 2, 3, 5, 6, 9</a:t>
                      </a:r>
                      <a:r>
                        <a:rPr lang="ko-KR" altLang="en-US" sz="2400" baseline="0" dirty="0" smtClean="0"/>
                        <a:t>번째 열은 각각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Z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값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log2(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), log2(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숫자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값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텍스트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날짜</a:t>
                      </a:r>
                      <a:endParaRPr lang="ko-KR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52730"/>
                  </a:ext>
                </a:extLst>
              </a:tr>
              <a:tr h="921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Line</a:t>
                      </a:r>
                      <a:r>
                        <a:rPr lang="en-US" altLang="ko-KR" sz="2400" baseline="0" dirty="0" smtClean="0"/>
                        <a:t> 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테스트 출력 데이터 파일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test_result.csv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학습 출력 데이터 기준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0, 1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번째 열은 반올림하여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나머지 열은 원래 값 그대로 </a:t>
                      </a:r>
                      <a:r>
                        <a:rPr lang="ko-KR" altLang="en-US" sz="2400" dirty="0" smtClean="0"/>
                        <a:t>출력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55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4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모델 </a:t>
            </a:r>
            <a:r>
              <a:rPr lang="en-US" altLang="ko-KR" dirty="0" smtClean="0"/>
              <a:t>configuration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06" y="5070477"/>
            <a:ext cx="2869913" cy="14950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41131" y="3366052"/>
            <a:ext cx="5150448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Flatten Input </a:t>
            </a:r>
            <a:r>
              <a:rPr lang="en-US" altLang="ko-KR" dirty="0" smtClean="0"/>
              <a:t>layer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Dense(1000)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layer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aseline="0" dirty="0"/>
          </a:p>
          <a:p>
            <a:r>
              <a:rPr lang="en-US" altLang="ko-KR" dirty="0">
                <a:solidFill>
                  <a:srgbClr val="0000FF"/>
                </a:solidFill>
              </a:rPr>
              <a:t>Dense(1000) </a:t>
            </a:r>
            <a:r>
              <a:rPr lang="en-US" altLang="ko-KR" dirty="0" smtClean="0"/>
              <a:t>layer</a:t>
            </a:r>
          </a:p>
          <a:p>
            <a:r>
              <a:rPr lang="en-US" altLang="ko-KR" dirty="0" smtClean="0"/>
              <a:t>with </a:t>
            </a:r>
            <a:r>
              <a:rPr lang="en-US" altLang="ko-KR" dirty="0">
                <a:solidFill>
                  <a:srgbClr val="FF0000"/>
                </a:solidFill>
              </a:rPr>
              <a:t>sigmoid</a:t>
            </a:r>
            <a:r>
              <a:rPr lang="en-US" altLang="ko-KR" dirty="0"/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Dense(output layer neurons) </a:t>
            </a:r>
            <a:r>
              <a:rPr lang="en-US" altLang="ko-KR" dirty="0" smtClean="0"/>
              <a:t>layer</a:t>
            </a:r>
          </a:p>
          <a:p>
            <a:r>
              <a:rPr lang="en-US" altLang="ko-KR" dirty="0" smtClean="0"/>
              <a:t>with </a:t>
            </a:r>
            <a:r>
              <a:rPr lang="en-US" altLang="ko-KR" dirty="0">
                <a:solidFill>
                  <a:srgbClr val="FF0000"/>
                </a:solidFill>
              </a:rPr>
              <a:t>sigmoid</a:t>
            </a:r>
            <a:r>
              <a:rPr lang="en-US" altLang="ko-KR" dirty="0"/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Optimizer is ADAM </a:t>
            </a:r>
            <a:r>
              <a:rPr lang="en-US" altLang="ko-KR" dirty="0" smtClean="0"/>
              <a:t>optimizer and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rate is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0.001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73283" y="3661907"/>
            <a:ext cx="4635617" cy="19895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8750" y="4595141"/>
            <a:ext cx="3749250" cy="12479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3073283" y="5598442"/>
            <a:ext cx="3784717" cy="43405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2998721" y="6215522"/>
            <a:ext cx="3642410" cy="56084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2998721" y="6407152"/>
            <a:ext cx="3642410" cy="133722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3408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570</Words>
  <Application>Microsoft Office PowerPoint</Application>
  <PresentationFormat>Custom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1623</cp:revision>
  <cp:lastPrinted>2020-05-01T05:17:35Z</cp:lastPrinted>
  <dcterms:modified xsi:type="dcterms:W3CDTF">2020-06-12T01:54:00Z</dcterms:modified>
</cp:coreProperties>
</file>