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6" r:id="rId3"/>
    <p:sldId id="359" r:id="rId4"/>
    <p:sldId id="361" r:id="rId5"/>
    <p:sldId id="339" r:id="rId6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FF33CC"/>
    <a:srgbClr val="B601FF"/>
    <a:srgbClr val="FF8050"/>
    <a:srgbClr val="FF0000"/>
    <a:srgbClr val="5500FF"/>
    <a:srgbClr val="E9D3BD"/>
    <a:srgbClr val="000000"/>
    <a:srgbClr val="D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56" d="100"/>
          <a:sy n="56" d="100"/>
        </p:scale>
        <p:origin x="80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21.01.22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smtClean="0">
                <a:solidFill>
                  <a:srgbClr val="FF0000"/>
                </a:solidFill>
              </a:rPr>
              <a:t>Implementation of Patent (non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en-US" altLang="ko-KR" dirty="0" smtClean="0">
                <a:solidFill>
                  <a:srgbClr val="FF0000"/>
                </a:solidFill>
              </a:rPr>
              <a:t>public)</a:t>
            </a:r>
          </a:p>
          <a:p>
            <a:pPr latinLnBrk="1"/>
            <a:r>
              <a:rPr lang="en-US" altLang="ko-KR" dirty="0" err="1" smtClean="0">
                <a:solidFill>
                  <a:schemeClr val="tx1"/>
                </a:solidFill>
              </a:rPr>
              <a:t>Kaggle</a:t>
            </a:r>
            <a:r>
              <a:rPr lang="en-US" altLang="ko-KR" dirty="0" smtClean="0">
                <a:solidFill>
                  <a:schemeClr val="tx1"/>
                </a:solidFill>
              </a:rPr>
              <a:t> Competition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278430"/>
            <a:ext cx="11917310" cy="388989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Conway’s Game of Life 2020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새로운 방법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rgbClr val="FF0000"/>
                </a:solidFill>
              </a:rPr>
              <a:t>repeatData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방법론</a:t>
            </a:r>
            <a:r>
              <a:rPr lang="ko-KR" altLang="en-US" dirty="0" smtClean="0">
                <a:solidFill>
                  <a:schemeClr val="tx1"/>
                </a:solidFill>
              </a:rPr>
              <a:t> 적용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Time (n+1)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board</a:t>
            </a:r>
            <a:r>
              <a:rPr lang="ko-KR" altLang="en-US" dirty="0" smtClean="0">
                <a:solidFill>
                  <a:schemeClr val="tx1"/>
                </a:solidFill>
              </a:rPr>
              <a:t>로부터 </a:t>
            </a:r>
            <a:r>
              <a:rPr lang="en-US" altLang="ko-KR" dirty="0" smtClean="0">
                <a:solidFill>
                  <a:schemeClr val="tx1"/>
                </a:solidFill>
              </a:rPr>
              <a:t>time </a:t>
            </a:r>
            <a:r>
              <a:rPr lang="en-US" altLang="ko-KR" dirty="0" smtClean="0">
                <a:solidFill>
                  <a:srgbClr val="0000FF"/>
                </a:solidFill>
              </a:rPr>
              <a:t>(n)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board</a:t>
            </a:r>
            <a:r>
              <a:rPr lang="ko-KR" altLang="en-US" dirty="0" smtClean="0">
                <a:solidFill>
                  <a:schemeClr val="tx1"/>
                </a:solidFill>
              </a:rPr>
              <a:t>를 예측하는 모델을 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그 모델을 </a:t>
            </a:r>
            <a:r>
              <a:rPr lang="en-US" altLang="ko-KR" u="sng" dirty="0" smtClean="0">
                <a:solidFill>
                  <a:schemeClr val="tx1"/>
                </a:solidFill>
              </a:rPr>
              <a:t>delta (1,2,3,4,5) </a:t>
            </a:r>
            <a:r>
              <a:rPr lang="ko-KR" altLang="en-US" u="sng" dirty="0" smtClean="0">
                <a:solidFill>
                  <a:schemeClr val="tx1"/>
                </a:solidFill>
              </a:rPr>
              <a:t>번 반복</a:t>
            </a:r>
            <a:r>
              <a:rPr lang="ko-KR" altLang="en-US" dirty="0" smtClean="0">
                <a:solidFill>
                  <a:schemeClr val="tx1"/>
                </a:solidFill>
              </a:rPr>
              <a:t>하여 </a:t>
            </a:r>
            <a:r>
              <a:rPr lang="en-US" altLang="ko-KR" dirty="0" smtClean="0">
                <a:solidFill>
                  <a:srgbClr val="0000FF"/>
                </a:solidFill>
              </a:rPr>
              <a:t>time (</a:t>
            </a:r>
            <a:r>
              <a:rPr lang="en-US" altLang="ko-KR" dirty="0" err="1" smtClean="0">
                <a:solidFill>
                  <a:srgbClr val="0000FF"/>
                </a:solidFill>
              </a:rPr>
              <a:t>n+delta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board</a:t>
            </a:r>
            <a:r>
              <a:rPr lang="ko-KR" altLang="en-US" dirty="0" smtClean="0">
                <a:solidFill>
                  <a:schemeClr val="tx1"/>
                </a:solidFill>
              </a:rPr>
              <a:t>로부터 </a:t>
            </a:r>
            <a:r>
              <a:rPr lang="en-US" altLang="ko-KR" dirty="0" smtClean="0">
                <a:solidFill>
                  <a:srgbClr val="0000FF"/>
                </a:solidFill>
              </a:rPr>
              <a:t>time (n)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board</a:t>
            </a:r>
            <a:r>
              <a:rPr lang="ko-KR" altLang="en-US" dirty="0" smtClean="0">
                <a:solidFill>
                  <a:schemeClr val="tx1"/>
                </a:solidFill>
              </a:rPr>
              <a:t>를 예측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04343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278431"/>
            <a:ext cx="11917310" cy="161939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Conway’s Game of Life 2020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u="sng" dirty="0" smtClean="0">
                <a:solidFill>
                  <a:schemeClr val="tx1"/>
                </a:solidFill>
              </a:rPr>
              <a:t>n-sub</a:t>
            </a:r>
            <a:r>
              <a:rPr lang="en-US" altLang="ko-KR" dirty="0" smtClean="0">
                <a:solidFill>
                  <a:schemeClr val="tx1"/>
                </a:solidFill>
              </a:rPr>
              <a:t> mode, </a:t>
            </a:r>
            <a:r>
              <a:rPr lang="en-US" altLang="ko-KR" u="sng" dirty="0" smtClean="0">
                <a:solidFill>
                  <a:schemeClr val="tx1"/>
                </a:solidFill>
              </a:rPr>
              <a:t>non-n-sub</a:t>
            </a:r>
            <a:r>
              <a:rPr lang="en-US" altLang="ko-KR" dirty="0" smtClean="0">
                <a:solidFill>
                  <a:schemeClr val="tx1"/>
                </a:solidFill>
              </a:rPr>
              <a:t> mode </a:t>
            </a:r>
            <a:r>
              <a:rPr lang="ko-KR" altLang="en-US" dirty="0" smtClean="0">
                <a:solidFill>
                  <a:schemeClr val="tx1"/>
                </a:solidFill>
              </a:rPr>
              <a:t>모두에 대해 적용 가능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757300"/>
              </p:ext>
            </p:extLst>
          </p:nvPr>
        </p:nvGraphicFramePr>
        <p:xfrm>
          <a:off x="1260816" y="4185929"/>
          <a:ext cx="135065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30">
                  <a:extLst>
                    <a:ext uri="{9D8B030D-6E8A-4147-A177-3AD203B41FA5}">
                      <a16:colId xmlns:a16="http://schemas.microsoft.com/office/drawing/2014/main" val="3658297730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1340964547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1976071587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2620054865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3661847039"/>
                    </a:ext>
                  </a:extLst>
                </a:gridCol>
              </a:tblGrid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592180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53492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000642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12281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36066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526739"/>
              </p:ext>
            </p:extLst>
          </p:nvPr>
        </p:nvGraphicFramePr>
        <p:xfrm>
          <a:off x="3459159" y="4738518"/>
          <a:ext cx="240347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347">
                  <a:extLst>
                    <a:ext uri="{9D8B030D-6E8A-4147-A177-3AD203B41FA5}">
                      <a16:colId xmlns:a16="http://schemas.microsoft.com/office/drawing/2014/main" val="42867454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910782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2611466" y="4871729"/>
            <a:ext cx="847693" cy="3949"/>
          </a:xfrm>
          <a:prstGeom prst="straightConnector1">
            <a:avLst/>
          </a:prstGeom>
          <a:noFill/>
          <a:ln w="25400" cap="flat">
            <a:solidFill>
              <a:schemeClr val="accent2">
                <a:lumMod val="7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1160342" y="5640448"/>
            <a:ext cx="24702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&lt;model for </a:t>
            </a:r>
            <a:r>
              <a:rPr kumimoji="0" lang="en-US" altLang="ko-KR" sz="2000" b="1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n-sub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354989"/>
              </p:ext>
            </p:extLst>
          </p:nvPr>
        </p:nvGraphicFramePr>
        <p:xfrm>
          <a:off x="5231945" y="4185929"/>
          <a:ext cx="135065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30">
                  <a:extLst>
                    <a:ext uri="{9D8B030D-6E8A-4147-A177-3AD203B41FA5}">
                      <a16:colId xmlns:a16="http://schemas.microsoft.com/office/drawing/2014/main" val="3658297730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1340964547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1976071587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2620054865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3661847039"/>
                    </a:ext>
                  </a:extLst>
                </a:gridCol>
              </a:tblGrid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592180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53492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000642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12281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36066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83835"/>
              </p:ext>
            </p:extLst>
          </p:nvPr>
        </p:nvGraphicFramePr>
        <p:xfrm>
          <a:off x="7316512" y="4185929"/>
          <a:ext cx="135065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30">
                  <a:extLst>
                    <a:ext uri="{9D8B030D-6E8A-4147-A177-3AD203B41FA5}">
                      <a16:colId xmlns:a16="http://schemas.microsoft.com/office/drawing/2014/main" val="3658297730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1340964547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1976071587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2620054865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3661847039"/>
                    </a:ext>
                  </a:extLst>
                </a:gridCol>
              </a:tblGrid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592180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53492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000642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12281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36066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971564"/>
              </p:ext>
            </p:extLst>
          </p:nvPr>
        </p:nvGraphicFramePr>
        <p:xfrm>
          <a:off x="9401079" y="4185929"/>
          <a:ext cx="135065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30">
                  <a:extLst>
                    <a:ext uri="{9D8B030D-6E8A-4147-A177-3AD203B41FA5}">
                      <a16:colId xmlns:a16="http://schemas.microsoft.com/office/drawing/2014/main" val="3658297730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1340964547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1976071587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2620054865"/>
                    </a:ext>
                  </a:extLst>
                </a:gridCol>
                <a:gridCol w="270130">
                  <a:extLst>
                    <a:ext uri="{9D8B030D-6E8A-4147-A177-3AD203B41FA5}">
                      <a16:colId xmlns:a16="http://schemas.microsoft.com/office/drawing/2014/main" val="3661847039"/>
                    </a:ext>
                  </a:extLst>
                </a:gridCol>
              </a:tblGrid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592180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53492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000642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12281"/>
                  </a:ext>
                </a:extLst>
              </a:tr>
              <a:tr h="26319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36066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190628"/>
              </p:ext>
            </p:extLst>
          </p:nvPr>
        </p:nvGraphicFramePr>
        <p:xfrm>
          <a:off x="11478786" y="4734383"/>
          <a:ext cx="240347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347">
                  <a:extLst>
                    <a:ext uri="{9D8B030D-6E8A-4147-A177-3AD203B41FA5}">
                      <a16:colId xmlns:a16="http://schemas.microsoft.com/office/drawing/2014/main" val="42867454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910782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>
            <a:stCxn id="13" idx="3"/>
          </p:cNvCxnSpPr>
          <p:nvPr/>
        </p:nvCxnSpPr>
        <p:spPr>
          <a:xfrm flipV="1">
            <a:off x="6582595" y="4871543"/>
            <a:ext cx="1246955" cy="186"/>
          </a:xfrm>
          <a:prstGeom prst="straightConnector1">
            <a:avLst/>
          </a:prstGeom>
          <a:noFill/>
          <a:ln w="25400" cap="flat">
            <a:solidFill>
              <a:schemeClr val="accent4">
                <a:lumMod val="7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/>
          <p:nvPr/>
        </p:nvCxnSpPr>
        <p:spPr>
          <a:xfrm flipV="1">
            <a:off x="8674022" y="4871357"/>
            <a:ext cx="1246955" cy="186"/>
          </a:xfrm>
          <a:prstGeom prst="straightConnector1">
            <a:avLst/>
          </a:prstGeom>
          <a:noFill/>
          <a:ln w="25400" cap="flat">
            <a:solidFill>
              <a:schemeClr val="accent3">
                <a:lumMod val="7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10751729" y="4871543"/>
            <a:ext cx="727057" cy="186"/>
          </a:xfrm>
          <a:prstGeom prst="straightConnector1">
            <a:avLst/>
          </a:prstGeom>
          <a:noFill/>
          <a:ln w="25400" cap="flat">
            <a:solidFill>
              <a:schemeClr val="accent5">
                <a:lumMod val="7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/>
          <p:cNvSpPr txBox="1"/>
          <p:nvPr/>
        </p:nvSpPr>
        <p:spPr>
          <a:xfrm>
            <a:off x="7317474" y="5607125"/>
            <a:ext cx="282930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&lt;prediction example&gt;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32235"/>
              </p:ext>
            </p:extLst>
          </p:nvPr>
        </p:nvGraphicFramePr>
        <p:xfrm>
          <a:off x="627456" y="6615622"/>
          <a:ext cx="1666240" cy="1467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504463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024671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23589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31480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29444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4556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37693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0838151"/>
                    </a:ext>
                  </a:extLst>
                </a:gridCol>
              </a:tblGrid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001307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599946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211950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080526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937060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008867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84195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935028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742064"/>
              </p:ext>
            </p:extLst>
          </p:nvPr>
        </p:nvGraphicFramePr>
        <p:xfrm>
          <a:off x="2746212" y="6615622"/>
          <a:ext cx="1666240" cy="1467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504463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024671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23589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31480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29444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4556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37693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0838151"/>
                    </a:ext>
                  </a:extLst>
                </a:gridCol>
              </a:tblGrid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001307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599946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211950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080526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937060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008867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84195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35028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70843" y="8237986"/>
            <a:ext cx="304570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&lt;model for </a:t>
            </a:r>
            <a:r>
              <a:rPr kumimoji="0" lang="en-US" altLang="ko-KR" sz="2000" b="1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non-n-sub</a:t>
            </a: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" name="Straight Arrow Connector 28"/>
          <p:cNvCxnSpPr>
            <a:stCxn id="19" idx="3"/>
            <a:endCxn id="27" idx="1"/>
          </p:cNvCxnSpPr>
          <p:nvPr/>
        </p:nvCxnSpPr>
        <p:spPr>
          <a:xfrm>
            <a:off x="2293696" y="7349586"/>
            <a:ext cx="452516" cy="0"/>
          </a:xfrm>
          <a:prstGeom prst="straightConnector1">
            <a:avLst/>
          </a:prstGeom>
          <a:noFill/>
          <a:ln w="25400" cap="flat">
            <a:solidFill>
              <a:schemeClr val="accent2">
                <a:lumMod val="7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extBox 31"/>
          <p:cNvSpPr txBox="1"/>
          <p:nvPr/>
        </p:nvSpPr>
        <p:spPr>
          <a:xfrm>
            <a:off x="7317474" y="8237986"/>
            <a:ext cx="282930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&lt;prediction example&gt;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326960"/>
              </p:ext>
            </p:extLst>
          </p:nvPr>
        </p:nvGraphicFramePr>
        <p:xfrm>
          <a:off x="5575034" y="6615622"/>
          <a:ext cx="1666240" cy="1467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504463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024671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23589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31480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29444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4556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37693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0838151"/>
                    </a:ext>
                  </a:extLst>
                </a:gridCol>
              </a:tblGrid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001307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599946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211950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080526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937060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008867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84195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935028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88459"/>
              </p:ext>
            </p:extLst>
          </p:nvPr>
        </p:nvGraphicFramePr>
        <p:xfrm>
          <a:off x="7693790" y="6615622"/>
          <a:ext cx="1666240" cy="1467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504463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024671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23589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31480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29444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4556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37693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0838151"/>
                    </a:ext>
                  </a:extLst>
                </a:gridCol>
              </a:tblGrid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001307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599946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211950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080526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937060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008867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84195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935028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stCxn id="33" idx="3"/>
            <a:endCxn id="34" idx="1"/>
          </p:cNvCxnSpPr>
          <p:nvPr/>
        </p:nvCxnSpPr>
        <p:spPr>
          <a:xfrm>
            <a:off x="7241274" y="7349586"/>
            <a:ext cx="452516" cy="0"/>
          </a:xfrm>
          <a:prstGeom prst="straightConnector1">
            <a:avLst/>
          </a:prstGeom>
          <a:noFill/>
          <a:ln w="25400" cap="flat">
            <a:solidFill>
              <a:schemeClr val="accent4">
                <a:lumMod val="75000"/>
              </a:schemeClr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52010"/>
              </p:ext>
            </p:extLst>
          </p:nvPr>
        </p:nvGraphicFramePr>
        <p:xfrm>
          <a:off x="9812546" y="6615622"/>
          <a:ext cx="1666240" cy="1467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504463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024671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23589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31480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29444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4556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37693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0838151"/>
                    </a:ext>
                  </a:extLst>
                </a:gridCol>
              </a:tblGrid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001307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599946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211950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080526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937060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008867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84195"/>
                  </a:ext>
                </a:extLst>
              </a:tr>
              <a:tr h="18349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35028"/>
                  </a:ext>
                </a:extLst>
              </a:tr>
            </a:tbl>
          </a:graphicData>
        </a:graphic>
      </p:graphicFrame>
      <p:cxnSp>
        <p:nvCxnSpPr>
          <p:cNvPr id="37" name="Straight Arrow Connector 36"/>
          <p:cNvCxnSpPr>
            <a:endCxn id="36" idx="1"/>
          </p:cNvCxnSpPr>
          <p:nvPr/>
        </p:nvCxnSpPr>
        <p:spPr>
          <a:xfrm>
            <a:off x="9360030" y="7349586"/>
            <a:ext cx="452516" cy="0"/>
          </a:xfrm>
          <a:prstGeom prst="straightConnector1">
            <a:avLst/>
          </a:prstGeom>
          <a:noFill/>
          <a:ln w="25400" cap="flat">
            <a:solidFill>
              <a:schemeClr val="accent3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5640370" y="3811318"/>
            <a:ext cx="5338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t+3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08368" y="3794943"/>
            <a:ext cx="5338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t+2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809504" y="3784022"/>
            <a:ext cx="5338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t+1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498771" y="3769037"/>
            <a:ext cx="20037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30326" y="6176603"/>
            <a:ext cx="5338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t+2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98324" y="6179278"/>
            <a:ext cx="5338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t+1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466171" y="6168357"/>
            <a:ext cx="20037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979915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4710</TotalTime>
  <Words>122</Words>
  <Application>Microsoft Office PowerPoint</Application>
  <PresentationFormat>Custom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Helvetica Neue</vt:lpstr>
      <vt:lpstr>Helvetica Neue Light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2706</cp:revision>
  <cp:lastPrinted>2020-05-01T05:17:35Z</cp:lastPrinted>
  <dcterms:modified xsi:type="dcterms:W3CDTF">2021-01-22T03:41:07Z</dcterms:modified>
</cp:coreProperties>
</file>