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57" r:id="rId4"/>
    <p:sldId id="341" r:id="rId5"/>
    <p:sldId id="343" r:id="rId6"/>
    <p:sldId id="344" r:id="rId7"/>
    <p:sldId id="345" r:id="rId8"/>
    <p:sldId id="346" r:id="rId9"/>
    <p:sldId id="347" r:id="rId10"/>
    <p:sldId id="339" r:id="rId11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00A2FF"/>
    <a:srgbClr val="FF8050"/>
    <a:srgbClr val="FF0000"/>
    <a:srgbClr val="5500FF"/>
    <a:srgbClr val="E9D3BD"/>
    <a:srgbClr val="000000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51" d="100"/>
          <a:sy n="51" d="100"/>
        </p:scale>
        <p:origin x="5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finding-elo/leaderboard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finding-elo/leaderboard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20.10.23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>
                <a:solidFill>
                  <a:srgbClr val="FF0000"/>
                </a:solidFill>
              </a:rPr>
              <a:t>(Not Available for Public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Finding ELO</a:t>
            </a:r>
          </a:p>
          <a:p>
            <a:pPr marL="1203091" lvl="2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www.kaggle.com/c/finding-elo/leaderboard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41935" lvl="1" indent="-397435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 smtClean="0">
                <a:solidFill>
                  <a:srgbClr val="FF0000"/>
                </a:solidFill>
              </a:rPr>
              <a:t>(Not </a:t>
            </a:r>
            <a:r>
              <a:rPr lang="en-US" altLang="ko-KR" dirty="0">
                <a:solidFill>
                  <a:srgbClr val="FF0000"/>
                </a:solidFill>
              </a:rPr>
              <a:t>Available for Public)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6337300" cy="65804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주어진 체스 게임을 분석하여 </a:t>
            </a:r>
            <a:r>
              <a:rPr lang="en-US" altLang="ko-KR" dirty="0" smtClean="0"/>
              <a:t>White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Black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ELO</a:t>
            </a:r>
            <a:r>
              <a:rPr lang="ko-KR" altLang="en-US" dirty="0" smtClean="0"/>
              <a:t>를 측정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각 체스 게임에서 </a:t>
            </a:r>
            <a:r>
              <a:rPr lang="ko-KR" altLang="en-US" dirty="0" smtClean="0">
                <a:solidFill>
                  <a:srgbClr val="0000FF"/>
                </a:solidFill>
              </a:rPr>
              <a:t>말을 움직일 때마다 상황이 얼마나 좋은지를 나타내는 점수 데이터</a:t>
            </a:r>
            <a:r>
              <a:rPr lang="ko-KR" altLang="en-US" dirty="0" smtClean="0"/>
              <a:t> 이용 가능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승패</a:t>
            </a:r>
            <a:r>
              <a:rPr lang="en-US" altLang="ko-KR" dirty="0" smtClean="0">
                <a:solidFill>
                  <a:srgbClr val="0000FF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상황 점수 데이터</a:t>
            </a:r>
            <a:r>
              <a:rPr lang="ko-KR" altLang="en-US" dirty="0" smtClean="0"/>
              <a:t> 등을 이용하여 예측 가능</a:t>
            </a:r>
            <a:endParaRPr lang="en-US" altLang="ko-KR" dirty="0" smtClean="0"/>
          </a:p>
          <a:p>
            <a:pPr marL="841935" lvl="1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https://www.kaggle.com/c/finding-elo/leaderboard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435" y="4183677"/>
            <a:ext cx="5419620" cy="16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39" y="2052319"/>
            <a:ext cx="11837115" cy="441111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PCA</a:t>
            </a:r>
            <a:r>
              <a:rPr lang="ko-KR" altLang="en-US" dirty="0" smtClean="0"/>
              <a:t>를 사용하지 않는 옵션 추가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 and Decision Tree)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PCA </a:t>
            </a:r>
            <a:r>
              <a:rPr lang="ko-KR" altLang="en-US" dirty="0" smtClean="0"/>
              <a:t>사용 여부</a:t>
            </a:r>
            <a:r>
              <a:rPr lang="en-US" altLang="ko-KR" dirty="0" smtClean="0"/>
              <a:t>, test/validation </a:t>
            </a:r>
            <a:r>
              <a:rPr lang="ko-KR" altLang="en-US" dirty="0" smtClean="0"/>
              <a:t>모드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kNN</a:t>
            </a:r>
            <a:r>
              <a:rPr lang="en-US" altLang="ko-KR" dirty="0" smtClean="0"/>
              <a:t>, Decision Tree, Deep Learning)</a:t>
            </a:r>
            <a:r>
              <a:rPr lang="ko-KR" altLang="en-US" dirty="0" smtClean="0"/>
              <a:t>의 모든 옵션에 대해서 버그 수정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1" y="3569918"/>
            <a:ext cx="8020050" cy="1647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6" y="6341916"/>
            <a:ext cx="6480828" cy="18604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058" y="6430794"/>
            <a:ext cx="5038051" cy="1310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058" y="7741754"/>
            <a:ext cx="4075166" cy="11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00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39" y="2052319"/>
            <a:ext cx="11837115" cy="154265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알고리즘에 </a:t>
            </a:r>
            <a:r>
              <a:rPr lang="en-US" altLang="ko-KR" dirty="0" smtClean="0"/>
              <a:t>weight </a:t>
            </a:r>
            <a:r>
              <a:rPr lang="ko-KR" altLang="en-US" dirty="0" smtClean="0"/>
              <a:t>옵션 적용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70" y="3345819"/>
            <a:ext cx="7172325" cy="2352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6665" y="6064807"/>
            <a:ext cx="582443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Test – &lt;1,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3, 0, -2, -5&gt;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Neighbor - &lt;2, 1, -2, 3, 0&gt;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Weight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- &lt;1, 2, 3, 4, 5&gt;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08699" y="7500007"/>
                <a:ext cx="10240367" cy="626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𝒐𝒓𝒊𝒈𝒊𝒏𝒂𝒍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𝒅𝒊𝒔𝒕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𝟑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𝟓</m:t>
                                      </m:r>
                                    </m:e>
                                  </m:d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radPr>
                        <m:deg/>
                        <m:e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𝟓𝟗</m:t>
                          </m:r>
                        </m:e>
                      </m:rad>
                    </m:oMath>
                  </m:oMathPara>
                </a14:m>
                <a:endPara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699" y="7500007"/>
                <a:ext cx="10240367" cy="62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7335" y="8181712"/>
                <a:ext cx="12263101" cy="626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𝒘𝒆𝒊𝒈𝒉𝒕𝒆𝒅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 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𝒅𝒊𝒔𝒕</m:t>
                      </m:r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𝟏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𝟏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𝟐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𝟑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𝟑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𝟒</m:t>
                          </m:r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Neue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𝟓</m:t>
                              </m:r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Helvetica Neue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−</m:t>
                                      </m:r>
                                      <m:r>
                                        <a:rPr kumimoji="0" lang="en-US" altLang="ko-KR" sz="2000" b="1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𝟓</m:t>
                                      </m:r>
                                    </m:e>
                                  </m:d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−</m:t>
                                  </m:r>
                                  <m:r>
                                    <a:rPr kumimoji="0" lang="en-US" altLang="ko-KR" sz="2000" b="1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ko-KR" sz="2000" b="1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kumimoji="0" lang="en-US" altLang="ko-KR" sz="20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radPr>
                        <m:deg/>
                        <m:e>
                          <m:r>
                            <a:rPr kumimoji="0" lang="en-US" altLang="ko-KR" sz="2000" b="1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𝟐𝟒𝟔</m:t>
                          </m:r>
                        </m:e>
                      </m:rad>
                    </m:oMath>
                  </m:oMathPara>
                </a14:m>
                <a:endParaRPr kumimoji="0" lang="ko-KR" altLang="en-US" sz="2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5" y="8181712"/>
                <a:ext cx="12263101" cy="626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618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39" y="2052320"/>
            <a:ext cx="11837115" cy="21063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err="1" smtClean="0"/>
              <a:t>kNN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알고리즘에 </a:t>
            </a:r>
            <a:r>
              <a:rPr lang="en-US" altLang="ko-KR" dirty="0" smtClean="0"/>
              <a:t>case weight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해당 </a:t>
            </a:r>
            <a:r>
              <a:rPr lang="en-US" altLang="ko-KR" dirty="0" smtClean="0">
                <a:solidFill>
                  <a:srgbClr val="FF0000"/>
                </a:solidFill>
              </a:rPr>
              <a:t>class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case</a:t>
            </a:r>
            <a:r>
              <a:rPr lang="ko-KR" altLang="en-US" dirty="0" smtClean="0">
                <a:solidFill>
                  <a:srgbClr val="FF0000"/>
                </a:solidFill>
              </a:rPr>
              <a:t>의 개수에 반비례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을 적용하지 않는 옵션 추가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7981" y="5164150"/>
            <a:ext cx="3514775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10000 </a:t>
            </a:r>
            <a:r>
              <a:rPr lang="en-US" altLang="ko-KR" dirty="0" smtClean="0"/>
              <a:t>training data with class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{0 : </a:t>
            </a:r>
            <a:r>
              <a:rPr lang="en-US" altLang="ko-KR" dirty="0" smtClean="0">
                <a:solidFill>
                  <a:srgbClr val="0000FF"/>
                </a:solidFill>
              </a:rPr>
              <a:t>3000 cases</a:t>
            </a:r>
            <a:r>
              <a:rPr lang="en-US" altLang="ko-KR" dirty="0" smtClean="0"/>
              <a:t>}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{1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5000 cases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aseline="0" dirty="0" smtClean="0"/>
              <a:t>{2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0000FF"/>
                </a:solidFill>
              </a:rPr>
              <a:t>1600 cases</a:t>
            </a:r>
            <a:r>
              <a:rPr lang="en-US" altLang="ko-KR" dirty="0" smtClean="0"/>
              <a:t>}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{3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: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400 cases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419614"/>
              </p:ext>
            </p:extLst>
          </p:nvPr>
        </p:nvGraphicFramePr>
        <p:xfrm>
          <a:off x="3732753" y="5744019"/>
          <a:ext cx="8808496" cy="2385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4248">
                  <a:extLst>
                    <a:ext uri="{9D8B030D-6E8A-4147-A177-3AD203B41FA5}">
                      <a16:colId xmlns:a16="http://schemas.microsoft.com/office/drawing/2014/main" val="182854847"/>
                    </a:ext>
                  </a:extLst>
                </a:gridCol>
                <a:gridCol w="4404248">
                  <a:extLst>
                    <a:ext uri="{9D8B030D-6E8A-4147-A177-3AD203B41FA5}">
                      <a16:colId xmlns:a16="http://schemas.microsoft.com/office/drawing/2014/main" val="136073252"/>
                    </a:ext>
                  </a:extLst>
                </a:gridCol>
              </a:tblGrid>
              <a:tr h="5288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With</a:t>
                      </a:r>
                      <a:r>
                        <a:rPr lang="en-US" altLang="ko-KR" sz="2400" baseline="0" dirty="0" smtClean="0"/>
                        <a:t> case weight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Without</a:t>
                      </a:r>
                      <a:r>
                        <a:rPr lang="en-US" altLang="ko-KR" sz="2400" dirty="0" smtClean="0"/>
                        <a:t> case weight</a:t>
                      </a:r>
                      <a:endParaRPr lang="ko-KR" altLang="en-US" sz="2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5105"/>
                  </a:ext>
                </a:extLst>
              </a:tr>
              <a:tr h="18565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en-US" altLang="ko-KR" sz="2400" baseline="0" dirty="0" smtClean="0"/>
                        <a:t> : 2*10000/3000 = </a:t>
                      </a:r>
                      <a:r>
                        <a:rPr lang="en-US" altLang="ko-KR" sz="2400" b="1" baseline="0" dirty="0" smtClean="0"/>
                        <a:t>6.67</a:t>
                      </a:r>
                    </a:p>
                    <a:p>
                      <a:pPr latinLnBrk="1"/>
                      <a:r>
                        <a:rPr lang="en-US" altLang="ko-KR" sz="2400" baseline="0" dirty="0" smtClean="0"/>
                        <a:t>1 : 5*10000/5000 = </a:t>
                      </a:r>
                      <a:r>
                        <a:rPr lang="en-US" altLang="ko-KR" sz="2400" b="1" baseline="0" dirty="0" smtClean="0"/>
                        <a:t>10.00</a:t>
                      </a:r>
                    </a:p>
                    <a:p>
                      <a:pPr latinLnBrk="1"/>
                      <a:r>
                        <a:rPr lang="en-US" altLang="ko-KR" sz="2400" baseline="0" dirty="0" smtClean="0"/>
                        <a:t>2 : 2*10000/1600 = </a:t>
                      </a:r>
                      <a:r>
                        <a:rPr lang="en-US" altLang="ko-KR" sz="2400" b="1" baseline="0" dirty="0" smtClean="0"/>
                        <a:t>12.50</a:t>
                      </a:r>
                    </a:p>
                    <a:p>
                      <a:pPr latinLnBrk="1"/>
                      <a:r>
                        <a:rPr lang="en-US" altLang="ko-KR" sz="2400" baseline="0" dirty="0" smtClean="0"/>
                        <a:t>3 : 1*10000/400 = </a:t>
                      </a:r>
                      <a:r>
                        <a:rPr lang="en-US" altLang="ko-KR" sz="2400" b="1" baseline="0" dirty="0" smtClean="0"/>
                        <a:t>25.00  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r>
                        <a:rPr lang="en-US" altLang="ko-KR" sz="2400" baseline="0" dirty="0" smtClean="0"/>
                        <a:t> : </a:t>
                      </a:r>
                      <a:r>
                        <a:rPr lang="en-US" altLang="ko-KR" sz="2400" b="1" baseline="0" dirty="0" smtClean="0"/>
                        <a:t>2</a:t>
                      </a:r>
                    </a:p>
                    <a:p>
                      <a:pPr latinLnBrk="1"/>
                      <a:r>
                        <a:rPr lang="en-US" altLang="ko-KR" sz="2400" baseline="0" dirty="0" smtClean="0"/>
                        <a:t>1 : </a:t>
                      </a:r>
                      <a:r>
                        <a:rPr lang="en-US" altLang="ko-KR" sz="2400" b="1" baseline="0" dirty="0" smtClean="0"/>
                        <a:t>5</a:t>
                      </a:r>
                    </a:p>
                    <a:p>
                      <a:pPr latinLnBrk="1"/>
                      <a:r>
                        <a:rPr lang="en-US" altLang="ko-KR" sz="2400" baseline="0" dirty="0" smtClean="0"/>
                        <a:t>2 : </a:t>
                      </a:r>
                      <a:r>
                        <a:rPr lang="en-US" altLang="ko-KR" sz="2400" b="1" baseline="0" dirty="0" smtClean="0"/>
                        <a:t>2</a:t>
                      </a:r>
                    </a:p>
                    <a:p>
                      <a:pPr latinLnBrk="1"/>
                      <a:r>
                        <a:rPr lang="en-US" altLang="ko-KR" sz="2400" baseline="0" dirty="0" smtClean="0"/>
                        <a:t>3 : </a:t>
                      </a:r>
                      <a:r>
                        <a:rPr lang="en-US" altLang="ko-KR" sz="2400" b="1" baseline="0" dirty="0" smtClean="0"/>
                        <a:t>1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16731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91346" y="4738511"/>
            <a:ext cx="689131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 neighbors: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{0 :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 cases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1 :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 cases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2 :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 cases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, 3 : 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 case</a:t>
            </a:r>
            <a:r>
              <a:rPr kumimoji="0" lang="en-US" altLang="ko-KR" sz="2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13501" y="4694221"/>
            <a:ext cx="6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3929" y="8160217"/>
            <a:ext cx="393216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# of Cases * # of Training Data</a:t>
            </a:r>
            <a:endParaRPr lang="en-US" altLang="ko-KR" sz="1600" dirty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/ # of Matching Cases in Training Data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46834" y="8186743"/>
            <a:ext cx="157895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Just # of Cases</a:t>
            </a:r>
            <a:endParaRPr kumimoji="0" lang="ko-KR" alt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30429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39" y="2052320"/>
            <a:ext cx="11837115" cy="21063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 - TEST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White win, Black win, Draw</a:t>
            </a:r>
            <a:r>
              <a:rPr lang="ko-KR" altLang="en-US" dirty="0" smtClean="0"/>
              <a:t>의 각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별 </a:t>
            </a:r>
            <a:r>
              <a:rPr lang="en-US" altLang="ko-KR" dirty="0" smtClean="0">
                <a:solidFill>
                  <a:srgbClr val="FF0000"/>
                </a:solidFill>
              </a:rPr>
              <a:t>White ELO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Black ELO</a:t>
            </a:r>
            <a:r>
              <a:rPr lang="ko-KR" altLang="en-US" dirty="0" smtClean="0">
                <a:solidFill>
                  <a:srgbClr val="FF0000"/>
                </a:solidFill>
              </a:rPr>
              <a:t>의 평균</a:t>
            </a:r>
            <a:r>
              <a:rPr lang="ko-KR" altLang="en-US" dirty="0" smtClean="0"/>
              <a:t> 적용 시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35" y="4622089"/>
            <a:ext cx="4389242" cy="1334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6178969"/>
            <a:ext cx="5362232" cy="14208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3936810"/>
            <a:ext cx="6357285" cy="44843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19397" y="7039627"/>
            <a:ext cx="2808184" cy="535158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00708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39" y="2052320"/>
            <a:ext cx="11837115" cy="314598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 - TEST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Columns = </a:t>
            </a:r>
            <a:r>
              <a:rPr lang="en-US" altLang="ko-KR" dirty="0" smtClean="0">
                <a:solidFill>
                  <a:srgbClr val="FF0000"/>
                </a:solidFill>
              </a:rPr>
              <a:t>[result0, result1, result2, score0, score1, score2, score97, score98, score99]</a:t>
            </a:r>
            <a:r>
              <a:rPr lang="en-US" altLang="ko-KR" dirty="0" smtClean="0">
                <a:solidFill>
                  <a:schemeClr val="tx1"/>
                </a:solidFill>
              </a:rPr>
              <a:t>, target = </a:t>
            </a:r>
            <a:r>
              <a:rPr lang="en-US" altLang="ko-KR" dirty="0" smtClean="0">
                <a:solidFill>
                  <a:srgbClr val="FF0000"/>
                </a:solidFill>
              </a:rPr>
              <a:t>Black ELO</a:t>
            </a:r>
            <a:r>
              <a:rPr lang="en-US" altLang="ko-KR" dirty="0" smtClean="0">
                <a:solidFill>
                  <a:schemeClr val="tx1"/>
                </a:solidFill>
              </a:rPr>
              <a:t>, valid = </a:t>
            </a:r>
            <a:r>
              <a:rPr lang="en-US" altLang="ko-KR" dirty="0" smtClean="0">
                <a:solidFill>
                  <a:srgbClr val="FF0000"/>
                </a:solidFill>
              </a:rPr>
              <a:t>5%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smtClean="0">
                <a:solidFill>
                  <a:srgbClr val="0000FF"/>
                </a:solidFill>
              </a:rPr>
              <a:t>result0, result1, result2</a:t>
            </a:r>
            <a:r>
              <a:rPr lang="ko-KR" altLang="en-US" dirty="0" smtClean="0"/>
              <a:t>는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흑 승리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백 승리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무승부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one-hot encoding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b="1" dirty="0" err="1" smtClean="0">
                <a:solidFill>
                  <a:srgbClr val="0000FF"/>
                </a:solidFill>
              </a:rPr>
              <a:t>scoreN</a:t>
            </a:r>
            <a:r>
              <a:rPr lang="ko-KR" altLang="en-US" dirty="0" smtClean="0"/>
              <a:t>은 전체 게임의 </a:t>
            </a:r>
            <a:r>
              <a:rPr lang="en-US" altLang="ko-KR" dirty="0" smtClean="0"/>
              <a:t>N%</a:t>
            </a:r>
            <a:r>
              <a:rPr lang="ko-KR" altLang="en-US" dirty="0" smtClean="0"/>
              <a:t>가 진행되었을 때의 평가 점수</a:t>
            </a:r>
            <a:endParaRPr lang="en-US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55624"/>
              </p:ext>
            </p:extLst>
          </p:nvPr>
        </p:nvGraphicFramePr>
        <p:xfrm>
          <a:off x="463550" y="5296747"/>
          <a:ext cx="12157890" cy="3399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2592">
                  <a:extLst>
                    <a:ext uri="{9D8B030D-6E8A-4147-A177-3AD203B41FA5}">
                      <a16:colId xmlns:a16="http://schemas.microsoft.com/office/drawing/2014/main" val="4130398455"/>
                    </a:ext>
                  </a:extLst>
                </a:gridCol>
                <a:gridCol w="1691014">
                  <a:extLst>
                    <a:ext uri="{9D8B030D-6E8A-4147-A177-3AD203B41FA5}">
                      <a16:colId xmlns:a16="http://schemas.microsoft.com/office/drawing/2014/main" val="3023080747"/>
                    </a:ext>
                  </a:extLst>
                </a:gridCol>
                <a:gridCol w="1895339">
                  <a:extLst>
                    <a:ext uri="{9D8B030D-6E8A-4147-A177-3AD203B41FA5}">
                      <a16:colId xmlns:a16="http://schemas.microsoft.com/office/drawing/2014/main" val="1626421889"/>
                    </a:ext>
                  </a:extLst>
                </a:gridCol>
                <a:gridCol w="2026315">
                  <a:extLst>
                    <a:ext uri="{9D8B030D-6E8A-4147-A177-3AD203B41FA5}">
                      <a16:colId xmlns:a16="http://schemas.microsoft.com/office/drawing/2014/main" val="4034881974"/>
                    </a:ext>
                  </a:extLst>
                </a:gridCol>
                <a:gridCol w="2026315">
                  <a:extLst>
                    <a:ext uri="{9D8B030D-6E8A-4147-A177-3AD203B41FA5}">
                      <a16:colId xmlns:a16="http://schemas.microsoft.com/office/drawing/2014/main" val="2045158993"/>
                    </a:ext>
                  </a:extLst>
                </a:gridCol>
                <a:gridCol w="2026315">
                  <a:extLst>
                    <a:ext uri="{9D8B030D-6E8A-4147-A177-3AD203B41FA5}">
                      <a16:colId xmlns:a16="http://schemas.microsoft.com/office/drawing/2014/main" val="1831447126"/>
                    </a:ext>
                  </a:extLst>
                </a:gridCol>
              </a:tblGrid>
              <a:tr h="50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method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Use PCA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PCA dimension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Use Case Weight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weight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Result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482096"/>
                  </a:ext>
                </a:extLst>
              </a:tr>
              <a:tr h="50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kNN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False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[1,1,1,0,0,0,0,0,0]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209.444976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454450"/>
                  </a:ext>
                </a:extLst>
              </a:tr>
              <a:tr h="5057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kNN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False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[1,1,1,0.001,…,0.001]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202.554024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092135"/>
                  </a:ext>
                </a:extLst>
              </a:tr>
              <a:tr h="4654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 smtClean="0"/>
                        <a:t>kNN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True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4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False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/>
                        <a:t>[1,1,1,1]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210.789139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406780"/>
                  </a:ext>
                </a:extLst>
              </a:tr>
              <a:tr h="4654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Deep Learning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207~210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94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736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458</Words>
  <Application>Microsoft Office PowerPoint</Application>
  <PresentationFormat>Custom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Cambria Math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2153</cp:revision>
  <cp:lastPrinted>2020-05-01T05:17:35Z</cp:lastPrinted>
  <dcterms:modified xsi:type="dcterms:W3CDTF">2020-10-23T02:35:29Z</dcterms:modified>
</cp:coreProperties>
</file>