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1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4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7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1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2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7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2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4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7564" y="105441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211" y="978195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en-US" altLang="ko-KR" dirty="0" smtClean="0">
                <a:solidFill>
                  <a:schemeClr val="tx1"/>
                </a:solidFill>
              </a:rPr>
              <a:t>Make WDs placement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211" y="2264734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Make throughput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211" y="3714306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en-US" altLang="ko-KR" dirty="0" smtClean="0">
                <a:solidFill>
                  <a:schemeClr val="tx1"/>
                </a:solidFill>
              </a:rPr>
              <a:t>Read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211" y="5022111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en-US" altLang="ko-KR" dirty="0" smtClean="0">
                <a:solidFill>
                  <a:schemeClr val="tx1"/>
                </a:solidFill>
              </a:rPr>
              <a:t>Read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8479" y="978195"/>
            <a:ext cx="3489251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5. </a:t>
            </a:r>
            <a:r>
              <a:rPr lang="en-US" altLang="ko-KR" dirty="0" smtClean="0">
                <a:solidFill>
                  <a:schemeClr val="tx1"/>
                </a:solidFill>
              </a:rPr>
              <a:t>Make Train/Test Input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8479" y="2264734"/>
            <a:ext cx="348925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en-US" altLang="ko-KR" dirty="0" smtClean="0">
                <a:solidFill>
                  <a:schemeClr val="tx1"/>
                </a:solidFill>
              </a:rPr>
              <a:t>Make Train Output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68479" y="4834269"/>
            <a:ext cx="3489251" cy="953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8. </a:t>
            </a:r>
            <a:r>
              <a:rPr lang="en-US" altLang="ko-KR" dirty="0" smtClean="0">
                <a:solidFill>
                  <a:schemeClr val="tx1"/>
                </a:solidFill>
              </a:rPr>
              <a:t>Train Model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Using Train Input and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5,6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479" y="3714306"/>
            <a:ext cx="3489251" cy="545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7. </a:t>
            </a:r>
            <a:r>
              <a:rPr lang="en-US" altLang="ko-KR" dirty="0" smtClean="0">
                <a:solidFill>
                  <a:schemeClr val="tx1"/>
                </a:solidFill>
              </a:rPr>
              <a:t>Process Train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67452" y="925032"/>
            <a:ext cx="3292549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9. </a:t>
            </a:r>
            <a:r>
              <a:rPr lang="en-US" altLang="ko-KR" dirty="0" smtClean="0">
                <a:solidFill>
                  <a:schemeClr val="tx1"/>
                </a:solidFill>
              </a:rPr>
              <a:t>Get output throughput map for Test Input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67452" y="2195623"/>
            <a:ext cx="3292549" cy="1052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10. </a:t>
            </a:r>
            <a:r>
              <a:rPr lang="en-US" altLang="ko-KR" dirty="0" smtClean="0">
                <a:solidFill>
                  <a:schemeClr val="tx1"/>
                </a:solidFill>
              </a:rPr>
              <a:t>Find best throughput point in this output throughput map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69864" y="3661143"/>
            <a:ext cx="3687727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11. </a:t>
            </a:r>
            <a:r>
              <a:rPr lang="en-US" altLang="ko-KR" dirty="0" smtClean="0">
                <a:solidFill>
                  <a:schemeClr val="tx1"/>
                </a:solidFill>
              </a:rPr>
              <a:t>Using 4 points around the point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>
                <a:solidFill>
                  <a:schemeClr val="tx1"/>
                </a:solidFill>
              </a:rPr>
              <a:t> to process the best point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996029" y="517628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>
            <a:off x="1685262" y="562641"/>
            <a:ext cx="0" cy="415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>
            <a:off x="1685262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>
            <a:off x="1685262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9" idx="0"/>
          </p:cNvCxnSpPr>
          <p:nvPr/>
        </p:nvCxnSpPr>
        <p:spPr>
          <a:xfrm>
            <a:off x="1685262" y="4479850"/>
            <a:ext cx="0" cy="542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10" idx="1"/>
          </p:cNvCxnSpPr>
          <p:nvPr/>
        </p:nvCxnSpPr>
        <p:spPr>
          <a:xfrm flipV="1">
            <a:off x="2812313" y="1360967"/>
            <a:ext cx="1056166" cy="4043916"/>
          </a:xfrm>
          <a:prstGeom prst="bent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>
          <a:xfrm>
            <a:off x="5613105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3" idx="0"/>
          </p:cNvCxnSpPr>
          <p:nvPr/>
        </p:nvCxnSpPr>
        <p:spPr>
          <a:xfrm>
            <a:off x="5613105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2"/>
            <a:endCxn id="12" idx="0"/>
          </p:cNvCxnSpPr>
          <p:nvPr/>
        </p:nvCxnSpPr>
        <p:spPr>
          <a:xfrm>
            <a:off x="5613105" y="4260110"/>
            <a:ext cx="0" cy="574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3"/>
            <a:endCxn id="14" idx="1"/>
          </p:cNvCxnSpPr>
          <p:nvPr/>
        </p:nvCxnSpPr>
        <p:spPr>
          <a:xfrm flipV="1">
            <a:off x="7357730" y="1360967"/>
            <a:ext cx="709722" cy="39499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6" idx="0"/>
          </p:cNvCxnSpPr>
          <p:nvPr/>
        </p:nvCxnSpPr>
        <p:spPr>
          <a:xfrm>
            <a:off x="9713727" y="1796902"/>
            <a:ext cx="0" cy="398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17" idx="0"/>
          </p:cNvCxnSpPr>
          <p:nvPr/>
        </p:nvCxnSpPr>
        <p:spPr>
          <a:xfrm>
            <a:off x="9713727" y="3248247"/>
            <a:ext cx="1" cy="412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19" idx="0"/>
          </p:cNvCxnSpPr>
          <p:nvPr/>
        </p:nvCxnSpPr>
        <p:spPr>
          <a:xfrm flipH="1">
            <a:off x="9713727" y="4533013"/>
            <a:ext cx="1" cy="643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8692" y="592587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1. Making data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956143" y="5932967"/>
            <a:ext cx="331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2. Training using data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067452" y="5932967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3. Finding the best point</a:t>
            </a:r>
            <a:endParaRPr lang="ko-KR" altLang="en-US" b="1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3200401" y="119617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563294" y="105441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812314" y="6425240"/>
            <a:ext cx="5255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1. Flow chart of HAP placement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7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76202"/>
              </p:ext>
            </p:extLst>
          </p:nvPr>
        </p:nvGraphicFramePr>
        <p:xfrm>
          <a:off x="942288" y="946298"/>
          <a:ext cx="10455535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5535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5029200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wdList := (list of location of each WD) </a:t>
                      </a:r>
                      <a:r>
                        <a:rPr lang="en-US" altLang="ko-KR" sz="1400" baseline="0" dirty="0" smtClean="0"/>
                        <a:t>// in the form of [[x of WD0, y of WD0], [x of WD1, y of WD1], …]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lr := 5.0 </a:t>
                      </a:r>
                      <a:r>
                        <a:rPr lang="en-US" altLang="ko-KR" sz="1400" baseline="0" dirty="0" smtClean="0"/>
                        <a:t>// learning rate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timeList := [1.0, 1.0, …, 1.0] </a:t>
                      </a:r>
                      <a:r>
                        <a:rPr lang="en-US" altLang="ko-KR" sz="1400" baseline="0" dirty="0" smtClean="0"/>
                        <a:t>// list of allocated time, number of elements is (1+number of WDs)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Iterate 1000 times:</a:t>
                      </a:r>
                      <a:r>
                        <a:rPr lang="en-US" altLang="ko-KR" sz="1400" baseline="0" dirty="0" smtClean="0"/>
                        <a:t> // using Gradient Descent Method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tpChange := [] </a:t>
                      </a:r>
                      <a:r>
                        <a:rPr lang="en-US" altLang="ko-KR" sz="1400" baseline="0" dirty="0" smtClean="0"/>
                        <a:t>// common throughput change when allocated time for each WD is increased by a specific value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</a:t>
                      </a:r>
                      <a:r>
                        <a:rPr lang="en-US" altLang="ko-KR" sz="1800" b="1" baseline="0" dirty="0" smtClean="0"/>
                        <a:t>thrput := getThrput(wdList, HAPpoint, timeList) </a:t>
                      </a:r>
                      <a:r>
                        <a:rPr lang="en-US" altLang="ko-KR" sz="1400" baseline="0" dirty="0" smtClean="0"/>
                        <a:t>// compute original common throughput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for each member x in [HAP, wdList]: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 := timeList </a:t>
                      </a:r>
                      <a:r>
                        <a:rPr lang="en-US" altLang="ko-KR" sz="1400" baseline="0" dirty="0" smtClean="0"/>
                        <a:t>// copy timeList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timeListCopy[x] += 1.0 </a:t>
                      </a:r>
                      <a:r>
                        <a:rPr lang="en-US" altLang="ko-KR" sz="1400" baseline="0" dirty="0" smtClean="0"/>
                        <a:t>// increase allocation of time for each member (HAP or WD) by 1.0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newThrput := getThrput(wdList, HAPpoint, timeListCopy)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400" baseline="0" dirty="0" smtClean="0"/>
                        <a:t>// compute common throughput when time allocation is changed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difThrput := log2(newThrput/thrput)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find difference of throughput by log of throughput change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append max(0.01*log2(difThrput), log2(difThrput)) to tpChange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like applying leaky </a:t>
                      </a:r>
                      <a:r>
                        <a:rPr lang="en-US" altLang="ko-KR" sz="1400" baseline="0" dirty="0" err="1" smtClean="0"/>
                        <a:t>relu</a:t>
                      </a:r>
                      <a:r>
                        <a:rPr lang="en-US" altLang="ko-KR" sz="1400" baseline="0" dirty="0" smtClean="0"/>
                        <a:t> to throughput change difference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timeList[x] = timeList[x] * 2^(lr * tpChange[x]) </a:t>
                      </a:r>
                      <a:r>
                        <a:rPr lang="en-US" altLang="ko-KR" sz="1400" baseline="0" dirty="0" smtClean="0"/>
                        <a:t>// change allocated time for this HAP or WD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32000" y="6074365"/>
            <a:ext cx="827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1. Find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96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51803"/>
              </p:ext>
            </p:extLst>
          </p:nvPr>
        </p:nvGraphicFramePr>
        <p:xfrm>
          <a:off x="953200" y="1307804"/>
          <a:ext cx="10433712" cy="4667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3712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4667693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800" b="1" baseline="0" dirty="0" smtClean="0"/>
                        <a:t>getThrput(wdList, HAPpoint, timeList):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(HAP_y, HAP_x) := (Y axis of HAP, X axis of HAP)</a:t>
                      </a:r>
                      <a:r>
                        <a:rPr lang="en-US" altLang="ko-KR" sz="1400" b="0" baseline="0" dirty="0" smtClean="0"/>
                        <a:t> // location of HAP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sumOfTime := sum(timeList) </a:t>
                      </a:r>
                      <a:r>
                        <a:rPr lang="en-US" altLang="ko-KR" sz="1400" b="0" baseline="0" dirty="0" smtClean="0"/>
                        <a:t>// sum of allocated time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HAPtime := timeList[0]/sumOfTime </a:t>
                      </a:r>
                      <a:r>
                        <a:rPr lang="en-US" altLang="ko-KR" sz="1400" b="0" baseline="0" dirty="0" smtClean="0"/>
                        <a:t>// allocated time for HAP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result := MAX </a:t>
                      </a:r>
                      <a:r>
                        <a:rPr lang="en-US" altLang="ko-KR" sz="1400" b="0" baseline="0" dirty="0" smtClean="0"/>
                        <a:t>// common throughput value to return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for each WD:</a:t>
                      </a:r>
                      <a:r>
                        <a:rPr lang="en-US" altLang="ko-KR" sz="1400" b="0" baseline="0" dirty="0" smtClean="0"/>
                        <a:t> // find throughput for each WD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(WD_y, WD_x) := (Y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], X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])</a:t>
                      </a:r>
                      <a:r>
                        <a:rPr lang="en-US" altLang="ko-KR" sz="1400" b="0" baseline="0" dirty="0" smtClean="0"/>
                        <a:t> // location of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dist = sqrt((WD_y-HAP_y)^2 + (WD_x-HAP_x)^2)</a:t>
                      </a:r>
                      <a:r>
                        <a:rPr lang="en-US" altLang="ko-KR" sz="1400" b="0" baseline="0" dirty="0" smtClean="0"/>
                        <a:t> // distance between HAP and each WD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/>
                        <a:t>        chargeTime := timeList[1+i]/sumOfTime </a:t>
                      </a:r>
                      <a:r>
                        <a:rPr lang="en-US" altLang="ko-KR" sz="1400" b="0" baseline="0" dirty="0" smtClean="0"/>
                        <a:t>// allocated time for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throughput := chargeTime*log2(1+(100*(pi^4))/(49*(max(dist, 1.0)^4))*HAPtime/chargeTime)</a:t>
                      </a:r>
                      <a:endParaRPr lang="en-US" altLang="ko-KR" sz="14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result := min(result, throughput)</a:t>
                      </a:r>
                      <a:r>
                        <a:rPr lang="en-US" altLang="ko-KR" sz="1400" b="0" baseline="0" dirty="0" smtClean="0"/>
                        <a:t> // common throughput means minimum of throughput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return 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32000" y="6074365"/>
            <a:ext cx="827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1. Find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9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7564" y="2243470"/>
            <a:ext cx="446566" cy="10667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I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677" y="4240429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Input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2827" y="1470835"/>
            <a:ext cx="446566" cy="2612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15025" y="4221054"/>
            <a:ext cx="1842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 </a:t>
            </a:r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1414130" y="2776868"/>
            <a:ext cx="109869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17843" y="2338459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Flatten</a:t>
            </a:r>
            <a:endParaRPr lang="ko-KR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06546" y="1715380"/>
            <a:ext cx="446566" cy="2122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 flipV="1">
            <a:off x="2959393" y="2776867"/>
            <a:ext cx="124715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196" y="4215698"/>
            <a:ext cx="179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MaxPooling2D</a:t>
            </a:r>
          </a:p>
          <a:p>
            <a:pPr algn="ctr"/>
            <a:r>
              <a:rPr lang="en-US" altLang="ko-KR" dirty="0" smtClean="0"/>
              <a:t>(size=2)</a:t>
            </a:r>
            <a:endParaRPr lang="ko-KR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00265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Straight Arrow Connector 21"/>
          <p:cNvCxnSpPr>
            <a:stCxn id="13" idx="3"/>
            <a:endCxn id="21" idx="1"/>
          </p:cNvCxnSpPr>
          <p:nvPr/>
        </p:nvCxnSpPr>
        <p:spPr>
          <a:xfrm>
            <a:off x="4653112" y="2776867"/>
            <a:ext cx="12471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91686" y="4215698"/>
            <a:ext cx="1663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7418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Straight Arrow Connector 25"/>
          <p:cNvCxnSpPr>
            <a:stCxn id="21" idx="3"/>
            <a:endCxn id="25" idx="1"/>
          </p:cNvCxnSpPr>
          <p:nvPr/>
        </p:nvCxnSpPr>
        <p:spPr>
          <a:xfrm>
            <a:off x="6346831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63269" y="4215698"/>
            <a:ext cx="938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Flatten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(288)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94571" y="2498651"/>
            <a:ext cx="446566" cy="5564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Straight Arrow Connector 30"/>
          <p:cNvCxnSpPr>
            <a:stCxn id="25" idx="3"/>
            <a:endCxn id="30" idx="1"/>
          </p:cNvCxnSpPr>
          <p:nvPr/>
        </p:nvCxnSpPr>
        <p:spPr>
          <a:xfrm>
            <a:off x="7593984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50786" y="4215698"/>
            <a:ext cx="857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(40)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41724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Straight Arrow Connector 34"/>
          <p:cNvCxnSpPr>
            <a:stCxn id="30" idx="3"/>
            <a:endCxn id="34" idx="1"/>
          </p:cNvCxnSpPr>
          <p:nvPr/>
        </p:nvCxnSpPr>
        <p:spPr>
          <a:xfrm>
            <a:off x="8841137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05767" y="4215698"/>
            <a:ext cx="1042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Sigmoid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888877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4" idx="3"/>
            <a:endCxn id="39" idx="1"/>
          </p:cNvCxnSpPr>
          <p:nvPr/>
        </p:nvCxnSpPr>
        <p:spPr>
          <a:xfrm>
            <a:off x="10088290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28694" y="424042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Output</a:t>
            </a:r>
          </a:p>
          <a:p>
            <a:pPr algn="ctr"/>
            <a:r>
              <a:rPr lang="en-US" altLang="ko-KR" b="1" dirty="0" smtClean="0"/>
              <a:t>Map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87882" y="2100684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540819" y="2090330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1326403" y="5301914"/>
            <a:ext cx="9785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2. Architecture of Deep Learning Model for Common Throughput Maximization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45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16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>
            <a:off x="19124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Rectangle 36"/>
          <p:cNvSpPr/>
          <p:nvPr/>
        </p:nvSpPr>
        <p:spPr>
          <a:xfrm>
            <a:off x="32167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Rectangle 37"/>
          <p:cNvSpPr/>
          <p:nvPr/>
        </p:nvSpPr>
        <p:spPr>
          <a:xfrm>
            <a:off x="45209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Rectangle 40"/>
          <p:cNvSpPr/>
          <p:nvPr/>
        </p:nvSpPr>
        <p:spPr>
          <a:xfrm>
            <a:off x="32216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88604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/>
          <p:cNvSpPr/>
          <p:nvPr/>
        </p:nvSpPr>
        <p:spPr>
          <a:xfrm>
            <a:off x="75512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9" name="Rectangle 48"/>
          <p:cNvSpPr/>
          <p:nvPr/>
        </p:nvSpPr>
        <p:spPr>
          <a:xfrm>
            <a:off x="88555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0" name="Rectangle 49"/>
          <p:cNvSpPr/>
          <p:nvPr/>
        </p:nvSpPr>
        <p:spPr>
          <a:xfrm>
            <a:off x="101597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1" name="Rectangle 50"/>
          <p:cNvSpPr/>
          <p:nvPr/>
        </p:nvSpPr>
        <p:spPr>
          <a:xfrm>
            <a:off x="88604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5909713" y="3065765"/>
            <a:ext cx="510363" cy="464245"/>
          </a:xfrm>
          <a:prstGeom prst="rightArrow">
            <a:avLst>
              <a:gd name="adj1" fmla="val 36258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16727" y="489651"/>
            <a:ext cx="561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(The darker, The higher common throughput value)</a:t>
            </a:r>
            <a:endParaRPr lang="ko-KR" altLang="en-US" dirty="0"/>
          </a:p>
        </p:txBody>
      </p:sp>
      <p:sp>
        <p:nvSpPr>
          <p:cNvPr id="63" name="Oval 62"/>
          <p:cNvSpPr/>
          <p:nvPr/>
        </p:nvSpPr>
        <p:spPr>
          <a:xfrm>
            <a:off x="8751281" y="3451340"/>
            <a:ext cx="284660" cy="284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7323926" y="3266674"/>
            <a:ext cx="43293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3"/>
          </p:cNvCxnSpPr>
          <p:nvPr/>
        </p:nvCxnSpPr>
        <p:spPr>
          <a:xfrm>
            <a:off x="7525905" y="1962374"/>
            <a:ext cx="412737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2"/>
          </p:cNvCxnSpPr>
          <p:nvPr/>
        </p:nvCxnSpPr>
        <p:spPr>
          <a:xfrm flipH="1">
            <a:off x="8133259" y="1285709"/>
            <a:ext cx="32470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0" idx="2"/>
          </p:cNvCxnSpPr>
          <p:nvPr/>
        </p:nvCxnSpPr>
        <p:spPr>
          <a:xfrm>
            <a:off x="9461581" y="1285709"/>
            <a:ext cx="4938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2" idx="2"/>
          </p:cNvCxnSpPr>
          <p:nvPr/>
        </p:nvCxnSpPr>
        <p:spPr>
          <a:xfrm flipH="1">
            <a:off x="10849991" y="1285709"/>
            <a:ext cx="8023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3"/>
          </p:cNvCxnSpPr>
          <p:nvPr/>
        </p:nvCxnSpPr>
        <p:spPr>
          <a:xfrm>
            <a:off x="7525904" y="4566129"/>
            <a:ext cx="3938697" cy="48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  <a:blipFill>
                <a:blip r:embed="rId1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  <a:blipFill>
                <a:blip r:embed="rId18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>
            <a:stCxn id="86" idx="3"/>
          </p:cNvCxnSpPr>
          <p:nvPr/>
        </p:nvCxnSpPr>
        <p:spPr>
          <a:xfrm>
            <a:off x="7496448" y="3593670"/>
            <a:ext cx="396815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7" idx="2"/>
          </p:cNvCxnSpPr>
          <p:nvPr/>
        </p:nvCxnSpPr>
        <p:spPr>
          <a:xfrm flipH="1">
            <a:off x="8884279" y="1493294"/>
            <a:ext cx="3299" cy="383361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Figure </a:t>
                </a:r>
                <a:r>
                  <a:rPr lang="en-US" altLang="ko-KR" b="1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3. Decision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  <a:blipFill>
                <a:blip r:embed="rId19"/>
                <a:stretch>
                  <a:fillRect l="-806"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57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616</Words>
  <Application>Microsoft Office PowerPoint</Application>
  <PresentationFormat>Widescreen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hskim</dc:creator>
  <cp:lastModifiedBy>hskim</cp:lastModifiedBy>
  <cp:revision>85</cp:revision>
  <dcterms:created xsi:type="dcterms:W3CDTF">2020-06-24T07:30:17Z</dcterms:created>
  <dcterms:modified xsi:type="dcterms:W3CDTF">2020-06-25T06:27:52Z</dcterms:modified>
</cp:coreProperties>
</file>