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57" r:id="rId4"/>
    <p:sldId id="341" r:id="rId5"/>
    <p:sldId id="386" r:id="rId6"/>
    <p:sldId id="387" r:id="rId7"/>
    <p:sldId id="388" r:id="rId8"/>
    <p:sldId id="389" r:id="rId9"/>
    <p:sldId id="371" r:id="rId10"/>
    <p:sldId id="390" r:id="rId11"/>
    <p:sldId id="391" r:id="rId12"/>
    <p:sldId id="392" r:id="rId13"/>
    <p:sldId id="393" r:id="rId14"/>
    <p:sldId id="395" r:id="rId15"/>
    <p:sldId id="394" r:id="rId16"/>
    <p:sldId id="396" r:id="rId17"/>
    <p:sldId id="397" r:id="rId18"/>
    <p:sldId id="398" r:id="rId19"/>
    <p:sldId id="400" r:id="rId20"/>
    <p:sldId id="399" r:id="rId21"/>
    <p:sldId id="401" r:id="rId22"/>
    <p:sldId id="339" r:id="rId23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601FF"/>
    <a:srgbClr val="00A2FF"/>
    <a:srgbClr val="FF0000"/>
    <a:srgbClr val="FF8050"/>
    <a:srgbClr val="5500FF"/>
    <a:srgbClr val="E9D3BD"/>
    <a:srgbClr val="000000"/>
    <a:srgbClr val="D2B7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0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tp=&amp;arnumber=9175200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lvations/basic-nlp-with-nltk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lvations/basic-nlp-with-nltk/" TargetMode="External"/><Relationship Id="rId2" Type="http://schemas.openxmlformats.org/officeDocument/2006/relationships/hyperlink" Target="https://www.kaggle.com/c/random-acts-of-pizza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alvations/basic-nlp-with-nltk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20.09.11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sz="5400" dirty="0" err="1"/>
              <a:t>EXplainable</a:t>
            </a:r>
            <a:r>
              <a:rPr lang="en-US" altLang="ko-KR" sz="5400" dirty="0"/>
              <a:t> AI (XAI) approach to image </a:t>
            </a:r>
            <a:r>
              <a:rPr lang="en-US" altLang="ko-KR" sz="5400" dirty="0" smtClean="0"/>
              <a:t>captioning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1"/>
            <a:ext cx="11648997" cy="6166128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u="sng" dirty="0">
                <a:hlinkClick r:id="rId2"/>
              </a:rPr>
              <a:t>https://ieeexplore.ieee.org/stamp/stamp.jsp?tp=&amp;arnumber=9175200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252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sz="5400" dirty="0" err="1"/>
              <a:t>EXplainable</a:t>
            </a:r>
            <a:r>
              <a:rPr lang="en-US" altLang="ko-KR" sz="5400" dirty="0"/>
              <a:t> AI (XAI) approach to image </a:t>
            </a:r>
            <a:r>
              <a:rPr lang="en-US" altLang="ko-KR" sz="5400" dirty="0" smtClean="0"/>
              <a:t>captioning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1"/>
            <a:ext cx="11648997" cy="6166128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dirty="0" smtClean="0"/>
              <a:t>Introduction</a:t>
            </a:r>
          </a:p>
          <a:p>
            <a:pPr lvl="1" latinLnBrk="1"/>
            <a:r>
              <a:rPr lang="ko-KR" altLang="en-US" b="0" dirty="0" smtClean="0"/>
              <a:t>딥러닝의 </a:t>
            </a:r>
            <a:r>
              <a:rPr lang="en-US" altLang="ko-KR" dirty="0" smtClean="0">
                <a:solidFill>
                  <a:srgbClr val="FF0000"/>
                </a:solidFill>
              </a:rPr>
              <a:t>block box paradigm </a:t>
            </a:r>
            <a:r>
              <a:rPr lang="ko-KR" altLang="en-US" b="0" dirty="0" smtClean="0"/>
              <a:t>때문에 현존하는 방법은 특정 이미지에 대해 왜 특정 단어가 선택되었는지 설명하기 어려움</a:t>
            </a:r>
            <a:endParaRPr lang="en-US" altLang="ko-KR" b="0" dirty="0" smtClean="0"/>
          </a:p>
          <a:p>
            <a:pPr lvl="1" latinLnBrk="1"/>
            <a:r>
              <a:rPr lang="ko-KR" altLang="en-US" b="0" dirty="0" smtClean="0"/>
              <a:t>이 점은 경우에 따라 </a:t>
            </a:r>
            <a:r>
              <a:rPr lang="ko-KR" altLang="en-US" dirty="0" smtClean="0">
                <a:solidFill>
                  <a:srgbClr val="FF0000"/>
                </a:solidFill>
              </a:rPr>
              <a:t>불합리한 </a:t>
            </a:r>
            <a:r>
              <a:rPr lang="en-US" altLang="ko-KR" dirty="0" smtClean="0">
                <a:solidFill>
                  <a:srgbClr val="FF0000"/>
                </a:solidFill>
              </a:rPr>
              <a:t>caption</a:t>
            </a:r>
            <a:r>
              <a:rPr lang="ko-KR" altLang="en-US" dirty="0" smtClean="0">
                <a:solidFill>
                  <a:srgbClr val="FF0000"/>
                </a:solidFill>
              </a:rPr>
              <a:t>을 생성</a:t>
            </a:r>
            <a:r>
              <a:rPr lang="ko-KR" altLang="en-US" b="0" dirty="0" smtClean="0"/>
              <a:t>하도록 유도할 수 있음</a:t>
            </a:r>
            <a:endParaRPr lang="ko-KR" altLang="ko-KR" b="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3834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sz="5400" dirty="0" err="1"/>
              <a:t>EXplainable</a:t>
            </a:r>
            <a:r>
              <a:rPr lang="en-US" altLang="ko-KR" sz="5400" dirty="0"/>
              <a:t> AI (XAI) approach to image </a:t>
            </a:r>
            <a:r>
              <a:rPr lang="en-US" altLang="ko-KR" sz="5400" dirty="0" smtClean="0"/>
              <a:t>captioning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1"/>
            <a:ext cx="11648997" cy="6166128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dirty="0" smtClean="0"/>
              <a:t>Related Works</a:t>
            </a:r>
          </a:p>
          <a:p>
            <a:pPr lvl="1" latinLnBrk="1"/>
            <a:r>
              <a:rPr lang="en-US" altLang="ko-KR" b="0" dirty="0" smtClean="0"/>
              <a:t>Image captioning with </a:t>
            </a:r>
            <a:r>
              <a:rPr lang="en-US" altLang="ko-KR" dirty="0" smtClean="0">
                <a:solidFill>
                  <a:srgbClr val="FF0000"/>
                </a:solidFill>
              </a:rPr>
              <a:t>encoder-decoder model</a:t>
            </a:r>
          </a:p>
          <a:p>
            <a:pPr lvl="2" latinLnBrk="1"/>
            <a:r>
              <a:rPr lang="ko-KR" altLang="en-US" dirty="0" smtClean="0"/>
              <a:t>딥러닝에서 </a:t>
            </a:r>
            <a:r>
              <a:rPr lang="en-US" altLang="ko-KR" dirty="0" smtClean="0"/>
              <a:t>image captioning</a:t>
            </a:r>
            <a:r>
              <a:rPr lang="ko-KR" altLang="en-US" dirty="0" smtClean="0"/>
              <a:t>을 위해 </a:t>
            </a:r>
            <a:r>
              <a:rPr lang="en-US" altLang="ko-KR" dirty="0" smtClean="0"/>
              <a:t>deep recurrent model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encoder-decoder </a:t>
            </a:r>
            <a:r>
              <a:rPr lang="ko-KR" altLang="en-US" dirty="0" smtClean="0"/>
              <a:t>모델 사용</a:t>
            </a:r>
            <a:endParaRPr lang="en-US" altLang="ko-KR" b="0" dirty="0" smtClean="0"/>
          </a:p>
          <a:p>
            <a:pPr lvl="1" latinLnBrk="1"/>
            <a:r>
              <a:rPr lang="en-US" altLang="ko-KR" b="0" dirty="0" smtClean="0"/>
              <a:t>Image captioning with </a:t>
            </a:r>
            <a:r>
              <a:rPr lang="en-US" altLang="ko-KR" dirty="0" smtClean="0">
                <a:solidFill>
                  <a:srgbClr val="FF0000"/>
                </a:solidFill>
              </a:rPr>
              <a:t>object detection</a:t>
            </a:r>
          </a:p>
          <a:p>
            <a:pPr lvl="2" latinLnBrk="1"/>
            <a:r>
              <a:rPr lang="ko-KR" altLang="en-US" dirty="0" smtClean="0"/>
              <a:t>최근에는 특정 부분에 대해 더 자세히 설명하는 </a:t>
            </a:r>
            <a:r>
              <a:rPr lang="en-US" altLang="ko-KR" dirty="0" smtClean="0"/>
              <a:t>object detection </a:t>
            </a:r>
            <a:r>
              <a:rPr lang="ko-KR" altLang="en-US" dirty="0" smtClean="0"/>
              <a:t>알고리즘 등장</a:t>
            </a:r>
            <a:endParaRPr lang="en-US" altLang="ko-KR" b="0" dirty="0" smtClean="0"/>
          </a:p>
          <a:p>
            <a:pPr lvl="1" latinLnBrk="1"/>
            <a:r>
              <a:rPr lang="en-US" altLang="ko-KR" b="0" dirty="0" smtClean="0"/>
              <a:t>Image captioning with </a:t>
            </a:r>
            <a:r>
              <a:rPr lang="en-US" altLang="ko-KR" dirty="0" smtClean="0">
                <a:solidFill>
                  <a:srgbClr val="FF0000"/>
                </a:solidFill>
              </a:rPr>
              <a:t>attention mechanism</a:t>
            </a:r>
          </a:p>
          <a:p>
            <a:pPr lvl="2" latinLnBrk="1"/>
            <a:r>
              <a:rPr lang="en-US" altLang="ko-KR" b="0" dirty="0" smtClean="0"/>
              <a:t>Attention</a:t>
            </a:r>
            <a:r>
              <a:rPr lang="ko-KR" altLang="en-US" b="0" dirty="0" smtClean="0"/>
              <a:t>을 포함하는 신경망 프로세스</a:t>
            </a:r>
            <a:endParaRPr lang="en-US" altLang="ko-KR" b="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39842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sz="5400" dirty="0" err="1"/>
              <a:t>EXplainable</a:t>
            </a:r>
            <a:r>
              <a:rPr lang="en-US" altLang="ko-KR" sz="5400" dirty="0"/>
              <a:t> AI (XAI) approach to image </a:t>
            </a:r>
            <a:r>
              <a:rPr lang="en-US" altLang="ko-KR" sz="5400" dirty="0" smtClean="0"/>
              <a:t>captioning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1"/>
            <a:ext cx="11648997" cy="1493767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dirty="0" smtClean="0"/>
              <a:t>Proposed Model – Architecture</a:t>
            </a:r>
          </a:p>
          <a:p>
            <a:pPr lvl="1" latinLnBrk="1"/>
            <a:r>
              <a:rPr lang="ko-KR" altLang="en-US" b="0" dirty="0" smtClean="0"/>
              <a:t>모델은 </a:t>
            </a:r>
            <a:r>
              <a:rPr lang="en-US" altLang="ko-KR" dirty="0" smtClean="0">
                <a:solidFill>
                  <a:srgbClr val="FF0000"/>
                </a:solidFill>
              </a:rPr>
              <a:t>Generation Part</a:t>
            </a:r>
            <a:r>
              <a:rPr lang="ko-KR" altLang="en-US" b="0" dirty="0" smtClean="0"/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Explanation Part</a:t>
            </a:r>
            <a:r>
              <a:rPr lang="ko-KR" altLang="en-US" b="0" dirty="0" smtClean="0"/>
              <a:t>로 나</a:t>
            </a:r>
            <a:r>
              <a:rPr lang="ko-KR" altLang="en-US" b="0" dirty="0"/>
              <a:t>뉨</a:t>
            </a:r>
            <a:endParaRPr lang="en-US" altLang="ko-KR" b="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80282" y="3546088"/>
            <a:ext cx="7340694" cy="278090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533851" y="6326989"/>
            <a:ext cx="7606217" cy="27279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07259" y="4493941"/>
            <a:ext cx="1059365" cy="524108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33851" y="6278129"/>
            <a:ext cx="7606217" cy="2776804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533851" y="4493941"/>
            <a:ext cx="1573408" cy="1784188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/>
          <p:cNvCxnSpPr/>
          <p:nvPr/>
        </p:nvCxnSpPr>
        <p:spPr>
          <a:xfrm flipH="1">
            <a:off x="3533851" y="5018049"/>
            <a:ext cx="1573408" cy="4036884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/>
          <p:cNvCxnSpPr/>
          <p:nvPr/>
        </p:nvCxnSpPr>
        <p:spPr>
          <a:xfrm>
            <a:off x="6166625" y="4493941"/>
            <a:ext cx="4973443" cy="1784188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/>
          <p:cNvCxnSpPr/>
          <p:nvPr/>
        </p:nvCxnSpPr>
        <p:spPr>
          <a:xfrm>
            <a:off x="6166624" y="5018049"/>
            <a:ext cx="4973444" cy="4036884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20138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sz="5400" dirty="0" err="1"/>
              <a:t>EXplainable</a:t>
            </a:r>
            <a:r>
              <a:rPr lang="en-US" altLang="ko-KR" sz="5400" dirty="0"/>
              <a:t> AI (XAI) approach to image </a:t>
            </a:r>
            <a:r>
              <a:rPr lang="en-US" altLang="ko-KR" sz="5400" dirty="0" smtClean="0"/>
              <a:t>captioning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1"/>
            <a:ext cx="11648997" cy="1493767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dirty="0" smtClean="0"/>
              <a:t>Proposed Model – </a:t>
            </a:r>
            <a:r>
              <a:rPr lang="en-US" altLang="ko-KR" dirty="0"/>
              <a:t>Architecture</a:t>
            </a:r>
            <a:endParaRPr lang="en-US" altLang="ko-KR" dirty="0" smtClean="0"/>
          </a:p>
          <a:p>
            <a:pPr lvl="1" latinLnBrk="1"/>
            <a:r>
              <a:rPr lang="ko-KR" altLang="en-US" b="0" dirty="0" smtClean="0"/>
              <a:t>모델은 </a:t>
            </a:r>
            <a:r>
              <a:rPr lang="en-US" altLang="ko-KR" dirty="0" smtClean="0">
                <a:solidFill>
                  <a:srgbClr val="FF0000"/>
                </a:solidFill>
              </a:rPr>
              <a:t>Generation Part</a:t>
            </a:r>
            <a:r>
              <a:rPr lang="ko-KR" altLang="en-US" b="0" dirty="0" smtClean="0"/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Explanation Part</a:t>
            </a:r>
            <a:r>
              <a:rPr lang="ko-KR" altLang="en-US" b="0" dirty="0" smtClean="0"/>
              <a:t>로 나뉜다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120887" y="3575084"/>
            <a:ext cx="6261652" cy="441146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 Neue Medium"/>
              </a:rPr>
              <a:t>MODEL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3699" y="4452782"/>
            <a:ext cx="2932379" cy="441146"/>
          </a:xfrm>
          <a:prstGeom prst="rect">
            <a:avLst/>
          </a:prstGeom>
          <a:solidFill>
            <a:srgbClr val="B601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 Neue Medium"/>
              </a:rPr>
              <a:t>Generation Part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74635" y="4452782"/>
            <a:ext cx="5830055" cy="441146"/>
          </a:xfrm>
          <a:prstGeom prst="rect">
            <a:avLst/>
          </a:prstGeom>
          <a:solidFill>
            <a:srgbClr val="B601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 Neue Medium"/>
              </a:rPr>
              <a:t>Explanation Part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5403" y="6022854"/>
            <a:ext cx="1497831" cy="441146"/>
          </a:xfrm>
          <a:prstGeom prst="rect">
            <a:avLst/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 Neue Medium"/>
              </a:rPr>
              <a:t>Encoder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88974" y="6022854"/>
            <a:ext cx="1635155" cy="441146"/>
          </a:xfrm>
          <a:prstGeom prst="rect">
            <a:avLst/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 Neue Medium"/>
              </a:rPr>
              <a:t>Decoder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212514" y="5163478"/>
            <a:ext cx="1162763" cy="44114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A2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00A2FF"/>
                </a:solidFill>
                <a:latin typeface="+mn-lt"/>
                <a:ea typeface="+mn-ea"/>
                <a:cs typeface="+mn-cs"/>
                <a:sym typeface="Helvetica Neue Medium"/>
              </a:rPr>
              <a:t>Stage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A2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53715" y="5192807"/>
            <a:ext cx="1017272" cy="44114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A2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00A2FF"/>
                </a:solidFill>
                <a:latin typeface="+mn-lt"/>
                <a:ea typeface="+mn-ea"/>
                <a:cs typeface="+mn-cs"/>
                <a:sym typeface="Helvetica Neue Medium"/>
              </a:rPr>
              <a:t>Part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A2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64699" y="6022854"/>
            <a:ext cx="2397911" cy="441146"/>
          </a:xfrm>
          <a:prstGeom prst="rect">
            <a:avLst/>
          </a:prstGeom>
          <a:solidFill>
            <a:srgbClr val="B601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 Neue Medium"/>
              </a:rPr>
              <a:t>R.W.A. model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55148" y="6022854"/>
            <a:ext cx="1384685" cy="441146"/>
          </a:xfrm>
          <a:prstGeom prst="rect">
            <a:avLst/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 Neue Medium"/>
              </a:rPr>
              <a:t>I.E. model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746174" y="6022854"/>
            <a:ext cx="932679" cy="441146"/>
          </a:xfrm>
          <a:prstGeom prst="rect">
            <a:avLst/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 Neue Medium"/>
              </a:rPr>
              <a:t>Train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90715" y="6022854"/>
            <a:ext cx="969123" cy="441146"/>
          </a:xfrm>
          <a:prstGeom prst="rect">
            <a:avLst/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 Neue Medium"/>
              </a:rPr>
              <a:t>Test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92884" y="7973590"/>
            <a:ext cx="932679" cy="441146"/>
          </a:xfrm>
          <a:prstGeom prst="rect">
            <a:avLst/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 Neue Medium"/>
              </a:rPr>
              <a:t>Left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83540" y="6998222"/>
            <a:ext cx="1017272" cy="44114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A2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00A2FF"/>
                </a:solidFill>
                <a:latin typeface="+mn-lt"/>
                <a:ea typeface="+mn-ea"/>
                <a:cs typeface="+mn-cs"/>
                <a:sym typeface="Helvetica Neue Medium"/>
              </a:rPr>
              <a:t>Part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A2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72437" y="6998222"/>
            <a:ext cx="1162763" cy="44114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A2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00A2FF"/>
                </a:solidFill>
                <a:latin typeface="+mn-lt"/>
                <a:ea typeface="+mn-ea"/>
                <a:cs typeface="+mn-cs"/>
                <a:sym typeface="Helvetica Neue Medium"/>
              </a:rPr>
              <a:t>Stage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A2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25836" y="7973590"/>
            <a:ext cx="932679" cy="441146"/>
          </a:xfrm>
          <a:prstGeom prst="rect">
            <a:avLst/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 Neue Medium"/>
              </a:rPr>
              <a:t>Mid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71155" y="7973590"/>
            <a:ext cx="932679" cy="441146"/>
          </a:xfrm>
          <a:prstGeom prst="rect">
            <a:avLst/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 Neue Medium"/>
              </a:rPr>
              <a:t>Right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87478" y="7973590"/>
            <a:ext cx="932679" cy="441146"/>
          </a:xfrm>
          <a:prstGeom prst="rect">
            <a:avLst/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Helvetica Neue Medium"/>
              </a:rPr>
              <a:t>Train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9" name="Straight Arrow Connector 8"/>
          <p:cNvCxnSpPr>
            <a:stCxn id="3" idx="2"/>
            <a:endCxn id="15" idx="0"/>
          </p:cNvCxnSpPr>
          <p:nvPr/>
        </p:nvCxnSpPr>
        <p:spPr>
          <a:xfrm flipH="1">
            <a:off x="2439889" y="4016230"/>
            <a:ext cx="3811824" cy="436552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3" idx="2"/>
            <a:endCxn id="16" idx="0"/>
          </p:cNvCxnSpPr>
          <p:nvPr/>
        </p:nvCxnSpPr>
        <p:spPr>
          <a:xfrm>
            <a:off x="6251713" y="4016230"/>
            <a:ext cx="2437950" cy="436552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/>
          <p:cNvCxnSpPr>
            <a:stCxn id="15" idx="2"/>
            <a:endCxn id="18" idx="0"/>
          </p:cNvCxnSpPr>
          <p:nvPr/>
        </p:nvCxnSpPr>
        <p:spPr>
          <a:xfrm flipH="1">
            <a:off x="1444319" y="4893928"/>
            <a:ext cx="995570" cy="1128926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/>
          <p:cNvCxnSpPr>
            <a:stCxn id="15" idx="2"/>
            <a:endCxn id="19" idx="0"/>
          </p:cNvCxnSpPr>
          <p:nvPr/>
        </p:nvCxnSpPr>
        <p:spPr>
          <a:xfrm>
            <a:off x="2439889" y="4893928"/>
            <a:ext cx="966663" cy="1128926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/>
          <p:cNvCxnSpPr>
            <a:stCxn id="16" idx="2"/>
            <a:endCxn id="21" idx="0"/>
          </p:cNvCxnSpPr>
          <p:nvPr/>
        </p:nvCxnSpPr>
        <p:spPr>
          <a:xfrm flipH="1">
            <a:off x="7762351" y="4893928"/>
            <a:ext cx="927312" cy="298879"/>
          </a:xfrm>
          <a:prstGeom prst="straightConnector1">
            <a:avLst/>
          </a:prstGeom>
          <a:noFill/>
          <a:ln w="28575" cap="flat">
            <a:solidFill>
              <a:srgbClr val="00A2FF"/>
            </a:solidFill>
            <a:prstDash val="sysDot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/>
          <p:cNvCxnSpPr>
            <a:stCxn id="16" idx="2"/>
            <a:endCxn id="20" idx="0"/>
          </p:cNvCxnSpPr>
          <p:nvPr/>
        </p:nvCxnSpPr>
        <p:spPr>
          <a:xfrm>
            <a:off x="8689663" y="4893928"/>
            <a:ext cx="2104233" cy="269550"/>
          </a:xfrm>
          <a:prstGeom prst="straightConnector1">
            <a:avLst/>
          </a:prstGeom>
          <a:noFill/>
          <a:ln w="28575" cap="flat">
            <a:solidFill>
              <a:srgbClr val="00A2FF"/>
            </a:solidFill>
            <a:prstDash val="sysDot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46"/>
          <p:cNvCxnSpPr>
            <a:stCxn id="21" idx="2"/>
            <a:endCxn id="22" idx="0"/>
          </p:cNvCxnSpPr>
          <p:nvPr/>
        </p:nvCxnSpPr>
        <p:spPr>
          <a:xfrm flipH="1">
            <a:off x="6363655" y="5633953"/>
            <a:ext cx="1398696" cy="388901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/>
          <p:cNvCxnSpPr>
            <a:stCxn id="21" idx="2"/>
            <a:endCxn id="23" idx="0"/>
          </p:cNvCxnSpPr>
          <p:nvPr/>
        </p:nvCxnSpPr>
        <p:spPr>
          <a:xfrm>
            <a:off x="7762351" y="5633953"/>
            <a:ext cx="885140" cy="388901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/>
          <p:cNvCxnSpPr>
            <a:stCxn id="20" idx="2"/>
            <a:endCxn id="24" idx="0"/>
          </p:cNvCxnSpPr>
          <p:nvPr/>
        </p:nvCxnSpPr>
        <p:spPr>
          <a:xfrm flipH="1">
            <a:off x="10212514" y="5604624"/>
            <a:ext cx="581382" cy="418230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Arrow Connector 55"/>
          <p:cNvCxnSpPr>
            <a:stCxn id="20" idx="2"/>
            <a:endCxn id="25" idx="0"/>
          </p:cNvCxnSpPr>
          <p:nvPr/>
        </p:nvCxnSpPr>
        <p:spPr>
          <a:xfrm>
            <a:off x="10793896" y="5604624"/>
            <a:ext cx="581381" cy="418230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/>
          <p:cNvCxnSpPr>
            <a:stCxn id="22" idx="2"/>
            <a:endCxn id="27" idx="0"/>
          </p:cNvCxnSpPr>
          <p:nvPr/>
        </p:nvCxnSpPr>
        <p:spPr>
          <a:xfrm flipH="1">
            <a:off x="5092176" y="6464000"/>
            <a:ext cx="1271479" cy="534222"/>
          </a:xfrm>
          <a:prstGeom prst="straightConnector1">
            <a:avLst/>
          </a:prstGeom>
          <a:noFill/>
          <a:ln w="28575" cap="flat">
            <a:solidFill>
              <a:srgbClr val="00A2FF"/>
            </a:solidFill>
            <a:prstDash val="sysDot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/>
          <p:cNvCxnSpPr>
            <a:stCxn id="22" idx="2"/>
            <a:endCxn id="28" idx="0"/>
          </p:cNvCxnSpPr>
          <p:nvPr/>
        </p:nvCxnSpPr>
        <p:spPr>
          <a:xfrm>
            <a:off x="6363655" y="6464000"/>
            <a:ext cx="1090164" cy="534222"/>
          </a:xfrm>
          <a:prstGeom prst="straightConnector1">
            <a:avLst/>
          </a:prstGeom>
          <a:noFill/>
          <a:ln w="28575" cap="flat">
            <a:solidFill>
              <a:srgbClr val="00A2FF"/>
            </a:solidFill>
            <a:prstDash val="sysDot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Arrow Connector 67"/>
          <p:cNvCxnSpPr>
            <a:stCxn id="27" idx="2"/>
            <a:endCxn id="26" idx="0"/>
          </p:cNvCxnSpPr>
          <p:nvPr/>
        </p:nvCxnSpPr>
        <p:spPr>
          <a:xfrm flipH="1">
            <a:off x="3959224" y="7439368"/>
            <a:ext cx="1132952" cy="534222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Arrow Connector 81"/>
          <p:cNvCxnSpPr>
            <a:stCxn id="27" idx="2"/>
            <a:endCxn id="29" idx="0"/>
          </p:cNvCxnSpPr>
          <p:nvPr/>
        </p:nvCxnSpPr>
        <p:spPr>
          <a:xfrm>
            <a:off x="5092176" y="7439368"/>
            <a:ext cx="0" cy="534222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5" name="Straight Arrow Connector 84"/>
          <p:cNvCxnSpPr>
            <a:stCxn id="27" idx="2"/>
            <a:endCxn id="30" idx="0"/>
          </p:cNvCxnSpPr>
          <p:nvPr/>
        </p:nvCxnSpPr>
        <p:spPr>
          <a:xfrm>
            <a:off x="5092176" y="7439368"/>
            <a:ext cx="1145319" cy="534222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Straight Arrow Connector 88"/>
          <p:cNvCxnSpPr>
            <a:stCxn id="28" idx="2"/>
            <a:endCxn id="31" idx="0"/>
          </p:cNvCxnSpPr>
          <p:nvPr/>
        </p:nvCxnSpPr>
        <p:spPr>
          <a:xfrm flipH="1">
            <a:off x="7453818" y="7439368"/>
            <a:ext cx="1" cy="534222"/>
          </a:xfrm>
          <a:prstGeom prst="straightConnector1">
            <a:avLst/>
          </a:prstGeom>
          <a:noFill/>
          <a:ln w="28575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70440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sz="5400" dirty="0" err="1"/>
              <a:t>EXplainable</a:t>
            </a:r>
            <a:r>
              <a:rPr lang="en-US" altLang="ko-KR" sz="5400" dirty="0"/>
              <a:t> AI (XAI) approach to image </a:t>
            </a:r>
            <a:r>
              <a:rPr lang="en-US" altLang="ko-KR" sz="5400" dirty="0" smtClean="0"/>
              <a:t>captioning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437872"/>
            <a:ext cx="11648997" cy="1108216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dirty="0" smtClean="0"/>
              <a:t>Proposed Model – </a:t>
            </a:r>
            <a:r>
              <a:rPr lang="en-US" altLang="ko-KR" dirty="0" smtClean="0">
                <a:solidFill>
                  <a:srgbClr val="0000FF"/>
                </a:solidFill>
              </a:rPr>
              <a:t>Generation</a:t>
            </a:r>
            <a:r>
              <a:rPr lang="en-US" altLang="ko-KR" dirty="0" smtClean="0"/>
              <a:t> Part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40066"/>
              </p:ext>
            </p:extLst>
          </p:nvPr>
        </p:nvGraphicFramePr>
        <p:xfrm>
          <a:off x="1779839" y="3546086"/>
          <a:ext cx="8669868" cy="46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7396">
                  <a:extLst>
                    <a:ext uri="{9D8B030D-6E8A-4147-A177-3AD203B41FA5}">
                      <a16:colId xmlns:a16="http://schemas.microsoft.com/office/drawing/2014/main" val="560762388"/>
                    </a:ext>
                  </a:extLst>
                </a:gridCol>
                <a:gridCol w="6732472">
                  <a:extLst>
                    <a:ext uri="{9D8B030D-6E8A-4147-A177-3AD203B41FA5}">
                      <a16:colId xmlns:a16="http://schemas.microsoft.com/office/drawing/2014/main" val="547349675"/>
                    </a:ext>
                  </a:extLst>
                </a:gridCol>
              </a:tblGrid>
              <a:tr h="230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Encoder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전체 이미지에서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feature vector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추출</a:t>
                      </a:r>
                      <a:endParaRPr lang="en-US" altLang="ko-KR" sz="28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endParaRPr lang="en-US" altLang="ko-KR" sz="2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b="1" u="sng" dirty="0" smtClean="0">
                          <a:solidFill>
                            <a:schemeClr val="tx1"/>
                          </a:solidFill>
                        </a:rPr>
                        <a:t>VGG-16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모델을 이용하여 </a:t>
                      </a:r>
                      <a:r>
                        <a:rPr lang="ko-KR" altLang="en-US" sz="2000" b="1" u="sng" dirty="0" smtClean="0">
                          <a:solidFill>
                            <a:schemeClr val="tx1"/>
                          </a:solidFill>
                        </a:rPr>
                        <a:t>이미지를 </a:t>
                      </a:r>
                      <a:r>
                        <a:rPr lang="en-US" altLang="ko-KR" sz="2000" b="1" u="sng" dirty="0" smtClean="0">
                          <a:solidFill>
                            <a:schemeClr val="tx1"/>
                          </a:solidFill>
                        </a:rPr>
                        <a:t>fixed size</a:t>
                      </a:r>
                      <a:r>
                        <a:rPr lang="ko-KR" altLang="en-US" sz="2000" b="1" u="sng" dirty="0" smtClean="0">
                          <a:solidFill>
                            <a:schemeClr val="tx1"/>
                          </a:solidFill>
                        </a:rPr>
                        <a:t>로 조절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하여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feature vector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를 추출한다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827046"/>
                  </a:ext>
                </a:extLst>
              </a:tr>
              <a:tr h="230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Decoder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Feature vector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를 이용하여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word 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생성</a:t>
                      </a:r>
                      <a:endParaRPr lang="en-US" altLang="ko-KR" sz="2800" b="1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endParaRPr lang="en-US" altLang="ko-KR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b="1" u="sng" dirty="0" smtClean="0">
                          <a:solidFill>
                            <a:schemeClr val="tx1"/>
                          </a:solidFill>
                        </a:rPr>
                        <a:t>LSTM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을 이용하여 각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time step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2000" b="1" u="sng" dirty="0" smtClean="0">
                          <a:solidFill>
                            <a:schemeClr val="tx1"/>
                          </a:solidFill>
                        </a:rPr>
                        <a:t>image feature vector</a:t>
                      </a:r>
                      <a:r>
                        <a:rPr lang="ko-KR" altLang="en-US" sz="2000" b="1" u="sng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2000" b="1" u="sng" dirty="0" smtClean="0">
                          <a:solidFill>
                            <a:schemeClr val="tx1"/>
                          </a:solidFill>
                        </a:rPr>
                        <a:t>word embedding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을 이용하여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를 생성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935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226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sz="5400" dirty="0" err="1"/>
              <a:t>EXplainable</a:t>
            </a:r>
            <a:r>
              <a:rPr lang="en-US" altLang="ko-KR" sz="5400" dirty="0"/>
              <a:t> AI (XAI) approach to image </a:t>
            </a:r>
            <a:r>
              <a:rPr lang="en-US" altLang="ko-KR" sz="5400" dirty="0" smtClean="0"/>
              <a:t>captioning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437872"/>
            <a:ext cx="11648997" cy="1108216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dirty="0" smtClean="0"/>
              <a:t>Proposed Model – </a:t>
            </a:r>
            <a:r>
              <a:rPr lang="en-US" altLang="ko-KR" dirty="0" smtClean="0">
                <a:solidFill>
                  <a:srgbClr val="0000FF"/>
                </a:solidFill>
              </a:rPr>
              <a:t>Explanation</a:t>
            </a:r>
            <a:r>
              <a:rPr lang="en-US" altLang="ko-KR" dirty="0" smtClean="0"/>
              <a:t> Part </a:t>
            </a:r>
            <a:r>
              <a:rPr lang="en-US" altLang="ko-KR" dirty="0" smtClean="0">
                <a:solidFill>
                  <a:srgbClr val="0000FF"/>
                </a:solidFill>
              </a:rPr>
              <a:t>(Stage </a:t>
            </a:r>
            <a:r>
              <a:rPr lang="ko-KR" altLang="en-US" dirty="0" smtClean="0">
                <a:solidFill>
                  <a:srgbClr val="0000FF"/>
                </a:solidFill>
              </a:rPr>
              <a:t>구성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2504323"/>
                  </p:ext>
                </p:extLst>
              </p:nvPr>
            </p:nvGraphicFramePr>
            <p:xfrm>
              <a:off x="377688" y="3347302"/>
              <a:ext cx="12163562" cy="52802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83469">
                      <a:extLst>
                        <a:ext uri="{9D8B030D-6E8A-4147-A177-3AD203B41FA5}">
                          <a16:colId xmlns:a16="http://schemas.microsoft.com/office/drawing/2014/main" val="560762388"/>
                        </a:ext>
                      </a:extLst>
                    </a:gridCol>
                    <a:gridCol w="10180093">
                      <a:extLst>
                        <a:ext uri="{9D8B030D-6E8A-4147-A177-3AD203B41FA5}">
                          <a16:colId xmlns:a16="http://schemas.microsoft.com/office/drawing/2014/main" val="547349675"/>
                        </a:ext>
                      </a:extLst>
                    </a:gridCol>
                  </a:tblGrid>
                  <a:tr h="178128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Training stage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b="1" dirty="0" smtClean="0">
                              <a:solidFill>
                                <a:srgbClr val="0000FF"/>
                              </a:solidFill>
                            </a:rPr>
                            <a:t>Image-sentence</a:t>
                          </a:r>
                          <a:r>
                            <a:rPr lang="en-US" altLang="ko-KR" sz="2800" b="1" baseline="0" dirty="0" smtClean="0">
                              <a:solidFill>
                                <a:srgbClr val="0000FF"/>
                              </a:solidFill>
                            </a:rPr>
                            <a:t> relevance loss</a:t>
                          </a:r>
                          <a:r>
                            <a:rPr lang="ko-KR" altLang="en-US" sz="2800" b="1" baseline="0" dirty="0" smtClean="0">
                              <a:solidFill>
                                <a:srgbClr val="0000FF"/>
                              </a:solidFill>
                            </a:rPr>
                            <a:t> </a:t>
                          </a:r>
                          <a:r>
                            <a:rPr lang="en-US" altLang="ko-KR" sz="2800" b="1" baseline="0" dirty="0" smtClean="0">
                              <a:solidFill>
                                <a:srgbClr val="0000FF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800" b="1" i="1" baseline="0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𝑳𝒐𝒔</m:t>
                              </m:r>
                              <m:sSub>
                                <m:sSubPr>
                                  <m:ctrlPr>
                                    <a:rPr lang="en-US" altLang="ko-KR" sz="2800" b="1" i="1" baseline="0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baseline="0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ko-KR" sz="2800" b="1" i="1" baseline="0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b="1" baseline="0" dirty="0" smtClean="0">
                              <a:solidFill>
                                <a:srgbClr val="0000FF"/>
                              </a:solidFill>
                            </a:rPr>
                            <a:t>) </a:t>
                          </a:r>
                          <a:r>
                            <a:rPr lang="ko-KR" altLang="en-US" sz="2800" baseline="0" dirty="0" smtClean="0">
                              <a:solidFill>
                                <a:schemeClr val="tx1"/>
                              </a:solidFill>
                            </a:rPr>
                            <a:t>생성</a:t>
                          </a:r>
                          <a:endParaRPr lang="en-US" altLang="ko-KR" sz="28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en-US" altLang="ko-KR" sz="28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2000" b="0" i="1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𝐿𝑜𝑠</m:t>
                              </m:r>
                              <m:sSub>
                                <m:sSubPr>
                                  <m:ctrlPr>
                                    <a:rPr lang="en-US" altLang="ko-KR" sz="2000" b="0" i="1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000" b="0" i="1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000" baseline="0" dirty="0" smtClean="0">
                              <a:solidFill>
                                <a:schemeClr val="tx1"/>
                              </a:solidFill>
                            </a:rPr>
                            <a:t>는 </a:t>
                          </a:r>
                          <a:r>
                            <a:rPr lang="ko-KR" altLang="en-US" sz="2000" b="1" u="sng" baseline="0" dirty="0" smtClean="0">
                              <a:solidFill>
                                <a:schemeClr val="tx1"/>
                              </a:solidFill>
                            </a:rPr>
                            <a:t>생성된 </a:t>
                          </a:r>
                          <a:r>
                            <a:rPr lang="en-US" altLang="ko-KR" sz="2000" b="1" u="sng" baseline="0" dirty="0" smtClean="0">
                              <a:solidFill>
                                <a:schemeClr val="tx1"/>
                              </a:solidFill>
                            </a:rPr>
                            <a:t>caption</a:t>
                          </a:r>
                          <a:r>
                            <a:rPr lang="ko-KR" altLang="en-US" sz="2000" b="1" u="sng" baseline="0" dirty="0" smtClean="0">
                              <a:solidFill>
                                <a:schemeClr val="tx1"/>
                              </a:solidFill>
                            </a:rPr>
                            <a:t>이 </a:t>
                          </a:r>
                          <a:r>
                            <a:rPr lang="en-US" altLang="ko-KR" sz="2000" b="1" u="sng" baseline="0" dirty="0" smtClean="0">
                              <a:solidFill>
                                <a:schemeClr val="tx1"/>
                              </a:solidFill>
                            </a:rPr>
                            <a:t>image</a:t>
                          </a:r>
                          <a:r>
                            <a:rPr lang="ko-KR" altLang="en-US" sz="2000" b="1" u="sng" baseline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2000" b="1" u="sng" baseline="0" dirty="0" smtClean="0">
                              <a:solidFill>
                                <a:schemeClr val="tx1"/>
                              </a:solidFill>
                            </a:rPr>
                            <a:t>object</a:t>
                          </a:r>
                          <a:r>
                            <a:rPr lang="ko-KR" altLang="en-US" sz="2000" b="1" u="sng" baseline="0" dirty="0" smtClean="0">
                              <a:solidFill>
                                <a:schemeClr val="tx1"/>
                              </a:solidFill>
                            </a:rPr>
                            <a:t>를 얼마나 잘 고려</a:t>
                          </a:r>
                          <a:r>
                            <a:rPr lang="ko-KR" altLang="en-US" sz="2000" baseline="0" dirty="0" smtClean="0">
                              <a:solidFill>
                                <a:schemeClr val="tx1"/>
                              </a:solidFill>
                            </a:rPr>
                            <a:t>하고 있는지 나타냄</a:t>
                          </a:r>
                          <a:endParaRPr lang="en-US" altLang="ko-KR" sz="20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Generation part</a:t>
                          </a:r>
                          <a:r>
                            <a:rPr lang="ko-KR" altLang="en-US" sz="2000" baseline="0" dirty="0" smtClean="0">
                              <a:solidFill>
                                <a:schemeClr val="tx1"/>
                              </a:solidFill>
                            </a:rPr>
                            <a:t>가 많이 학습될수록 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object</a:t>
                          </a:r>
                          <a:r>
                            <a:rPr lang="ko-KR" altLang="en-US" sz="2000" baseline="0" dirty="0" smtClean="0">
                              <a:solidFill>
                                <a:schemeClr val="tx1"/>
                              </a:solidFill>
                            </a:rPr>
                            <a:t>를 고려한 </a:t>
                          </a:r>
                          <a:r>
                            <a:rPr lang="en-US" altLang="ko-KR" sz="2000" baseline="0" dirty="0" smtClean="0">
                              <a:solidFill>
                                <a:schemeClr val="tx1"/>
                              </a:solidFill>
                            </a:rPr>
                            <a:t>caption</a:t>
                          </a:r>
                          <a:r>
                            <a:rPr lang="ko-KR" altLang="en-US" sz="2000" baseline="0" dirty="0" smtClean="0">
                              <a:solidFill>
                                <a:schemeClr val="tx1"/>
                              </a:solidFill>
                            </a:rPr>
                            <a:t>을 더 잘 생성할 수 있음</a:t>
                          </a:r>
                          <a:endParaRPr lang="en-US" altLang="ko-KR" sz="20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5827046"/>
                      </a:ext>
                    </a:extLst>
                  </a:tr>
                  <a:tr h="34989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Testing</a:t>
                          </a:r>
                          <a:r>
                            <a:rPr lang="en-US" altLang="ko-KR" sz="2800" baseline="0" dirty="0" smtClean="0">
                              <a:solidFill>
                                <a:schemeClr val="tx1"/>
                              </a:solidFill>
                            </a:rPr>
                            <a:t> stage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b="1" dirty="0" smtClean="0">
                              <a:solidFill>
                                <a:srgbClr val="0000FF"/>
                              </a:solidFill>
                            </a:rPr>
                            <a:t>Input</a:t>
                          </a:r>
                          <a:r>
                            <a:rPr lang="en-US" altLang="ko-KR" sz="2800" b="1" baseline="0" dirty="0" smtClean="0">
                              <a:solidFill>
                                <a:srgbClr val="0000FF"/>
                              </a:solidFill>
                            </a:rPr>
                            <a:t> image</a:t>
                          </a:r>
                          <a:r>
                            <a:rPr lang="ko-KR" altLang="en-US" sz="2800" b="0" baseline="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800" b="0" baseline="0" dirty="0" smtClean="0">
                              <a:solidFill>
                                <a:schemeClr val="tx1"/>
                              </a:solidFill>
                            </a:rPr>
                            <a:t>generation part</a:t>
                          </a:r>
                          <a:r>
                            <a:rPr lang="ko-KR" altLang="en-US" sz="2800" b="0" baseline="0" dirty="0" smtClean="0">
                              <a:solidFill>
                                <a:schemeClr val="tx1"/>
                              </a:solidFill>
                            </a:rPr>
                            <a:t>에서 생성된 </a:t>
                          </a:r>
                          <a:r>
                            <a:rPr lang="en-US" altLang="ko-KR" sz="2800" b="1" baseline="0" dirty="0" smtClean="0">
                              <a:solidFill>
                                <a:srgbClr val="0000FF"/>
                              </a:solidFill>
                            </a:rPr>
                            <a:t>word</a:t>
                          </a:r>
                          <a:r>
                            <a:rPr lang="ko-KR" altLang="en-US" sz="2800" b="0" baseline="0" dirty="0" smtClean="0">
                              <a:solidFill>
                                <a:schemeClr val="tx1"/>
                              </a:solidFill>
                            </a:rPr>
                            <a:t>에서 추출된 </a:t>
                          </a:r>
                          <a:r>
                            <a:rPr lang="en-US" altLang="ko-KR" sz="2800" b="1" baseline="0" dirty="0" smtClean="0">
                              <a:solidFill>
                                <a:srgbClr val="0000FF"/>
                              </a:solidFill>
                            </a:rPr>
                            <a:t>region</a:t>
                          </a:r>
                          <a:r>
                            <a:rPr lang="ko-KR" altLang="en-US" sz="2800" b="1" baseline="0" dirty="0" smtClean="0">
                              <a:solidFill>
                                <a:srgbClr val="0000FF"/>
                              </a:solidFill>
                            </a:rPr>
                            <a:t>에 대한 </a:t>
                          </a:r>
                          <a:r>
                            <a:rPr lang="en-US" altLang="ko-KR" sz="2800" b="1" baseline="0" dirty="0" smtClean="0">
                              <a:solidFill>
                                <a:srgbClr val="0000FF"/>
                              </a:solidFill>
                            </a:rPr>
                            <a:t>weight matrix </a:t>
                          </a:r>
                          <a:r>
                            <a:rPr lang="ko-KR" altLang="en-US" sz="2800" b="0" baseline="0" dirty="0" smtClean="0">
                              <a:solidFill>
                                <a:schemeClr val="tx1"/>
                              </a:solidFill>
                            </a:rPr>
                            <a:t>생성</a:t>
                          </a:r>
                          <a:endParaRPr lang="en-US" altLang="ko-KR" sz="2800" b="1" dirty="0" smtClean="0">
                            <a:solidFill>
                              <a:srgbClr val="0000FF"/>
                            </a:solidFill>
                          </a:endParaRPr>
                        </a:p>
                        <a:p>
                          <a:pPr latinLnBrk="1"/>
                          <a:endParaRPr lang="en-US" altLang="ko-KR" sz="28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2000" b="0" u="none" dirty="0" smtClean="0">
                              <a:solidFill>
                                <a:schemeClr val="tx1"/>
                              </a:solidFill>
                            </a:rPr>
                            <a:t>weight</a:t>
                          </a:r>
                          <a:r>
                            <a:rPr lang="en-US" altLang="ko-KR" sz="2000" b="0" u="none" baseline="0" dirty="0" smtClean="0">
                              <a:solidFill>
                                <a:schemeClr val="tx1"/>
                              </a:solidFill>
                            </a:rPr>
                            <a:t> matrix</a:t>
                          </a:r>
                          <a:r>
                            <a:rPr lang="ko-KR" altLang="en-US" sz="2000" b="0" u="none" baseline="0" dirty="0" smtClean="0">
                              <a:solidFill>
                                <a:schemeClr val="tx1"/>
                              </a:solidFill>
                            </a:rPr>
                            <a:t>의 각 값은 해당 </a:t>
                          </a:r>
                          <a:r>
                            <a:rPr lang="en-US" altLang="ko-KR" sz="2000" b="0" u="none" baseline="0" dirty="0" smtClean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  <a:r>
                            <a:rPr lang="ko-KR" altLang="en-US" sz="2000" b="0" u="none" baseline="0" dirty="0" smtClean="0">
                              <a:solidFill>
                                <a:schemeClr val="tx1"/>
                              </a:solidFill>
                            </a:rPr>
                            <a:t>에서의 </a:t>
                          </a:r>
                          <a:r>
                            <a:rPr lang="en-US" altLang="ko-KR" sz="2000" b="1" u="sng" baseline="0" dirty="0" smtClean="0">
                              <a:solidFill>
                                <a:schemeClr val="tx1"/>
                              </a:solidFill>
                            </a:rPr>
                            <a:t>object</a:t>
                          </a:r>
                          <a:r>
                            <a:rPr lang="ko-KR" altLang="en-US" sz="2000" b="1" u="sng" baseline="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000" b="1" u="sng" baseline="0" dirty="0" smtClean="0">
                              <a:solidFill>
                                <a:schemeClr val="tx1"/>
                              </a:solidFill>
                            </a:rPr>
                            <a:t>word</a:t>
                          </a:r>
                          <a:r>
                            <a:rPr lang="ko-KR" altLang="en-US" sz="2000" b="1" u="sng" baseline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2000" b="1" u="sng" baseline="0" dirty="0" smtClean="0">
                              <a:solidFill>
                                <a:schemeClr val="tx1"/>
                              </a:solidFill>
                            </a:rPr>
                            <a:t>relevance</a:t>
                          </a:r>
                          <a:r>
                            <a:rPr lang="ko-KR" altLang="en-US" sz="2000" b="0" u="none" baseline="0" dirty="0" smtClean="0">
                              <a:solidFill>
                                <a:schemeClr val="tx1"/>
                              </a:solidFill>
                            </a:rPr>
                            <a:t>를 나타냄</a:t>
                          </a:r>
                          <a:endParaRPr lang="en-US" altLang="ko-KR" sz="2000" b="0" u="none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en-US" altLang="ko-KR" sz="2000" b="0" u="none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en-US" altLang="ko-KR" sz="2000" b="0" u="none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en-US" altLang="ko-KR" sz="2000" b="0" u="none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en-US" altLang="ko-KR" sz="2000" b="0" u="none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ko-KR" altLang="en-US" sz="2000" b="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19354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2504323"/>
                  </p:ext>
                </p:extLst>
              </p:nvPr>
            </p:nvGraphicFramePr>
            <p:xfrm>
              <a:off x="377688" y="3347302"/>
              <a:ext cx="12163562" cy="52802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83469">
                      <a:extLst>
                        <a:ext uri="{9D8B030D-6E8A-4147-A177-3AD203B41FA5}">
                          <a16:colId xmlns:a16="http://schemas.microsoft.com/office/drawing/2014/main" val="560762388"/>
                        </a:ext>
                      </a:extLst>
                    </a:gridCol>
                    <a:gridCol w="10180093">
                      <a:extLst>
                        <a:ext uri="{9D8B030D-6E8A-4147-A177-3AD203B41FA5}">
                          <a16:colId xmlns:a16="http://schemas.microsoft.com/office/drawing/2014/main" val="547349675"/>
                        </a:ext>
                      </a:extLst>
                    </a:gridCol>
                  </a:tblGrid>
                  <a:tr h="178128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Training stage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569" t="-342" r="-120" b="-1976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827046"/>
                      </a:ext>
                    </a:extLst>
                  </a:tr>
                  <a:tr h="34989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Testing</a:t>
                          </a:r>
                          <a:r>
                            <a:rPr lang="en-US" altLang="ko-KR" sz="2800" baseline="0" dirty="0" smtClean="0">
                              <a:solidFill>
                                <a:schemeClr val="tx1"/>
                              </a:solidFill>
                            </a:rPr>
                            <a:t> stage</a:t>
                          </a:r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b="1" dirty="0" smtClean="0">
                              <a:solidFill>
                                <a:srgbClr val="0000FF"/>
                              </a:solidFill>
                            </a:rPr>
                            <a:t>Input</a:t>
                          </a:r>
                          <a:r>
                            <a:rPr lang="en-US" altLang="ko-KR" sz="2800" b="1" baseline="0" dirty="0" smtClean="0">
                              <a:solidFill>
                                <a:srgbClr val="0000FF"/>
                              </a:solidFill>
                            </a:rPr>
                            <a:t> image</a:t>
                          </a:r>
                          <a:r>
                            <a:rPr lang="ko-KR" altLang="en-US" sz="2800" b="0" baseline="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800" b="0" baseline="0" dirty="0" smtClean="0">
                              <a:solidFill>
                                <a:schemeClr val="tx1"/>
                              </a:solidFill>
                            </a:rPr>
                            <a:t>generation part</a:t>
                          </a:r>
                          <a:r>
                            <a:rPr lang="ko-KR" altLang="en-US" sz="2800" b="0" baseline="0" dirty="0" smtClean="0">
                              <a:solidFill>
                                <a:schemeClr val="tx1"/>
                              </a:solidFill>
                            </a:rPr>
                            <a:t>에서 생성된 </a:t>
                          </a:r>
                          <a:r>
                            <a:rPr lang="en-US" altLang="ko-KR" sz="2800" b="1" baseline="0" dirty="0" smtClean="0">
                              <a:solidFill>
                                <a:srgbClr val="0000FF"/>
                              </a:solidFill>
                            </a:rPr>
                            <a:t>word</a:t>
                          </a:r>
                          <a:r>
                            <a:rPr lang="ko-KR" altLang="en-US" sz="2800" b="0" baseline="0" dirty="0" smtClean="0">
                              <a:solidFill>
                                <a:schemeClr val="tx1"/>
                              </a:solidFill>
                            </a:rPr>
                            <a:t>에서 추출된 </a:t>
                          </a:r>
                          <a:r>
                            <a:rPr lang="en-US" altLang="ko-KR" sz="2800" b="1" baseline="0" dirty="0" smtClean="0">
                              <a:solidFill>
                                <a:srgbClr val="0000FF"/>
                              </a:solidFill>
                            </a:rPr>
                            <a:t>region</a:t>
                          </a:r>
                          <a:r>
                            <a:rPr lang="ko-KR" altLang="en-US" sz="2800" b="1" baseline="0" dirty="0" smtClean="0">
                              <a:solidFill>
                                <a:srgbClr val="0000FF"/>
                              </a:solidFill>
                            </a:rPr>
                            <a:t>에 대한 </a:t>
                          </a:r>
                          <a:r>
                            <a:rPr lang="en-US" altLang="ko-KR" sz="2800" b="1" baseline="0" dirty="0" smtClean="0">
                              <a:solidFill>
                                <a:srgbClr val="0000FF"/>
                              </a:solidFill>
                            </a:rPr>
                            <a:t>weight matrix </a:t>
                          </a:r>
                          <a:r>
                            <a:rPr lang="ko-KR" altLang="en-US" sz="2800" b="0" baseline="0" dirty="0" smtClean="0">
                              <a:solidFill>
                                <a:schemeClr val="tx1"/>
                              </a:solidFill>
                            </a:rPr>
                            <a:t>생성</a:t>
                          </a:r>
                          <a:endParaRPr lang="en-US" altLang="ko-KR" sz="2800" b="1" dirty="0" smtClean="0">
                            <a:solidFill>
                              <a:srgbClr val="0000FF"/>
                            </a:solidFill>
                          </a:endParaRPr>
                        </a:p>
                        <a:p>
                          <a:pPr latinLnBrk="1"/>
                          <a:endParaRPr lang="en-US" altLang="ko-KR" sz="28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2000" b="0" u="none" dirty="0" smtClean="0">
                              <a:solidFill>
                                <a:schemeClr val="tx1"/>
                              </a:solidFill>
                            </a:rPr>
                            <a:t>weight</a:t>
                          </a:r>
                          <a:r>
                            <a:rPr lang="en-US" altLang="ko-KR" sz="2000" b="0" u="none" baseline="0" dirty="0" smtClean="0">
                              <a:solidFill>
                                <a:schemeClr val="tx1"/>
                              </a:solidFill>
                            </a:rPr>
                            <a:t> matrix</a:t>
                          </a:r>
                          <a:r>
                            <a:rPr lang="ko-KR" altLang="en-US" sz="2000" b="0" u="none" baseline="0" dirty="0" smtClean="0">
                              <a:solidFill>
                                <a:schemeClr val="tx1"/>
                              </a:solidFill>
                            </a:rPr>
                            <a:t>의 각 값은 해당 </a:t>
                          </a:r>
                          <a:r>
                            <a:rPr lang="en-US" altLang="ko-KR" sz="2000" b="0" u="none" baseline="0" dirty="0" smtClean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  <a:r>
                            <a:rPr lang="ko-KR" altLang="en-US" sz="2000" b="0" u="none" baseline="0" dirty="0" smtClean="0">
                              <a:solidFill>
                                <a:schemeClr val="tx1"/>
                              </a:solidFill>
                            </a:rPr>
                            <a:t>에서의 </a:t>
                          </a:r>
                          <a:r>
                            <a:rPr lang="en-US" altLang="ko-KR" sz="2000" b="1" u="sng" baseline="0" dirty="0" smtClean="0">
                              <a:solidFill>
                                <a:schemeClr val="tx1"/>
                              </a:solidFill>
                            </a:rPr>
                            <a:t>object</a:t>
                          </a:r>
                          <a:r>
                            <a:rPr lang="ko-KR" altLang="en-US" sz="2000" b="1" u="sng" baseline="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000" b="1" u="sng" baseline="0" dirty="0" smtClean="0">
                              <a:solidFill>
                                <a:schemeClr val="tx1"/>
                              </a:solidFill>
                            </a:rPr>
                            <a:t>word</a:t>
                          </a:r>
                          <a:r>
                            <a:rPr lang="ko-KR" altLang="en-US" sz="2000" b="1" u="sng" baseline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2000" b="1" u="sng" baseline="0" dirty="0" smtClean="0">
                              <a:solidFill>
                                <a:schemeClr val="tx1"/>
                              </a:solidFill>
                            </a:rPr>
                            <a:t>relevance</a:t>
                          </a:r>
                          <a:r>
                            <a:rPr lang="ko-KR" altLang="en-US" sz="2000" b="0" u="none" baseline="0" dirty="0" smtClean="0">
                              <a:solidFill>
                                <a:schemeClr val="tx1"/>
                              </a:solidFill>
                            </a:rPr>
                            <a:t>를 나타냄</a:t>
                          </a:r>
                          <a:endParaRPr lang="en-US" altLang="ko-KR" sz="2000" b="0" u="none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en-US" altLang="ko-KR" sz="2000" b="0" u="none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en-US" altLang="ko-KR" sz="2000" b="0" u="none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en-US" altLang="ko-KR" sz="2000" b="0" u="none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en-US" altLang="ko-KR" sz="2000" b="0" u="none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ko-KR" altLang="en-US" sz="2000" b="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193548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868101" y="6934061"/>
            <a:ext cx="6935733" cy="15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15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sz="5400" dirty="0" err="1"/>
              <a:t>EXplainable</a:t>
            </a:r>
            <a:r>
              <a:rPr lang="en-US" altLang="ko-KR" sz="5400" dirty="0"/>
              <a:t> AI (XAI) approach to image </a:t>
            </a:r>
            <a:r>
              <a:rPr lang="en-US" altLang="ko-KR" sz="5400" dirty="0" smtClean="0"/>
              <a:t>captioning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437872"/>
            <a:ext cx="11648997" cy="1108216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dirty="0" smtClean="0"/>
              <a:t>Proposed Model – </a:t>
            </a:r>
            <a:r>
              <a:rPr lang="en-US" altLang="ko-KR" dirty="0" smtClean="0">
                <a:solidFill>
                  <a:srgbClr val="0000FF"/>
                </a:solidFill>
              </a:rPr>
              <a:t>Explanation</a:t>
            </a:r>
            <a:r>
              <a:rPr lang="en-US" altLang="ko-KR" dirty="0" smtClean="0"/>
              <a:t> Part </a:t>
            </a:r>
            <a:r>
              <a:rPr lang="en-US" altLang="ko-KR" dirty="0" smtClean="0">
                <a:solidFill>
                  <a:srgbClr val="0000FF"/>
                </a:solidFill>
              </a:rPr>
              <a:t>(Model </a:t>
            </a:r>
            <a:r>
              <a:rPr lang="ko-KR" altLang="en-US" dirty="0" smtClean="0">
                <a:solidFill>
                  <a:srgbClr val="0000FF"/>
                </a:solidFill>
              </a:rPr>
              <a:t>구성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92794"/>
              </p:ext>
            </p:extLst>
          </p:nvPr>
        </p:nvGraphicFramePr>
        <p:xfrm>
          <a:off x="1053548" y="3546088"/>
          <a:ext cx="10180297" cy="4643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2122">
                  <a:extLst>
                    <a:ext uri="{9D8B030D-6E8A-4147-A177-3AD203B41FA5}">
                      <a16:colId xmlns:a16="http://schemas.microsoft.com/office/drawing/2014/main" val="560762388"/>
                    </a:ext>
                  </a:extLst>
                </a:gridCol>
                <a:gridCol w="7638175">
                  <a:extLst>
                    <a:ext uri="{9D8B030D-6E8A-4147-A177-3AD203B41FA5}">
                      <a16:colId xmlns:a16="http://schemas.microsoft.com/office/drawing/2014/main" val="547349675"/>
                    </a:ext>
                  </a:extLst>
                </a:gridCol>
              </a:tblGrid>
              <a:tr h="2324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Region-word attention model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baseline="0" dirty="0" smtClean="0">
                          <a:solidFill>
                            <a:schemeClr val="tx1"/>
                          </a:solidFill>
                        </a:rPr>
                        <a:t>물체 탐지 과정에서 생성된 </a:t>
                      </a:r>
                      <a:r>
                        <a:rPr lang="en-US" altLang="ko-KR" sz="2800" b="0" baseline="0" dirty="0" smtClean="0">
                          <a:solidFill>
                            <a:schemeClr val="tx1"/>
                          </a:solidFill>
                        </a:rPr>
                        <a:t>region</a:t>
                      </a:r>
                      <a:r>
                        <a:rPr lang="ko-KR" altLang="en-US" sz="2800" b="0" baseline="0" dirty="0" smtClean="0">
                          <a:solidFill>
                            <a:schemeClr val="tx1"/>
                          </a:solidFill>
                        </a:rPr>
                        <a:t>을 이용하여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weight matrix </a:t>
                      </a:r>
                      <a:r>
                        <a:rPr lang="ko-KR" altLang="en-US" sz="2800" b="0" baseline="0" dirty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endParaRPr lang="en-US" altLang="ko-KR" sz="2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827046"/>
                  </a:ext>
                </a:extLst>
              </a:tr>
              <a:tr h="23188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Interpretability</a:t>
                      </a: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 enhancement model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u="none" dirty="0" smtClean="0">
                          <a:solidFill>
                            <a:schemeClr val="tx1"/>
                          </a:solidFill>
                        </a:rPr>
                        <a:t>Generation part</a:t>
                      </a:r>
                      <a:r>
                        <a:rPr lang="ko-KR" altLang="en-US" sz="2800" b="0" u="none" dirty="0" smtClean="0">
                          <a:solidFill>
                            <a:schemeClr val="tx1"/>
                          </a:solidFill>
                        </a:rPr>
                        <a:t>에서 생성된 </a:t>
                      </a:r>
                      <a:r>
                        <a:rPr lang="en-US" altLang="ko-KR" sz="2800" b="1" u="sng" dirty="0" smtClean="0">
                          <a:solidFill>
                            <a:schemeClr val="tx1"/>
                          </a:solidFill>
                        </a:rPr>
                        <a:t>caption</a:t>
                      </a:r>
                      <a:r>
                        <a:rPr lang="ko-KR" altLang="en-US" sz="2800" b="1" u="sng" dirty="0" smtClean="0">
                          <a:solidFill>
                            <a:schemeClr val="tx1"/>
                          </a:solidFill>
                        </a:rPr>
                        <a:t>이 </a:t>
                      </a:r>
                      <a:r>
                        <a:rPr lang="en-US" altLang="ko-KR" sz="2800" b="1" u="sng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ko-KR" altLang="en-US" sz="2800" b="1" u="sng" dirty="0" smtClean="0">
                          <a:solidFill>
                            <a:schemeClr val="tx1"/>
                          </a:solidFill>
                        </a:rPr>
                        <a:t>를 잘 나타내는지를 평가</a:t>
                      </a:r>
                      <a:r>
                        <a:rPr lang="ko-KR" altLang="en-US" sz="2800" b="0" u="none" dirty="0" smtClean="0">
                          <a:solidFill>
                            <a:schemeClr val="tx1"/>
                          </a:solidFill>
                        </a:rPr>
                        <a:t>하기 위해</a:t>
                      </a:r>
                      <a:r>
                        <a:rPr lang="en-US" altLang="ko-KR" sz="2800" b="0" u="non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2800" b="1" u="none" dirty="0" smtClean="0">
                          <a:solidFill>
                            <a:srgbClr val="0000FF"/>
                          </a:solidFill>
                        </a:rPr>
                        <a:t>weight matrix</a:t>
                      </a:r>
                      <a:r>
                        <a:rPr lang="ko-KR" altLang="en-US" sz="2800" b="0" u="none" dirty="0" smtClean="0">
                          <a:solidFill>
                            <a:schemeClr val="tx1"/>
                          </a:solidFill>
                        </a:rPr>
                        <a:t>를 이용하여 </a:t>
                      </a:r>
                      <a:r>
                        <a:rPr lang="en-US" altLang="ko-KR" sz="2800" b="1" u="none" dirty="0" smtClean="0">
                          <a:solidFill>
                            <a:srgbClr val="0000FF"/>
                          </a:solidFill>
                        </a:rPr>
                        <a:t>image-sentence relevance</a:t>
                      </a:r>
                      <a:r>
                        <a:rPr lang="en-US" altLang="ko-KR" sz="2800" b="1" u="none" baseline="0" dirty="0" smtClean="0">
                          <a:solidFill>
                            <a:srgbClr val="0000FF"/>
                          </a:solidFill>
                        </a:rPr>
                        <a:t> loss</a:t>
                      </a:r>
                      <a:r>
                        <a:rPr lang="ko-KR" altLang="en-US" sz="2800" b="0" u="none" baseline="0" dirty="0" smtClean="0">
                          <a:solidFill>
                            <a:schemeClr val="tx1"/>
                          </a:solidFill>
                        </a:rPr>
                        <a:t> 생성</a:t>
                      </a:r>
                      <a:endParaRPr lang="ko-KR" altLang="en-US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935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124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sz="5400" dirty="0" err="1"/>
              <a:t>EXplainable</a:t>
            </a:r>
            <a:r>
              <a:rPr lang="en-US" altLang="ko-KR" sz="5400" dirty="0"/>
              <a:t> AI (XAI) approach to image </a:t>
            </a:r>
            <a:r>
              <a:rPr lang="en-US" altLang="ko-KR" sz="5400" dirty="0" smtClean="0"/>
              <a:t>captioning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437872"/>
            <a:ext cx="11648997" cy="1108216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dirty="0" smtClean="0"/>
              <a:t>Proposed Model – </a:t>
            </a:r>
            <a:r>
              <a:rPr lang="en-US" altLang="ko-KR" dirty="0" smtClean="0">
                <a:solidFill>
                  <a:srgbClr val="0000FF"/>
                </a:solidFill>
              </a:rPr>
              <a:t>Region-Word Attention Model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78052"/>
              </p:ext>
            </p:extLst>
          </p:nvPr>
        </p:nvGraphicFramePr>
        <p:xfrm>
          <a:off x="1237621" y="3226293"/>
          <a:ext cx="10564560" cy="5625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9403">
                  <a:extLst>
                    <a:ext uri="{9D8B030D-6E8A-4147-A177-3AD203B41FA5}">
                      <a16:colId xmlns:a16="http://schemas.microsoft.com/office/drawing/2014/main" val="3788183546"/>
                    </a:ext>
                  </a:extLst>
                </a:gridCol>
                <a:gridCol w="5433637">
                  <a:extLst>
                    <a:ext uri="{9D8B030D-6E8A-4147-A177-3AD203B41FA5}">
                      <a16:colId xmlns:a16="http://schemas.microsoft.com/office/drawing/2014/main" val="2891003504"/>
                    </a:ext>
                  </a:extLst>
                </a:gridCol>
                <a:gridCol w="3521520">
                  <a:extLst>
                    <a:ext uri="{9D8B030D-6E8A-4147-A177-3AD203B41FA5}">
                      <a16:colId xmlns:a16="http://schemas.microsoft.com/office/drawing/2014/main" val="2168576336"/>
                    </a:ext>
                  </a:extLst>
                </a:gridCol>
              </a:tblGrid>
              <a:tr h="18452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Left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Region</a:t>
                      </a:r>
                      <a:r>
                        <a:rPr lang="ko-KR" altLang="en-US" sz="2400" dirty="0" smtClean="0"/>
                        <a:t>과 </a:t>
                      </a:r>
                      <a:r>
                        <a:rPr lang="en-US" altLang="ko-KR" sz="2400" dirty="0" smtClean="0"/>
                        <a:t>word</a:t>
                      </a:r>
                      <a:r>
                        <a:rPr lang="ko-KR" altLang="en-US" sz="2400" dirty="0" smtClean="0"/>
                        <a:t>가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b="1" u="sng" dirty="0" smtClean="0"/>
                        <a:t>attention model</a:t>
                      </a:r>
                      <a:r>
                        <a:rPr lang="ko-KR" altLang="en-US" sz="2400" b="1" u="sng" dirty="0" smtClean="0"/>
                        <a:t>에 입력</a:t>
                      </a:r>
                      <a:r>
                        <a:rPr lang="ko-KR" altLang="en-US" sz="2400" dirty="0" smtClean="0"/>
                        <a:t>됨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790186"/>
                  </a:ext>
                </a:extLst>
              </a:tr>
              <a:tr h="185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Middle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Attention model</a:t>
                      </a:r>
                      <a:r>
                        <a:rPr lang="ko-KR" altLang="en-US" sz="2400" dirty="0" smtClean="0"/>
                        <a:t>의 구조로</a:t>
                      </a:r>
                      <a:r>
                        <a:rPr lang="en-US" altLang="ko-KR" sz="24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2400" b="1" u="sng" dirty="0" smtClean="0"/>
                        <a:t>Feed-forward neural network</a:t>
                      </a:r>
                      <a:r>
                        <a:rPr lang="ko-KR" altLang="en-US" sz="2400" b="1" u="sng" dirty="0" smtClean="0"/>
                        <a:t>으로 파라미터화</a:t>
                      </a:r>
                      <a:r>
                        <a:rPr lang="ko-KR" altLang="en-US" sz="2400" dirty="0" smtClean="0"/>
                        <a:t>됨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040026"/>
                  </a:ext>
                </a:extLst>
              </a:tr>
              <a:tr h="1874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Right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Weight</a:t>
                      </a:r>
                      <a:r>
                        <a:rPr lang="en-US" altLang="ko-KR" sz="2400" baseline="0" dirty="0" smtClean="0"/>
                        <a:t> matrix</a:t>
                      </a:r>
                      <a:r>
                        <a:rPr lang="ko-KR" altLang="en-US" sz="2400" baseline="0" dirty="0" smtClean="0"/>
                        <a:t>로 나타내며</a:t>
                      </a:r>
                      <a:r>
                        <a:rPr lang="en-US" altLang="ko-KR" sz="2400" baseline="0" dirty="0" smtClean="0"/>
                        <a:t>, </a:t>
                      </a:r>
                      <a:r>
                        <a:rPr lang="ko-KR" altLang="en-US" sz="2400" b="1" u="sng" baseline="0" dirty="0" smtClean="0"/>
                        <a:t>모델의 출력</a:t>
                      </a:r>
                      <a:r>
                        <a:rPr lang="ko-KR" altLang="en-US" sz="2400" baseline="0" dirty="0" smtClean="0"/>
                        <a:t>에 해당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ko-KR" altLang="en-US" sz="2400" baseline="0" dirty="0" smtClean="0"/>
                        <a:t>각 </a:t>
                      </a:r>
                      <a:r>
                        <a:rPr lang="en-US" altLang="ko-KR" sz="2400" baseline="0" dirty="0" smtClean="0"/>
                        <a:t>weight vector (weight matrix</a:t>
                      </a:r>
                      <a:r>
                        <a:rPr lang="ko-KR" altLang="en-US" sz="2400" baseline="0" dirty="0" smtClean="0"/>
                        <a:t>의 각 열</a:t>
                      </a:r>
                      <a:r>
                        <a:rPr lang="en-US" altLang="ko-KR" sz="2400" baseline="0" dirty="0" smtClean="0"/>
                        <a:t>)</a:t>
                      </a:r>
                      <a:r>
                        <a:rPr lang="ko-KR" altLang="en-US" sz="2400" baseline="0" dirty="0" smtClean="0"/>
                        <a:t>는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해당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region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과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word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간의 관련성</a:t>
                      </a:r>
                      <a:r>
                        <a:rPr lang="ko-KR" altLang="en-US" sz="2400" baseline="0" dirty="0" smtClean="0"/>
                        <a:t>을 나타냄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196312"/>
                  </a:ext>
                </a:extLst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766" y="3241916"/>
            <a:ext cx="1762277" cy="180716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805" y="5075499"/>
            <a:ext cx="2350411" cy="184213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51" y="6944056"/>
            <a:ext cx="1506083" cy="18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94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sz="5400" dirty="0" err="1"/>
              <a:t>EXplainable</a:t>
            </a:r>
            <a:r>
              <a:rPr lang="en-US" altLang="ko-KR" sz="5400" dirty="0"/>
              <a:t> AI (XAI) approach to image </a:t>
            </a:r>
            <a:r>
              <a:rPr lang="en-US" altLang="ko-KR" sz="5400" dirty="0" smtClean="0"/>
              <a:t>captioning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437871"/>
            <a:ext cx="11648997" cy="1587477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dirty="0" smtClean="0"/>
              <a:t>Proposed Model – </a:t>
            </a:r>
            <a:r>
              <a:rPr lang="en-US" altLang="ko-KR" dirty="0" smtClean="0">
                <a:solidFill>
                  <a:srgbClr val="0000FF"/>
                </a:solidFill>
              </a:rPr>
              <a:t>Region-Word Attention Model</a:t>
            </a:r>
          </a:p>
          <a:p>
            <a:pPr lvl="1" latinLnBrk="1"/>
            <a:r>
              <a:rPr lang="en-US" altLang="ko-KR" dirty="0" smtClean="0">
                <a:solidFill>
                  <a:schemeClr val="tx1"/>
                </a:solidFill>
              </a:rPr>
              <a:t>Weight matrix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weight value</a:t>
            </a:r>
            <a:r>
              <a:rPr lang="ko-KR" altLang="en-US" dirty="0" smtClean="0">
                <a:solidFill>
                  <a:schemeClr val="tx1"/>
                </a:solidFill>
              </a:rPr>
              <a:t>에 대한 계산식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424475" y="4410899"/>
                <a:ext cx="10007600" cy="2707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𝒊𝒋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𝐞𝐱𝐩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𝒊𝒌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𝐭𝐚𝐧𝐡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𝒕𝒉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𝒓𝒆𝒈𝒊𝒐𝒏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𝒕𝒉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𝒘𝒐𝒓𝒅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</m:d>
                    </m:oMath>
                  </m:oMathPara>
                </a14:m>
                <a:endParaRPr lang="en-US" altLang="ko-KR" i="1" kern="100" dirty="0" smtClean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ko-KR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ko-KR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b="1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𝚺</m:t>
                      </m:r>
                      <m:sSub>
                        <m:sSubPr>
                          <m:ctrlPr>
                            <a:rPr lang="en-US" altLang="ko-KR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kern="1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475" y="4410899"/>
                <a:ext cx="10007600" cy="27073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411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상황</a:t>
            </a:r>
            <a:endParaRPr lang="en-US" altLang="ko-KR" dirty="0" smtClean="0"/>
          </a:p>
          <a:p>
            <a:pPr latinLnBrk="1"/>
            <a:r>
              <a:rPr lang="ko-KR" altLang="en-US" dirty="0" smtClean="0"/>
              <a:t>논문</a:t>
            </a:r>
            <a:r>
              <a:rPr lang="en-US" altLang="ko-KR" dirty="0" smtClean="0"/>
              <a:t>: </a:t>
            </a:r>
            <a:r>
              <a:rPr lang="en-US" altLang="ko-KR" b="1" dirty="0"/>
              <a:t>Good Counterfactuals and Where to Find Them: A Case-Based Technique for Generating Counterfactuals for Explainable AI (XAI)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sz="5400" dirty="0" err="1"/>
              <a:t>EXplainable</a:t>
            </a:r>
            <a:r>
              <a:rPr lang="en-US" altLang="ko-KR" sz="5400" dirty="0"/>
              <a:t> AI (XAI) approach to image </a:t>
            </a:r>
            <a:r>
              <a:rPr lang="en-US" altLang="ko-KR" sz="5400" dirty="0" smtClean="0"/>
              <a:t>captioning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437871"/>
            <a:ext cx="11648997" cy="36647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Proposed Model – </a:t>
            </a:r>
            <a:r>
              <a:rPr lang="en-US" altLang="ko-KR" dirty="0" smtClean="0">
                <a:solidFill>
                  <a:srgbClr val="0000FF"/>
                </a:solidFill>
              </a:rPr>
              <a:t>Region-Word Attention Model – Training Procedure</a:t>
            </a:r>
          </a:p>
          <a:p>
            <a:pPr lvl="1" latinLnBrk="1"/>
            <a:r>
              <a:rPr lang="en-US" altLang="ko-KR" dirty="0" smtClean="0">
                <a:solidFill>
                  <a:schemeClr val="tx1"/>
                </a:solidFill>
              </a:rPr>
              <a:t>Explanation part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generation part </a:t>
            </a:r>
            <a:r>
              <a:rPr lang="ko-KR" altLang="en-US" dirty="0" smtClean="0">
                <a:solidFill>
                  <a:schemeClr val="tx1"/>
                </a:solidFill>
              </a:rPr>
              <a:t>이전에 </a:t>
            </a:r>
            <a:r>
              <a:rPr lang="en-US" altLang="ko-KR" dirty="0" smtClean="0">
                <a:solidFill>
                  <a:schemeClr val="tx1"/>
                </a:solidFill>
              </a:rPr>
              <a:t>pre-train</a:t>
            </a:r>
            <a:r>
              <a:rPr lang="ko-KR" altLang="en-US" dirty="0" smtClean="0">
                <a:solidFill>
                  <a:schemeClr val="tx1"/>
                </a:solidFill>
              </a:rPr>
              <a:t>되는데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이를 위해 </a:t>
            </a:r>
            <a:r>
              <a:rPr lang="en-US" altLang="ko-KR" dirty="0" smtClean="0">
                <a:solidFill>
                  <a:srgbClr val="0000FF"/>
                </a:solidFill>
              </a:rPr>
              <a:t>attention model</a:t>
            </a:r>
            <a:r>
              <a:rPr lang="ko-KR" altLang="en-US" dirty="0" smtClean="0">
                <a:solidFill>
                  <a:srgbClr val="0000FF"/>
                </a:solidFill>
              </a:rPr>
              <a:t>이 먼저 훈련</a:t>
            </a:r>
            <a:r>
              <a:rPr lang="ko-KR" altLang="en-US" dirty="0" smtClean="0">
                <a:solidFill>
                  <a:schemeClr val="tx1"/>
                </a:solidFill>
              </a:rPr>
              <a:t>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latinLnBrk="1"/>
            <a:r>
              <a:rPr lang="en-US" altLang="ko-KR" dirty="0" smtClean="0">
                <a:solidFill>
                  <a:schemeClr val="tx1"/>
                </a:solidFill>
              </a:rPr>
              <a:t>Attention model</a:t>
            </a:r>
            <a:r>
              <a:rPr lang="ko-KR" altLang="en-US" dirty="0" smtClean="0">
                <a:solidFill>
                  <a:schemeClr val="tx1"/>
                </a:solidFill>
              </a:rPr>
              <a:t>의 파라미터를 최적화하기 위해 다음의 </a:t>
            </a:r>
            <a:r>
              <a:rPr lang="en-US" altLang="ko-KR" dirty="0" smtClean="0">
                <a:solidFill>
                  <a:schemeClr val="tx1"/>
                </a:solidFill>
              </a:rPr>
              <a:t>loss function </a:t>
            </a:r>
            <a:r>
              <a:rPr lang="ko-KR" altLang="en-US" dirty="0" smtClean="0">
                <a:solidFill>
                  <a:schemeClr val="tx1"/>
                </a:solidFill>
              </a:rPr>
              <a:t>사용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924722" y="6102626"/>
                <a:ext cx="11190357" cy="2807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𝑳𝒐𝒔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𝒂𝒕𝒕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𝑳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𝑳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𝒔𝒊𝒎𝒊𝒍𝒂𝒓𝒊𝒕𝒚</m:t>
                                  </m:r>
                                  <m:d>
                                    <m:d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𝒘𝒆𝒊𝒈𝒉𝒕</m:t>
                                  </m:r>
                                  <m:d>
                                    <m:d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𝑳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𝒏𝒖𝒎𝒃𝒆𝒓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𝒐𝒇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𝒊𝒏𝒑𝒖𝒕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𝒘𝒐𝒓𝒅𝒔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    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𝒍𝒂𝒃𝒆𝒍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𝒐𝒇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𝒘𝒆𝒊𝒈𝒉𝒕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𝒘𝒆𝒊𝒈𝒉𝒕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𝒗𝒂𝒍𝒖𝒆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𝒓𝒆𝒈𝒊𝒐𝒏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𝒘𝒐𝒓𝒅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𝒔𝒊𝒎𝒊𝒍𝒂𝒓𝒊𝒕𝒚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𝒘𝒐𝒓𝒅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𝒔𝒊𝒎𝒊𝒍𝒂𝒓𝒊𝒕𝒚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𝑏𝑒𝑡𝑤𝑒𝑒𝑛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𝒓𝒆𝒈𝒊𝒐𝒏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𝒍𝒂𝒃𝒆𝒍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𝒘𝒐𝒓𝒅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22" y="6102626"/>
                <a:ext cx="11190357" cy="2807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834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sz="5400" dirty="0" err="1"/>
              <a:t>EXplainable</a:t>
            </a:r>
            <a:r>
              <a:rPr lang="en-US" altLang="ko-KR" sz="5400" dirty="0"/>
              <a:t> AI (XAI) approach to image </a:t>
            </a:r>
            <a:r>
              <a:rPr lang="en-US" altLang="ko-KR" sz="5400" dirty="0" smtClean="0"/>
              <a:t>captioning</a:t>
            </a:r>
            <a:endParaRPr lang="ko-KR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5402" y="2201186"/>
                <a:ext cx="11648997" cy="380390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atinLnBrk="1"/>
                <a:r>
                  <a:rPr lang="en-US" altLang="ko-KR" dirty="0" smtClean="0"/>
                  <a:t>Proposed Model –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Interpretability Enhancement (IE) model</a:t>
                </a:r>
              </a:p>
              <a:p>
                <a:pPr lvl="1" latinLnBrk="1"/>
                <a:r>
                  <a:rPr lang="en-US" altLang="ko-KR" dirty="0" smtClean="0">
                    <a:solidFill>
                      <a:schemeClr val="tx1"/>
                    </a:solidFill>
                  </a:rPr>
                  <a:t>IE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모델은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attention model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로부터 생성된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weight matrix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를 이용하여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𝑳𝒐𝒔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를 생성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 latinLnBrk="1"/>
                <a:r>
                  <a:rPr lang="en-US" altLang="ko-KR" dirty="0" smtClean="0">
                    <a:solidFill>
                      <a:schemeClr val="tx1"/>
                    </a:solidFill>
                  </a:rPr>
                  <a:t>Prior probability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 기반한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Bayesian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추론을 이용하여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posterior probability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0000FF"/>
                        </a:solidFill>
                      </a:rPr>
                      <m:t>𝑷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solidFill>
                                  <a:srgbClr val="0000FF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0000FF"/>
                                </a:solidFill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0000FF"/>
                                </a:solidFill>
                              </a:rPr>
                              <m:t>𝒊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ko-KR" altLang="ko-KR" i="1">
                                <a:solidFill>
                                  <a:srgbClr val="0000FF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0000FF"/>
                                </a:solidFill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0000FF"/>
                                </a:solidFill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를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추론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402" y="2201186"/>
                <a:ext cx="11648997" cy="3803902"/>
              </a:xfrm>
              <a:prstGeom prst="rect">
                <a:avLst/>
              </a:prstGeom>
              <a:blipFill>
                <a:blip r:embed="rId2"/>
                <a:stretch>
                  <a:fillRect l="-2093" t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347135" y="6352738"/>
                <a:ext cx="10345530" cy="2196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𝑳𝒐𝒔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𝑷</m:t>
                                  </m:r>
                                  <m:d>
                                    <m:d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𝒏𝒖𝒎𝒃𝒆𝒓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𝒐𝒇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𝒓𝒆𝒈𝒊𝒐𝒏𝒔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𝒊𝒏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𝒑𝒊𝒄𝒌𝒆𝒅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𝒑𝒂𝒊𝒓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𝒏𝒖𝒎𝒃𝒆𝒓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𝒐𝒇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𝒔𝒆𝒍𝒆𝒄𝒕𝒆𝒅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𝒘𝒐𝒓𝒅𝒔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𝒇𝒐𝒓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𝒆𝒂𝒄𝒉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𝒓𝒆𝒈𝒊𝒐𝒏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135" y="6352738"/>
                <a:ext cx="10345530" cy="2196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923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9175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/>
              <a:t>Random Acts of Pizza – </a:t>
            </a:r>
            <a:r>
              <a:rPr lang="ko-KR" altLang="en-US" dirty="0" smtClean="0"/>
              <a:t>테스트 및 </a:t>
            </a:r>
            <a:r>
              <a:rPr lang="en-US" altLang="ko-KR" dirty="0">
                <a:hlinkClick r:id="rId2"/>
              </a:rPr>
              <a:t>https://www.kaggle.com/alvations/basic-nlp-with-nltk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NLP </a:t>
            </a:r>
            <a:r>
              <a:rPr lang="ko-KR" altLang="en-US" dirty="0" smtClean="0"/>
              <a:t>옵션 적용</a:t>
            </a:r>
            <a:endParaRPr lang="en-US" altLang="ko-KR" dirty="0" smtClean="0"/>
          </a:p>
          <a:p>
            <a:pPr marL="841935" lvl="1" indent="-397435"/>
            <a:r>
              <a:rPr lang="ko-KR" altLang="en-US" dirty="0" smtClean="0"/>
              <a:t>논문</a:t>
            </a:r>
            <a:endParaRPr lang="en-US" altLang="ko-KR" dirty="0" smtClean="0"/>
          </a:p>
          <a:p>
            <a:pPr lvl="2" latinLnBrk="1"/>
            <a:r>
              <a:rPr lang="en-US" altLang="ko-KR" sz="2800" dirty="0" err="1"/>
              <a:t>EXplainable</a:t>
            </a:r>
            <a:r>
              <a:rPr lang="en-US" altLang="ko-KR" sz="2800" dirty="0"/>
              <a:t> AI (XAI) approach to image captioning</a:t>
            </a:r>
            <a:endParaRPr lang="ko-KR" altLang="ko-KR" sz="28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0"/>
            <a:ext cx="11136041" cy="643375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Random </a:t>
            </a:r>
            <a:r>
              <a:rPr lang="en-US" altLang="ko-KR" dirty="0"/>
              <a:t>Acts of </a:t>
            </a:r>
            <a:r>
              <a:rPr lang="en-US" altLang="ko-KR" dirty="0" smtClean="0"/>
              <a:t>Pizza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www.kaggle.com/c/random-acts-of-pizza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지금까지 진행한 내용에 대한 테스트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PCA + k Nearest Neighbors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PCA + Decision Tree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hlinkClick r:id="rId3"/>
              </a:rPr>
              <a:t>https://www.kaggle.com/alvations/basic-nlp-with-nltk/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NLP </a:t>
            </a:r>
            <a:r>
              <a:rPr lang="ko-KR" altLang="en-US" dirty="0"/>
              <a:t>옵션 </a:t>
            </a:r>
            <a:r>
              <a:rPr lang="ko-KR" altLang="en-US" dirty="0" smtClean="0"/>
              <a:t>적용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77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0"/>
            <a:ext cx="11136041" cy="14491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Random </a:t>
            </a:r>
            <a:r>
              <a:rPr lang="en-US" altLang="ko-KR" dirty="0"/>
              <a:t>Acts of </a:t>
            </a:r>
            <a:r>
              <a:rPr lang="en-US" altLang="ko-KR" dirty="0" smtClean="0"/>
              <a:t>Pizza - TEST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PCA + 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k Nearest Neighbors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559232"/>
              </p:ext>
            </p:extLst>
          </p:nvPr>
        </p:nvGraphicFramePr>
        <p:xfrm>
          <a:off x="1491318" y="3501483"/>
          <a:ext cx="9675132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8783">
                  <a:extLst>
                    <a:ext uri="{9D8B030D-6E8A-4147-A177-3AD203B41FA5}">
                      <a16:colId xmlns:a16="http://schemas.microsoft.com/office/drawing/2014/main" val="3045463649"/>
                    </a:ext>
                  </a:extLst>
                </a:gridCol>
                <a:gridCol w="2418783">
                  <a:extLst>
                    <a:ext uri="{9D8B030D-6E8A-4147-A177-3AD203B41FA5}">
                      <a16:colId xmlns:a16="http://schemas.microsoft.com/office/drawing/2014/main" val="2123005891"/>
                    </a:ext>
                  </a:extLst>
                </a:gridCol>
                <a:gridCol w="2418783">
                  <a:extLst>
                    <a:ext uri="{9D8B030D-6E8A-4147-A177-3AD203B41FA5}">
                      <a16:colId xmlns:a16="http://schemas.microsoft.com/office/drawing/2014/main" val="4102627365"/>
                    </a:ext>
                  </a:extLst>
                </a:gridCol>
                <a:gridCol w="2418783">
                  <a:extLst>
                    <a:ext uri="{9D8B030D-6E8A-4147-A177-3AD203B41FA5}">
                      <a16:colId xmlns:a16="http://schemas.microsoft.com/office/drawing/2014/main" val="3515509751"/>
                    </a:ext>
                  </a:extLst>
                </a:gridCol>
              </a:tblGrid>
              <a:tr h="271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k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PCA</a:t>
                      </a:r>
                      <a:r>
                        <a:rPr lang="ko-KR" altLang="en-US" sz="2400" dirty="0" smtClean="0"/>
                        <a:t>성분 개수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Target col </a:t>
                      </a:r>
                      <a:r>
                        <a:rPr lang="ko-KR" altLang="en-US" sz="2400" dirty="0" smtClean="0"/>
                        <a:t>제외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64757"/>
                  </a:ext>
                </a:extLst>
              </a:tr>
              <a:tr h="308497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False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0.51852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910351"/>
                  </a:ext>
                </a:extLst>
              </a:tr>
              <a:tr h="3084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True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0.55107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745054"/>
                  </a:ext>
                </a:extLst>
              </a:tr>
              <a:tr h="3084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False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0.52069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94219"/>
                  </a:ext>
                </a:extLst>
              </a:tr>
              <a:tr h="3084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True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0.53229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02838"/>
                  </a:ext>
                </a:extLst>
              </a:tr>
              <a:tr h="3084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False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0.53803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44848"/>
                  </a:ext>
                </a:extLst>
              </a:tr>
              <a:tr h="3084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4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True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0.57553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227645"/>
                  </a:ext>
                </a:extLst>
              </a:tr>
              <a:tr h="3084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False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0.51205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088346"/>
                  </a:ext>
                </a:extLst>
              </a:tr>
              <a:tr h="3084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0.58344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42061"/>
                  </a:ext>
                </a:extLst>
              </a:tr>
              <a:tr h="3084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6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True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0.56844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516807"/>
                  </a:ext>
                </a:extLst>
              </a:tr>
              <a:tr h="3084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7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True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0.56359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9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545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0"/>
            <a:ext cx="11136041" cy="14491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Random </a:t>
            </a:r>
            <a:r>
              <a:rPr lang="en-US" altLang="ko-KR" dirty="0"/>
              <a:t>Acts of </a:t>
            </a:r>
            <a:r>
              <a:rPr lang="en-US" altLang="ko-KR" dirty="0" smtClean="0"/>
              <a:t>Pizza - TEST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PCA + 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Decision Tree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15097"/>
              </p:ext>
            </p:extLst>
          </p:nvPr>
        </p:nvGraphicFramePr>
        <p:xfrm>
          <a:off x="933140" y="3501483"/>
          <a:ext cx="1066056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113">
                  <a:extLst>
                    <a:ext uri="{9D8B030D-6E8A-4147-A177-3AD203B41FA5}">
                      <a16:colId xmlns:a16="http://schemas.microsoft.com/office/drawing/2014/main" val="2123005891"/>
                    </a:ext>
                  </a:extLst>
                </a:gridCol>
                <a:gridCol w="2532659">
                  <a:extLst>
                    <a:ext uri="{9D8B030D-6E8A-4147-A177-3AD203B41FA5}">
                      <a16:colId xmlns:a16="http://schemas.microsoft.com/office/drawing/2014/main" val="4102627365"/>
                    </a:ext>
                  </a:extLst>
                </a:gridCol>
                <a:gridCol w="2029522">
                  <a:extLst>
                    <a:ext uri="{9D8B030D-6E8A-4147-A177-3AD203B41FA5}">
                      <a16:colId xmlns:a16="http://schemas.microsoft.com/office/drawing/2014/main" val="565364689"/>
                    </a:ext>
                  </a:extLst>
                </a:gridCol>
                <a:gridCol w="1834158">
                  <a:extLst>
                    <a:ext uri="{9D8B030D-6E8A-4147-A177-3AD203B41FA5}">
                      <a16:colId xmlns:a16="http://schemas.microsoft.com/office/drawing/2014/main" val="1615152796"/>
                    </a:ext>
                  </a:extLst>
                </a:gridCol>
                <a:gridCol w="2132113">
                  <a:extLst>
                    <a:ext uri="{9D8B030D-6E8A-4147-A177-3AD203B41FA5}">
                      <a16:colId xmlns:a16="http://schemas.microsoft.com/office/drawing/2014/main" val="3515509751"/>
                    </a:ext>
                  </a:extLst>
                </a:gridCol>
              </a:tblGrid>
              <a:tr h="271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PCA</a:t>
                      </a:r>
                      <a:r>
                        <a:rPr lang="ko-KR" altLang="en-US" sz="2400" dirty="0" smtClean="0"/>
                        <a:t>성분 개수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Target col </a:t>
                      </a:r>
                      <a:r>
                        <a:rPr lang="ko-KR" altLang="en-US" sz="2400" dirty="0" smtClean="0"/>
                        <a:t>제외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Tree</a:t>
                      </a:r>
                      <a:r>
                        <a:rPr lang="en-US" altLang="ko-KR" sz="2400" baseline="0" dirty="0" smtClean="0"/>
                        <a:t> depth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Splitter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64757"/>
                  </a:ext>
                </a:extLst>
              </a:tr>
              <a:tr h="308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Best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0.50704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910351"/>
                  </a:ext>
                </a:extLst>
              </a:tr>
              <a:tr h="308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Best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0.51505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745054"/>
                  </a:ext>
                </a:extLst>
              </a:tr>
              <a:tr h="308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Best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0.51976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94219"/>
                  </a:ext>
                </a:extLst>
              </a:tr>
              <a:tr h="308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Best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0.46435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02838"/>
                  </a:ext>
                </a:extLst>
              </a:tr>
              <a:tr h="308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Random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0.51571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44848"/>
                  </a:ext>
                </a:extLst>
              </a:tr>
              <a:tr h="308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Random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0.51223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227645"/>
                  </a:ext>
                </a:extLst>
              </a:tr>
              <a:tr h="308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Random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0.50311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088346"/>
                  </a:ext>
                </a:extLst>
              </a:tr>
              <a:tr h="308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Best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0.51424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42061"/>
                  </a:ext>
                </a:extLst>
              </a:tr>
              <a:tr h="308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Best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0.50889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516807"/>
                  </a:ext>
                </a:extLst>
              </a:tr>
              <a:tr h="308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Random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0.50662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9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817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0"/>
            <a:ext cx="11136041" cy="14491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Random </a:t>
            </a:r>
            <a:r>
              <a:rPr lang="en-US" altLang="ko-KR" dirty="0"/>
              <a:t>Acts of </a:t>
            </a:r>
            <a:r>
              <a:rPr lang="en-US" altLang="ko-KR" dirty="0" smtClean="0"/>
              <a:t>Pizza - TEST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PCA + 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k Nearest Neighbors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118005"/>
              </p:ext>
            </p:extLst>
          </p:nvPr>
        </p:nvGraphicFramePr>
        <p:xfrm>
          <a:off x="1491318" y="3501483"/>
          <a:ext cx="9675132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8783">
                  <a:extLst>
                    <a:ext uri="{9D8B030D-6E8A-4147-A177-3AD203B41FA5}">
                      <a16:colId xmlns:a16="http://schemas.microsoft.com/office/drawing/2014/main" val="3045463649"/>
                    </a:ext>
                  </a:extLst>
                </a:gridCol>
                <a:gridCol w="2418783">
                  <a:extLst>
                    <a:ext uri="{9D8B030D-6E8A-4147-A177-3AD203B41FA5}">
                      <a16:colId xmlns:a16="http://schemas.microsoft.com/office/drawing/2014/main" val="2123005891"/>
                    </a:ext>
                  </a:extLst>
                </a:gridCol>
                <a:gridCol w="2418783">
                  <a:extLst>
                    <a:ext uri="{9D8B030D-6E8A-4147-A177-3AD203B41FA5}">
                      <a16:colId xmlns:a16="http://schemas.microsoft.com/office/drawing/2014/main" val="4102627365"/>
                    </a:ext>
                  </a:extLst>
                </a:gridCol>
                <a:gridCol w="2418783">
                  <a:extLst>
                    <a:ext uri="{9D8B030D-6E8A-4147-A177-3AD203B41FA5}">
                      <a16:colId xmlns:a16="http://schemas.microsoft.com/office/drawing/2014/main" val="3515509751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k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PCA</a:t>
                      </a:r>
                      <a:r>
                        <a:rPr lang="ko-KR" altLang="en-US" sz="2400" dirty="0" smtClean="0"/>
                        <a:t>성분 개수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Target col </a:t>
                      </a:r>
                      <a:r>
                        <a:rPr lang="ko-KR" altLang="en-US" sz="2400" dirty="0" smtClean="0"/>
                        <a:t>제외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64757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15</a:t>
                      </a:r>
                      <a:endParaRPr lang="ko-KR" altLang="en-US" sz="2400" dirty="0"/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5</a:t>
                      </a:r>
                      <a:endParaRPr lang="ko-KR" altLang="en-US" sz="2400" dirty="0"/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True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0.57911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91035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8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0.57397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745054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9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0.57889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94219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11</a:t>
                      </a:r>
                      <a:endParaRPr lang="ko-KR" altLang="en-US" sz="24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0.58183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0283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12</a:t>
                      </a:r>
                      <a:endParaRPr lang="ko-KR" altLang="en-US" sz="24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0.58132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4484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13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0.58054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227645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0.58377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088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4571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0"/>
            <a:ext cx="11136041" cy="189351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Random </a:t>
            </a:r>
            <a:r>
              <a:rPr lang="en-US" altLang="ko-KR" dirty="0"/>
              <a:t>Acts of </a:t>
            </a:r>
            <a:r>
              <a:rPr lang="en-US" altLang="ko-KR" dirty="0" smtClean="0"/>
              <a:t>Pizza - TEST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RANKING 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(0.58377 : 261/462, 56.49%)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5104631"/>
            <a:ext cx="11766211" cy="10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71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1"/>
            <a:ext cx="11648997" cy="616612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Random </a:t>
            </a:r>
            <a:r>
              <a:rPr lang="en-US" altLang="ko-KR" dirty="0"/>
              <a:t>Acts of </a:t>
            </a:r>
            <a:r>
              <a:rPr lang="en-US" altLang="ko-KR" dirty="0" smtClean="0"/>
              <a:t>Pizza – NLP option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hlinkClick r:id="rId2"/>
              </a:rPr>
              <a:t>https://www.kaggle.com/alvations/basic-nlp-with-nltk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숫자 값이 있는 열들을 이용하는 대신</a:t>
            </a:r>
            <a:r>
              <a:rPr lang="en-US" altLang="ko-KR" dirty="0" smtClean="0">
                <a:sym typeface="Helvetica"/>
              </a:rPr>
              <a:t>, </a:t>
            </a:r>
            <a:r>
              <a:rPr lang="ko-KR" altLang="en-US" dirty="0" smtClean="0">
                <a:sym typeface="Helvetica"/>
              </a:rPr>
              <a:t>텍스트 값만 있는 열을 이용하여 판단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살펴볼 열</a:t>
            </a:r>
            <a:r>
              <a:rPr lang="en-US" altLang="ko-KR" dirty="0" smtClean="0">
                <a:sym typeface="Helvetica"/>
              </a:rPr>
              <a:t>: </a:t>
            </a:r>
            <a:r>
              <a:rPr lang="en-US" altLang="ko-KR" dirty="0" err="1" smtClean="0">
                <a:solidFill>
                  <a:srgbClr val="FF0000"/>
                </a:solidFill>
                <a:sym typeface="Helvetica"/>
              </a:rPr>
              <a:t>request_text_edit_aware</a:t>
            </a:r>
            <a:endParaRPr lang="en-US" altLang="ko-KR" dirty="0" smtClean="0">
              <a:solidFill>
                <a:srgbClr val="FF0000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Prediction result </a:t>
            </a:r>
            <a:r>
              <a:rPr lang="ko-KR" altLang="en-US" dirty="0" smtClean="0">
                <a:solidFill>
                  <a:srgbClr val="FF0000"/>
                </a:solidFill>
                <a:sym typeface="Helvetica"/>
              </a:rPr>
              <a:t>도출 가능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확인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추후 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minor modification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을 하여 개선한 후 점수 도출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71" y="6758304"/>
            <a:ext cx="9642707" cy="18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88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864</Words>
  <Application>Microsoft Office PowerPoint</Application>
  <PresentationFormat>Custom</PresentationFormat>
  <Paragraphs>262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Paper: EXplainable AI (XAI) approach to image captioning</vt:lpstr>
      <vt:lpstr>Paper: EXplainable AI (XAI) approach to image captioning</vt:lpstr>
      <vt:lpstr>Paper: EXplainable AI (XAI) approach to image captioning</vt:lpstr>
      <vt:lpstr>Paper: EXplainable AI (XAI) approach to image captioning</vt:lpstr>
      <vt:lpstr>Paper: EXplainable AI (XAI) approach to image captioning</vt:lpstr>
      <vt:lpstr>Paper: EXplainable AI (XAI) approach to image captioning</vt:lpstr>
      <vt:lpstr>Paper: EXplainable AI (XAI) approach to image captioning</vt:lpstr>
      <vt:lpstr>Paper: EXplainable AI (XAI) approach to image captioning</vt:lpstr>
      <vt:lpstr>Paper: EXplainable AI (XAI) approach to image captioning</vt:lpstr>
      <vt:lpstr>Paper: EXplainable AI (XAI) approach to image captioning</vt:lpstr>
      <vt:lpstr>Paper: EXplainable AI (XAI) approach to image captioning</vt:lpstr>
      <vt:lpstr>Paper: EXplainable AI (XAI) approach to image captioning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2261</cp:revision>
  <cp:lastPrinted>2020-05-01T05:17:35Z</cp:lastPrinted>
  <dcterms:modified xsi:type="dcterms:W3CDTF">2020-09-11T03:27:43Z</dcterms:modified>
</cp:coreProperties>
</file>