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57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339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9933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5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6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8540379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20.08.19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55935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Weighted Harvest-Then-Transmit: UAV-Enabled Wireless Powered Communication Networks </a:t>
            </a:r>
            <a:r>
              <a:rPr lang="ko-KR" altLang="en-US" dirty="0" smtClean="0"/>
              <a:t>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DL period</a:t>
            </a:r>
            <a:r>
              <a:rPr lang="ko-KR" altLang="en-US" dirty="0" smtClean="0"/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/>
              <a:t>은 모든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에너지를 </a:t>
            </a:r>
            <a:r>
              <a:rPr lang="en-US" altLang="ko-KR" dirty="0" smtClean="0"/>
              <a:t>broadcast</a:t>
            </a:r>
            <a:r>
              <a:rPr lang="ko-KR" altLang="en-US" dirty="0" smtClean="0"/>
              <a:t>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</a:t>
            </a:r>
            <a:r>
              <a:rPr lang="en-US" altLang="ko-KR" dirty="0" smtClean="0">
                <a:solidFill>
                  <a:srgbClr val="0000FF"/>
                </a:solidFill>
              </a:rPr>
              <a:t>node </a:t>
            </a:r>
            <a:r>
              <a:rPr lang="en-US" altLang="ko-KR" dirty="0" err="1" smtClean="0">
                <a:solidFill>
                  <a:srgbClr val="0000FF"/>
                </a:solidFill>
              </a:rPr>
              <a:t>i</a:t>
            </a:r>
            <a:r>
              <a:rPr lang="ko-KR" altLang="en-US" dirty="0" smtClean="0">
                <a:solidFill>
                  <a:srgbClr val="0000FF"/>
                </a:solidFill>
              </a:rPr>
              <a:t>에서의 </a:t>
            </a:r>
            <a:r>
              <a:rPr lang="en-US" altLang="ko-KR" dirty="0" smtClean="0">
                <a:solidFill>
                  <a:srgbClr val="0000FF"/>
                </a:solidFill>
              </a:rPr>
              <a:t>harvested energy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LGN</a:t>
            </a:r>
            <a:r>
              <a:rPr lang="ko-KR" altLang="en-US" dirty="0" smtClean="0">
                <a:solidFill>
                  <a:srgbClr val="0000FF"/>
                </a:solidFill>
              </a:rPr>
              <a:t>에서의 </a:t>
            </a:r>
            <a:r>
              <a:rPr lang="en-US" altLang="ko-KR" dirty="0" smtClean="0">
                <a:solidFill>
                  <a:srgbClr val="0000FF"/>
                </a:solidFill>
              </a:rPr>
              <a:t>harvested energy</a:t>
            </a:r>
            <a:r>
              <a:rPr lang="ko-KR" altLang="en-US" dirty="0" smtClean="0"/>
              <a:t>는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08150" y="4833260"/>
                <a:ext cx="8588500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𝒉𝒂𝒑</m:t>
                          </m:r>
                        </m:sup>
                      </m:sSubSup>
                      <m:r>
                        <a:rPr lang="ko-KR" alt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𝒉𝒂𝒑</m:t>
                          </m:r>
                        </m:sup>
                      </m:sSubSup>
                      <m:sSubSup>
                        <m:sSubSup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𝒉𝒂𝒑</m:t>
                          </m:r>
                        </m:sup>
                      </m:sSubSup>
                      <m:sSub>
                        <m:sSub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sSub>
                        <m:sSub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𝑫𝑳</m:t>
                          </m:r>
                        </m:sub>
                      </m:sSub>
                      <m:r>
                        <a:rPr lang="ko-KR" altLang="en-US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𝒉𝒂𝒑</m:t>
                          </m:r>
                        </m:sup>
                      </m:sSubSup>
                      <m:sSubSup>
                        <m:sSubSup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𝒉𝒂𝒑</m:t>
                          </m:r>
                        </m:sup>
                      </m:sSubSup>
                      <m:sSub>
                        <m:sSub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𝒖𝒂𝒗</m:t>
                                  </m:r>
                                </m:sub>
                              </m:sSub>
                            </m:den>
                          </m:f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ko-KR" altLang="en-US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150" y="4833260"/>
                <a:ext cx="8588500" cy="922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53798" y="5795756"/>
                <a:ext cx="9367663" cy="555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≤</m:t>
                    </m:r>
                    <m:sSubSup>
                      <m:sSubSup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𝒉𝒂𝒑</m:t>
                        </m:r>
                      </m:sup>
                    </m:sSubSup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ko-KR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은</a:t>
                </a:r>
                <a:r>
                  <a:rPr lang="en-US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node </a:t>
                </a:r>
                <a:r>
                  <a:rPr lang="en-US" altLang="ko-KR" dirty="0" err="1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</a:t>
                </a:r>
                <a:r>
                  <a:rPr lang="ko-KR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에서의 </a:t>
                </a:r>
                <a:r>
                  <a:rPr lang="en-US" altLang="ko-KR" dirty="0">
                    <a:solidFill>
                      <a:srgbClr val="0000F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energy harvesting efficiency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798" y="5795756"/>
                <a:ext cx="9367663" cy="555793"/>
              </a:xfrm>
              <a:prstGeom prst="rect">
                <a:avLst/>
              </a:prstGeom>
              <a:blipFill>
                <a:blip r:embed="rId3"/>
                <a:stretch>
                  <a:fillRect b="-18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87453" y="7242201"/>
                <a:ext cx="5500352" cy="496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𝒖𝒂𝒗</m:t>
                          </m:r>
                        </m:sup>
                      </m:sSubSup>
                      <m:r>
                        <a:rPr lang="ko-KR" altLang="en-US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𝒖𝒂𝒗</m:t>
                          </m:r>
                        </m:sup>
                      </m:sSubSup>
                      <m:sSubSup>
                        <m:sSubSup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𝒖𝒂𝒗</m:t>
                          </m:r>
                        </m:sup>
                      </m:sSubSup>
                      <m:sSub>
                        <m:sSub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b>
                      </m:sSub>
                      <m:sSub>
                        <m:sSub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ko-KR" alt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ko-KR" altLang="en-US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ko-KR" alt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acc>
                        <m:accPr>
                          <m:chr m:val="̂"/>
                          <m:ctrlPr>
                            <a:rPr lang="ko-KR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  <m:r>
                        <a:rPr lang="ko-KR" alt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53" y="7242201"/>
                <a:ext cx="5500352" cy="496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34753" y="7738491"/>
                <a:ext cx="4188261" cy="1286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𝐰𝐡𝐞𝐫𝐞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ko-KR" alt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𝒉𝒂𝒑</m:t>
                              </m:r>
                            </m:sup>
                          </m:sSubSup>
                          <m:nary>
                            <m:naryPr>
                              <m:chr m:val="∑"/>
                              <m:limLoc m:val="subSup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ko-KR" alt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acc>
                                <m:accPr>
                                  <m:chr m:val="̂"/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</m:acc>
                            </m:sup>
                            <m:e>
                              <m:f>
                                <m:f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𝒉𝒂𝒑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753" y="7738491"/>
                <a:ext cx="4188261" cy="1286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425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28028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Weighted Harvest-Then-Transmit: UAV-Enabled Wireless Powered Communication Networks </a:t>
            </a:r>
            <a:r>
              <a:rPr lang="ko-KR" altLang="en-US" dirty="0" smtClean="0"/>
              <a:t>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따라서 </a:t>
            </a:r>
            <a:r>
              <a:rPr lang="ko-KR" altLang="en-US" dirty="0" smtClean="0">
                <a:solidFill>
                  <a:srgbClr val="0000FF"/>
                </a:solidFill>
              </a:rPr>
              <a:t>전체 </a:t>
            </a:r>
            <a:r>
              <a:rPr lang="en-US" altLang="ko-KR" dirty="0" smtClean="0">
                <a:solidFill>
                  <a:srgbClr val="0000FF"/>
                </a:solidFill>
              </a:rPr>
              <a:t>harvested energy</a:t>
            </a:r>
            <a:r>
              <a:rPr lang="ko-KR" altLang="en-US" dirty="0" smtClean="0">
                <a:solidFill>
                  <a:schemeClr val="tx1"/>
                </a:solidFill>
              </a:rPr>
              <a:t>는 다음과 같음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451499"/>
                <a:ext cx="8704613" cy="4439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𝒕𝒐𝒕𝒂𝒍</m:t>
                          </m:r>
                        </m:sup>
                      </m:sSub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𝒉𝒂𝒑</m:t>
                          </m:r>
                        </m:sup>
                      </m:sSub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𝒖𝒂𝒗</m:t>
                          </m:r>
                        </m:sup>
                      </m:sSubSup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=1,2,…,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𝐾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h𝑎𝑝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h𝑎𝑝</m:t>
                          </m:r>
                        </m:sup>
                      </m:sSubSup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𝑢𝑎𝑣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𝑢𝑎𝑣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𝑢𝑎𝑣</m:t>
                          </m:r>
                        </m:sup>
                      </m:sSubSup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h𝑎𝑝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h𝑎𝑝</m:t>
                          </m:r>
                        </m:sup>
                      </m:sSubSup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𝑢𝑎𝑣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𝑢𝑎𝑣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𝑢𝑎𝑣</m:t>
                          </m:r>
                        </m:sup>
                      </m:sSubSup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sub>
                      </m:sSub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h𝑎𝑝</m:t>
                              </m:r>
                            </m:sup>
                          </m:sSubSup>
                          <m:nary>
                            <m:naryPr>
                              <m:chr m:val="∑"/>
                              <m:limLoc m:val="subSup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acc>
                                <m:accPr>
                                  <m:chr m:val="̂"/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sup>
                            <m:e>
                              <m:f>
                                <m:f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ko-KR" altLang="ko-KR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ko-KR" i="1" kern="10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h𝑎𝑝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𝒉𝒂𝒑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𝒉𝒂𝒑</m:t>
                          </m:r>
                        </m:sup>
                      </m:sSubSup>
                      <m:sSub>
                        <m:sSub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𝒖𝒂𝒗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sSubSup>
                        <m:sSubSup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𝒖𝒂𝒗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𝒖𝒂𝒗</m:t>
                          </m:r>
                        </m:sup>
                      </m:sSubSup>
                      <m:f>
                        <m:f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𝒘𝒅𝒍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𝒉𝒂𝒑</m:t>
                              </m:r>
                            </m:sup>
                          </m:sSubSup>
                          <m:nary>
                            <m:naryPr>
                              <m:chr m:val="∑"/>
                              <m:limLoc m:val="subSup"/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acc>
                                <m:accPr>
                                  <m:chr m:val="̂"/>
                                  <m:ctrlPr>
                                    <a:rPr lang="ko-KR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</m:acc>
                            </m:sup>
                            <m:e>
                              <m:f>
                                <m:fPr>
                                  <m:ctrlPr>
                                    <a:rPr lang="ko-KR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ko-KR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𝒉𝒂𝒑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51499"/>
                <a:ext cx="8704613" cy="4439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84398" y="4370119"/>
                <a:ext cx="5367239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&amp;1 </m:t>
                              </m:r>
                              <m: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𝑐𝑙𝑎𝑠𝑠𝑖𝑓𝑖𝑒𝑑</m:t>
                              </m:r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𝐿𝐺𝑁</m:t>
                              </m:r>
                            </m:e>
                            <m:e>
                              <m:r>
                                <a:rPr lang="ko-KR" altLang="en-US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&amp;0 </m:t>
                              </m:r>
                              <m:r>
                                <a:rPr lang="ko-KR" alt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398" y="4370119"/>
                <a:ext cx="5367239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241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0"/>
                <a:ext cx="11529060" cy="280283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Weighted Harvest-Then-Transmit: UAV-Enabled Wireless Powered Communication Networks </a:t>
                </a:r>
                <a:r>
                  <a:rPr lang="ko-KR" altLang="en-US" dirty="0" smtClean="0"/>
                  <a:t>논문 학습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HGN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에서의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UL period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동안의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𝒉𝒂𝒑</m:t>
                        </m:r>
                      </m:sup>
                    </m:sSubSup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sym typeface="Helvetica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sym typeface="Helvetica"/>
                          </a:rPr>
                          <m:t>𝒊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  <a:sym typeface="Helvetica"/>
                          </a:rPr>
                          <m:t>𝒖𝒂𝒗</m:t>
                        </m:r>
                      </m:sup>
                    </m:sSubSup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의 값은 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0"/>
                <a:ext cx="11529060" cy="2802839"/>
              </a:xfrm>
              <a:prstGeom prst="rect">
                <a:avLst/>
              </a:prstGeom>
              <a:blipFill>
                <a:blip r:embed="rId2"/>
                <a:stretch>
                  <a:fillRect l="-2061" t="-3478" b="-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83366" y="4594683"/>
                <a:ext cx="5198090" cy="991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𝒉𝒂𝒑</m:t>
                          </m:r>
                        </m:sup>
                      </m:sSubSup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𝒉𝒂𝒑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𝒕𝒐𝒕𝒂𝒍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ko-KR" alt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ko-KR" altLang="en-US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ko-KR" alt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ko-KR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ko-KR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</m:oMath>
                  </m:oMathPara>
                </a14:m>
                <a:endParaRPr lang="ko-KR" altLang="en-US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66" y="4594683"/>
                <a:ext cx="5198090" cy="991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83366" y="6038524"/>
                <a:ext cx="4491999" cy="922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𝒖𝒂𝒗</m:t>
                          </m:r>
                        </m:sup>
                      </m:sSubSup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𝒖𝒂𝒗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𝒕𝒐𝒕𝒂𝒍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ko-KR" altLang="en-US" b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=1,2,…,</m:t>
                      </m:r>
                      <m:acc>
                        <m:accPr>
                          <m:chr m:val="̂"/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66" y="6038524"/>
                <a:ext cx="4491999" cy="9225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6589" y="7413179"/>
                <a:ext cx="12385551" cy="555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≤</m:t>
                    </m:r>
                    <m:sSubSup>
                      <m:sSubSup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𝒉𝒂𝒑</m:t>
                        </m:r>
                      </m:sup>
                    </m:sSubSup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ko-KR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은 </a:t>
                </a:r>
                <a:r>
                  <a:rPr lang="en-US" altLang="ko-KR" dirty="0">
                    <a:solidFill>
                      <a:srgbClr val="0000F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steady state</a:t>
                </a:r>
                <a:r>
                  <a:rPr lang="ko-KR" altLang="ko-KR" dirty="0">
                    <a:solidFill>
                      <a:srgbClr val="0000F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en-US" altLang="ko-KR" dirty="0">
                    <a:solidFill>
                      <a:srgbClr val="0000F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HGN</a:t>
                </a:r>
                <a:r>
                  <a:rPr lang="ko-KR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에서 </a:t>
                </a:r>
                <a:r>
                  <a:rPr lang="en-US" altLang="ko-KR" dirty="0">
                    <a:solidFill>
                      <a:srgbClr val="0000F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UL WIT</a:t>
                </a:r>
                <a:r>
                  <a:rPr lang="ko-KR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사용된 </a:t>
                </a:r>
                <a:r>
                  <a:rPr lang="ko-KR" altLang="ko-KR" dirty="0">
                    <a:solidFill>
                      <a:srgbClr val="0000F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전체 </a:t>
                </a:r>
                <a:r>
                  <a:rPr lang="en-US" altLang="ko-KR" dirty="0">
                    <a:solidFill>
                      <a:srgbClr val="0000F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harvest energy</a:t>
                </a:r>
                <a:r>
                  <a:rPr lang="ko-KR" altLang="ko-KR" dirty="0">
                    <a:solidFill>
                      <a:srgbClr val="0000F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비율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89" y="7413179"/>
                <a:ext cx="12385551" cy="555793"/>
              </a:xfrm>
              <a:prstGeom prst="rect">
                <a:avLst/>
              </a:prstGeom>
              <a:blipFill>
                <a:blip r:embed="rId5"/>
                <a:stretch>
                  <a:fillRect r="-591" b="-18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2084" y="8095151"/>
                <a:ext cx="1272639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≤</m:t>
                    </m:r>
                    <m:sSubSup>
                      <m:sSubSup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𝒖𝒂𝒗</m:t>
                        </m:r>
                      </m:sup>
                    </m:sSubSup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ko-KR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은 </a:t>
                </a:r>
                <a:r>
                  <a:rPr lang="en-US" altLang="ko-KR" dirty="0">
                    <a:solidFill>
                      <a:srgbClr val="0000F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steady state</a:t>
                </a:r>
                <a:r>
                  <a:rPr lang="ko-KR" altLang="ko-KR" dirty="0">
                    <a:solidFill>
                      <a:srgbClr val="0000F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en-US" altLang="ko-KR" dirty="0">
                    <a:solidFill>
                      <a:srgbClr val="0000F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LGN</a:t>
                </a:r>
                <a:r>
                  <a:rPr lang="ko-KR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에서 </a:t>
                </a:r>
                <a:r>
                  <a:rPr lang="en-US" altLang="ko-KR" dirty="0">
                    <a:solidFill>
                      <a:srgbClr val="0000F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UL WIT</a:t>
                </a:r>
                <a:r>
                  <a:rPr lang="ko-KR" altLang="ko-KR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사용된 </a:t>
                </a:r>
                <a:r>
                  <a:rPr lang="ko-KR" altLang="ko-KR" dirty="0">
                    <a:solidFill>
                      <a:srgbClr val="0000F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전체 </a:t>
                </a:r>
                <a:r>
                  <a:rPr lang="en-US" altLang="ko-KR" dirty="0">
                    <a:solidFill>
                      <a:srgbClr val="0000F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harvest energy</a:t>
                </a:r>
                <a:r>
                  <a:rPr lang="ko-KR" altLang="ko-KR" dirty="0">
                    <a:solidFill>
                      <a:srgbClr val="0000F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비율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84" y="8095151"/>
                <a:ext cx="12726393" cy="461665"/>
              </a:xfrm>
              <a:prstGeom prst="rect">
                <a:avLst/>
              </a:prstGeom>
              <a:blipFill>
                <a:blip r:embed="rId6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635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28028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Weighted Harvest-Then-Transmit: UAV-Enabled Wireless Powered Communication Networks </a:t>
            </a:r>
            <a:r>
              <a:rPr lang="ko-KR" altLang="en-US" dirty="0" smtClean="0"/>
              <a:t>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따라서 </a:t>
            </a:r>
            <a:r>
              <a:rPr lang="en-US" altLang="ko-KR" dirty="0" smtClean="0">
                <a:solidFill>
                  <a:srgbClr val="FF0000"/>
                </a:solidFill>
              </a:rPr>
              <a:t>LGN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i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achievable UL throughput</a:t>
            </a:r>
            <a:r>
              <a:rPr lang="ko-KR" altLang="en-US" dirty="0" smtClean="0">
                <a:solidFill>
                  <a:schemeClr val="tx1"/>
                </a:solidFill>
              </a:rPr>
              <a:t>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78952" y="4555291"/>
                <a:ext cx="11011065" cy="4061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𝒖𝒂𝒗</m:t>
                          </m:r>
                        </m:sup>
                      </m:sSub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func>
                        <m:func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𝒖𝒂𝒗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𝒖𝒂𝒗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𝚪</m:t>
                                  </m:r>
                                  <m:sSup>
                                    <m:s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func>
                        <m:func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𝒖𝒂𝒗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𝚪</m:t>
                                  </m:r>
                                  <m:sSup>
                                    <m:s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𝒕𝒐𝒕𝒂𝒍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func>
                        <m:func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f>
                                <m:f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=1,2,…,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𝒖𝒂𝒗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𝚪</m:t>
                          </m:r>
                          <m:sSup>
                            <m:sSup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𝒉𝒂𝒑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𝑯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𝒖𝒂𝒗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𝒖𝒂𝒗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𝒘𝒅𝒍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𝒉𝒂𝒑</m:t>
                                  </m:r>
                                </m:sup>
                              </m:sSubSup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acc>
                                    <m:accPr>
                                      <m:chr m:val="̂"/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𝑲</m:t>
                                      </m:r>
                                    </m:e>
                                  </m:acc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 kern="1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 kern="1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𝒉𝒂𝒑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𝒖𝒂𝒗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𝒉𝒂𝒑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𝚪</m:t>
                          </m:r>
                          <m:sSup>
                            <m:sSup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𝜞</m:t>
                      </m:r>
                      <m:r>
                        <a:rPr lang="en-US" altLang="ko-KR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altLang="ko-KR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𝐬𝐢𝐠𝐧𝐚𝐥</m:t>
                      </m:r>
                      <m:r>
                        <a:rPr lang="en-US" altLang="ko-KR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𝐭𝐨</m:t>
                      </m:r>
                      <m:r>
                        <a:rPr lang="en-US" altLang="ko-KR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𝐧𝐨𝐢𝐬𝐞</m:t>
                      </m:r>
                      <m:r>
                        <a:rPr lang="en-US" altLang="ko-KR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𝐫𝐚𝐝𝐢𝐨</m:t>
                      </m:r>
                      <m:r>
                        <a:rPr lang="en-US" altLang="ko-KR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gap</m:t>
                      </m:r>
                      <m:r>
                        <a:rPr lang="en-US" altLang="ko-KR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ko-K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altLang="ko-KR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𝐧𝐨𝐢𝐬𝐞</m:t>
                      </m:r>
                      <m:r>
                        <a:rPr lang="en-US" altLang="ko-KR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𝐩𝐨𝐰𝐞𝐫</m:t>
                      </m:r>
                      <m:r>
                        <a:rPr lang="en-US" altLang="ko-KR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𝐚𝐭</m:t>
                      </m:r>
                      <m:r>
                        <a:rPr lang="en-US" altLang="ko-KR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𝐔𝐀𝐕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952" y="4555291"/>
                <a:ext cx="11011065" cy="40613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290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28028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Weighted Harvest-Then-Transmit: UAV-Enabled Wireless Powered Communication Networks </a:t>
            </a:r>
            <a:r>
              <a:rPr lang="ko-KR" altLang="en-US" dirty="0" smtClean="0"/>
              <a:t>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따라서 </a:t>
            </a:r>
            <a:r>
              <a:rPr lang="en-US" altLang="ko-KR" dirty="0">
                <a:solidFill>
                  <a:srgbClr val="FF0000"/>
                </a:solidFill>
              </a:rPr>
              <a:t>H</a:t>
            </a:r>
            <a:r>
              <a:rPr lang="en-US" altLang="ko-KR" dirty="0" smtClean="0">
                <a:solidFill>
                  <a:srgbClr val="FF0000"/>
                </a:solidFill>
              </a:rPr>
              <a:t>GN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i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achievable UL throughput</a:t>
            </a:r>
            <a:r>
              <a:rPr lang="ko-KR" altLang="en-US" dirty="0" smtClean="0">
                <a:solidFill>
                  <a:schemeClr val="tx1"/>
                </a:solidFill>
              </a:rPr>
              <a:t>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3100" y="4959783"/>
                <a:ext cx="11799702" cy="2828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𝒉𝒂𝒑</m:t>
                          </m:r>
                        </m:sup>
                      </m:sSubSup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func>
                        <m:func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𝒉𝒂𝒑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𝒉𝒂𝒑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𝚪</m:t>
                                  </m:r>
                                  <m:sSup>
                                    <m:s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𝝈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func>
                        <m:func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𝒉𝒂𝒑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𝚪</m:t>
                                  </m:r>
                                  <m:sSup>
                                    <m:s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𝝈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𝒕𝒐𝒕𝒂𝒍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func>
                        <m:func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f>
                                <m:f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i="1" kern="100" dirty="0" smtClean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=1,2,…,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acc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ko-K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𝒉𝒂𝒑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𝚪</m:t>
                          </m:r>
                          <m:sSup>
                            <m:sSupPr>
                              <m:ctrlPr>
                                <a:rPr lang="ko-KR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ko-K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𝒖𝒂𝒗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ko-KR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p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altLang="ko-KR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𝐧𝐨𝐢𝐬𝐞</m:t>
                      </m:r>
                      <m:r>
                        <a:rPr lang="en-US" altLang="ko-KR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𝐩𝐨𝐰𝐞𝐫</m:t>
                      </m:r>
                      <m:r>
                        <a:rPr lang="en-US" altLang="ko-KR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𝐚𝐭</m:t>
                      </m:r>
                      <m:r>
                        <a:rPr lang="en-US" altLang="ko-KR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𝐇𝐀𝐏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4959783"/>
                <a:ext cx="11799702" cy="28285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142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32303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Weighted Harvest-Then-Transmit: UAV-Enabled Wireless Powered Communication Networks </a:t>
            </a:r>
            <a:r>
              <a:rPr lang="ko-KR" altLang="en-US" dirty="0" smtClean="0"/>
              <a:t>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Channel-weighted path (CWP) planning: </a:t>
            </a:r>
            <a:r>
              <a:rPr lang="en-US" altLang="ko-KR" dirty="0" smtClean="0">
                <a:solidFill>
                  <a:srgbClr val="0000FF"/>
                </a:solidFill>
              </a:rPr>
              <a:t>UAV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flight path</a:t>
            </a:r>
            <a:r>
              <a:rPr lang="ko-KR" altLang="en-US" dirty="0" smtClean="0">
                <a:solidFill>
                  <a:srgbClr val="0000FF"/>
                </a:solidFill>
              </a:rPr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energy efficiency </a:t>
            </a:r>
            <a:r>
              <a:rPr lang="ko-KR" altLang="en-US" dirty="0" smtClean="0">
                <a:solidFill>
                  <a:srgbClr val="0000FF"/>
                </a:solidFill>
              </a:rPr>
              <a:t>관점에서 최적화</a:t>
            </a:r>
            <a:r>
              <a:rPr lang="ko-KR" altLang="en-US" dirty="0" smtClean="0">
                <a:solidFill>
                  <a:schemeClr val="tx1"/>
                </a:solidFill>
              </a:rPr>
              <a:t>하는 것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42389" y="4589733"/>
                <a:ext cx="5156530" cy="2438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𝒍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sSup>
                            <m:sSup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ko-KR" sz="20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altLang="ko-KR" sz="20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𝐥𝐨𝐧𝐠𝐢𝐭𝐮𝐝𝐞</m:t>
                      </m:r>
                      <m:r>
                        <a:rPr lang="en-US" altLang="ko-KR" sz="2000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𝐨𝐧</m:t>
                      </m:r>
                      <m:r>
                        <a:rPr lang="en-US" altLang="ko-KR" sz="2000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𝐭𝐡𝐞</m:t>
                      </m:r>
                      <m:r>
                        <a:rPr lang="en-US" altLang="ko-KR" sz="2000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𝐟𝐥𝐢𝐠𝐡𝐭</m:t>
                      </m:r>
                      <m:r>
                        <a:rPr lang="en-US" altLang="ko-KR" sz="2000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𝐩𝐚𝐭𝐡</m:t>
                      </m:r>
                      <m:r>
                        <a:rPr lang="en-US" altLang="ko-KR" sz="20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ko-KR" altLang="ko-KR" sz="20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altLang="ko-KR" sz="20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𝐜𝐨𝐞𝐟𝐟𝐢𝐜𝐢𝐞𝐧𝐭</m:t>
                      </m:r>
                      <m:r>
                        <a:rPr lang="en-US" altLang="ko-KR" sz="2000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𝐨𝐟</m:t>
                      </m:r>
                      <m:r>
                        <a:rPr lang="en-US" altLang="ko-KR" sz="2000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ko-KR" altLang="ko-KR" sz="20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altLang="ko-KR" sz="20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𝐦𝐚𝐱𝐢𝐦𝐮𝐦</m:t>
                      </m:r>
                      <m:r>
                        <a:rPr lang="en-US" altLang="ko-KR" sz="2000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𝐩𝐨𝐰𝐞𝐫</m:t>
                      </m:r>
                      <m:r>
                        <a:rPr lang="en-US" altLang="ko-KR" sz="2000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𝐨𝐟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𝑯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20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89" y="4589733"/>
                <a:ext cx="5156530" cy="2438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80650" y="6804678"/>
                <a:ext cx="5118269" cy="2030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𝑳</m:t>
                      </m:r>
                      <m:d>
                        <m:dPr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𝑲</m:t>
                              </m:r>
                            </m:e>
                          </m:acc>
                        </m:sup>
                        <m:e>
                          <m:f>
                            <m:f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ko-KR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</m:acc>
                            </m:den>
                          </m:f>
                        </m:e>
                      </m:nary>
                      <m:sSub>
                        <m:sSubPr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ko-KR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𝜿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20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  <m:d>
                                <m:dPr>
                                  <m:ctrlPr>
                                    <a:rPr lang="ko-KR" altLang="ko-KR" sz="20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altLang="ko-KR" sz="2000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0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ko-KR" altLang="ko-KR" sz="20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𝜿</m:t>
                          </m:r>
                        </m:e>
                        <m:sub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sz="20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ko-KR" sz="2000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ko-KR" sz="20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𝐥𝐨𝐧𝐠𝐢𝐭𝐮𝐝𝐞</m:t>
                      </m:r>
                      <m:r>
                        <a:rPr lang="en-US" altLang="ko-KR" sz="20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𝐥𝐚𝐭𝐢𝐭𝐮𝐝𝐞</m:t>
                      </m:r>
                      <m:r>
                        <a:rPr lang="en-US" altLang="ko-KR" sz="20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000" kern="100" dirty="0" smtClean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altLang="ko-KR" sz="2000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𝐰𝐞𝐢𝐠𝐡𝐭</m:t>
                      </m:r>
                      <m:r>
                        <a:rPr lang="en-US" altLang="ko-KR" sz="2000" b="1" i="0" kern="1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0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of</m:t>
                      </m:r>
                      <m:r>
                        <a:rPr lang="en-US" altLang="ko-KR" sz="20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𝐋𝐆𝐍</m:t>
                      </m:r>
                      <m:r>
                        <a:rPr lang="en-US" altLang="ko-KR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altLang="ko-KR" sz="20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sz="20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respectively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50" y="6804678"/>
                <a:ext cx="5118269" cy="2030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28" y="4728248"/>
            <a:ext cx="5431931" cy="41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43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32303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Weighted Harvest-Then-Transmit: UAV-Enabled Wireless Powered Communication Networks </a:t>
            </a:r>
            <a:r>
              <a:rPr lang="ko-KR" altLang="en-US" dirty="0" smtClean="0"/>
              <a:t>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HGN</a:t>
            </a:r>
            <a:r>
              <a:rPr lang="ko-KR" altLang="en-US" dirty="0" smtClean="0">
                <a:solidFill>
                  <a:srgbClr val="0000FF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에 정보를 전송</a:t>
            </a:r>
            <a:r>
              <a:rPr lang="ko-KR" altLang="en-US" dirty="0" smtClean="0">
                <a:solidFill>
                  <a:schemeClr val="tx1"/>
                </a:solidFill>
              </a:rPr>
              <a:t>하고 </a:t>
            </a:r>
            <a:r>
              <a:rPr lang="en-US" altLang="ko-KR" dirty="0" smtClean="0">
                <a:solidFill>
                  <a:srgbClr val="0000FF"/>
                </a:solidFill>
              </a:rPr>
              <a:t>LGN</a:t>
            </a:r>
            <a:r>
              <a:rPr lang="ko-KR" altLang="en-US" dirty="0" smtClean="0">
                <a:solidFill>
                  <a:srgbClr val="0000FF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UAV</a:t>
            </a:r>
            <a:r>
              <a:rPr lang="ko-KR" altLang="en-US" dirty="0" smtClean="0">
                <a:solidFill>
                  <a:srgbClr val="0000FF"/>
                </a:solidFill>
              </a:rPr>
              <a:t>에 정보를 전송</a:t>
            </a:r>
            <a:r>
              <a:rPr lang="ko-KR" altLang="en-US" dirty="0" smtClean="0">
                <a:solidFill>
                  <a:schemeClr val="tx1"/>
                </a:solidFill>
              </a:rPr>
              <a:t>할 수 있는데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이때 </a:t>
            </a:r>
            <a:r>
              <a:rPr lang="ko-KR" altLang="en-US" dirty="0" smtClean="0">
                <a:solidFill>
                  <a:srgbClr val="0000FF"/>
                </a:solidFill>
              </a:rPr>
              <a:t>모든 </a:t>
            </a:r>
            <a:r>
              <a:rPr lang="en-US" altLang="ko-KR" dirty="0" smtClean="0">
                <a:solidFill>
                  <a:srgbClr val="0000FF"/>
                </a:solidFill>
              </a:rPr>
              <a:t>node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sum-throughput</a:t>
            </a:r>
            <a:r>
              <a:rPr lang="ko-KR" altLang="en-US" dirty="0" smtClean="0">
                <a:solidFill>
                  <a:schemeClr val="tx1"/>
                </a:solidFill>
              </a:rPr>
              <a:t>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23040" y="5333894"/>
                <a:ext cx="9122889" cy="2444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𝒔𝒖𝒎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𝑲</m:t>
                              </m:r>
                            </m:e>
                          </m:acc>
                        </m:sup>
                        <m:e>
                          <m:sSubSup>
                            <m:sSubSup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𝒖𝒂𝒗</m:t>
                              </m:r>
                            </m:sup>
                          </m:sSubSup>
                        </m:e>
                      </m:nary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𝑲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𝑲</m:t>
                              </m:r>
                            </m:e>
                          </m:acc>
                        </m:sup>
                        <m:e>
                          <m:sSubSup>
                            <m:sSubSup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𝒉𝒂𝒑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</m:acc>
                        </m:sup>
                        <m:e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ko-KR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ko-KR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ko-KR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𝜺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  <m:f>
                                    <m:fPr>
                                      <m:ctrlPr>
                                        <a:rPr lang="ko-KR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</m:acc>
                        </m:sup>
                        <m:e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ko-KR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𝜺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  <m:f>
                                    <m:fPr>
                                      <m:ctrlPr>
                                        <a:rPr lang="ko-KR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040" y="5333894"/>
                <a:ext cx="9122889" cy="24442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1947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868150" cy="50591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Weighted Harvest-Then-Transmit: UAV-Enabled Wireless Powered Communication Networks </a:t>
            </a:r>
            <a:r>
              <a:rPr lang="ko-KR" altLang="en-US" dirty="0" smtClean="0"/>
              <a:t>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Problem 1: Sum-throughput Maximization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이것을 </a:t>
            </a:r>
            <a:r>
              <a:rPr lang="en-US" altLang="ko-KR" dirty="0" smtClean="0">
                <a:solidFill>
                  <a:srgbClr val="0000FF"/>
                </a:solidFill>
              </a:rPr>
              <a:t>convex optimization</a:t>
            </a:r>
            <a:r>
              <a:rPr lang="ko-KR" altLang="en-US" dirty="0" smtClean="0">
                <a:solidFill>
                  <a:schemeClr val="tx1"/>
                </a:solidFill>
              </a:rPr>
              <a:t>으로 해결하기 위해 </a:t>
            </a:r>
            <a:r>
              <a:rPr lang="en-US" altLang="ko-KR" dirty="0" smtClean="0">
                <a:solidFill>
                  <a:srgbClr val="0000FF"/>
                </a:solidFill>
              </a:rPr>
              <a:t>(P1)</a:t>
            </a:r>
            <a:r>
              <a:rPr lang="ko-KR" altLang="en-US" dirty="0" smtClean="0">
                <a:solidFill>
                  <a:srgbClr val="0000FF"/>
                </a:solidFill>
              </a:rPr>
              <a:t>의 목적함수는 </a:t>
            </a:r>
            <a:r>
              <a:rPr lang="en-US" altLang="ko-KR" dirty="0" smtClean="0">
                <a:solidFill>
                  <a:srgbClr val="0000FF"/>
                </a:solidFill>
              </a:rPr>
              <a:t>concave function</a:t>
            </a:r>
            <a:r>
              <a:rPr lang="ko-KR" altLang="en-US" dirty="0" smtClean="0">
                <a:solidFill>
                  <a:schemeClr val="tx1"/>
                </a:solidFill>
              </a:rPr>
              <a:t>이고 </a:t>
            </a:r>
            <a:r>
              <a:rPr lang="ko-KR" altLang="en-US" dirty="0" smtClean="0">
                <a:solidFill>
                  <a:srgbClr val="0000FF"/>
                </a:solidFill>
              </a:rPr>
              <a:t>모든 </a:t>
            </a:r>
            <a:r>
              <a:rPr lang="en-US" altLang="ko-KR" dirty="0" smtClean="0">
                <a:solidFill>
                  <a:srgbClr val="0000FF"/>
                </a:solidFill>
              </a:rPr>
              <a:t>constraint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affine</a:t>
            </a:r>
            <a:r>
              <a:rPr lang="ko-KR" altLang="en-US" dirty="0" smtClean="0">
                <a:solidFill>
                  <a:schemeClr val="tx1"/>
                </a:solidFill>
              </a:rPr>
              <a:t>이어야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8690" y="3562599"/>
                <a:ext cx="9526649" cy="1765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𝝉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acc>
                                <m:accPr>
                                  <m:chr m:val="̂"/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</m:acc>
                            </m:sup>
                            <m:e>
                              <m:sSubSup>
                                <m:sSubSup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𝒖𝒂𝒗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𝑲</m:t>
                              </m:r>
                            </m:e>
                          </m:acc>
                        </m:sup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altLang="ko-KR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=0,1,…,</m:t>
                          </m:r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𝒖𝒂𝒗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𝒇𝒍𝒊𝒈𝒉𝒕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𝒘𝒅𝒍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𝒉𝒗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𝒖𝒂𝒗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690" y="3562599"/>
                <a:ext cx="9526649" cy="1765676"/>
              </a:xfrm>
              <a:prstGeom prst="rect">
                <a:avLst/>
              </a:prstGeom>
              <a:blipFill>
                <a:blip r:embed="rId2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87" y="6626431"/>
            <a:ext cx="11053269" cy="14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93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868150" cy="22446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Weighted Harvest-Then-Transmit: UAV-Enabled Wireless Powered Communication Networks </a:t>
            </a:r>
            <a:r>
              <a:rPr lang="ko-KR" altLang="en-US" dirty="0" smtClean="0"/>
              <a:t>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Proposition 4.1. (P1)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optimal time allocation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02422" y="4683915"/>
                <a:ext cx="10452924" cy="2803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b="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𝑪</m:t>
                          </m:r>
                          <m:f>
                            <m:f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𝑲</m:t>
                                      </m:r>
                                    </m:e>
                                  </m:acc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𝜺</m:t>
                                      </m:r>
                                    </m:e>
                                  </m:acc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𝑲</m:t>
                                      </m:r>
                                    </m:e>
                                  </m:acc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𝑪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ko-KR" b="0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ko-KR" altLang="ko-KR" b="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b="0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𝑪</m:t>
                          </m:r>
                        </m:den>
                      </m:f>
                      <m:d>
                        <m:d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ko-KR" altLang="ko-KR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𝜺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𝑲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𝜺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ko-KR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 kern="10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𝑲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𝑪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≜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𝑲</m:t>
                              </m:r>
                            </m:e>
                          </m:acc>
                        </m:sup>
                        <m:e>
                          <m:sSub>
                            <m:sSubPr>
                              <m:ctrlPr>
                                <a:rPr lang="ko-KR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kern="1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corresponding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solution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of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𝑪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ko-K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≜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𝒛</m:t>
                      </m:r>
                      <m:func>
                        <m:funcPr>
                          <m:ctrlPr>
                            <a:rPr lang="ko-K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</m:func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22" y="4683915"/>
                <a:ext cx="10452924" cy="2803203"/>
              </a:xfrm>
              <a:prstGeom prst="rect">
                <a:avLst/>
              </a:prstGeom>
              <a:blipFill>
                <a:blip r:embed="rId2"/>
                <a:stretch>
                  <a:fillRect b="-2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116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868150" cy="50591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Weighted Harvest-Then-Transmit: UAV-Enabled Wireless Powered Communication Networks </a:t>
            </a:r>
            <a:r>
              <a:rPr lang="ko-KR" altLang="en-US" dirty="0" smtClean="0"/>
              <a:t>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Problem 2: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이것을 </a:t>
            </a:r>
            <a:r>
              <a:rPr lang="en-US" altLang="ko-KR" dirty="0" smtClean="0">
                <a:solidFill>
                  <a:srgbClr val="0000FF"/>
                </a:solidFill>
              </a:rPr>
              <a:t>convex optimization</a:t>
            </a:r>
            <a:r>
              <a:rPr lang="ko-KR" altLang="en-US" dirty="0" smtClean="0">
                <a:solidFill>
                  <a:schemeClr val="tx1"/>
                </a:solidFill>
              </a:rPr>
              <a:t>으로 해결하기 위해 </a:t>
            </a:r>
            <a:r>
              <a:rPr lang="ko-KR" altLang="en-US" dirty="0" smtClean="0">
                <a:solidFill>
                  <a:srgbClr val="0000FF"/>
                </a:solidFill>
              </a:rPr>
              <a:t>다음의 </a:t>
            </a:r>
            <a:r>
              <a:rPr lang="en-US" altLang="ko-KR" dirty="0" smtClean="0">
                <a:solidFill>
                  <a:srgbClr val="0000FF"/>
                </a:solidFill>
              </a:rPr>
              <a:t>2</a:t>
            </a:r>
            <a:r>
              <a:rPr lang="ko-KR" altLang="en-US" dirty="0" smtClean="0">
                <a:solidFill>
                  <a:srgbClr val="0000FF"/>
                </a:solidFill>
              </a:rPr>
              <a:t>가지 </a:t>
            </a:r>
            <a:r>
              <a:rPr lang="en-US" altLang="ko-KR" dirty="0" smtClean="0">
                <a:solidFill>
                  <a:srgbClr val="0000FF"/>
                </a:solidFill>
              </a:rPr>
              <a:t>lemma</a:t>
            </a:r>
            <a:r>
              <a:rPr lang="ko-KR" altLang="en-US" dirty="0" smtClean="0">
                <a:solidFill>
                  <a:srgbClr val="0000FF"/>
                </a:solidFill>
              </a:rPr>
              <a:t>를 이용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220519" y="3817245"/>
                <a:ext cx="11205937" cy="1229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func>
                        <m:func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ko-KR" alt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ko-KR" alt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</m:acc>
                            </m:sup>
                            <m:e>
                              <m:sSubSup>
                                <m:sSubSup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𝒉𝒂𝒑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ko-KR" alt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ko-KR" altLang="en-US" b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ko-KR" alt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ko-KR" alt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sup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ko-KR" alt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ko-KR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ko-KR" alt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ko-KR" alt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ko-KR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b="0">
                              <a:latin typeface="Cambria Math" panose="02040503050406030204" pitchFamily="18" charset="0"/>
                            </a:rPr>
                            <m:t>=0,1,…,</m:t>
                          </m:r>
                          <m:acc>
                            <m:accPr>
                              <m:chr m:val="̂"/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19" y="3817245"/>
                <a:ext cx="11205937" cy="1229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519" y="6852945"/>
            <a:ext cx="10881354" cy="13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47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Weighted Harvest-Then-Transmit: UAV-Enabled Wireless Powered Communication </a:t>
            </a:r>
            <a:r>
              <a:rPr lang="en-US" altLang="ko-KR" dirty="0" smtClean="0"/>
              <a:t>Networks </a:t>
            </a:r>
            <a:r>
              <a:rPr lang="ko-KR" altLang="en-US" dirty="0" smtClean="0"/>
              <a:t>논문 학습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868150" cy="14490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Weighted Harvest-Then-Transmit: UAV-Enabled Wireless Powered Communication Networks </a:t>
            </a:r>
            <a:r>
              <a:rPr lang="ko-KR" altLang="en-US" dirty="0" smtClean="0"/>
              <a:t>논문 학습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63549" y="3309396"/>
            <a:ext cx="5770995" cy="472271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607175" y="3431637"/>
            <a:ext cx="6040046" cy="46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0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868150" cy="14490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Weighted Harvest-Then-Transmit: UAV-Enabled Wireless Powered Communication Networks </a:t>
            </a:r>
            <a:r>
              <a:rPr lang="ko-KR" altLang="en-US" dirty="0" smtClean="0"/>
              <a:t>논문 학습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24705" y="3431637"/>
            <a:ext cx="5704179" cy="4646189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6684485" y="3431637"/>
            <a:ext cx="5695661" cy="44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82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868150" cy="14490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Weighted Harvest-Then-Transmit: UAV-Enabled Wireless Powered Communication Networks </a:t>
            </a:r>
            <a:r>
              <a:rPr lang="ko-KR" altLang="en-US" dirty="0" smtClean="0"/>
              <a:t>논문 학습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01796" y="3193113"/>
            <a:ext cx="7159721" cy="544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81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/>
              <a:t>Weighted Harvest-Then-Transmit: UAV-Enabled Wireless Powered Communication </a:t>
            </a:r>
            <a:r>
              <a:rPr lang="en-US" altLang="ko-KR" dirty="0" smtClean="0"/>
              <a:t>Networks </a:t>
            </a:r>
            <a:r>
              <a:rPr lang="ko-KR" altLang="en-US" dirty="0" smtClean="0"/>
              <a:t>논문 학습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656346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Weighted Harvest-Then-Transmit: UAV-Enabled Wireless Powered Communication Networks </a:t>
            </a:r>
            <a:r>
              <a:rPr lang="ko-KR" altLang="en-US" dirty="0" smtClean="0"/>
              <a:t>논문 학습</a:t>
            </a: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u="sng" dirty="0">
                <a:sym typeface="Helvetica"/>
                <a:hlinkClick r:id="rId2"/>
              </a:rPr>
              <a:t>https://ieeexplore.ieee.org/stamp/stamp.jsp?arnumber=8540379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56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312347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Weighted Harvest-Then-Transmit: UAV-Enabled Wireless Powered Communication Networks </a:t>
            </a:r>
            <a:r>
              <a:rPr lang="ko-KR" altLang="en-US" dirty="0" smtClean="0"/>
              <a:t>논문 학습</a:t>
            </a: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UAV-enabled WPCN</a:t>
            </a:r>
            <a:r>
              <a:rPr lang="ko-KR" altLang="en-US" dirty="0" smtClean="0"/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</a:rPr>
              <a:t>개의 </a:t>
            </a:r>
            <a:r>
              <a:rPr lang="en-US" altLang="ko-KR" dirty="0" smtClean="0">
                <a:solidFill>
                  <a:srgbClr val="0000FF"/>
                </a:solidFill>
              </a:rPr>
              <a:t>HAP, 1</a:t>
            </a:r>
            <a:r>
              <a:rPr lang="ko-KR" altLang="en-US" dirty="0" smtClean="0">
                <a:solidFill>
                  <a:srgbClr val="0000FF"/>
                </a:solidFill>
              </a:rPr>
              <a:t>개의 </a:t>
            </a:r>
            <a:r>
              <a:rPr lang="en-US" altLang="ko-KR" dirty="0" smtClean="0">
                <a:solidFill>
                  <a:srgbClr val="0000FF"/>
                </a:solidFill>
              </a:rPr>
              <a:t>UAV, </a:t>
            </a:r>
            <a:r>
              <a:rPr lang="ko-KR" altLang="en-US" dirty="0" smtClean="0">
                <a:solidFill>
                  <a:srgbClr val="0000FF"/>
                </a:solidFill>
              </a:rPr>
              <a:t>여러 개의 </a:t>
            </a:r>
            <a:r>
              <a:rPr lang="en-US" altLang="ko-KR" dirty="0" smtClean="0">
                <a:solidFill>
                  <a:srgbClr val="0000FF"/>
                </a:solidFill>
              </a:rPr>
              <a:t>node</a:t>
            </a:r>
            <a:r>
              <a:rPr lang="ko-KR" altLang="en-US" dirty="0" smtClean="0"/>
              <a:t>로 구성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50" y="4690754"/>
            <a:ext cx="5704581" cy="41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31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27434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Weighted Harvest-Then-Transmit: UAV-Enabled Wireless Powered Communication Networks </a:t>
            </a:r>
            <a:r>
              <a:rPr lang="ko-KR" altLang="en-US" dirty="0" smtClean="0"/>
              <a:t>논문 학습</a:t>
            </a: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rgbClr val="0000FF"/>
                </a:solidFill>
              </a:rPr>
              <a:t>Channel power gain</a:t>
            </a:r>
            <a:r>
              <a:rPr lang="ko-KR" altLang="en-US" dirty="0" smtClean="0"/>
              <a:t>에 따라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HGN</a:t>
            </a:r>
            <a:r>
              <a:rPr lang="ko-KR" altLang="en-US" dirty="0" smtClean="0">
                <a:solidFill>
                  <a:srgbClr val="0000FF"/>
                </a:solidFill>
              </a:rPr>
              <a:t>과 </a:t>
            </a:r>
            <a:r>
              <a:rPr lang="en-US" altLang="ko-KR" dirty="0" smtClean="0">
                <a:solidFill>
                  <a:srgbClr val="0000FF"/>
                </a:solidFill>
              </a:rPr>
              <a:t>LGN</a:t>
            </a:r>
            <a:r>
              <a:rPr lang="ko-KR" altLang="en-US" dirty="0" smtClean="0"/>
              <a:t>으로 구분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265" y="4693598"/>
            <a:ext cx="5575238" cy="29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4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529060" cy="523728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Weighted Harvest-Then-Transmit: UAV-Enabled Wireless Powered Communication Networks </a:t>
            </a:r>
            <a:r>
              <a:rPr lang="ko-KR" altLang="en-US" dirty="0" smtClean="0"/>
              <a:t>논문 학습</a:t>
            </a: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과 </a:t>
            </a:r>
            <a:r>
              <a:rPr lang="en-US" altLang="ko-KR" dirty="0" smtClean="0">
                <a:solidFill>
                  <a:srgbClr val="0000FF"/>
                </a:solidFill>
              </a:rPr>
              <a:t>node </a:t>
            </a:r>
            <a:r>
              <a:rPr lang="en-US" altLang="ko-KR" dirty="0" err="1" smtClean="0">
                <a:solidFill>
                  <a:srgbClr val="0000FF"/>
                </a:solidFill>
              </a:rPr>
              <a:t>i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/>
              <a:t>간의 </a:t>
            </a:r>
            <a:r>
              <a:rPr lang="en-US" altLang="ko-KR" dirty="0" smtClean="0">
                <a:solidFill>
                  <a:srgbClr val="0000FF"/>
                </a:solidFill>
              </a:rPr>
              <a:t>DL channel power gain</a:t>
            </a:r>
            <a:r>
              <a:rPr lang="ko-KR" altLang="en-US" dirty="0" smtClean="0"/>
              <a:t>과 </a:t>
            </a:r>
            <a:r>
              <a:rPr lang="en-US" altLang="ko-KR" dirty="0" smtClean="0">
                <a:solidFill>
                  <a:srgbClr val="0000FF"/>
                </a:solidFill>
              </a:rPr>
              <a:t>reversed UL channel power gain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>
                <a:solidFill>
                  <a:srgbClr val="0000FF"/>
                </a:solidFill>
              </a:rPr>
              <a:t>UAV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LGN</a:t>
            </a:r>
            <a:r>
              <a:rPr lang="ko-KR" altLang="en-US" dirty="0" smtClean="0"/>
              <a:t>에 대해서도 마찬가지로 정의할 수 있음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98131" y="4697644"/>
                <a:ext cx="8278997" cy="1152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𝒉𝒂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𝒅𝒍</m:t>
                              </m:r>
                            </m:sub>
                          </m:sSub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𝒉𝒂𝒑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𝒕𝒙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𝒓𝒙</m:t>
                          </m:r>
                        </m:sup>
                      </m:sSubSup>
                      <m:sSup>
                        <m:sSup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ko-KR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sSubSup>
                                    <m:sSubSupPr>
                                      <m:ctrlPr>
                                        <a:rPr lang="ko-KR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𝒉𝒂𝒑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𝒉𝒂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𝒖𝒍</m:t>
                              </m:r>
                            </m:sub>
                          </m:sSub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𝒉𝒂𝒑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𝒓𝒙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𝒕𝒙</m:t>
                          </m:r>
                        </m:sup>
                      </m:sSubSup>
                      <m:sSup>
                        <m:sSupPr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ko-KR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sSubSup>
                                    <m:sSubSupPr>
                                      <m:ctrlPr>
                                        <a:rPr lang="ko-KR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𝒉𝒂𝒑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131" y="4697644"/>
                <a:ext cx="8278997" cy="1152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62428" y="6784360"/>
                <a:ext cx="9550402" cy="995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𝒖𝒂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𝒅𝒍</m:t>
                              </m:r>
                            </m:sub>
                          </m:sSub>
                        </m:sup>
                      </m:sSubSup>
                      <m:r>
                        <a:rPr lang="ko-KR" altLang="en-US" b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𝒖𝒂𝒗</m:t>
                          </m:r>
                        </m:sub>
                        <m:sup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𝒕𝒙</m:t>
                          </m:r>
                        </m:sup>
                      </m:sSubSup>
                      <m:sSubSup>
                        <m:sSubSup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𝒍𝒈𝒏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type m:val="lin"/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ko-KR" altLang="en-US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num>
                                <m:den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sSubSup>
                                    <m:sSubSup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𝒖𝒂𝒗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ko-KR" altLang="en-US" b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𝒖𝒂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𝒖𝒍</m:t>
                              </m:r>
                            </m:sub>
                          </m:sSub>
                        </m:sup>
                      </m:sSubSup>
                      <m:r>
                        <a:rPr lang="ko-KR" altLang="en-US" b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𝒖𝒂𝒗</m:t>
                          </m:r>
                        </m:sub>
                        <m:sup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𝒓𝒙</m:t>
                          </m:r>
                        </m:sup>
                      </m:sSubSup>
                      <m:sSubSup>
                        <m:sSubSup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𝒍𝒈𝒏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type m:val="lin"/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ko-KR" altLang="en-US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num>
                                <m:den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ko-KR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sSubSup>
                                    <m:sSubSupPr>
                                      <m:ctrlP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ko-KR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𝒖𝒂𝒗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28" y="6784360"/>
                <a:ext cx="9550402" cy="995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230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1"/>
                <a:ext cx="11529060" cy="5272906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Weighted Harvest-Then-Transmit: UAV-Enabled Wireless Powered Communication Networks </a:t>
                </a:r>
                <a:r>
                  <a:rPr lang="ko-KR" altLang="en-US" dirty="0" smtClean="0"/>
                  <a:t>논문 학습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dirty="0" smtClean="0">
                    <a:solidFill>
                      <a:schemeClr val="tx1"/>
                    </a:solidFill>
                  </a:rPr>
                  <a:t>WHT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프로토콜의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block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에서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olidFill>
                      <a:schemeClr val="tx1"/>
                    </a:solidFill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𝑺𝑰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으로 간주해도 되고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1"/>
                <a:ext cx="11529060" cy="5272906"/>
              </a:xfrm>
              <a:prstGeom prst="rect">
                <a:avLst/>
              </a:prstGeom>
              <a:blipFill>
                <a:blip r:embed="rId2"/>
                <a:stretch>
                  <a:fillRect l="-2061" t="-18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748841" y="4180115"/>
                <a:ext cx="62908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𝑺𝑰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𝑫𝑳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𝑼𝑳</m:t>
                          </m:r>
                        </m:sub>
                      </m:sSub>
                      <m:r>
                        <a:rPr lang="ko-KR" altLang="en-US" b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ko-KR" altLang="en-US" b="0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m:rPr>
                              <m:sty m:val="p"/>
                            </m:rPr>
                            <a:rPr lang="ko-KR" altLang="en-US" b="0"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ko-KR" altLang="en-US" b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ko-KR" altLang="en-US" b="0">
                              <a:latin typeface="Cambria Math" panose="02040503050406030204" pitchFamily="18" charset="0"/>
                            </a:rPr>
                            <m:t>convenience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841" y="4180115"/>
                <a:ext cx="6290889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37330" y="4865064"/>
                <a:ext cx="65024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𝑺𝑰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: state information (SI) transmission period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𝑫𝑳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: DL period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𝑼𝑳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: UL period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330" y="4865064"/>
                <a:ext cx="6502400" cy="830997"/>
              </a:xfrm>
              <a:prstGeom prst="rect">
                <a:avLst/>
              </a:prstGeom>
              <a:blipFill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46782" y="6735562"/>
                <a:ext cx="3837589" cy="871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𝑫𝑳</m:t>
                          </m:r>
                        </m:sub>
                      </m:sSub>
                      <m:r>
                        <a:rPr lang="ko-KR" altLang="en-US" b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𝒖𝒂𝒗</m:t>
                              </m:r>
                            </m:sub>
                          </m:sSub>
                        </m:den>
                      </m:f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782" y="6735562"/>
                <a:ext cx="3837589" cy="8719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27329" y="6580294"/>
                <a:ext cx="4031873" cy="1182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𝑼𝑳</m:t>
                          </m:r>
                        </m:sub>
                      </m:sSub>
                      <m:r>
                        <a:rPr lang="ko-KR" altLang="en-US" b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sup>
                        <m:e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sup>
                        <m:e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329" y="6580294"/>
                <a:ext cx="4031873" cy="1182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72718" y="7879688"/>
                <a:ext cx="9112332" cy="1162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𝐟𝐢𝐥𝐠𝐡𝐭</m:t>
                      </m:r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𝐭𝐢𝐦𝐞</m:t>
                      </m:r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𝐢𝐧</m:t>
                      </m:r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𝐟𝐨𝐫𝐰𝐚𝐫𝐝</m:t>
                      </m:r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𝐟𝐥𝐢𝐠𝐡𝐭</m:t>
                      </m:r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𝐩𝐡𝐚𝐬𝐞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𝐝𝐢𝐬𝐭𝐚𝐧𝐜𝐞</m:t>
                      </m:r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𝐨𝐟</m:t>
                      </m:r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𝐟𝐥𝐢𝐠𝐡𝐭</m:t>
                      </m:r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𝐩𝐚𝐭𝐡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𝒖𝒂𝒗</m:t>
                          </m:r>
                        </m:sub>
                      </m:sSub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𝐬𝐩𝐞𝐞𝐝</m:t>
                      </m:r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𝐨𝐟</m:t>
                      </m:r>
                      <m:r>
                        <a:rPr lang="en-US" altLang="ko-KR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𝐔𝐀𝐕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718" y="7879688"/>
                <a:ext cx="9112332" cy="11627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014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0"/>
                <a:ext cx="11529060" cy="586667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/>
                  <a:t>Weighted Harvest-Then-Transmit: UAV-Enabled Wireless Powered Communication Networks </a:t>
                </a:r>
                <a:r>
                  <a:rPr lang="ko-KR" altLang="en-US" dirty="0" smtClean="0"/>
                  <a:t>논문 학습</a:t>
                </a:r>
                <a:endParaRPr lang="en-US" altLang="ko-KR" dirty="0" smtClean="0"/>
              </a:p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/>
              </a:p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/>
                  <a:t>위 수식에서</a:t>
                </a:r>
                <a:endParaRPr lang="en-US" altLang="ko-KR" dirty="0" smtClean="0"/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HGN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HAP</a:t>
                </a:r>
                <a:r>
                  <a:rPr lang="ko-KR" altLang="en-US" dirty="0" smtClean="0"/>
                  <a:t>로의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UL WIT time</a:t>
                </a: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ko-KR" alt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ko-KR" dirty="0" smtClean="0"/>
                  <a:t> :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weighted DL WET</a:t>
                </a:r>
                <a:r>
                  <a:rPr lang="ko-KR" altLang="en-US" dirty="0" smtClean="0"/>
                  <a:t>을 위해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UAV</a:t>
                </a:r>
                <a:r>
                  <a:rPr lang="ko-KR" altLang="en-US" dirty="0" smtClean="0"/>
                  <a:t>에 할당된 시간</a:t>
                </a:r>
                <a:r>
                  <a:rPr lang="en-US" altLang="ko-KR" dirty="0" smtClean="0"/>
                  <a:t>,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UL WIT</a:t>
                </a:r>
                <a:r>
                  <a:rPr lang="ko-KR" altLang="en-US" dirty="0" smtClean="0"/>
                  <a:t>을 위해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LGN</a:t>
                </a:r>
                <a:r>
                  <a:rPr lang="ko-KR" altLang="en-US" dirty="0" smtClean="0"/>
                  <a:t>에 할당된 시간</a:t>
                </a:r>
                <a:endParaRPr lang="en-US" altLang="ko-KR" dirty="0" smtClean="0"/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/>
                  <a:t>따라서 다음 수식을 얻게 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0"/>
                <a:ext cx="11529060" cy="5866673"/>
              </a:xfrm>
              <a:prstGeom prst="rect">
                <a:avLst/>
              </a:prstGeom>
              <a:blipFill>
                <a:blip r:embed="rId2"/>
                <a:stretch>
                  <a:fillRect l="-2061" t="-1663" b="-35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68548" y="3641934"/>
                <a:ext cx="4031873" cy="1182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𝑼𝑳</m:t>
                          </m:r>
                        </m:sub>
                      </m:sSub>
                      <m:r>
                        <a:rPr lang="ko-KR" altLang="en-US" b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ko-KR" altLang="en-US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sup>
                        <m:e>
                          <m:sSub>
                            <m:sSubPr>
                              <m:ctrlPr>
                                <a:rPr lang="ko-KR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sup>
                        <m:e>
                          <m:sSub>
                            <m:sSubPr>
                              <m:ctrlPr>
                                <a:rPr lang="ko-KR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548" y="3641934"/>
                <a:ext cx="4031873" cy="1182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37038" y="7515333"/>
                <a:ext cx="4294894" cy="11824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ko-KR" alt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acc>
                            <m:accPr>
                              <m:chr m:val="̂"/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sup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ko-KR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ko-KR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ko-KR" altLang="en-US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ko-KR" alt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ko-KR" altLang="en-US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acc>
                        <m:accPr>
                          <m:chr m:val="̂"/>
                          <m:ctrlPr>
                            <a:rPr lang="ko-KR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</m:oMath>
                  </m:oMathPara>
                </a14:m>
                <a:endParaRPr lang="ko-KR" altLang="en-US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38" y="7515333"/>
                <a:ext cx="4294894" cy="1182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848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</TotalTime>
  <Words>510</Words>
  <Application>Microsoft Office PowerPoint</Application>
  <PresentationFormat>Custom</PresentationFormat>
  <Paragraphs>155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Helvetica Neue</vt:lpstr>
      <vt:lpstr>Helvetica Neue Light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1986</cp:revision>
  <dcterms:modified xsi:type="dcterms:W3CDTF">2020-08-18T03:48:07Z</dcterms:modified>
</cp:coreProperties>
</file>