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B"/>
    <a:srgbClr val="E3FDFA"/>
    <a:srgbClr val="0000FF"/>
    <a:srgbClr val="B601FF"/>
    <a:srgbClr val="00A2FF"/>
    <a:srgbClr val="FF8050"/>
    <a:srgbClr val="FF0000"/>
    <a:srgbClr val="5500FF"/>
    <a:srgbClr val="E9D3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>
        <p:scale>
          <a:sx n="78" d="100"/>
          <a:sy n="78" d="100"/>
        </p:scale>
        <p:origin x="5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20.11.20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average of predicted value - </a:t>
            </a:r>
            <a:r>
              <a:rPr lang="en-US" altLang="ko-KR" dirty="0" smtClean="0">
                <a:solidFill>
                  <a:srgbClr val="FF0000"/>
                </a:solidFill>
              </a:rPr>
              <a:t>TEST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86993"/>
              </p:ext>
            </p:extLst>
          </p:nvPr>
        </p:nvGraphicFramePr>
        <p:xfrm>
          <a:off x="2965468" y="4489222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50" name="Right Arrow 49"/>
          <p:cNvSpPr/>
          <p:nvPr/>
        </p:nvSpPr>
        <p:spPr>
          <a:xfrm>
            <a:off x="6076005" y="5262788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79159" y="4768942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9420" y="6760994"/>
            <a:ext cx="15933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98382"/>
              </p:ext>
            </p:extLst>
          </p:nvPr>
        </p:nvGraphicFramePr>
        <p:xfrm>
          <a:off x="7194916" y="4489222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422570" y="6793580"/>
            <a:ext cx="40459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Test output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The value to predict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(blue)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61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average of predicted value - </a:t>
            </a:r>
            <a:r>
              <a:rPr lang="en-US" altLang="ko-KR" dirty="0" smtClean="0">
                <a:solidFill>
                  <a:srgbClr val="FF0000"/>
                </a:solidFill>
              </a:rPr>
              <a:t>TEST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32058"/>
              </p:ext>
            </p:extLst>
          </p:nvPr>
        </p:nvGraphicFramePr>
        <p:xfrm>
          <a:off x="169988" y="5112823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50" name="Right Arrow 49"/>
          <p:cNvSpPr/>
          <p:nvPr/>
        </p:nvSpPr>
        <p:spPr>
          <a:xfrm>
            <a:off x="2831666" y="5949525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3679" y="5392543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3940" y="7384595"/>
            <a:ext cx="15933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25177"/>
              </p:ext>
            </p:extLst>
          </p:nvPr>
        </p:nvGraphicFramePr>
        <p:xfrm>
          <a:off x="3591145" y="3943381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45651"/>
              </p:ext>
            </p:extLst>
          </p:nvPr>
        </p:nvGraphicFramePr>
        <p:xfrm>
          <a:off x="3591145" y="5512737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25005"/>
              </p:ext>
            </p:extLst>
          </p:nvPr>
        </p:nvGraphicFramePr>
        <p:xfrm>
          <a:off x="3591145" y="7098315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96091" y="8447931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7129" y="8469915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93987"/>
              </p:ext>
            </p:extLst>
          </p:nvPr>
        </p:nvGraphicFramePr>
        <p:xfrm>
          <a:off x="5481099" y="4217701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95373"/>
              </p:ext>
            </p:extLst>
          </p:nvPr>
        </p:nvGraphicFramePr>
        <p:xfrm>
          <a:off x="5481099" y="5783715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92943"/>
              </p:ext>
            </p:extLst>
          </p:nvPr>
        </p:nvGraphicFramePr>
        <p:xfrm>
          <a:off x="5481099" y="7363862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7581"/>
              </p:ext>
            </p:extLst>
          </p:nvPr>
        </p:nvGraphicFramePr>
        <p:xfrm>
          <a:off x="6777641" y="3921397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30461"/>
              </p:ext>
            </p:extLst>
          </p:nvPr>
        </p:nvGraphicFramePr>
        <p:xfrm>
          <a:off x="6777641" y="5490753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70692"/>
              </p:ext>
            </p:extLst>
          </p:nvPr>
        </p:nvGraphicFramePr>
        <p:xfrm>
          <a:off x="6777641" y="7076331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82587" y="8425947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63625" y="8447931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20921"/>
              </p:ext>
            </p:extLst>
          </p:nvPr>
        </p:nvGraphicFramePr>
        <p:xfrm>
          <a:off x="8667595" y="4195717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67224"/>
              </p:ext>
            </p:extLst>
          </p:nvPr>
        </p:nvGraphicFramePr>
        <p:xfrm>
          <a:off x="8667595" y="5761731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91401"/>
              </p:ext>
            </p:extLst>
          </p:nvPr>
        </p:nvGraphicFramePr>
        <p:xfrm>
          <a:off x="8667595" y="7341878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50884"/>
              </p:ext>
            </p:extLst>
          </p:nvPr>
        </p:nvGraphicFramePr>
        <p:xfrm>
          <a:off x="10004727" y="3921397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21350"/>
              </p:ext>
            </p:extLst>
          </p:nvPr>
        </p:nvGraphicFramePr>
        <p:xfrm>
          <a:off x="10004727" y="5490753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35798"/>
              </p:ext>
            </p:extLst>
          </p:nvPr>
        </p:nvGraphicFramePr>
        <p:xfrm>
          <a:off x="10004727" y="7076331"/>
          <a:ext cx="148353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850797087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96761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3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05471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309673" y="8425947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90711" y="8447931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54709"/>
              </p:ext>
            </p:extLst>
          </p:nvPr>
        </p:nvGraphicFramePr>
        <p:xfrm>
          <a:off x="11894681" y="4195717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59440"/>
              </p:ext>
            </p:extLst>
          </p:nvPr>
        </p:nvGraphicFramePr>
        <p:xfrm>
          <a:off x="11894681" y="5761731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2209"/>
              </p:ext>
            </p:extLst>
          </p:nvPr>
        </p:nvGraphicFramePr>
        <p:xfrm>
          <a:off x="11894681" y="7341878"/>
          <a:ext cx="89011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706">
                  <a:extLst>
                    <a:ext uri="{9D8B030D-6E8A-4147-A177-3AD203B41FA5}">
                      <a16:colId xmlns:a16="http://schemas.microsoft.com/office/drawing/2014/main" val="1507391939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638091924"/>
                    </a:ext>
                  </a:extLst>
                </a:gridCol>
                <a:gridCol w="296706">
                  <a:extLst>
                    <a:ext uri="{9D8B030D-6E8A-4147-A177-3AD203B41FA5}">
                      <a16:colId xmlns:a16="http://schemas.microsoft.com/office/drawing/2014/main" val="24296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99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0054" y="5043730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18419" y="6590499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6678" y="8182208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4636" y="5050152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3000" y="6596921"/>
            <a:ext cx="8527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(w=0.2)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1260" y="8188630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91393" y="5050152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89758" y="6596921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88017" y="8188630"/>
            <a:ext cx="8527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(w=0.1)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50792" y="5491666"/>
            <a:ext cx="1510379" cy="1392671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768193" y="4180114"/>
            <a:ext cx="1502228" cy="1118507"/>
          </a:xfrm>
          <a:custGeom>
            <a:avLst/>
            <a:gdLst>
              <a:gd name="connsiteX0" fmla="*/ 0 w 1502228"/>
              <a:gd name="connsiteY0" fmla="*/ 1118507 h 1118507"/>
              <a:gd name="connsiteX1" fmla="*/ 0 w 1502228"/>
              <a:gd name="connsiteY1" fmla="*/ 0 h 1118507"/>
              <a:gd name="connsiteX2" fmla="*/ 1502228 w 1502228"/>
              <a:gd name="connsiteY2" fmla="*/ 8165 h 1118507"/>
              <a:gd name="connsiteX3" fmla="*/ 1494064 w 1502228"/>
              <a:gd name="connsiteY3" fmla="*/ 1102179 h 111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118507">
                <a:moveTo>
                  <a:pt x="0" y="1118507"/>
                </a:moveTo>
                <a:lnTo>
                  <a:pt x="0" y="0"/>
                </a:lnTo>
                <a:lnTo>
                  <a:pt x="1502228" y="8165"/>
                </a:lnTo>
                <a:cubicBezTo>
                  <a:pt x="1499507" y="372836"/>
                  <a:pt x="1496785" y="737508"/>
                  <a:pt x="1494064" y="1102179"/>
                </a:cubicBez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Freeform 53"/>
          <p:cNvSpPr/>
          <p:nvPr/>
        </p:nvSpPr>
        <p:spPr>
          <a:xfrm flipV="1">
            <a:off x="6777641" y="7031168"/>
            <a:ext cx="1502228" cy="1133670"/>
          </a:xfrm>
          <a:custGeom>
            <a:avLst/>
            <a:gdLst>
              <a:gd name="connsiteX0" fmla="*/ 0 w 1502228"/>
              <a:gd name="connsiteY0" fmla="*/ 1118507 h 1118507"/>
              <a:gd name="connsiteX1" fmla="*/ 0 w 1502228"/>
              <a:gd name="connsiteY1" fmla="*/ 0 h 1118507"/>
              <a:gd name="connsiteX2" fmla="*/ 1502228 w 1502228"/>
              <a:gd name="connsiteY2" fmla="*/ 8165 h 1118507"/>
              <a:gd name="connsiteX3" fmla="*/ 1494064 w 1502228"/>
              <a:gd name="connsiteY3" fmla="*/ 1102179 h 111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8" h="1118507">
                <a:moveTo>
                  <a:pt x="0" y="1118507"/>
                </a:moveTo>
                <a:lnTo>
                  <a:pt x="0" y="0"/>
                </a:lnTo>
                <a:lnTo>
                  <a:pt x="1502228" y="8165"/>
                </a:lnTo>
                <a:cubicBezTo>
                  <a:pt x="1499507" y="372836"/>
                  <a:pt x="1496785" y="737508"/>
                  <a:pt x="1494064" y="1102179"/>
                </a:cubicBez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878036" y="5510893"/>
            <a:ext cx="1208314" cy="1371600"/>
          </a:xfrm>
          <a:custGeom>
            <a:avLst/>
            <a:gdLst>
              <a:gd name="connsiteX0" fmla="*/ 1200150 w 1208314"/>
              <a:gd name="connsiteY0" fmla="*/ 8164 h 1371600"/>
              <a:gd name="connsiteX1" fmla="*/ 0 w 1208314"/>
              <a:gd name="connsiteY1" fmla="*/ 0 h 1371600"/>
              <a:gd name="connsiteX2" fmla="*/ 0 w 1208314"/>
              <a:gd name="connsiteY2" fmla="*/ 1355271 h 1371600"/>
              <a:gd name="connsiteX3" fmla="*/ 1208314 w 1208314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314" h="1371600">
                <a:moveTo>
                  <a:pt x="1200150" y="8164"/>
                </a:moveTo>
                <a:lnTo>
                  <a:pt x="0" y="0"/>
                </a:lnTo>
                <a:lnTo>
                  <a:pt x="0" y="1355271"/>
                </a:lnTo>
                <a:lnTo>
                  <a:pt x="1208314" y="1371600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Freeform 55"/>
          <p:cNvSpPr/>
          <p:nvPr/>
        </p:nvSpPr>
        <p:spPr>
          <a:xfrm flipH="1">
            <a:off x="9964137" y="5487411"/>
            <a:ext cx="1239981" cy="1371600"/>
          </a:xfrm>
          <a:custGeom>
            <a:avLst/>
            <a:gdLst>
              <a:gd name="connsiteX0" fmla="*/ 1200150 w 1208314"/>
              <a:gd name="connsiteY0" fmla="*/ 8164 h 1371600"/>
              <a:gd name="connsiteX1" fmla="*/ 0 w 1208314"/>
              <a:gd name="connsiteY1" fmla="*/ 0 h 1371600"/>
              <a:gd name="connsiteX2" fmla="*/ 0 w 1208314"/>
              <a:gd name="connsiteY2" fmla="*/ 1355271 h 1371600"/>
              <a:gd name="connsiteX3" fmla="*/ 1208314 w 1208314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314" h="1371600">
                <a:moveTo>
                  <a:pt x="1200150" y="8164"/>
                </a:moveTo>
                <a:lnTo>
                  <a:pt x="0" y="0"/>
                </a:lnTo>
                <a:lnTo>
                  <a:pt x="0" y="1355271"/>
                </a:lnTo>
                <a:lnTo>
                  <a:pt x="1208314" y="1371600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8036" y="4204607"/>
            <a:ext cx="1191985" cy="1094014"/>
          </a:xfrm>
          <a:custGeom>
            <a:avLst/>
            <a:gdLst>
              <a:gd name="connsiteX0" fmla="*/ 1191985 w 1191985"/>
              <a:gd name="connsiteY0" fmla="*/ 0 h 1094014"/>
              <a:gd name="connsiteX1" fmla="*/ 16328 w 1191985"/>
              <a:gd name="connsiteY1" fmla="*/ 0 h 1094014"/>
              <a:gd name="connsiteX2" fmla="*/ 0 w 1191985"/>
              <a:gd name="connsiteY2" fmla="*/ 1094014 h 109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985" h="1094014">
                <a:moveTo>
                  <a:pt x="1191985" y="0"/>
                </a:moveTo>
                <a:lnTo>
                  <a:pt x="16328" y="0"/>
                </a:lnTo>
                <a:lnTo>
                  <a:pt x="0" y="1094014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7" name="Freeform 56"/>
          <p:cNvSpPr/>
          <p:nvPr/>
        </p:nvSpPr>
        <p:spPr>
          <a:xfrm flipH="1">
            <a:off x="9960848" y="4192360"/>
            <a:ext cx="1243269" cy="1094014"/>
          </a:xfrm>
          <a:custGeom>
            <a:avLst/>
            <a:gdLst>
              <a:gd name="connsiteX0" fmla="*/ 1191985 w 1191985"/>
              <a:gd name="connsiteY0" fmla="*/ 0 h 1094014"/>
              <a:gd name="connsiteX1" fmla="*/ 16328 w 1191985"/>
              <a:gd name="connsiteY1" fmla="*/ 0 h 1094014"/>
              <a:gd name="connsiteX2" fmla="*/ 0 w 1191985"/>
              <a:gd name="connsiteY2" fmla="*/ 1094014 h 109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985" h="1094014">
                <a:moveTo>
                  <a:pt x="1191985" y="0"/>
                </a:moveTo>
                <a:lnTo>
                  <a:pt x="16328" y="0"/>
                </a:lnTo>
                <a:lnTo>
                  <a:pt x="0" y="1094014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Freeform 58"/>
          <p:cNvSpPr/>
          <p:nvPr/>
        </p:nvSpPr>
        <p:spPr>
          <a:xfrm flipH="1" flipV="1">
            <a:off x="10023424" y="7072988"/>
            <a:ext cx="1159885" cy="1097972"/>
          </a:xfrm>
          <a:custGeom>
            <a:avLst/>
            <a:gdLst>
              <a:gd name="connsiteX0" fmla="*/ 1191985 w 1191985"/>
              <a:gd name="connsiteY0" fmla="*/ 0 h 1094014"/>
              <a:gd name="connsiteX1" fmla="*/ 16328 w 1191985"/>
              <a:gd name="connsiteY1" fmla="*/ 0 h 1094014"/>
              <a:gd name="connsiteX2" fmla="*/ 0 w 1191985"/>
              <a:gd name="connsiteY2" fmla="*/ 1094014 h 109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985" h="1094014">
                <a:moveTo>
                  <a:pt x="1191985" y="0"/>
                </a:moveTo>
                <a:lnTo>
                  <a:pt x="16328" y="0"/>
                </a:lnTo>
                <a:lnTo>
                  <a:pt x="0" y="1094014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Freeform 59"/>
          <p:cNvSpPr/>
          <p:nvPr/>
        </p:nvSpPr>
        <p:spPr>
          <a:xfrm flipV="1">
            <a:off x="3878036" y="7109506"/>
            <a:ext cx="1191628" cy="1097972"/>
          </a:xfrm>
          <a:custGeom>
            <a:avLst/>
            <a:gdLst>
              <a:gd name="connsiteX0" fmla="*/ 1191985 w 1191985"/>
              <a:gd name="connsiteY0" fmla="*/ 0 h 1094014"/>
              <a:gd name="connsiteX1" fmla="*/ 16328 w 1191985"/>
              <a:gd name="connsiteY1" fmla="*/ 0 h 1094014"/>
              <a:gd name="connsiteX2" fmla="*/ 0 w 1191985"/>
              <a:gd name="connsiteY2" fmla="*/ 1094014 h 109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985" h="1094014">
                <a:moveTo>
                  <a:pt x="1191985" y="0"/>
                </a:moveTo>
                <a:lnTo>
                  <a:pt x="16328" y="0"/>
                </a:lnTo>
                <a:lnTo>
                  <a:pt x="0" y="1094014"/>
                </a:lnTo>
              </a:path>
            </a:pathLst>
          </a:cu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6031274" y="4735616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37504" y="6022755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41326" y="7322383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907855" y="4691431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927378" y="6000771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923597" y="7312030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834472" y="4696329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1884941" y="6015561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848263" y="7283556"/>
            <a:ext cx="360562" cy="344880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49137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average of predicted value - </a:t>
            </a:r>
            <a:r>
              <a:rPr lang="en-US" altLang="ko-KR" dirty="0" smtClean="0">
                <a:solidFill>
                  <a:srgbClr val="FF0000"/>
                </a:solidFill>
              </a:rPr>
              <a:t>TEST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37840"/>
              </p:ext>
            </p:extLst>
          </p:nvPr>
        </p:nvGraphicFramePr>
        <p:xfrm>
          <a:off x="2918802" y="5713865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70" name="Right Arrow 69"/>
          <p:cNvSpPr/>
          <p:nvPr/>
        </p:nvSpPr>
        <p:spPr>
          <a:xfrm>
            <a:off x="6029339" y="6487431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32493" y="5993585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72754" y="7985637"/>
            <a:ext cx="15933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03580"/>
              </p:ext>
            </p:extLst>
          </p:nvPr>
        </p:nvGraphicFramePr>
        <p:xfrm>
          <a:off x="7148250" y="5713865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rgbClr val="E9FD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6858407" y="8018223"/>
            <a:ext cx="30809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Test output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The value to predict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2419" y="4188017"/>
            <a:ext cx="424543" cy="424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91633" y="4188017"/>
            <a:ext cx="424543" cy="424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480847" y="4199615"/>
            <a:ext cx="424543" cy="424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70061" y="4199615"/>
            <a:ext cx="424543" cy="424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059275" y="4199615"/>
            <a:ext cx="424543" cy="424543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848489" y="4199615"/>
            <a:ext cx="424543" cy="424543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37703" y="4188017"/>
            <a:ext cx="424543" cy="424543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426917" y="4206410"/>
            <a:ext cx="424543" cy="424543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16131" y="4194812"/>
            <a:ext cx="424543" cy="424543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7825" y="4140636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7039" y="4147431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25821" y="4152234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5035" y="4159029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24101" y="4140636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13315" y="4147431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9316" y="4159029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88530" y="4165824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02419" y="4787627"/>
            <a:ext cx="6810442" cy="13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5131283" y="4871023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5628" y="4516896"/>
            <a:ext cx="323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562790" y="4575355"/>
            <a:ext cx="424543" cy="424543"/>
          </a:xfrm>
          <a:prstGeom prst="ellipse">
            <a:avLst/>
          </a:prstGeom>
          <a:solidFill>
            <a:srgbClr val="E9FDFB"/>
          </a:solidFill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47921" y="6486262"/>
            <a:ext cx="393951" cy="330917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3383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average of predicted value – </a:t>
            </a:r>
            <a:r>
              <a:rPr lang="en-US" altLang="ko-KR" dirty="0" smtClean="0">
                <a:solidFill>
                  <a:srgbClr val="FF0000"/>
                </a:solidFill>
              </a:rPr>
              <a:t>RESULT (0.14111 – 0.12815 = 0.01297)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08" y="4163948"/>
            <a:ext cx="7500483" cy="42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9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5278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Future Plan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notebook</a:t>
            </a:r>
            <a:r>
              <a:rPr lang="ko-KR" altLang="en-US" dirty="0" smtClean="0">
                <a:solidFill>
                  <a:schemeClr val="tx1"/>
                </a:solidFill>
              </a:rPr>
              <a:t>을 참고하여 상위 </a:t>
            </a:r>
            <a:r>
              <a:rPr lang="en-US" altLang="ko-KR" dirty="0" smtClean="0">
                <a:solidFill>
                  <a:schemeClr val="tx1"/>
                </a:solidFill>
              </a:rPr>
              <a:t>5% </a:t>
            </a:r>
            <a:r>
              <a:rPr lang="ko-KR" altLang="en-US" dirty="0" smtClean="0">
                <a:solidFill>
                  <a:schemeClr val="tx1"/>
                </a:solidFill>
              </a:rPr>
              <a:t>이내로 성능 개선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39" y="4113078"/>
            <a:ext cx="6498318" cy="43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ko-KR" altLang="en-US" dirty="0" smtClean="0"/>
              <a:t>상황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www.kaggle.com/c/conway-s-reverse-game-of-life/overview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www.kaggle.com/c/conway-s-reverse-game-of-life/overview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91500"/>
            <a:ext cx="11683674" cy="3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 n-sub mode </a:t>
            </a:r>
            <a:r>
              <a:rPr lang="en-US" altLang="ko-KR" dirty="0" smtClean="0">
                <a:solidFill>
                  <a:srgbClr val="0000FF"/>
                </a:solidFill>
              </a:rPr>
              <a:t>(refer to 201106_AI.pptx)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310626"/>
            <a:ext cx="5125649" cy="3410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76" y="3506231"/>
            <a:ext cx="3273160" cy="1608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25" y="5316136"/>
            <a:ext cx="3842851" cy="1747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776" y="7465509"/>
            <a:ext cx="2990532" cy="1262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8216" y="4013795"/>
            <a:ext cx="939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7348" y="5775262"/>
            <a:ext cx="1247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dirty="0" smtClean="0"/>
              <a:t>테스트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430" y="7752176"/>
            <a:ext cx="17200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(threshold)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9425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 n-sub mode </a:t>
            </a:r>
            <a:r>
              <a:rPr lang="en-US" altLang="ko-KR" dirty="0" smtClean="0">
                <a:solidFill>
                  <a:srgbClr val="0000FF"/>
                </a:solidFill>
              </a:rPr>
              <a:t>(refer to 201106_AI.pptx)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3580800"/>
            <a:ext cx="9094627" cy="1241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931796"/>
            <a:ext cx="9649538" cy="1258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669059"/>
            <a:ext cx="8418512" cy="7909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84485" y="4821872"/>
            <a:ext cx="2652555" cy="85756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5097" y="6828557"/>
            <a:ext cx="35971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Public: 44/141 (31.21%)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7581901"/>
            <a:ext cx="8418512" cy="11897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11778" y="7880535"/>
            <a:ext cx="37237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Private: 44/141 (31.21%)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9724" y="5722148"/>
            <a:ext cx="627735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about -0.015 when compared to Everything Dead Benchmark)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779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82953"/>
              </p:ext>
            </p:extLst>
          </p:nvPr>
        </p:nvGraphicFramePr>
        <p:xfrm>
          <a:off x="10969346" y="3865988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6177"/>
              </p:ext>
            </p:extLst>
          </p:nvPr>
        </p:nvGraphicFramePr>
        <p:xfrm>
          <a:off x="10975356" y="5297288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65543"/>
              </p:ext>
            </p:extLst>
          </p:nvPr>
        </p:nvGraphicFramePr>
        <p:xfrm>
          <a:off x="10962067" y="7380813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11230155" y="4118668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230154" y="5545405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222875" y="7627363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/>
              <a:t>2</a:t>
            </a:r>
            <a:r>
              <a:rPr lang="en-US" altLang="ko-KR" dirty="0" smtClean="0"/>
              <a:t>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center of output - </a:t>
            </a:r>
            <a:r>
              <a:rPr lang="en-US" altLang="ko-KR" dirty="0" smtClean="0">
                <a:solidFill>
                  <a:srgbClr val="FF0000"/>
                </a:solidFill>
              </a:rPr>
              <a:t>TRAINING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78650"/>
              </p:ext>
            </p:extLst>
          </p:nvPr>
        </p:nvGraphicFramePr>
        <p:xfrm>
          <a:off x="4704955" y="5258776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99940"/>
              </p:ext>
            </p:extLst>
          </p:nvPr>
        </p:nvGraphicFramePr>
        <p:xfrm>
          <a:off x="1228424" y="5248616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926810" y="6070758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42972"/>
              </p:ext>
            </p:extLst>
          </p:nvPr>
        </p:nvGraphicFramePr>
        <p:xfrm>
          <a:off x="8790271" y="3732659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10307865" y="4074050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38709"/>
              </p:ext>
            </p:extLst>
          </p:nvPr>
        </p:nvGraphicFramePr>
        <p:xfrm>
          <a:off x="8790271" y="5120216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10307865" y="5461607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5268"/>
              </p:ext>
            </p:extLst>
          </p:nvPr>
        </p:nvGraphicFramePr>
        <p:xfrm>
          <a:off x="8790271" y="7190556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10307865" y="7531947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07865" y="642837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467" y="5230124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5788" y="5267484"/>
            <a:ext cx="1568961" cy="1339875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5037" y="6070758"/>
            <a:ext cx="1568961" cy="13398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92372" y="3732854"/>
            <a:ext cx="1267313" cy="1197596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99844" y="5110089"/>
            <a:ext cx="1259842" cy="1207917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82578" y="7190557"/>
            <a:ext cx="1277107" cy="11977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8161" y="5723722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68556" y="5723722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10873" y="6543434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3061" y="7521976"/>
            <a:ext cx="21881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Training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9339" y="7545281"/>
            <a:ext cx="24125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Training output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2946" y="8442385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94744" y="8442385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14616" y="5549047"/>
            <a:ext cx="959290" cy="77911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8506" y="5552775"/>
            <a:ext cx="945061" cy="775391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38174" y="6309753"/>
            <a:ext cx="980496" cy="86048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972290" y="3872218"/>
            <a:ext cx="944340" cy="88138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988118" y="5297288"/>
            <a:ext cx="944340" cy="881389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72289" y="7374583"/>
            <a:ext cx="944340" cy="8813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89625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/>
              <a:t>2</a:t>
            </a:r>
            <a:r>
              <a:rPr lang="en-US" altLang="ko-KR" dirty="0" smtClean="0"/>
              <a:t>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the center of output - </a:t>
            </a:r>
            <a:r>
              <a:rPr lang="en-US" altLang="ko-KR" dirty="0" smtClean="0">
                <a:solidFill>
                  <a:srgbClr val="FF0000"/>
                </a:solidFill>
              </a:rPr>
              <a:t>TEST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91809"/>
              </p:ext>
            </p:extLst>
          </p:nvPr>
        </p:nvGraphicFramePr>
        <p:xfrm>
          <a:off x="826425" y="5175022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50" name="Right Arrow 49"/>
          <p:cNvSpPr/>
          <p:nvPr/>
        </p:nvSpPr>
        <p:spPr>
          <a:xfrm>
            <a:off x="3936962" y="5948588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95281"/>
              </p:ext>
            </p:extLst>
          </p:nvPr>
        </p:nvGraphicFramePr>
        <p:xfrm>
          <a:off x="5118692" y="3733958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52" name="Right Arrow 51"/>
          <p:cNvSpPr/>
          <p:nvPr/>
        </p:nvSpPr>
        <p:spPr>
          <a:xfrm>
            <a:off x="6636286" y="4075349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0104"/>
              </p:ext>
            </p:extLst>
          </p:nvPr>
        </p:nvGraphicFramePr>
        <p:xfrm>
          <a:off x="5118692" y="5121515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54" name="Right Arrow 53"/>
          <p:cNvSpPr/>
          <p:nvPr/>
        </p:nvSpPr>
        <p:spPr>
          <a:xfrm>
            <a:off x="6636286" y="5462906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78712"/>
              </p:ext>
            </p:extLst>
          </p:nvPr>
        </p:nvGraphicFramePr>
        <p:xfrm>
          <a:off x="5118692" y="7191855"/>
          <a:ext cx="1269415" cy="119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83">
                  <a:extLst>
                    <a:ext uri="{9D8B030D-6E8A-4147-A177-3AD203B41FA5}">
                      <a16:colId xmlns:a16="http://schemas.microsoft.com/office/drawing/2014/main" val="1638072522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3833204239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035036911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1387335525"/>
                    </a:ext>
                  </a:extLst>
                </a:gridCol>
                <a:gridCol w="253883">
                  <a:extLst>
                    <a:ext uri="{9D8B030D-6E8A-4147-A177-3AD203B41FA5}">
                      <a16:colId xmlns:a16="http://schemas.microsoft.com/office/drawing/2014/main" val="2620072428"/>
                    </a:ext>
                  </a:extLst>
                </a:gridCol>
              </a:tblGrid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71829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7747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2950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06832"/>
                  </a:ext>
                </a:extLst>
              </a:tr>
              <a:tr h="23955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74439"/>
                  </a:ext>
                </a:extLst>
              </a:tr>
            </a:tbl>
          </a:graphicData>
        </a:graphic>
      </p:graphicFrame>
      <p:sp>
        <p:nvSpPr>
          <p:cNvPr id="56" name="Right Arrow 55"/>
          <p:cNvSpPr/>
          <p:nvPr/>
        </p:nvSpPr>
        <p:spPr>
          <a:xfrm>
            <a:off x="6636286" y="7533246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36286" y="6429669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6425" y="5159256"/>
            <a:ext cx="1568961" cy="1339875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25746" y="5196616"/>
            <a:ext cx="1568961" cy="1339875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34995" y="5999890"/>
            <a:ext cx="1568961" cy="13398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20793" y="3734153"/>
            <a:ext cx="1267313" cy="1197596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28265" y="5111388"/>
            <a:ext cx="1259842" cy="1207917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10999" y="7191856"/>
            <a:ext cx="1277107" cy="119779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8551003" y="5999890"/>
            <a:ext cx="599089" cy="51500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49291"/>
              </p:ext>
            </p:extLst>
          </p:nvPr>
        </p:nvGraphicFramePr>
        <p:xfrm>
          <a:off x="9598294" y="5053019"/>
          <a:ext cx="250128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61">
                  <a:extLst>
                    <a:ext uri="{9D8B030D-6E8A-4147-A177-3AD203B41FA5}">
                      <a16:colId xmlns:a16="http://schemas.microsoft.com/office/drawing/2014/main" val="364535309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541441774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863600419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410112725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064998570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661469658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2743315106"/>
                    </a:ext>
                  </a:extLst>
                </a:gridCol>
                <a:gridCol w="312661">
                  <a:extLst>
                    <a:ext uri="{9D8B030D-6E8A-4147-A177-3AD203B41FA5}">
                      <a16:colId xmlns:a16="http://schemas.microsoft.com/office/drawing/2014/main" val="894799663"/>
                    </a:ext>
                  </a:extLst>
                </a:gridCol>
              </a:tblGrid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58468389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874351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2769907712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62419428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extLst>
                  <a:ext uri="{0D108BD9-81ED-4DB2-BD59-A6C34878D82A}">
                    <a16:rowId xmlns:a16="http://schemas.microsoft.com/office/drawing/2014/main" val="3074597314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14029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54785"/>
                  </a:ext>
                </a:extLst>
              </a:tr>
              <a:tr h="2705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022" marR="70022" marT="35011" marB="3501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89187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10159202" y="5519518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459597" y="5519518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101914" y="6339230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80377" y="7446794"/>
            <a:ext cx="159338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input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(original)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40035" y="7456722"/>
            <a:ext cx="18178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Test 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18093" y="8444983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19891" y="8444983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3548"/>
              </p:ext>
            </p:extLst>
          </p:nvPr>
        </p:nvGraphicFramePr>
        <p:xfrm>
          <a:off x="7434144" y="3841882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57119"/>
              </p:ext>
            </p:extLst>
          </p:nvPr>
        </p:nvGraphicFramePr>
        <p:xfrm>
          <a:off x="7440154" y="5273182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25395"/>
              </p:ext>
            </p:extLst>
          </p:nvPr>
        </p:nvGraphicFramePr>
        <p:xfrm>
          <a:off x="7426865" y="7356707"/>
          <a:ext cx="947283" cy="887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761">
                  <a:extLst>
                    <a:ext uri="{9D8B030D-6E8A-4147-A177-3AD203B41FA5}">
                      <a16:colId xmlns:a16="http://schemas.microsoft.com/office/drawing/2014/main" val="1124261051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80807398"/>
                    </a:ext>
                  </a:extLst>
                </a:gridCol>
                <a:gridCol w="315761">
                  <a:extLst>
                    <a:ext uri="{9D8B030D-6E8A-4147-A177-3AD203B41FA5}">
                      <a16:colId xmlns:a16="http://schemas.microsoft.com/office/drawing/2014/main" val="3306982164"/>
                    </a:ext>
                  </a:extLst>
                </a:gridCol>
              </a:tblGrid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73258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16129"/>
                  </a:ext>
                </a:extLst>
              </a:tr>
              <a:tr h="295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080"/>
                  </a:ext>
                </a:extLst>
              </a:tr>
            </a:tbl>
          </a:graphicData>
        </a:graphic>
      </p:graphicFrame>
      <p:sp>
        <p:nvSpPr>
          <p:cNvPr id="88" name="Oval 87"/>
          <p:cNvSpPr/>
          <p:nvPr/>
        </p:nvSpPr>
        <p:spPr>
          <a:xfrm>
            <a:off x="7694953" y="4094562"/>
            <a:ext cx="425669" cy="394521"/>
          </a:xfrm>
          <a:prstGeom prst="ellipse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694952" y="5521299"/>
            <a:ext cx="425669" cy="394521"/>
          </a:xfrm>
          <a:prstGeom prst="ellipse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687673" y="7603257"/>
            <a:ext cx="425669" cy="394521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37088" y="3848112"/>
            <a:ext cx="944340" cy="88138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52916" y="5273182"/>
            <a:ext cx="944340" cy="881389"/>
          </a:xfrm>
          <a:prstGeom prst="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437087" y="7350477"/>
            <a:ext cx="944340" cy="8813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Straight Arrow Connector 3"/>
          <p:cNvCxnSpPr>
            <a:stCxn id="88" idx="6"/>
            <a:endCxn id="69" idx="2"/>
          </p:cNvCxnSpPr>
          <p:nvPr/>
        </p:nvCxnSpPr>
        <p:spPr>
          <a:xfrm>
            <a:off x="8120622" y="4291823"/>
            <a:ext cx="2038580" cy="1424956"/>
          </a:xfrm>
          <a:prstGeom prst="straightConnector1">
            <a:avLst/>
          </a:prstGeom>
          <a:noFill/>
          <a:ln w="254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/>
          <p:cNvCxnSpPr>
            <a:stCxn id="89" idx="6"/>
          </p:cNvCxnSpPr>
          <p:nvPr/>
        </p:nvCxnSpPr>
        <p:spPr>
          <a:xfrm flipV="1">
            <a:off x="8120621" y="5718559"/>
            <a:ext cx="2338976" cy="1"/>
          </a:xfrm>
          <a:prstGeom prst="straightConnector1">
            <a:avLst/>
          </a:prstGeom>
          <a:noFill/>
          <a:ln w="25400" cap="flat">
            <a:solidFill>
              <a:srgbClr val="B601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0" idx="6"/>
            <a:endCxn id="71" idx="2"/>
          </p:cNvCxnSpPr>
          <p:nvPr/>
        </p:nvCxnSpPr>
        <p:spPr>
          <a:xfrm flipV="1">
            <a:off x="8113342" y="6536491"/>
            <a:ext cx="2988572" cy="126402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83280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50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/>
              <a:t>2</a:t>
            </a:r>
            <a:r>
              <a:rPr lang="en-US" altLang="ko-KR" dirty="0" smtClean="0"/>
              <a:t>: n-sub mode </a:t>
            </a:r>
            <a:r>
              <a:rPr lang="en-US" altLang="ko-KR" dirty="0" smtClean="0">
                <a:solidFill>
                  <a:srgbClr val="0000FF"/>
                </a:solidFill>
              </a:rPr>
              <a:t>with 3x3 output, predict as center of output – </a:t>
            </a:r>
            <a:r>
              <a:rPr lang="en-US" altLang="ko-KR" dirty="0" smtClean="0">
                <a:solidFill>
                  <a:srgbClr val="FF0000"/>
                </a:solidFill>
              </a:rPr>
              <a:t>RESULT (0.14643 – 0.13728 = 0.0915)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05" y="4284788"/>
            <a:ext cx="8833758" cy="4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426</Words>
  <Application>Microsoft Office PowerPoint</Application>
  <PresentationFormat>Custom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2436</cp:revision>
  <cp:lastPrinted>2020-05-01T05:17:35Z</cp:lastPrinted>
  <dcterms:modified xsi:type="dcterms:W3CDTF">2020-11-20T03:10:00Z</dcterms:modified>
</cp:coreProperties>
</file>