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66" r:id="rId3"/>
    <p:sldId id="257" r:id="rId4"/>
    <p:sldId id="364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91" r:id="rId14"/>
    <p:sldId id="389" r:id="rId15"/>
    <p:sldId id="392" r:id="rId16"/>
    <p:sldId id="390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339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9933FF"/>
    <a:srgbClr val="FF8050"/>
    <a:srgbClr val="FFFF00"/>
    <a:srgbClr val="CCFF33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52" autoAdjust="0"/>
    <p:restoredTop sz="94660"/>
  </p:normalViewPr>
  <p:slideViewPr>
    <p:cSldViewPr snapToGrid="0">
      <p:cViewPr varScale="1">
        <p:scale>
          <a:sx n="48" d="100"/>
          <a:sy n="48" d="100"/>
        </p:scale>
        <p:origin x="5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tp=&amp;arnumber=8836548&amp;tag=1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20.07.21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29060" cy="398538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2. PROTOCOL FOR UAV-AIDED WPCN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GT 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time slot n</a:t>
            </a:r>
            <a:r>
              <a:rPr lang="ko-KR" altLang="en-US" dirty="0" smtClean="0"/>
              <a:t>에서의 </a:t>
            </a:r>
            <a:r>
              <a:rPr lang="en-US" altLang="ko-KR" b="1" dirty="0" smtClean="0">
                <a:solidFill>
                  <a:srgbClr val="0000FF"/>
                </a:solidFill>
              </a:rPr>
              <a:t>uplink power constraint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  <a:p>
            <a:pPr marL="889000" lvl="2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이때 </a:t>
            </a:r>
            <a:r>
              <a:rPr lang="en-US" altLang="ko-KR" dirty="0" smtClean="0"/>
              <a:t>system bandwidth</a:t>
            </a:r>
            <a:r>
              <a:rPr lang="ko-KR" altLang="en-US" dirty="0" smtClean="0"/>
              <a:t>가 </a:t>
            </a:r>
            <a:r>
              <a:rPr lang="en-US" altLang="ko-KR" b="1" dirty="0" smtClean="0">
                <a:solidFill>
                  <a:srgbClr val="0000FF"/>
                </a:solidFill>
              </a:rPr>
              <a:t>unity</a:t>
            </a:r>
            <a:r>
              <a:rPr lang="ko-KR" altLang="en-US" b="1" dirty="0" smtClean="0">
                <a:solidFill>
                  <a:srgbClr val="0000FF"/>
                </a:solidFill>
              </a:rPr>
              <a:t>로 표준화</a:t>
            </a:r>
            <a:r>
              <a:rPr lang="ko-KR" altLang="en-US" dirty="0" smtClean="0"/>
              <a:t>되어 있으면 </a:t>
            </a:r>
            <a:r>
              <a:rPr lang="en-US" altLang="ko-KR" b="1" dirty="0" smtClean="0">
                <a:solidFill>
                  <a:srgbClr val="0000FF"/>
                </a:solidFill>
              </a:rPr>
              <a:t>GT k</a:t>
            </a:r>
            <a:r>
              <a:rPr lang="ko-KR" altLang="en-US" b="1" dirty="0" smtClean="0">
                <a:solidFill>
                  <a:srgbClr val="0000FF"/>
                </a:solidFill>
              </a:rPr>
              <a:t>의 </a:t>
            </a:r>
            <a:r>
              <a:rPr lang="en-US" altLang="ko-KR" b="1" dirty="0" smtClean="0">
                <a:solidFill>
                  <a:srgbClr val="0000FF"/>
                </a:solidFill>
              </a:rPr>
              <a:t>time slot n</a:t>
            </a:r>
            <a:r>
              <a:rPr lang="ko-KR" altLang="en-US" b="1" dirty="0" smtClean="0">
                <a:solidFill>
                  <a:srgbClr val="0000FF"/>
                </a:solidFill>
              </a:rPr>
              <a:t>에서의 즉각적인 </a:t>
            </a:r>
            <a:r>
              <a:rPr lang="en-US" altLang="ko-KR" b="1" dirty="0" smtClean="0">
                <a:solidFill>
                  <a:srgbClr val="0000FF"/>
                </a:solidFill>
              </a:rPr>
              <a:t>throughput</a:t>
            </a:r>
            <a:r>
              <a:rPr lang="ko-KR" altLang="en-US" dirty="0" smtClean="0"/>
              <a:t>은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93" y="3610080"/>
            <a:ext cx="8548964" cy="497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793" y="5634041"/>
            <a:ext cx="8016032" cy="25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593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80"/>
                <a:ext cx="11529060" cy="4608233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UAV-Aided WPCN </a:t>
                </a:r>
                <a:r>
                  <a:rPr lang="ko-KR" altLang="en-US" dirty="0" smtClean="0"/>
                  <a:t>관련 논문 학습</a:t>
                </a:r>
                <a:endParaRPr lang="en-US" altLang="ko-KR" dirty="0" smtClean="0"/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2. PROTOCOL FOR UAV-AIDED WPCN</a:t>
                </a: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 smtClean="0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𝜼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𝒌</m:t>
                        </m:r>
                      </m:sub>
                    </m:sSub>
                    <m:r>
                      <a:rPr lang="en-US" altLang="ko-KR" b="1" i="1">
                        <a:solidFill>
                          <a:srgbClr val="0000FF"/>
                        </a:solidFill>
                        <a:sym typeface="Helvetica"/>
                      </a:rPr>
                      <m:t>=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  <a:sym typeface="Helvetica"/>
                      </a:rPr>
                      <m:t>𝜼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  <a:sym typeface="Helvetica"/>
                      </a:rPr>
                      <m:t> 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  <a:sym typeface="Helvetica"/>
                      </a:rPr>
                      <m:t>𝒇𝒐𝒓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  <a:sym typeface="Helvetica"/>
                      </a:rPr>
                      <m:t> 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  <a:sym typeface="Helvetica"/>
                      </a:rPr>
                      <m:t>𝒌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  <a:sym typeface="Helvetica"/>
                      </a:rPr>
                      <m:t>∈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  <a:sym typeface="Helvetica"/>
                      </a:rPr>
                      <m:t>𝓚</m:t>
                    </m:r>
                  </m:oMath>
                </a14:m>
                <a:r>
                  <a:rPr lang="ko-KR" altLang="en-US" dirty="0" smtClean="0"/>
                  <a:t>일 때 </a:t>
                </a:r>
                <a:r>
                  <a:rPr lang="en-US" altLang="ko-KR" dirty="0" smtClean="0"/>
                  <a:t>GT k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time period T</a:t>
                </a:r>
                <a:r>
                  <a:rPr lang="ko-KR" altLang="en-US" dirty="0" smtClean="0"/>
                  <a:t>에 대한 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평균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throughput</a:t>
                </a:r>
                <a:r>
                  <a:rPr lang="ko-KR" altLang="en-US" dirty="0" smtClean="0"/>
                  <a:t>은</a:t>
                </a:r>
                <a:endParaRPr lang="en-US" altLang="ko-KR" dirty="0" smtClean="0"/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/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/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/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/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/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b="1" u="sng" dirty="0" smtClean="0">
                    <a:solidFill>
                      <a:srgbClr val="FF0000"/>
                    </a:solidFill>
                  </a:rPr>
                  <a:t>Minimum throughput performance</a:t>
                </a:r>
                <a:r>
                  <a:rPr lang="ko-KR" altLang="en-US" b="1" u="sng" dirty="0" smtClean="0">
                    <a:solidFill>
                      <a:srgbClr val="FF0000"/>
                    </a:solidFill>
                  </a:rPr>
                  <a:t>를 최대화</a:t>
                </a:r>
                <a:r>
                  <a:rPr lang="ko-KR" altLang="en-US" dirty="0" smtClean="0"/>
                  <a:t>하기 위한 수식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80"/>
                <a:ext cx="11529060" cy="4608233"/>
              </a:xfrm>
              <a:prstGeom prst="rect">
                <a:avLst/>
              </a:prstGeom>
              <a:blipFill>
                <a:blip r:embed="rId2"/>
                <a:stretch>
                  <a:fillRect l="-2061" t="-2116" b="-3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26" y="4079796"/>
            <a:ext cx="10629348" cy="11117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200" y="6175512"/>
            <a:ext cx="7720496" cy="26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454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80"/>
                <a:ext cx="11529060" cy="3468545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UAV-Aided WPCN </a:t>
                </a:r>
                <a:r>
                  <a:rPr lang="ko-KR" altLang="en-US" dirty="0" smtClean="0"/>
                  <a:t>관련 논문 학습</a:t>
                </a:r>
                <a:endParaRPr lang="en-US" altLang="ko-KR" dirty="0" smtClean="0"/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3. SEPARATED UAV WPCN</a:t>
                </a: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서로 다른 </a:t>
                </a:r>
                <a:r>
                  <a:rPr lang="en-US" altLang="ko-KR" dirty="0" smtClean="0"/>
                  <a:t>UAV</a:t>
                </a:r>
                <a:r>
                  <a:rPr lang="ko-KR" altLang="en-US" dirty="0" smtClean="0"/>
                  <a:t>에 대하여 </a:t>
                </a:r>
                <a:r>
                  <a:rPr lang="en-US" altLang="ko-KR" dirty="0" smtClean="0"/>
                  <a:t>trajectory</a:t>
                </a:r>
                <a:r>
                  <a:rPr lang="ko-KR" altLang="en-US" dirty="0" smtClean="0"/>
                  <a:t>를 디자인한다</a:t>
                </a:r>
                <a:r>
                  <a:rPr lang="en-US" altLang="ko-KR" dirty="0" smtClean="0"/>
                  <a:t>.</a:t>
                </a: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Time slot n</a:t>
                </a:r>
                <a:r>
                  <a:rPr lang="ko-KR" altLang="en-US" dirty="0" smtClean="0"/>
                  <a:t>에서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ID UAV</a:t>
                </a:r>
                <a:r>
                  <a:rPr lang="ko-KR" altLang="en-US" dirty="0" smtClean="0"/>
                  <a:t>의 위치는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 smtClean="0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𝐩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𝐈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𝒏</m:t>
                        </m:r>
                      </m:e>
                    </m:d>
                    <m:r>
                      <a:rPr lang="en-US" altLang="ko-KR" b="1" i="1">
                        <a:solidFill>
                          <a:srgbClr val="0000FF"/>
                        </a:solidFill>
                        <a:sym typeface="Helvetica"/>
                      </a:rPr>
                      <m:t>∈</m:t>
                    </m:r>
                    <m:sSup>
                      <m:sSupPr>
                        <m:ctrlPr>
                          <a:rPr lang="ko-KR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p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ℝ</m:t>
                        </m:r>
                      </m:e>
                      <m:sup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,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ET UAV</a:t>
                </a:r>
                <a:r>
                  <a:rPr lang="ko-KR" altLang="en-US" dirty="0" smtClean="0"/>
                  <a:t>의 위치는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 smtClean="0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𝐩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𝐄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𝒏</m:t>
                        </m:r>
                      </m:e>
                    </m:d>
                    <m:r>
                      <a:rPr lang="en-US" altLang="ko-KR" b="1" i="1">
                        <a:solidFill>
                          <a:srgbClr val="0000FF"/>
                        </a:solidFill>
                        <a:sym typeface="Helvetica"/>
                      </a:rPr>
                      <m:t>∈</m:t>
                    </m:r>
                    <m:sSup>
                      <m:sSupPr>
                        <m:ctrlPr>
                          <a:rPr lang="ko-KR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p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ℝ</m:t>
                        </m:r>
                      </m:e>
                      <m:sup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</a:t>
                </a: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b="1" dirty="0" smtClean="0">
                    <a:solidFill>
                      <a:srgbClr val="0000FF"/>
                    </a:solidFill>
                  </a:rPr>
                  <a:t>TDMA 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프로토콜</a:t>
                </a:r>
                <a:r>
                  <a:rPr lang="ko-KR" altLang="en-US" dirty="0" smtClean="0"/>
                  <a:t>을 적용한다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80"/>
                <a:ext cx="11529060" cy="3468545"/>
              </a:xfrm>
              <a:prstGeom prst="rect">
                <a:avLst/>
              </a:prstGeom>
              <a:blipFill>
                <a:blip r:embed="rId2"/>
                <a:stretch>
                  <a:fillRect l="-2061" t="-2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722415"/>
              </p:ext>
            </p:extLst>
          </p:nvPr>
        </p:nvGraphicFramePr>
        <p:xfrm>
          <a:off x="1054282" y="4966695"/>
          <a:ext cx="10779908" cy="348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761">
                  <a:extLst>
                    <a:ext uri="{9D8B030D-6E8A-4147-A177-3AD203B41FA5}">
                      <a16:colId xmlns:a16="http://schemas.microsoft.com/office/drawing/2014/main" val="1423655966"/>
                    </a:ext>
                  </a:extLst>
                </a:gridCol>
                <a:gridCol w="8521147">
                  <a:extLst>
                    <a:ext uri="{9D8B030D-6E8A-4147-A177-3AD203B41FA5}">
                      <a16:colId xmlns:a16="http://schemas.microsoft.com/office/drawing/2014/main" val="2110546285"/>
                    </a:ext>
                  </a:extLst>
                </a:gridCol>
              </a:tblGrid>
              <a:tr h="1744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GT</a:t>
                      </a:r>
                      <a:r>
                        <a:rPr lang="en-US" altLang="ko-KR" sz="2400" baseline="0" dirty="0" smtClean="0"/>
                        <a:t> k</a:t>
                      </a:r>
                      <a:r>
                        <a:rPr lang="ko-KR" altLang="en-US" sz="2400" baseline="0" dirty="0" smtClean="0"/>
                        <a:t>의</a:t>
                      </a:r>
                      <a:endParaRPr lang="en-US" altLang="ko-KR" sz="2400" baseline="0" dirty="0" smtClean="0"/>
                    </a:p>
                    <a:p>
                      <a:pPr latinLnBrk="1"/>
                      <a:r>
                        <a:rPr lang="en-US" altLang="ko-KR" sz="2400" b="1" baseline="0" dirty="0" smtClean="0"/>
                        <a:t>uplink energy constraint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946468"/>
                  </a:ext>
                </a:extLst>
              </a:tr>
              <a:tr h="1744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GT K</a:t>
                      </a:r>
                      <a:r>
                        <a:rPr lang="ko-KR" altLang="en-US" sz="2400" dirty="0" smtClean="0"/>
                        <a:t>의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b="1" dirty="0" smtClean="0"/>
                        <a:t>average</a:t>
                      </a:r>
                      <a:r>
                        <a:rPr lang="en-US" altLang="ko-KR" sz="2400" b="1" baseline="0" dirty="0" smtClean="0"/>
                        <a:t> throughput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06283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202" y="5307488"/>
            <a:ext cx="7483406" cy="106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497" y="7035663"/>
            <a:ext cx="6688276" cy="106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79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29060" cy="346854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3. SEPARATED UAV WPCN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/>
              <a:t>Seprated</a:t>
            </a:r>
            <a:r>
              <a:rPr lang="en-US" altLang="ko-KR" dirty="0" smtClean="0"/>
              <a:t> UAV WPCN</a:t>
            </a:r>
            <a:r>
              <a:rPr lang="ko-KR" altLang="en-US" dirty="0" smtClean="0"/>
              <a:t>에 </a:t>
            </a:r>
            <a:r>
              <a:rPr lang="ko-KR" altLang="en-US" b="1" dirty="0" smtClean="0">
                <a:solidFill>
                  <a:srgbClr val="0000FF"/>
                </a:solidFill>
              </a:rPr>
              <a:t>대한 </a:t>
            </a:r>
            <a:r>
              <a:rPr lang="en-US" altLang="ko-KR" b="1" dirty="0" smtClean="0">
                <a:solidFill>
                  <a:srgbClr val="0000FF"/>
                </a:solidFill>
              </a:rPr>
              <a:t>minimum throughput maximization problem</a:t>
            </a:r>
            <a:r>
              <a:rPr lang="en-US" altLang="ko-KR" dirty="0" smtClean="0"/>
              <a:t>: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415075" y="7626709"/>
                <a:ext cx="7827617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I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E</m:t>
                        </m:r>
                      </m:sup>
                    </m:sSubSup>
                  </m:oMath>
                </a14:m>
                <a:r>
                  <a:rPr lang="ko-KR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각각 </a:t>
                </a:r>
                <a:r>
                  <a:rPr lang="en-US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ID UAV</a:t>
                </a:r>
                <a:r>
                  <a:rPr lang="ko-KR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와 </a:t>
                </a:r>
                <a:r>
                  <a:rPr lang="en-US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ET UAV</a:t>
                </a:r>
                <a:r>
                  <a:rPr lang="ko-KR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최고 </a:t>
                </a:r>
                <a:r>
                  <a:rPr lang="ko-KR" altLang="ko-KR" dirty="0" smtClean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속력</a:t>
                </a:r>
                <a:r>
                  <a:rPr lang="en-US" altLang="ko-KR" dirty="0" smtClean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075" y="7626709"/>
                <a:ext cx="7827617" cy="468205"/>
              </a:xfrm>
              <a:prstGeom prst="rect">
                <a:avLst/>
              </a:prstGeom>
              <a:blipFill>
                <a:blip r:embed="rId2"/>
                <a:stretch>
                  <a:fillRect t="-9091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556" y="4392267"/>
            <a:ext cx="10448166" cy="277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5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80"/>
                <a:ext cx="11529060" cy="3097485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UAV-Aided WPCN </a:t>
                </a:r>
                <a:r>
                  <a:rPr lang="ko-KR" altLang="en-US" dirty="0" smtClean="0"/>
                  <a:t>관련 논문 학습</a:t>
                </a:r>
                <a:endParaRPr lang="en-US" altLang="ko-KR" dirty="0" smtClean="0"/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4. NON-LINEAR EH MODEL-BASED SYSTEM</a:t>
                </a: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Sigmoid </a:t>
                </a:r>
                <a:r>
                  <a:rPr lang="ko-KR" altLang="en-US" dirty="0" smtClean="0"/>
                  <a:t>함수에 기반한 모델 사용</a:t>
                </a:r>
                <a:endParaRPr lang="en-US" altLang="ko-KR" dirty="0" smtClean="0"/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b="1" dirty="0" smtClean="0">
                    <a:solidFill>
                      <a:srgbClr val="0000FF"/>
                    </a:solidFill>
                  </a:rPr>
                  <a:t>Harvested energy</a:t>
                </a:r>
                <a:r>
                  <a:rPr lang="ko-KR" altLang="en-US" dirty="0" smtClean="0"/>
                  <a:t>는 다음과 같이 나타낸다</a:t>
                </a:r>
                <a:r>
                  <a:rPr lang="en-US" altLang="ko-KR" dirty="0" smtClean="0"/>
                  <a:t>.</a:t>
                </a:r>
              </a:p>
              <a:p>
                <a:pPr marL="889000" lvl="2" indent="0">
                  <a:buNone/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rgbClr val="0000FF"/>
                    </a:solidFill>
                  </a:rPr>
                  <a:t>(M: EH circuit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이 포화되었을 때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GT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에서의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maximum harvested power,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 smtClean="0">
                    <a:solidFill>
                      <a:srgbClr val="0000FF"/>
                    </a:solidFill>
                  </a:rPr>
                  <a:t> circuit specification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에 의한 상수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80"/>
                <a:ext cx="11529060" cy="3097485"/>
              </a:xfrm>
              <a:prstGeom prst="rect">
                <a:avLst/>
              </a:prstGeom>
              <a:blipFill>
                <a:blip r:embed="rId2"/>
                <a:stretch>
                  <a:fillRect l="-2061" t="-31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12" y="5302736"/>
            <a:ext cx="10476894" cy="21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23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29060" cy="309748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4. NON-LINEAR EH MODEL-BASED SYSTEM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Non-linear model</a:t>
            </a:r>
            <a:r>
              <a:rPr lang="ko-KR" altLang="en-US" dirty="0" smtClean="0">
                <a:solidFill>
                  <a:schemeClr val="tx1"/>
                </a:solidFill>
              </a:rPr>
              <a:t>에서는 </a:t>
            </a:r>
            <a:r>
              <a:rPr lang="en-US" altLang="ko-KR" b="1" dirty="0" smtClean="0">
                <a:solidFill>
                  <a:srgbClr val="FF0000"/>
                </a:solidFill>
              </a:rPr>
              <a:t>(P1)</a:t>
            </a:r>
            <a:r>
              <a:rPr lang="ko-KR" altLang="en-US" dirty="0" smtClean="0"/>
              <a:t>과 비슷한 수식을 이용하여 최적화를 할 수 있다</a:t>
            </a:r>
            <a:r>
              <a:rPr lang="en-US" altLang="ko-KR" dirty="0" smtClean="0"/>
              <a:t>.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63" y="4746145"/>
            <a:ext cx="10181644" cy="237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61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529060" cy="146746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5. PROPOSED SOLUTION FOR </a:t>
            </a:r>
            <a:r>
              <a:rPr lang="en-US" altLang="ko-KR" dirty="0" smtClean="0">
                <a:solidFill>
                  <a:srgbClr val="FF0000"/>
                </a:solidFill>
              </a:rPr>
              <a:t>(P1)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39055"/>
              </p:ext>
            </p:extLst>
          </p:nvPr>
        </p:nvGraphicFramePr>
        <p:xfrm>
          <a:off x="673100" y="3134552"/>
          <a:ext cx="11529060" cy="5519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1230">
                  <a:extLst>
                    <a:ext uri="{9D8B030D-6E8A-4147-A177-3AD203B41FA5}">
                      <a16:colId xmlns:a16="http://schemas.microsoft.com/office/drawing/2014/main" val="736684080"/>
                    </a:ext>
                  </a:extLst>
                </a:gridCol>
                <a:gridCol w="7195931">
                  <a:extLst>
                    <a:ext uri="{9D8B030D-6E8A-4147-A177-3AD203B41FA5}">
                      <a16:colId xmlns:a16="http://schemas.microsoft.com/office/drawing/2014/main" val="3912001838"/>
                    </a:ext>
                  </a:extLst>
                </a:gridCol>
                <a:gridCol w="2991899">
                  <a:extLst>
                    <a:ext uri="{9D8B030D-6E8A-4147-A177-3AD203B41FA5}">
                      <a16:colId xmlns:a16="http://schemas.microsoft.com/office/drawing/2014/main" val="1230530332"/>
                    </a:ext>
                  </a:extLst>
                </a:gridCol>
              </a:tblGrid>
              <a:tr h="2363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(P1*)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(23),</a:t>
                      </a:r>
                      <a:r>
                        <a:rPr lang="en-US" altLang="ko-KR" sz="2400" b="1" baseline="0" dirty="0" smtClean="0">
                          <a:solidFill>
                            <a:srgbClr val="FF0000"/>
                          </a:solidFill>
                        </a:rPr>
                        <a:t> (24)</a:t>
                      </a:r>
                      <a:r>
                        <a:rPr lang="ko-KR" altLang="en-US" sz="2400" baseline="0" dirty="0" smtClean="0"/>
                        <a:t>에 의하여</a:t>
                      </a:r>
                      <a:endParaRPr lang="en-US" altLang="ko-KR" sz="2400" baseline="0" dirty="0" smtClean="0"/>
                    </a:p>
                    <a:p>
                      <a:pPr latinLnBrk="1"/>
                      <a:r>
                        <a:rPr lang="en-US" altLang="ko-KR" sz="2400" b="1" u="none" baseline="0" dirty="0" smtClean="0">
                          <a:solidFill>
                            <a:srgbClr val="FF0000"/>
                          </a:solidFill>
                        </a:rPr>
                        <a:t>Non-convex</a:t>
                      </a:r>
                      <a:endParaRPr lang="ko-KR" altLang="en-US" sz="2400" b="1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008104"/>
                  </a:ext>
                </a:extLst>
              </a:tr>
              <a:tr h="3155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(P1.1)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(29), (30)</a:t>
                      </a:r>
                      <a:r>
                        <a:rPr lang="ko-KR" altLang="en-US" sz="2400" dirty="0" smtClean="0"/>
                        <a:t>에 의하여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Non-convex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941749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827" y="3187561"/>
            <a:ext cx="6800850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739" y="5529466"/>
            <a:ext cx="59150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27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529060" cy="146746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5. PROPOSED SOLUTION FOR </a:t>
            </a:r>
            <a:r>
              <a:rPr lang="en-US" altLang="ko-KR" dirty="0" smtClean="0">
                <a:solidFill>
                  <a:srgbClr val="FF0000"/>
                </a:solidFill>
              </a:rPr>
              <a:t>(P1)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303704"/>
              </p:ext>
            </p:extLst>
          </p:nvPr>
        </p:nvGraphicFramePr>
        <p:xfrm>
          <a:off x="673100" y="3134552"/>
          <a:ext cx="11081578" cy="5220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6761">
                  <a:extLst>
                    <a:ext uri="{9D8B030D-6E8A-4147-A177-3AD203B41FA5}">
                      <a16:colId xmlns:a16="http://schemas.microsoft.com/office/drawing/2014/main" val="736684080"/>
                    </a:ext>
                  </a:extLst>
                </a:gridCol>
                <a:gridCol w="9554817">
                  <a:extLst>
                    <a:ext uri="{9D8B030D-6E8A-4147-A177-3AD203B41FA5}">
                      <a16:colId xmlns:a16="http://schemas.microsoft.com/office/drawing/2014/main" val="3912001838"/>
                    </a:ext>
                  </a:extLst>
                </a:gridCol>
              </a:tblGrid>
              <a:tr h="281567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(P1.1A)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008104"/>
                  </a:ext>
                </a:extLst>
              </a:tr>
              <a:tr h="2404894"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CCCP </a:t>
                      </a:r>
                      <a:r>
                        <a:rPr lang="ko-KR" altLang="en-US" sz="2400" dirty="0" smtClean="0"/>
                        <a:t>접근 방법을 이용한 문제 해결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현존하는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convex solver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를 이용하여 해결 가능</a:t>
                      </a:r>
                      <a:endParaRPr lang="en-US" altLang="ko-KR" sz="2400" b="1" dirty="0" smtClean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(P1.1A)</a:t>
                      </a:r>
                      <a:r>
                        <a:rPr lang="ko-KR" altLang="en-US" sz="2400" dirty="0" smtClean="0"/>
                        <a:t>의 </a:t>
                      </a:r>
                      <a:r>
                        <a:rPr lang="en-US" altLang="ko-KR" sz="2400" dirty="0" smtClean="0"/>
                        <a:t>feasible region</a:t>
                      </a:r>
                      <a:r>
                        <a:rPr lang="ko-KR" altLang="en-US" sz="2400" dirty="0" smtClean="0"/>
                        <a:t>은 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(P1.1)</a:t>
                      </a:r>
                      <a:r>
                        <a:rPr lang="ko-KR" altLang="en-US" sz="2400" dirty="0" smtClean="0"/>
                        <a:t>의 그것의 부분집합이므로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(P1.1A)</a:t>
                      </a:r>
                      <a:r>
                        <a:rPr lang="ko-KR" altLang="en-US" sz="2400" b="1" dirty="0" smtClean="0"/>
                        <a:t>를 이용하여 항상 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(P1.1)</a:t>
                      </a:r>
                      <a:r>
                        <a:rPr lang="ko-KR" altLang="en-US" sz="2400" b="1" dirty="0" smtClean="0"/>
                        <a:t>에 대한 </a:t>
                      </a:r>
                      <a:r>
                        <a:rPr lang="en-US" altLang="ko-KR" sz="2400" b="1" dirty="0" smtClean="0"/>
                        <a:t>lower bound solution</a:t>
                      </a:r>
                      <a:r>
                        <a:rPr lang="ko-KR" altLang="en-US" sz="2400" b="1" dirty="0" smtClean="0"/>
                        <a:t>을 찾을 수 있음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701223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888" y="3470543"/>
            <a:ext cx="9210260" cy="22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66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529060" cy="272642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5. PROPOSED SOLUTION FOR </a:t>
            </a:r>
            <a:r>
              <a:rPr lang="en-US" altLang="ko-KR" dirty="0" smtClean="0">
                <a:solidFill>
                  <a:srgbClr val="FF0000"/>
                </a:solidFill>
              </a:rPr>
              <a:t>(P1)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(P1)</a:t>
            </a:r>
            <a:r>
              <a:rPr lang="ko-KR" altLang="en-US" dirty="0" smtClean="0">
                <a:solidFill>
                  <a:schemeClr val="tx1"/>
                </a:solidFill>
              </a:rPr>
              <a:t> 을 해결하는 알고리즘 중 하나는 다음과 같다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이 알고리즘이 한번 수렴하면 오른쪽의 수식을 통해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(P1)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의 해를 얻을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4481102"/>
            <a:ext cx="5533754" cy="3602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884" y="5577613"/>
            <a:ext cx="62198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95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529060" cy="15672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6</a:t>
            </a:r>
            <a:r>
              <a:rPr lang="en-US" altLang="ko-KR" dirty="0" smtClean="0"/>
              <a:t>. PROPOSED SOLUTION FOR </a:t>
            </a:r>
            <a:r>
              <a:rPr lang="en-US" altLang="ko-KR" dirty="0" smtClean="0">
                <a:solidFill>
                  <a:srgbClr val="FF0000"/>
                </a:solidFill>
              </a:rPr>
              <a:t>(P2)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63673"/>
              </p:ext>
            </p:extLst>
          </p:nvPr>
        </p:nvGraphicFramePr>
        <p:xfrm>
          <a:off x="673100" y="3134553"/>
          <a:ext cx="11529060" cy="5266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1230">
                  <a:extLst>
                    <a:ext uri="{9D8B030D-6E8A-4147-A177-3AD203B41FA5}">
                      <a16:colId xmlns:a16="http://schemas.microsoft.com/office/drawing/2014/main" val="736684080"/>
                    </a:ext>
                  </a:extLst>
                </a:gridCol>
                <a:gridCol w="7195931">
                  <a:extLst>
                    <a:ext uri="{9D8B030D-6E8A-4147-A177-3AD203B41FA5}">
                      <a16:colId xmlns:a16="http://schemas.microsoft.com/office/drawing/2014/main" val="3912001838"/>
                    </a:ext>
                  </a:extLst>
                </a:gridCol>
                <a:gridCol w="2991899">
                  <a:extLst>
                    <a:ext uri="{9D8B030D-6E8A-4147-A177-3AD203B41FA5}">
                      <a16:colId xmlns:a16="http://schemas.microsoft.com/office/drawing/2014/main" val="1230530332"/>
                    </a:ext>
                  </a:extLst>
                </a:gridCol>
              </a:tblGrid>
              <a:tr h="28686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(P2.1)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(40),</a:t>
                      </a:r>
                      <a:r>
                        <a:rPr lang="en-US" altLang="ko-KR" sz="2400" b="1" baseline="0" dirty="0" smtClean="0">
                          <a:solidFill>
                            <a:srgbClr val="FF0000"/>
                          </a:solidFill>
                        </a:rPr>
                        <a:t> (41)</a:t>
                      </a:r>
                      <a:r>
                        <a:rPr lang="ko-KR" altLang="en-US" sz="2400" baseline="0" dirty="0" smtClean="0"/>
                        <a:t>에 의하여</a:t>
                      </a:r>
                      <a:endParaRPr lang="en-US" altLang="ko-KR" sz="2400" baseline="0" dirty="0" smtClean="0"/>
                    </a:p>
                    <a:p>
                      <a:pPr latinLnBrk="1"/>
                      <a:r>
                        <a:rPr lang="en-US" altLang="ko-KR" sz="2400" b="1" u="none" baseline="0" dirty="0" smtClean="0">
                          <a:solidFill>
                            <a:srgbClr val="FF0000"/>
                          </a:solidFill>
                        </a:rPr>
                        <a:t>Non-convex</a:t>
                      </a:r>
                    </a:p>
                    <a:p>
                      <a:pPr latinLnBrk="1"/>
                      <a:r>
                        <a:rPr lang="en-US" altLang="ko-KR" sz="2400" b="1" u="none" baseline="0" dirty="0" smtClean="0">
                          <a:solidFill>
                            <a:schemeClr val="tx1"/>
                          </a:solidFill>
                        </a:rPr>
                        <a:t>CCCP </a:t>
                      </a:r>
                      <a:r>
                        <a:rPr lang="ko-KR" altLang="en-US" sz="2400" b="1" u="none" baseline="0" dirty="0" smtClean="0">
                          <a:solidFill>
                            <a:schemeClr val="tx1"/>
                          </a:solidFill>
                        </a:rPr>
                        <a:t>알고리즘으로 해결 가능</a:t>
                      </a:r>
                      <a:endParaRPr lang="ko-KR" altLang="en-US" sz="24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008104"/>
                  </a:ext>
                </a:extLst>
              </a:tr>
              <a:tr h="23982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(P2.1A)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(P2.1A)</a:t>
                      </a:r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iterative</a:t>
                      </a:r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</a:rPr>
                        <a:t>하게 해결</a:t>
                      </a: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하여</a:t>
                      </a:r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(P2.1)</a:t>
                      </a:r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stationary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point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에 도달 가능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941749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12" y="3161057"/>
            <a:ext cx="4848500" cy="2798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906" y="6337653"/>
            <a:ext cx="7054424" cy="178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1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/>
              <a:t>Placement Optimization of Energy and Information Access Points in Wireless Powered Communication Networks </a:t>
            </a:r>
            <a:r>
              <a:rPr lang="en-US" altLang="ko-KR" dirty="0" err="1"/>
              <a:t>Suzhi</a:t>
            </a:r>
            <a:r>
              <a:rPr lang="en-US" altLang="ko-KR" dirty="0"/>
              <a:t> Bi, Member, IEEE and </a:t>
            </a:r>
            <a:r>
              <a:rPr lang="en-US" altLang="ko-KR" dirty="0" err="1"/>
              <a:t>Rui</a:t>
            </a:r>
            <a:r>
              <a:rPr lang="en-US" altLang="ko-KR" dirty="0"/>
              <a:t> Zhang, Senior Member, </a:t>
            </a:r>
            <a:r>
              <a:rPr lang="en-US" altLang="ko-KR" dirty="0" smtClean="0"/>
              <a:t>IEEE </a:t>
            </a:r>
            <a:r>
              <a:rPr lang="ko-KR" altLang="en-US" dirty="0" smtClean="0"/>
              <a:t>개선 논문 작성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81"/>
                <a:ext cx="11529060" cy="480701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UAV-Aided WPCN </a:t>
                </a:r>
                <a:r>
                  <a:rPr lang="ko-KR" altLang="en-US" dirty="0" smtClean="0"/>
                  <a:t>관련 논문 학습</a:t>
                </a:r>
                <a:endParaRPr lang="en-US" altLang="ko-KR" dirty="0" smtClean="0"/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7. PROPOSED SOLUTION FOR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NON-LINEAR EH MODEL</a:t>
                </a: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주어진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time allocation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00FF"/>
                        </a:solidFill>
                        <a:sym typeface="Helvetica"/>
                      </a:rPr>
                      <m:t>{</m:t>
                    </m:r>
                    <m:sSub>
                      <m:sSubPr>
                        <m:ctrlPr>
                          <a:rPr lang="ko-KR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𝝉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𝒌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𝒏</m:t>
                        </m:r>
                      </m:e>
                    </m:d>
                    <m:r>
                      <a:rPr lang="en-US" altLang="ko-KR" b="1" i="1">
                        <a:solidFill>
                          <a:srgbClr val="0000FF"/>
                        </a:solidFill>
                        <a:sym typeface="Helvetica"/>
                      </a:rPr>
                      <m:t>}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에 대하여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(P1-NL)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은 다음과 같이 표현될 수 있다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이것은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(20), (21)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에 의하여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non-convex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하며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이를 해결하기 위해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에서 정의된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auxiliary variable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00FF"/>
                        </a:solidFill>
                        <a:sym typeface="Helvetica"/>
                      </a:rPr>
                      <m:t>{</m:t>
                    </m:r>
                    <m:sSub>
                      <m:sSubPr>
                        <m:ctrlPr>
                          <a:rPr lang="ko-KR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𝒛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𝒌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𝒏</m:t>
                        </m:r>
                      </m:e>
                    </m:d>
                    <m:r>
                      <a:rPr lang="en-US" altLang="ko-KR" b="1" i="1">
                        <a:solidFill>
                          <a:srgbClr val="0000FF"/>
                        </a:solidFill>
                        <a:sym typeface="Helvetica"/>
                      </a:rPr>
                      <m:t>}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을 이용하여 다음과 같이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lower-bound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한다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81"/>
                <a:ext cx="11529060" cy="4807015"/>
              </a:xfrm>
              <a:prstGeom prst="rect">
                <a:avLst/>
              </a:prstGeom>
              <a:blipFill>
                <a:blip r:embed="rId2"/>
                <a:stretch>
                  <a:fillRect l="-2061" t="-20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441" y="3758888"/>
            <a:ext cx="7350885" cy="831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206" y="6111530"/>
            <a:ext cx="8778558" cy="954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178" y="7262604"/>
            <a:ext cx="9558614" cy="152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281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529060" cy="645028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7. PROPOSED SOLUTION FOR </a:t>
            </a:r>
            <a:r>
              <a:rPr lang="en-US" altLang="ko-KR" dirty="0" smtClean="0">
                <a:solidFill>
                  <a:srgbClr val="FF0000"/>
                </a:solidFill>
              </a:rPr>
              <a:t>NON-LINEAR EH MODEL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FF0000"/>
                </a:solidFill>
              </a:rPr>
              <a:t>Problem (46)</a:t>
            </a:r>
            <a:r>
              <a:rPr lang="ko-KR" altLang="en-US" dirty="0" smtClean="0">
                <a:solidFill>
                  <a:schemeClr val="tx1"/>
                </a:solidFill>
              </a:rPr>
              <a:t>의 최적의 해는 다음 최적화 문제를 해결하여 얻을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b="1" dirty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b="1" dirty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b="1" dirty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SCA </a:t>
            </a:r>
            <a:r>
              <a:rPr lang="ko-KR" altLang="en-US" b="1" dirty="0" smtClean="0">
                <a:solidFill>
                  <a:srgbClr val="0000FF"/>
                </a:solidFill>
              </a:rPr>
              <a:t>접근 방법을 통해 </a:t>
            </a:r>
            <a:r>
              <a:rPr lang="en-US" altLang="ko-KR" b="1" dirty="0" smtClean="0">
                <a:solidFill>
                  <a:srgbClr val="FF0000"/>
                </a:solidFill>
              </a:rPr>
              <a:t>(P1.2) </a:t>
            </a:r>
            <a:r>
              <a:rPr lang="ko-KR" altLang="en-US" b="1" dirty="0" smtClean="0">
                <a:solidFill>
                  <a:srgbClr val="0000FF"/>
                </a:solidFill>
              </a:rPr>
              <a:t>의 </a:t>
            </a:r>
            <a:r>
              <a:rPr lang="en-US" altLang="ko-KR" b="1" dirty="0" smtClean="0">
                <a:solidFill>
                  <a:srgbClr val="0000FF"/>
                </a:solidFill>
              </a:rPr>
              <a:t>non-convexity</a:t>
            </a:r>
            <a:r>
              <a:rPr lang="ko-KR" altLang="en-US" b="1" dirty="0" smtClean="0">
                <a:solidFill>
                  <a:srgbClr val="0000FF"/>
                </a:solidFill>
              </a:rPr>
              <a:t>를 해결</a:t>
            </a:r>
            <a:r>
              <a:rPr lang="ko-KR" altLang="en-US" dirty="0" smtClean="0">
                <a:solidFill>
                  <a:schemeClr val="tx1"/>
                </a:solidFill>
              </a:rPr>
              <a:t>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61" y="3936101"/>
            <a:ext cx="9239046" cy="267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576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81"/>
                <a:ext cx="11529060" cy="6450284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UAV-Aided WPCN </a:t>
                </a:r>
                <a:r>
                  <a:rPr lang="ko-KR" altLang="en-US" dirty="0" smtClean="0"/>
                  <a:t>관련 논문 학습</a:t>
                </a:r>
                <a:endParaRPr lang="en-US" altLang="ko-KR" dirty="0" smtClean="0"/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7. PROPOSED SOLUTION FOR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NON-LINEAR EH MODEL</a:t>
                </a: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(P1.2)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를 다음과 같이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 smtClean="0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b="1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  <m:t>𝒛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𝒌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𝒏</m:t>
                        </m:r>
                      </m:e>
                    </m:d>
                  </m:oMath>
                </a14:m>
                <a:r>
                  <a:rPr lang="ko-KR" altLang="ko-KR" b="1" dirty="0">
                    <a:solidFill>
                      <a:srgbClr val="0000FF"/>
                    </a:solidFill>
                    <a:sym typeface="Helvetica"/>
                  </a:rPr>
                  <a:t>에 대한 </a:t>
                </a:r>
                <a:r>
                  <a:rPr lang="en-US" altLang="ko-KR" b="1" dirty="0">
                    <a:solidFill>
                      <a:srgbClr val="0000FF"/>
                    </a:solidFill>
                    <a:sym typeface="Helvetica"/>
                  </a:rPr>
                  <a:t>convex problem</a:t>
                </a:r>
                <a:r>
                  <a:rPr lang="ko-KR" altLang="ko-KR" dirty="0">
                    <a:sym typeface="Helvetica"/>
                  </a:rPr>
                  <a:t>으로 접근할 수 있다</a:t>
                </a:r>
                <a:r>
                  <a:rPr lang="en-US" altLang="ko-KR" dirty="0" smtClean="0">
                    <a:sym typeface="Helvetica"/>
                  </a:rPr>
                  <a:t>.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b="1" dirty="0" smtClean="0">
                  <a:solidFill>
                    <a:srgbClr val="0000FF"/>
                  </a:solidFill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b="1" dirty="0">
                  <a:solidFill>
                    <a:srgbClr val="0000FF"/>
                  </a:solidFill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b="1" dirty="0" smtClean="0">
                  <a:solidFill>
                    <a:srgbClr val="0000FF"/>
                  </a:solidFill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b="1" dirty="0">
                  <a:solidFill>
                    <a:srgbClr val="0000FF"/>
                  </a:solidFill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b="1" dirty="0" smtClean="0">
                  <a:solidFill>
                    <a:srgbClr val="0000FF"/>
                  </a:solidFill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b="1" dirty="0">
                  <a:solidFill>
                    <a:srgbClr val="0000FF"/>
                  </a:solidFill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(P1.2)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의 최적 해는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(P1.2A)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SCA 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알고리즘에 따라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iterative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하게 해결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하여 얻는다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81"/>
                <a:ext cx="11529060" cy="6450284"/>
              </a:xfrm>
              <a:prstGeom prst="rect">
                <a:avLst/>
              </a:prstGeom>
              <a:blipFill>
                <a:blip r:embed="rId2"/>
                <a:stretch>
                  <a:fillRect l="-2061" t="-1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066" y="3923784"/>
            <a:ext cx="8562837" cy="266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4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529060" cy="272642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7. PROPOSED SOLUTION FOR </a:t>
            </a:r>
            <a:r>
              <a:rPr lang="en-US" altLang="ko-KR" dirty="0" smtClean="0">
                <a:solidFill>
                  <a:srgbClr val="FF0000"/>
                </a:solidFill>
              </a:rPr>
              <a:t>NON-LINEAR EH MODEL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Time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Resouce</a:t>
            </a:r>
            <a:r>
              <a:rPr lang="en-US" altLang="ko-KR" b="1" dirty="0" smtClean="0">
                <a:solidFill>
                  <a:srgbClr val="0000FF"/>
                </a:solidFill>
              </a:rPr>
              <a:t> Allocation </a:t>
            </a:r>
            <a:r>
              <a:rPr lang="ko-KR" altLang="en-US" dirty="0" smtClean="0">
                <a:solidFill>
                  <a:schemeClr val="tx1"/>
                </a:solidFill>
              </a:rPr>
              <a:t>문제 </a:t>
            </a:r>
            <a:r>
              <a:rPr lang="en-US" altLang="ko-KR" b="1" dirty="0" smtClean="0">
                <a:solidFill>
                  <a:srgbClr val="FF0000"/>
                </a:solidFill>
              </a:rPr>
              <a:t>(P1.3)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는 다음과 같이 나타낼 수 있으며 이미 </a:t>
            </a:r>
            <a:r>
              <a:rPr lang="en-US" altLang="ko-KR" dirty="0" smtClean="0">
                <a:solidFill>
                  <a:schemeClr val="tx1"/>
                </a:solidFill>
              </a:rPr>
              <a:t>convex</a:t>
            </a:r>
            <a:r>
              <a:rPr lang="ko-KR" altLang="en-US" dirty="0" smtClean="0">
                <a:solidFill>
                  <a:schemeClr val="tx1"/>
                </a:solidFill>
              </a:rPr>
              <a:t>하므로 </a:t>
            </a:r>
            <a:r>
              <a:rPr lang="en-US" altLang="ko-KR" b="1" dirty="0" smtClean="0">
                <a:solidFill>
                  <a:srgbClr val="0000FF"/>
                </a:solidFill>
              </a:rPr>
              <a:t>standard LP </a:t>
            </a:r>
            <a:r>
              <a:rPr lang="ko-KR" altLang="en-US" b="1" dirty="0" smtClean="0">
                <a:solidFill>
                  <a:srgbClr val="0000FF"/>
                </a:solidFill>
              </a:rPr>
              <a:t>최적화 알고리즘 </a:t>
            </a:r>
            <a:r>
              <a:rPr lang="en-US" altLang="ko-KR" b="1" dirty="0" smtClean="0">
                <a:solidFill>
                  <a:srgbClr val="0000FF"/>
                </a:solidFill>
              </a:rPr>
              <a:t>(Algorithm 2) </a:t>
            </a:r>
            <a:r>
              <a:rPr lang="ko-KR" altLang="en-US" dirty="0" smtClean="0">
                <a:solidFill>
                  <a:schemeClr val="tx1"/>
                </a:solidFill>
              </a:rPr>
              <a:t>으로 해결할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6148458"/>
            <a:ext cx="5729489" cy="61387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85" y="4283905"/>
            <a:ext cx="5701484" cy="43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63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Placement Optimization of Energy and Information Access Points in Wireless Powered Communication Networks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논문 최종 완성</a:t>
            </a:r>
            <a:endParaRPr lang="en-US" altLang="ko-KR" dirty="0" smtClean="0"/>
          </a:p>
          <a:p>
            <a:pPr marL="841935" lvl="1" indent="-397435"/>
            <a:r>
              <a:rPr lang="en-US" altLang="ko-KR" dirty="0"/>
              <a:t>UAV-Aided Wireless Powered Communication Networks: Trajectory Optimization and Resource Allocation for Minimum Throughput </a:t>
            </a:r>
            <a:r>
              <a:rPr lang="en-US" altLang="ko-KR" dirty="0" smtClean="0"/>
              <a:t>Maximization</a:t>
            </a:r>
            <a:r>
              <a:rPr lang="en-US" altLang="ko-KR" dirty="0"/>
              <a:t> </a:t>
            </a:r>
            <a:r>
              <a:rPr lang="ko-KR" altLang="en-US" dirty="0" smtClean="0"/>
              <a:t>논문 학습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98288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최종 작성 완료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360" y="2815590"/>
            <a:ext cx="88582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57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67436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UAV-Aided Wireless Powered Communication Networks: Trajectory Optimization and Resource Allocation for Minimum Throughput </a:t>
            </a:r>
            <a:r>
              <a:rPr lang="en-US" altLang="ko-KR" dirty="0" smtClean="0"/>
              <a:t>Maximization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Available online at </a:t>
            </a:r>
            <a:r>
              <a:rPr lang="en-US" altLang="ko-KR" dirty="0">
                <a:sym typeface="Helvetica"/>
                <a:hlinkClick r:id="rId2"/>
              </a:rPr>
              <a:t>https://ieeexplore.ieee.org/stamp/stamp.jsp?tp=&amp;arnumber=8836548&amp;tag=1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7856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28574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1. SYSTEM MODEL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UAV</a:t>
            </a:r>
            <a:r>
              <a:rPr lang="ko-KR" altLang="en-US" dirty="0" smtClean="0"/>
              <a:t>는 </a:t>
            </a:r>
            <a:r>
              <a:rPr lang="en-US" altLang="ko-KR" b="1" dirty="0" smtClean="0">
                <a:solidFill>
                  <a:srgbClr val="0000FF"/>
                </a:solidFill>
              </a:rPr>
              <a:t>downlink channel</a:t>
            </a:r>
            <a:r>
              <a:rPr lang="ko-KR" altLang="en-US" b="1" dirty="0" smtClean="0">
                <a:solidFill>
                  <a:srgbClr val="0000FF"/>
                </a:solidFill>
              </a:rPr>
              <a:t>을 통해 </a:t>
            </a:r>
            <a:r>
              <a:rPr lang="en-US" altLang="ko-KR" b="1" dirty="0" smtClean="0">
                <a:solidFill>
                  <a:srgbClr val="0000FF"/>
                </a:solidFill>
              </a:rPr>
              <a:t>GT</a:t>
            </a:r>
            <a:r>
              <a:rPr lang="ko-KR" altLang="en-US" b="1" dirty="0" smtClean="0">
                <a:solidFill>
                  <a:srgbClr val="0000FF"/>
                </a:solidFill>
              </a:rPr>
              <a:t>를 충전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harvest</a:t>
            </a:r>
            <a:r>
              <a:rPr lang="ko-KR" altLang="en-US" dirty="0" smtClean="0"/>
              <a:t>된 에너지를 사용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GT</a:t>
            </a:r>
            <a:r>
              <a:rPr lang="ko-KR" altLang="en-US" b="1" dirty="0" smtClean="0">
                <a:solidFill>
                  <a:srgbClr val="0000FF"/>
                </a:solidFill>
              </a:rPr>
              <a:t>가 </a:t>
            </a:r>
            <a:r>
              <a:rPr lang="en-US" altLang="ko-KR" b="1" dirty="0" smtClean="0">
                <a:solidFill>
                  <a:srgbClr val="0000FF"/>
                </a:solidFill>
              </a:rPr>
              <a:t>uplink</a:t>
            </a:r>
            <a:r>
              <a:rPr lang="ko-KR" altLang="en-US" b="1" dirty="0" smtClean="0">
                <a:solidFill>
                  <a:srgbClr val="0000FF"/>
                </a:solidFill>
              </a:rPr>
              <a:t>를 통해 정보 전송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UAV</a:t>
            </a:r>
            <a:r>
              <a:rPr lang="ko-KR" altLang="en-US" b="1" dirty="0" smtClean="0">
                <a:solidFill>
                  <a:srgbClr val="0000FF"/>
                </a:solidFill>
              </a:rPr>
              <a:t>가 </a:t>
            </a:r>
            <a:r>
              <a:rPr lang="en-US" altLang="ko-KR" b="1" dirty="0" smtClean="0">
                <a:solidFill>
                  <a:srgbClr val="0000FF"/>
                </a:solidFill>
              </a:rPr>
              <a:t>GT</a:t>
            </a:r>
            <a:r>
              <a:rPr lang="ko-KR" altLang="en-US" b="1" dirty="0" smtClean="0">
                <a:solidFill>
                  <a:srgbClr val="0000FF"/>
                </a:solidFill>
              </a:rPr>
              <a:t>의 </a:t>
            </a:r>
            <a:r>
              <a:rPr lang="en-US" altLang="ko-KR" b="1" dirty="0" smtClean="0">
                <a:solidFill>
                  <a:srgbClr val="0000FF"/>
                </a:solidFill>
              </a:rPr>
              <a:t>uplink communication</a:t>
            </a:r>
            <a:r>
              <a:rPr lang="ko-KR" altLang="en-US" b="1" dirty="0" smtClean="0">
                <a:solidFill>
                  <a:srgbClr val="0000FF"/>
                </a:solidFill>
              </a:rPr>
              <a:t>을 정해진 시간 동안 지원</a:t>
            </a:r>
            <a:endParaRPr lang="en-US" altLang="ko-KR" b="1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20732" y="4506059"/>
            <a:ext cx="5708015" cy="430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588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217033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1. SYSTEM MODEL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Integrated / Separated UAV WPCN</a:t>
            </a:r>
            <a:r>
              <a:rPr lang="ko-KR" altLang="en-US" dirty="0" smtClean="0"/>
              <a:t>으로 구분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4136707"/>
            <a:ext cx="10292037" cy="374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44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80"/>
                <a:ext cx="11529060" cy="342879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UAV-Aided WPCN </a:t>
                </a:r>
                <a:r>
                  <a:rPr lang="ko-KR" altLang="en-US" dirty="0" smtClean="0"/>
                  <a:t>관련 논문 학습</a:t>
                </a:r>
                <a:endParaRPr lang="en-US" altLang="ko-KR" dirty="0" smtClean="0"/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2. PROTOCOL FOR UAV-AIDED WPCN</a:t>
                </a: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/>
                  <a:t>각 </a:t>
                </a:r>
                <a:r>
                  <a:rPr lang="en-US" altLang="ko-KR" dirty="0" smtClean="0"/>
                  <a:t>time slot</a:t>
                </a:r>
                <a:r>
                  <a:rPr lang="ko-KR" altLang="en-US" dirty="0" smtClean="0"/>
                  <a:t>을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K+1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개의 </a:t>
                </a:r>
                <a:r>
                  <a:rPr lang="en-US" altLang="ko-KR" b="1" dirty="0" err="1" smtClean="0">
                    <a:solidFill>
                      <a:srgbClr val="0000FF"/>
                    </a:solidFill>
                  </a:rPr>
                  <a:t>subslot</a:t>
                </a:r>
                <a:r>
                  <a:rPr lang="ko-KR" altLang="en-US" dirty="0" smtClean="0"/>
                  <a:t>으로 나눈다</a:t>
                </a:r>
                <a:r>
                  <a:rPr lang="en-US" altLang="ko-KR" dirty="0" smtClean="0"/>
                  <a:t>.</a:t>
                </a: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b="1" dirty="0" smtClean="0">
                    <a:solidFill>
                      <a:srgbClr val="0000FF"/>
                    </a:solidFill>
                  </a:rPr>
                  <a:t>1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번째 </a:t>
                </a:r>
                <a:r>
                  <a:rPr lang="en-US" altLang="ko-KR" b="1" dirty="0" err="1" smtClean="0">
                    <a:solidFill>
                      <a:srgbClr val="0000FF"/>
                    </a:solidFill>
                  </a:rPr>
                  <a:t>subslot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은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UAV downlink WET, 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나머지는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GT k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의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uplink WIT</a:t>
                </a:r>
                <a:r>
                  <a:rPr lang="ko-KR" altLang="en-US" dirty="0" smtClean="0"/>
                  <a:t>에 해당한다</a:t>
                </a:r>
                <a:r>
                  <a:rPr lang="en-US" altLang="ko-KR" dirty="0" smtClean="0"/>
                  <a:t>.</a:t>
                </a: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/>
                  <a:t>각 </a:t>
                </a:r>
                <a:r>
                  <a:rPr lang="en-US" altLang="ko-KR" dirty="0" err="1" smtClean="0"/>
                  <a:t>subslot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duration</a:t>
                </a:r>
                <a:r>
                  <a:rPr lang="ko-KR" altLang="en-US" dirty="0" smtClean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 smtClean="0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𝝉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𝒌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𝒏</m:t>
                        </m:r>
                      </m:e>
                    </m:d>
                    <m:sSub>
                      <m:sSubPr>
                        <m:ctrlPr>
                          <a:rPr lang="ko-KR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𝜹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𝑵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 (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𝟎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≤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𝒌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≤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𝑲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)</m:t>
                    </m:r>
                  </m:oMath>
                </a14:m>
                <a:r>
                  <a:rPr lang="ko-KR" altLang="en-US" dirty="0" smtClean="0"/>
                  <a:t>으로 나타낸다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80"/>
                <a:ext cx="11529060" cy="3428790"/>
              </a:xfrm>
              <a:prstGeom prst="rect">
                <a:avLst/>
              </a:prstGeom>
              <a:blipFill>
                <a:blip r:embed="rId2"/>
                <a:stretch>
                  <a:fillRect l="-2061" t="-2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43" y="6308034"/>
            <a:ext cx="7522960" cy="2279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197" y="4996070"/>
            <a:ext cx="6851374" cy="11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6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80"/>
                <a:ext cx="11529060" cy="549613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UAV-Aided WPCN </a:t>
                </a:r>
                <a:r>
                  <a:rPr lang="ko-KR" altLang="en-US" dirty="0" smtClean="0"/>
                  <a:t>관련 논문 학습</a:t>
                </a:r>
                <a:endParaRPr lang="en-US" altLang="ko-KR" dirty="0" smtClean="0"/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2. PROTOCOL FOR UAV-AIDED WPCN</a:t>
                </a: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b="1" dirty="0" smtClean="0">
                    <a:solidFill>
                      <a:srgbClr val="0000FF"/>
                    </a:solidFill>
                  </a:rPr>
                  <a:t>Linear EH </a:t>
                </a:r>
                <a:r>
                  <a:rPr lang="ko-KR" altLang="en-US" dirty="0" smtClean="0"/>
                  <a:t>모델에서 </a:t>
                </a:r>
                <a:r>
                  <a:rPr lang="en-US" altLang="ko-KR" dirty="0" smtClean="0"/>
                  <a:t>time slot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00FF"/>
                        </a:solidFill>
                        <a:sym typeface="Helvetica"/>
                      </a:rPr>
                      <m:t>𝒏</m:t>
                    </m:r>
                    <m:r>
                      <a:rPr lang="en-US" altLang="ko-KR" b="1">
                        <a:solidFill>
                          <a:srgbClr val="0000FF"/>
                        </a:solidFill>
                        <a:sym typeface="Helvetica"/>
                      </a:rPr>
                      <m:t>∈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  <a:sym typeface="Helvetica"/>
                      </a:rPr>
                      <m:t>𝓝</m:t>
                    </m:r>
                  </m:oMath>
                </a14:m>
                <a:r>
                  <a:rPr lang="ko-KR" altLang="en-US" dirty="0" smtClean="0"/>
                  <a:t>에서의 </a:t>
                </a:r>
                <a:r>
                  <a:rPr lang="en-US" altLang="ko-KR" dirty="0" smtClean="0"/>
                  <a:t>GT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00FF"/>
                        </a:solidFill>
                        <a:sym typeface="Helvetica"/>
                      </a:rPr>
                      <m:t>𝒌</m:t>
                    </m:r>
                    <m:r>
                      <a:rPr lang="en-US" altLang="ko-KR" b="1">
                        <a:solidFill>
                          <a:srgbClr val="0000FF"/>
                        </a:solidFill>
                        <a:sym typeface="Helvetica"/>
                      </a:rPr>
                      <m:t>∈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  <a:sym typeface="Helvetica"/>
                      </a:rPr>
                      <m:t>𝓚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harvest</a:t>
                </a:r>
                <a:r>
                  <a:rPr lang="ko-KR" altLang="en-US" dirty="0" smtClean="0"/>
                  <a:t>된 에너지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b="1" i="1" smtClean="0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Sup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𝑬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𝒌</m:t>
                        </m:r>
                      </m:sub>
                      <m:sup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𝑳</m:t>
                        </m:r>
                      </m:sup>
                    </m:sSubSup>
                    <m:r>
                      <a:rPr lang="en-US" altLang="ko-KR" b="1" i="1">
                        <a:solidFill>
                          <a:srgbClr val="0000FF"/>
                        </a:solidFill>
                        <a:sym typeface="Helvetica"/>
                      </a:rPr>
                      <m:t>[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  <a:sym typeface="Helvetica"/>
                      </a:rPr>
                      <m:t>𝒏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  <a:sym typeface="Helvetica"/>
                      </a:rPr>
                      <m:t>]</m:t>
                    </m:r>
                  </m:oMath>
                </a14:m>
                <a:r>
                  <a:rPr lang="ko-KR" altLang="en-US" dirty="0" smtClean="0"/>
                  <a:t>은 다음과 같이 나타낸다</a:t>
                </a:r>
                <a:r>
                  <a:rPr lang="en-US" altLang="ko-KR" dirty="0" smtClean="0"/>
                  <a:t>.</a:t>
                </a: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/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/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/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/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/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EH </a:t>
                </a:r>
                <a:r>
                  <a:rPr lang="en-US" altLang="ko-KR" dirty="0" err="1" smtClean="0"/>
                  <a:t>circult</a:t>
                </a:r>
                <a:r>
                  <a:rPr lang="ko-KR" altLang="en-US" dirty="0" smtClean="0"/>
                  <a:t>의 딜레이 때문에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Sup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𝑬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𝒌</m:t>
                        </m:r>
                      </m:sub>
                      <m:sup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𝑳</m:t>
                        </m:r>
                      </m:sup>
                    </m:sSubSup>
                    <m:r>
                      <a:rPr lang="en-US" altLang="ko-KR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[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𝒏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]</m:t>
                    </m:r>
                  </m:oMath>
                </a14:m>
                <a:r>
                  <a:rPr lang="ko-KR" altLang="en-US" dirty="0" smtClean="0"/>
                  <a:t>을 </a:t>
                </a:r>
                <a:r>
                  <a:rPr lang="en-US" altLang="ko-KR" dirty="0" smtClean="0"/>
                  <a:t>time slot n</a:t>
                </a:r>
                <a:r>
                  <a:rPr lang="ko-KR" altLang="en-US" dirty="0" smtClean="0"/>
                  <a:t>에서 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즉시 사용할 수 없고 다음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time slot (n+1)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부터 사용</a:t>
                </a:r>
                <a:r>
                  <a:rPr lang="ko-KR" altLang="en-US" dirty="0" smtClean="0"/>
                  <a:t>할 수 있다</a:t>
                </a:r>
                <a:r>
                  <a:rPr lang="en-US" altLang="ko-KR" dirty="0" smtClean="0"/>
                  <a:t>.</a:t>
                </a: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/>
                  <a:t>따라서 </a:t>
                </a:r>
                <a:r>
                  <a:rPr lang="en-US" altLang="ko-KR" dirty="0" smtClean="0"/>
                  <a:t>GT k</a:t>
                </a:r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time slot n</a:t>
                </a:r>
                <a:r>
                  <a:rPr lang="ko-KR" altLang="en-US" dirty="0" smtClean="0"/>
                  <a:t>에서 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이용 가능한 에너지</a:t>
                </a:r>
                <a:r>
                  <a:rPr lang="ko-KR" altLang="en-US" dirty="0" smtClean="0"/>
                  <a:t>는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80"/>
                <a:ext cx="11529060" cy="5496130"/>
              </a:xfrm>
              <a:prstGeom prst="rect">
                <a:avLst/>
              </a:prstGeom>
              <a:blipFill>
                <a:blip r:embed="rId2"/>
                <a:stretch>
                  <a:fillRect l="-2061" t="-1774" b="-21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713" y="3829878"/>
            <a:ext cx="8479833" cy="15353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010" y="7144790"/>
            <a:ext cx="9072779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3728</TotalTime>
  <Words>799</Words>
  <Application>Microsoft Office PowerPoint</Application>
  <PresentationFormat>Custom</PresentationFormat>
  <Paragraphs>181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1721</cp:revision>
  <dcterms:modified xsi:type="dcterms:W3CDTF">2020-07-21T03:05:08Z</dcterms:modified>
</cp:coreProperties>
</file>