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1" r:id="rId13"/>
    <p:sldId id="349" r:id="rId14"/>
    <p:sldId id="350" r:id="rId15"/>
    <p:sldId id="339" r:id="rId16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66"/>
    <a:srgbClr val="B601FF"/>
    <a:srgbClr val="00A2FF"/>
    <a:srgbClr val="FF0000"/>
    <a:srgbClr val="FF805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finding-elo/overview" TargetMode="External"/><Relationship Id="rId2" Type="http://schemas.openxmlformats.org/officeDocument/2006/relationships/hyperlink" Target="http://ceur-ws.org/Vol-2646/18-paper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20.10.08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304034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Experiments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XAI method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</a:rPr>
              <a:t>유사성 및 차이점</a:t>
            </a:r>
            <a:r>
              <a:rPr lang="ko-KR" altLang="en-US" dirty="0" smtClean="0">
                <a:solidFill>
                  <a:schemeClr val="tx1"/>
                </a:solidFill>
              </a:rPr>
              <a:t>을 비교 분석하기 위하여 </a:t>
            </a:r>
            <a:r>
              <a:rPr lang="en-US" altLang="ko-KR" dirty="0" smtClean="0">
                <a:solidFill>
                  <a:schemeClr val="tx1"/>
                </a:solidFill>
              </a:rPr>
              <a:t>score assignment </a:t>
            </a:r>
            <a:r>
              <a:rPr lang="ko-KR" altLang="en-US" dirty="0" smtClean="0">
                <a:solidFill>
                  <a:schemeClr val="tx1"/>
                </a:solidFill>
              </a:rPr>
              <a:t>측정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문장은 </a:t>
            </a:r>
            <a:r>
              <a:rPr lang="en-US" altLang="ko-KR" b="1" dirty="0" smtClean="0">
                <a:solidFill>
                  <a:srgbClr val="0000FF"/>
                </a:solidFill>
              </a:rPr>
              <a:t>test set</a:t>
            </a:r>
            <a:r>
              <a:rPr lang="ko-KR" altLang="en-US" dirty="0" smtClean="0">
                <a:solidFill>
                  <a:schemeClr val="tx1"/>
                </a:solidFill>
              </a:rPr>
              <a:t>에 있으며</a:t>
            </a:r>
            <a:r>
              <a:rPr lang="en-US" altLang="ko-KR" dirty="0" smtClean="0">
                <a:solidFill>
                  <a:schemeClr val="tx1"/>
                </a:solidFill>
              </a:rPr>
              <a:t>, ground truth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b="1" dirty="0" smtClean="0">
                <a:solidFill>
                  <a:srgbClr val="0000FF"/>
                </a:solidFill>
              </a:rPr>
              <a:t>negative sentiment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7730" y="4607626"/>
            <a:ext cx="12273520" cy="26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4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6452095" cy="70067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Experiments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XAI </a:t>
            </a:r>
            <a:r>
              <a:rPr lang="ko-KR" altLang="en-US" dirty="0" smtClean="0">
                <a:solidFill>
                  <a:schemeClr val="tx1"/>
                </a:solidFill>
              </a:rPr>
              <a:t>방법이 </a:t>
            </a:r>
            <a:r>
              <a:rPr lang="ko-KR" altLang="en-US" dirty="0" smtClean="0">
                <a:solidFill>
                  <a:srgbClr val="0000FF"/>
                </a:solidFill>
              </a:rPr>
              <a:t>다른 </a:t>
            </a:r>
            <a:r>
              <a:rPr lang="en-US" altLang="ko-KR" dirty="0" smtClean="0">
                <a:solidFill>
                  <a:srgbClr val="0000FF"/>
                </a:solidFill>
              </a:rPr>
              <a:t>XAI </a:t>
            </a:r>
            <a:r>
              <a:rPr lang="ko-KR" altLang="en-US" dirty="0" smtClean="0">
                <a:solidFill>
                  <a:srgbClr val="0000FF"/>
                </a:solidFill>
              </a:rPr>
              <a:t>방법과 상충</a:t>
            </a:r>
            <a:r>
              <a:rPr lang="ko-KR" altLang="en-US" dirty="0" smtClean="0">
                <a:solidFill>
                  <a:schemeClr val="tx1"/>
                </a:solidFill>
              </a:rPr>
              <a:t>하는 경우가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아래 그림은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서로 다른 </a:t>
            </a:r>
            <a:r>
              <a:rPr lang="en-US" altLang="ko-KR" b="1" dirty="0" smtClean="0">
                <a:solidFill>
                  <a:schemeClr val="tx1"/>
                </a:solidFill>
              </a:rPr>
              <a:t>uncorrelated behavior</a:t>
            </a:r>
            <a:r>
              <a:rPr lang="ko-KR" altLang="en-US" b="1" dirty="0" smtClean="0">
                <a:solidFill>
                  <a:schemeClr val="tx1"/>
                </a:solidFill>
              </a:rPr>
              <a:t>를 보이는 표본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Model explanation concordance</a:t>
            </a:r>
            <a:r>
              <a:rPr lang="ko-KR" altLang="en-US" dirty="0" smtClean="0">
                <a:solidFill>
                  <a:srgbClr val="0000FF"/>
                </a:solidFill>
              </a:rPr>
              <a:t>는 일반적으로 보장되지 않으며</a:t>
            </a:r>
            <a:r>
              <a:rPr lang="en-US" altLang="ko-KR" dirty="0" smtClean="0">
                <a:solidFill>
                  <a:schemeClr val="tx1"/>
                </a:solidFill>
              </a:rPr>
              <a:t>, XAI </a:t>
            </a:r>
            <a:r>
              <a:rPr lang="ko-KR" altLang="en-US" dirty="0" smtClean="0">
                <a:solidFill>
                  <a:schemeClr val="tx1"/>
                </a:solidFill>
              </a:rPr>
              <a:t>기술 개발 및 설명 시 고려되어야 함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36" y="3146960"/>
            <a:ext cx="4541864" cy="44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7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err="1" smtClean="0"/>
              <a:t>Kaggle</a:t>
            </a:r>
            <a:r>
              <a:rPr lang="en-US" dirty="0" smtClean="0"/>
              <a:t>: Finding ELO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45960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 </a:t>
            </a:r>
            <a:r>
              <a:rPr lang="ko-KR" altLang="en-US" dirty="0" smtClean="0"/>
              <a:t>기술 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Stockfish.csv </a:t>
            </a:r>
            <a:r>
              <a:rPr lang="ko-KR" altLang="en-US" dirty="0" smtClean="0"/>
              <a:t>파일의 </a:t>
            </a:r>
            <a:r>
              <a:rPr lang="en-US" altLang="ko-KR" dirty="0" err="1" smtClean="0"/>
              <a:t>MoveScores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자료를 이용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전체 자료를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등분하여 각 </a:t>
            </a:r>
            <a:r>
              <a:rPr lang="ko-KR" altLang="en-US" dirty="0" smtClean="0"/>
              <a:t>등분의 </a:t>
            </a:r>
            <a:r>
              <a:rPr lang="ko-KR" altLang="en-US" dirty="0" smtClean="0"/>
              <a:t>구분점에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상황을 나타내는</a:t>
            </a:r>
            <a:r>
              <a:rPr lang="ko-KR" altLang="en-US" dirty="0" smtClean="0"/>
              <a:t> 자료를 이용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입력값으로 </a:t>
            </a:r>
            <a:r>
              <a:rPr lang="ko-KR" altLang="en-US" dirty="0" smtClean="0">
                <a:solidFill>
                  <a:srgbClr val="0000FF"/>
                </a:solidFill>
              </a:rPr>
              <a:t>게임 결과 및 각 등분의 구분점에 있는 게임 상황 자료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출력값으로 </a:t>
            </a:r>
            <a:r>
              <a:rPr lang="en-US" altLang="ko-KR" dirty="0" smtClean="0">
                <a:solidFill>
                  <a:srgbClr val="0000FF"/>
                </a:solidFill>
              </a:rPr>
              <a:t>White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Black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ELO </a:t>
            </a:r>
            <a:r>
              <a:rPr lang="ko-KR" altLang="en-US" dirty="0" smtClean="0">
                <a:solidFill>
                  <a:srgbClr val="0000FF"/>
                </a:solidFill>
              </a:rPr>
              <a:t>점수</a:t>
            </a:r>
            <a:r>
              <a:rPr lang="ko-KR" altLang="en-US" dirty="0" smtClean="0"/>
              <a:t>를 이용 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07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err="1" smtClean="0"/>
              <a:t>Kaggle</a:t>
            </a:r>
            <a:r>
              <a:rPr lang="en-US" dirty="0" smtClean="0"/>
              <a:t>: Finding ELO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1" y="1567277"/>
            <a:ext cx="7152738" cy="75767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 </a:t>
            </a:r>
            <a:r>
              <a:rPr lang="ko-KR" altLang="en-US" dirty="0" smtClean="0"/>
              <a:t>기술 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Stockfish.csv </a:t>
            </a:r>
            <a:r>
              <a:rPr lang="ko-KR" altLang="en-US" dirty="0" smtClean="0"/>
              <a:t>파일의 </a:t>
            </a:r>
            <a:r>
              <a:rPr lang="en-US" altLang="ko-KR" dirty="0" err="1" smtClean="0"/>
              <a:t>MoveScores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자료를 이용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전체 자료를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등분하여 각 </a:t>
            </a:r>
            <a:r>
              <a:rPr lang="ko-KR" altLang="en-US" dirty="0" smtClean="0"/>
              <a:t>등분의 </a:t>
            </a:r>
            <a:r>
              <a:rPr lang="ko-KR" altLang="en-US" dirty="0" smtClean="0"/>
              <a:t>구분점에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상황을 나타내는</a:t>
            </a:r>
            <a:r>
              <a:rPr lang="ko-KR" altLang="en-US" dirty="0" smtClean="0"/>
              <a:t> 자료를 이용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u="sng" dirty="0" smtClean="0"/>
              <a:t>입력값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00FF"/>
                </a:solidFill>
              </a:rPr>
              <a:t>게임 결과 및 각 등분의 구분점에 있는 게임 상황 자료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u="sng" dirty="0" smtClean="0"/>
              <a:t>출력값</a:t>
            </a:r>
            <a:r>
              <a:rPr lang="ko-KR" altLang="en-US" dirty="0" smtClean="0"/>
              <a:t>으로 </a:t>
            </a:r>
            <a:r>
              <a:rPr lang="en-US" altLang="ko-KR" dirty="0" smtClean="0">
                <a:solidFill>
                  <a:srgbClr val="0000FF"/>
                </a:solidFill>
              </a:rPr>
              <a:t>White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Black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ELO </a:t>
            </a:r>
            <a:r>
              <a:rPr lang="ko-KR" altLang="en-US" dirty="0" smtClean="0">
                <a:solidFill>
                  <a:srgbClr val="0000FF"/>
                </a:solidFill>
              </a:rPr>
              <a:t>점수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 데이터로 지정된 데이터의 </a:t>
            </a:r>
            <a:r>
              <a:rPr lang="en-US" altLang="ko-KR" dirty="0" smtClean="0"/>
              <a:t>¾</a:t>
            </a:r>
            <a:r>
              <a:rPr lang="ko-KR" altLang="en-US" dirty="0" smtClean="0"/>
              <a:t>를 학습 데이터로</a:t>
            </a:r>
            <a:r>
              <a:rPr lang="en-US" altLang="ko-KR" dirty="0" smtClean="0"/>
              <a:t>, ¼</a:t>
            </a:r>
            <a:r>
              <a:rPr lang="ko-KR" altLang="en-US" dirty="0" smtClean="0"/>
              <a:t>를 테스트 데이터로 하여 </a:t>
            </a:r>
            <a:r>
              <a:rPr lang="en-US" altLang="ko-KR" dirty="0" smtClean="0">
                <a:solidFill>
                  <a:srgbClr val="0000FF"/>
                </a:solidFill>
              </a:rPr>
              <a:t>validation</a:t>
            </a:r>
            <a:r>
              <a:rPr lang="ko-KR" altLang="en-US" dirty="0" smtClean="0">
                <a:solidFill>
                  <a:schemeClr val="tx1"/>
                </a:solidFill>
              </a:rPr>
              <a:t>하는 기능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데이터를 수식을 이용하여 </a:t>
            </a:r>
            <a:r>
              <a:rPr lang="ko-KR" altLang="en-US" dirty="0" smtClean="0">
                <a:solidFill>
                  <a:srgbClr val="0000FF"/>
                </a:solidFill>
              </a:rPr>
              <a:t>변형</a:t>
            </a:r>
            <a:r>
              <a:rPr lang="ko-KR" altLang="en-US" dirty="0" smtClean="0"/>
              <a:t> 및 정규분포 기준으로 </a:t>
            </a:r>
            <a:r>
              <a:rPr lang="ko-KR" altLang="en-US" dirty="0" smtClean="0">
                <a:solidFill>
                  <a:srgbClr val="0000FF"/>
                </a:solidFill>
              </a:rPr>
              <a:t>표준화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39" y="3004457"/>
            <a:ext cx="4988536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61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err="1" smtClean="0"/>
              <a:t>Kaggle</a:t>
            </a:r>
            <a:r>
              <a:rPr lang="en-US" dirty="0" smtClean="0"/>
              <a:t>: Finding ELO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20978" cy="2768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 </a:t>
            </a:r>
            <a:r>
              <a:rPr lang="ko-KR" altLang="en-US" dirty="0" smtClean="0"/>
              <a:t>기술 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1D Convolution </a:t>
            </a:r>
            <a:r>
              <a:rPr lang="ko-KR" altLang="en-US" dirty="0" smtClean="0"/>
              <a:t>적용 시도 중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일반적인 </a:t>
            </a:r>
            <a:r>
              <a:rPr lang="en-US" altLang="ko-KR" dirty="0" smtClean="0">
                <a:solidFill>
                  <a:schemeClr val="tx1"/>
                </a:solidFill>
              </a:rPr>
              <a:t>2D Convolution</a:t>
            </a:r>
            <a:r>
              <a:rPr lang="ko-KR" altLang="en-US" dirty="0" smtClean="0">
                <a:solidFill>
                  <a:schemeClr val="tx1"/>
                </a:solidFill>
              </a:rPr>
              <a:t>과 방법이 유사하고 </a:t>
            </a:r>
            <a:r>
              <a:rPr lang="en-US" altLang="ko-KR" dirty="0" smtClean="0">
                <a:solidFill>
                  <a:schemeClr val="tx1"/>
                </a:solidFill>
              </a:rPr>
              <a:t>2D </a:t>
            </a:r>
            <a:r>
              <a:rPr lang="ko-KR" altLang="en-US" dirty="0" smtClean="0">
                <a:solidFill>
                  <a:schemeClr val="tx1"/>
                </a:solidFill>
              </a:rPr>
              <a:t>대신 </a:t>
            </a:r>
            <a:r>
              <a:rPr lang="en-US" altLang="ko-KR" dirty="0" smtClean="0">
                <a:solidFill>
                  <a:schemeClr val="tx1"/>
                </a:solidFill>
              </a:rPr>
              <a:t>1D</a:t>
            </a:r>
            <a:r>
              <a:rPr lang="ko-KR" altLang="en-US" dirty="0" smtClean="0">
                <a:solidFill>
                  <a:schemeClr val="tx1"/>
                </a:solidFill>
              </a:rPr>
              <a:t>라는 차이점이 있음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90" y="5154261"/>
            <a:ext cx="8351961" cy="32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8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논문</a:t>
            </a:r>
            <a:r>
              <a:rPr lang="en-US" altLang="ko-KR" dirty="0" smtClean="0"/>
              <a:t>: </a:t>
            </a:r>
            <a:r>
              <a:rPr lang="en-US" altLang="ko-KR" b="1" dirty="0"/>
              <a:t>Explainability Methods for Natural Language Processing: Applications to Sentiment Analysis (Discussion Paper)</a:t>
            </a:r>
            <a:endParaRPr lang="ko-KR" altLang="ko-KR" dirty="0"/>
          </a:p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85370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sz="3000" dirty="0" smtClean="0"/>
              <a:t>논문 학습</a:t>
            </a:r>
            <a:r>
              <a:rPr lang="en-US" altLang="ko-KR" sz="3000" dirty="0" smtClean="0"/>
              <a:t>: </a:t>
            </a:r>
            <a:r>
              <a:rPr lang="en-US" altLang="ko-KR" sz="3000" dirty="0"/>
              <a:t>Explainability Methods for Natural Language Processing: Applications to Sentiment Analysis (Discussion Paper</a:t>
            </a:r>
            <a:r>
              <a:rPr lang="en-US" altLang="ko-KR" sz="3000" dirty="0" smtClean="0"/>
              <a:t>)</a:t>
            </a:r>
          </a:p>
          <a:p>
            <a:pPr lvl="2" latinLnBrk="1"/>
            <a:r>
              <a:rPr lang="en-US" altLang="ko-KR" sz="2800" u="sng" dirty="0">
                <a:hlinkClick r:id="rId2"/>
              </a:rPr>
              <a:t>http://ceur-ws.org/Vol-2646/18-paper.pdf</a:t>
            </a:r>
            <a:endParaRPr lang="ko-KR" altLang="ko-KR" sz="2800" dirty="0"/>
          </a:p>
          <a:p>
            <a:pPr lvl="1" latinLnBrk="1"/>
            <a:r>
              <a:rPr lang="en-US" altLang="ko-KR" sz="3000" dirty="0" err="1" smtClean="0"/>
              <a:t>Kaggle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진행 상황</a:t>
            </a:r>
            <a:r>
              <a:rPr lang="en-US" altLang="ko-KR" sz="3000" dirty="0" smtClean="0"/>
              <a:t>: Finding ELO</a:t>
            </a:r>
          </a:p>
          <a:p>
            <a:pPr lvl="2" latinLnBrk="1"/>
            <a:r>
              <a:rPr lang="en-US" altLang="ko-KR" sz="2800" dirty="0">
                <a:hlinkClick r:id="rId3"/>
              </a:rPr>
              <a:t>https://</a:t>
            </a:r>
            <a:r>
              <a:rPr lang="en-US" altLang="ko-KR" sz="2800" dirty="0" smtClean="0">
                <a:hlinkClick r:id="rId3"/>
              </a:rPr>
              <a:t>www.kaggle.com/c/finding-elo/overview</a:t>
            </a:r>
            <a:endParaRPr lang="en-US" altLang="ko-KR" sz="28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43228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Introduction</a:t>
            </a:r>
            <a:endParaRPr dirty="0"/>
          </a:p>
          <a:p>
            <a:pPr marL="841935" lvl="1" indent="-397435"/>
            <a:r>
              <a:rPr lang="en-US" altLang="ko-KR" dirty="0" smtClean="0"/>
              <a:t>Sentiment Analysis (SA) </a:t>
            </a:r>
            <a:r>
              <a:rPr lang="ko-KR" altLang="en-US" dirty="0" smtClean="0"/>
              <a:t>알고리즘을 </a:t>
            </a:r>
            <a:r>
              <a:rPr lang="en-US" altLang="ko-KR" dirty="0" smtClean="0"/>
              <a:t>XAI </a:t>
            </a:r>
            <a:r>
              <a:rPr lang="ko-KR" altLang="en-US" dirty="0" smtClean="0"/>
              <a:t>기술에 적용하는 것에 대한 방법론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>
                <a:solidFill>
                  <a:srgbClr val="0000FF"/>
                </a:solidFill>
              </a:rPr>
              <a:t>NLP (Natural Language Processing)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XAI</a:t>
            </a:r>
            <a:r>
              <a:rPr lang="ko-KR" altLang="en-US" dirty="0" smtClean="0">
                <a:solidFill>
                  <a:srgbClr val="0000FF"/>
                </a:solidFill>
              </a:rPr>
              <a:t>를 결합</a:t>
            </a:r>
            <a:r>
              <a:rPr lang="ko-KR" altLang="en-US" dirty="0" smtClean="0"/>
              <a:t>한 사례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>
                <a:solidFill>
                  <a:srgbClr val="0000FF"/>
                </a:solidFill>
              </a:rPr>
              <a:t>State-of-the-art </a:t>
            </a:r>
            <a:r>
              <a:rPr lang="en-US" altLang="ko-KR" dirty="0" err="1" smtClean="0">
                <a:solidFill>
                  <a:srgbClr val="0000FF"/>
                </a:solidFill>
              </a:rPr>
              <a:t>explainability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method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SA</a:t>
            </a:r>
            <a:r>
              <a:rPr lang="ko-KR" altLang="en-US" dirty="0" smtClean="0"/>
              <a:t>에 적용한 다음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black-box prediction</a:t>
            </a:r>
            <a:r>
              <a:rPr lang="ko-KR" altLang="en-US" dirty="0" smtClean="0">
                <a:solidFill>
                  <a:srgbClr val="0000FF"/>
                </a:solidFill>
              </a:rPr>
              <a:t>과 유사한 설명</a:t>
            </a:r>
            <a:r>
              <a:rPr lang="ko-KR" altLang="en-US" dirty="0" smtClean="0"/>
              <a:t>을 추출할 수 있는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기반의 방법 탐색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4239" y="6280298"/>
            <a:ext cx="7909290" cy="12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35509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학습된 </a:t>
            </a:r>
            <a:r>
              <a:rPr lang="en-US" altLang="ko-KR" dirty="0" smtClean="0"/>
              <a:t>BERT </a:t>
            </a:r>
            <a:r>
              <a:rPr lang="ko-KR" altLang="en-US" dirty="0" smtClean="0"/>
              <a:t>모델 기반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BERT </a:t>
            </a:r>
            <a:r>
              <a:rPr lang="ko-KR" altLang="en-US" dirty="0" smtClean="0"/>
              <a:t>모델은 다음의 부분으로 구성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Attention Layer</a:t>
            </a:r>
            <a:r>
              <a:rPr lang="ko-KR" altLang="en-US" dirty="0" smtClean="0"/>
              <a:t>를 통해 모델은 </a:t>
            </a:r>
            <a:r>
              <a:rPr lang="en-US" altLang="ko-KR" dirty="0" smtClean="0">
                <a:solidFill>
                  <a:srgbClr val="0000FF"/>
                </a:solidFill>
              </a:rPr>
              <a:t>prediction task</a:t>
            </a:r>
            <a:r>
              <a:rPr lang="ko-KR" altLang="en-US" dirty="0" smtClean="0">
                <a:solidFill>
                  <a:srgbClr val="0000FF"/>
                </a:solidFill>
              </a:rPr>
              <a:t>에서 각 </a:t>
            </a:r>
            <a:r>
              <a:rPr lang="en-US" altLang="ko-KR" dirty="0" smtClean="0">
                <a:solidFill>
                  <a:srgbClr val="0000FF"/>
                </a:solidFill>
              </a:rPr>
              <a:t>word</a:t>
            </a:r>
            <a:r>
              <a:rPr lang="ko-KR" altLang="en-US" dirty="0" smtClean="0">
                <a:solidFill>
                  <a:srgbClr val="0000FF"/>
                </a:solidFill>
              </a:rPr>
              <a:t>의 중요도를 각 요소를 가중</a:t>
            </a:r>
            <a:r>
              <a:rPr lang="ko-KR" altLang="en-US" dirty="0" smtClean="0"/>
              <a:t>하여 평가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01063"/>
              </p:ext>
            </p:extLst>
          </p:nvPr>
        </p:nvGraphicFramePr>
        <p:xfrm>
          <a:off x="261669" y="4922854"/>
          <a:ext cx="663789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133">
                  <a:extLst>
                    <a:ext uri="{9D8B030D-6E8A-4147-A177-3AD203B41FA5}">
                      <a16:colId xmlns:a16="http://schemas.microsoft.com/office/drawing/2014/main" val="705897270"/>
                    </a:ext>
                  </a:extLst>
                </a:gridCol>
                <a:gridCol w="4975761">
                  <a:extLst>
                    <a:ext uri="{9D8B030D-6E8A-4147-A177-3AD203B41FA5}">
                      <a16:colId xmlns:a16="http://schemas.microsoft.com/office/drawing/2014/main" val="2156141188"/>
                    </a:ext>
                  </a:extLst>
                </a:gridCol>
              </a:tblGrid>
              <a:tr h="1155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Embedding creation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part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텍스트를 벡터로 표현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910359"/>
                  </a:ext>
                </a:extLst>
              </a:tr>
              <a:tr h="1155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Enbedding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 creation part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끝부분에 위치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하며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전통적인 분류 방법 이용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16151"/>
                  </a:ext>
                </a:extLst>
              </a:tr>
              <a:tr h="1155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Layer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모델의 결정을 위한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더 나은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insight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위해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Embedding creation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part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와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Classifier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사이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에 추가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28787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5537851"/>
            <a:ext cx="5830784" cy="2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35509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Methodology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30029"/>
                  </p:ext>
                </p:extLst>
              </p:nvPr>
            </p:nvGraphicFramePr>
            <p:xfrm>
              <a:off x="784182" y="2583415"/>
              <a:ext cx="11388025" cy="61211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51569">
                      <a:extLst>
                        <a:ext uri="{9D8B030D-6E8A-4147-A177-3AD203B41FA5}">
                          <a16:colId xmlns:a16="http://schemas.microsoft.com/office/drawing/2014/main" val="705897270"/>
                        </a:ext>
                      </a:extLst>
                    </a:gridCol>
                    <a:gridCol w="8536456">
                      <a:extLst>
                        <a:ext uri="{9D8B030D-6E8A-4147-A177-3AD203B41FA5}">
                          <a16:colId xmlns:a16="http://schemas.microsoft.com/office/drawing/2014/main" val="2156141188"/>
                        </a:ext>
                      </a:extLst>
                    </a:gridCol>
                  </a:tblGrid>
                  <a:tr h="6812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word t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embedding vector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910359"/>
                      </a:ext>
                    </a:extLst>
                  </a:tr>
                  <a:tr h="181897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Importance score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로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word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대하여 다음 수식으로 계산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이때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가</m:t>
                              </m:r>
                            </m:oMath>
                          </a14:m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 학습됨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𝐞𝐱𝐩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𝑻</m:t>
                                        </m:r>
                                      </m:sup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𝐞𝐱𝐩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1516151"/>
                      </a:ext>
                    </a:extLst>
                  </a:tr>
                  <a:tr h="20842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와</m:t>
                              </m:r>
                            </m:oMath>
                          </a14:m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를 이용한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weighted sum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으로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다음 수식을 이용하여 계산</a:t>
                          </a:r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u="none" strike="noStrike" cap="none" spc="0" baseline="0" smtClean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𝒗</m:t>
                                </m:r>
                                <m:r>
                                  <a:rPr lang="en-US" altLang="ko-KR" sz="2400" b="1" i="1" u="none" strike="noStrike" cap="none" spc="0" baseline="0" smtClean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628787"/>
                      </a:ext>
                    </a:extLst>
                  </a:tr>
                  <a:tr h="153676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altLang="ko-KR" sz="2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Explanation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Score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여기서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b="1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는 </a:t>
                          </a:r>
                          <a:r>
                            <a:rPr lang="en-US" altLang="ko-KR" sz="2400" b="1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learned attention score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로 항상 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positive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이므로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 </a:t>
                          </a:r>
                          <a:r>
                            <a:rPr lang="en-US" altLang="ko-KR" sz="2400" b="1" i="0" u="sng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classifier</a:t>
                          </a:r>
                          <a:r>
                            <a:rPr lang="ko-KR" altLang="en-US" sz="2400" b="1" i="0" u="sng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로부터의 </a:t>
                          </a:r>
                          <a:r>
                            <a:rPr lang="en-US" altLang="ko-KR" sz="2400" b="1" i="0" u="sng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signal</a:t>
                          </a:r>
                          <a:r>
                            <a:rPr lang="ko-KR" altLang="en-US" sz="2400" b="1" i="0" u="sng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을 반영하지 못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하는데 이를 해결</a:t>
                          </a:r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𝐬𝐢𝐠𝐧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𝒄𝒍𝒂𝒔𝒔𝒊𝒇𝒊𝒆𝒓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𝒕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ko-KR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𝒕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5486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30029"/>
                  </p:ext>
                </p:extLst>
              </p:nvPr>
            </p:nvGraphicFramePr>
            <p:xfrm>
              <a:off x="784182" y="2583415"/>
              <a:ext cx="11388025" cy="61211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51569">
                      <a:extLst>
                        <a:ext uri="{9D8B030D-6E8A-4147-A177-3AD203B41FA5}">
                          <a16:colId xmlns:a16="http://schemas.microsoft.com/office/drawing/2014/main" val="705897270"/>
                        </a:ext>
                      </a:extLst>
                    </a:gridCol>
                    <a:gridCol w="8536456">
                      <a:extLst>
                        <a:ext uri="{9D8B030D-6E8A-4147-A177-3AD203B41FA5}">
                          <a16:colId xmlns:a16="http://schemas.microsoft.com/office/drawing/2014/main" val="2156141188"/>
                        </a:ext>
                      </a:extLst>
                    </a:gridCol>
                  </a:tblGrid>
                  <a:tr h="6812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893" r="-299786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word t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embedding vector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910359"/>
                      </a:ext>
                    </a:extLst>
                  </a:tr>
                  <a:tr h="18189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37919" r="-299786" b="-2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76" t="-37919" r="-143" b="-200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16151"/>
                      </a:ext>
                    </a:extLst>
                  </a:tr>
                  <a:tr h="20842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119825" r="-299786" b="-74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76" t="-119825" r="-143" b="-74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628787"/>
                      </a:ext>
                    </a:extLst>
                  </a:tr>
                  <a:tr h="15367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299206" r="-299786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76" t="-299206" r="-14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5486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9938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19240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BERT weight</a:t>
            </a:r>
            <a:r>
              <a:rPr lang="ko-KR" altLang="en-US" dirty="0" smtClean="0"/>
              <a:t>은 학습 및 </a:t>
            </a:r>
            <a:r>
              <a:rPr lang="en-US" altLang="ko-KR" dirty="0" smtClean="0"/>
              <a:t>attention/classification layer</a:t>
            </a:r>
            <a:r>
              <a:rPr lang="ko-KR" altLang="en-US" dirty="0" smtClean="0"/>
              <a:t>에서 다음과 같이 처리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66379"/>
              </p:ext>
            </p:extLst>
          </p:nvPr>
        </p:nvGraphicFramePr>
        <p:xfrm>
          <a:off x="843559" y="3686695"/>
          <a:ext cx="11181863" cy="2310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946">
                  <a:extLst>
                    <a:ext uri="{9D8B030D-6E8A-4147-A177-3AD203B41FA5}">
                      <a16:colId xmlns:a16="http://schemas.microsoft.com/office/drawing/2014/main" val="705897270"/>
                    </a:ext>
                  </a:extLst>
                </a:gridCol>
                <a:gridCol w="8381917">
                  <a:extLst>
                    <a:ext uri="{9D8B030D-6E8A-4147-A177-3AD203B41FA5}">
                      <a16:colId xmlns:a16="http://schemas.microsoft.com/office/drawing/2014/main" val="2156141188"/>
                    </a:ext>
                  </a:extLst>
                </a:gridCol>
              </a:tblGrid>
              <a:tr h="115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Original pre-trained model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프리징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910359"/>
                  </a:ext>
                </a:extLst>
              </a:tr>
              <a:tr h="1155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Attention/classification layer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BERT weight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을 최적화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1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376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57716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Experiments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Stanford Sentiment Treebank (SST)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Rotten Tomato</a:t>
            </a:r>
            <a:r>
              <a:rPr lang="ko-KR" altLang="en-US" dirty="0"/>
              <a:t> </a:t>
            </a:r>
            <a:r>
              <a:rPr lang="ko-KR" altLang="en-US" dirty="0" smtClean="0"/>
              <a:t>영화 리뷰 이용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 과정</a:t>
            </a:r>
            <a:r>
              <a:rPr lang="en-US" altLang="ko-KR" dirty="0" smtClean="0"/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BERT</a:t>
            </a:r>
            <a:r>
              <a:rPr lang="ko-KR" altLang="en-US" b="1" dirty="0" smtClean="0">
                <a:solidFill>
                  <a:srgbClr val="0000FF"/>
                </a:solidFill>
              </a:rPr>
              <a:t>의 수정된 모델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SST dataset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sentiment classifier</a:t>
            </a:r>
            <a:r>
              <a:rPr lang="ko-KR" altLang="en-US" dirty="0" smtClean="0"/>
              <a:t>로 </a:t>
            </a:r>
            <a:r>
              <a:rPr lang="ko-KR" altLang="en-US" b="1" dirty="0" smtClean="0">
                <a:solidFill>
                  <a:srgbClr val="0000FF"/>
                </a:solidFill>
              </a:rPr>
              <a:t>학습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학습된 </a:t>
            </a:r>
            <a:r>
              <a:rPr lang="en-US" altLang="ko-KR" dirty="0" smtClean="0"/>
              <a:t>BERT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black-box classifier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의 모든 리뷰를 라벨링하여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explanation score</a:t>
            </a:r>
            <a:r>
              <a:rPr lang="ko-KR" altLang="en-US" b="1" dirty="0" smtClean="0">
                <a:solidFill>
                  <a:srgbClr val="0000FF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LIME,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IntGrad</a:t>
            </a:r>
            <a:r>
              <a:rPr lang="en-US" altLang="ko-KR" b="1" dirty="0" smtClean="0">
                <a:solidFill>
                  <a:srgbClr val="0000FF"/>
                </a:solidFill>
              </a:rPr>
              <a:t>, Attention</a:t>
            </a:r>
            <a:r>
              <a:rPr lang="ko-KR" altLang="en-US" b="1" dirty="0" smtClean="0">
                <a:solidFill>
                  <a:srgbClr val="0000FF"/>
                </a:solidFill>
              </a:rPr>
              <a:t>을 이용하여 측정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Explanation score</a:t>
            </a:r>
            <a:r>
              <a:rPr lang="ko-KR" altLang="en-US" dirty="0" smtClean="0"/>
              <a:t>를 </a:t>
            </a:r>
            <a:r>
              <a:rPr lang="en-US" altLang="ko-KR" b="1" u="sng" dirty="0" smtClean="0"/>
              <a:t>ground truth 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b="1" u="sng" dirty="0" smtClean="0"/>
              <a:t>original black-box model</a:t>
            </a:r>
            <a:r>
              <a:rPr lang="ko-KR" altLang="en-US" b="1" u="sng" dirty="0" smtClean="0"/>
              <a:t>의 </a:t>
            </a:r>
            <a:r>
              <a:rPr lang="en-US" altLang="ko-KR" b="1" u="sng" dirty="0" smtClean="0"/>
              <a:t>test set</a:t>
            </a:r>
            <a:r>
              <a:rPr lang="ko-KR" altLang="en-US" b="1" u="sng" dirty="0" smtClean="0"/>
              <a:t>에 대한 </a:t>
            </a:r>
            <a:r>
              <a:rPr lang="en-US" altLang="ko-KR" b="1" u="sng" dirty="0" smtClean="0"/>
              <a:t>prediction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00FF"/>
                </a:solidFill>
              </a:rPr>
              <a:t>비교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위해 </a:t>
            </a:r>
            <a:r>
              <a:rPr lang="en-US" altLang="ko-KR" b="1" dirty="0" smtClean="0">
                <a:solidFill>
                  <a:srgbClr val="0000FF"/>
                </a:solidFill>
              </a:rPr>
              <a:t>explanation score </a:t>
            </a:r>
            <a:r>
              <a:rPr lang="ko-KR" altLang="en-US" b="1" dirty="0" smtClean="0">
                <a:solidFill>
                  <a:srgbClr val="0000FF"/>
                </a:solidFill>
              </a:rPr>
              <a:t>예측</a:t>
            </a:r>
            <a:r>
              <a:rPr lang="ko-KR" altLang="en-US" dirty="0" smtClean="0"/>
              <a:t>에 대한 다음 수식 사용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365205" y="7505205"/>
                <a:ext cx="863856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𝐬𝐢𝐠𝐧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𝒔𝒆𝒏𝒕𝒆𝒏𝒄𝒆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05" y="7505205"/>
                <a:ext cx="8638560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402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 latinLnBrk="1"/>
            <a:r>
              <a:rPr lang="en-US" dirty="0" smtClean="0"/>
              <a:t>Paper: </a:t>
            </a:r>
            <a:r>
              <a:rPr lang="en-US" altLang="ko-KR" dirty="0"/>
              <a:t>Explainability Methods for </a:t>
            </a:r>
            <a:r>
              <a:rPr lang="en-US" altLang="ko-KR" dirty="0" smtClean="0"/>
              <a:t>NLP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52323" cy="304034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Experiments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Validation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Fidelity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b="1" dirty="0" smtClean="0">
                <a:solidFill>
                  <a:srgbClr val="0000FF"/>
                </a:solidFill>
              </a:rPr>
              <a:t>XAI </a:t>
            </a:r>
            <a:r>
              <a:rPr lang="ko-KR" altLang="en-US" b="1" dirty="0" smtClean="0">
                <a:solidFill>
                  <a:srgbClr val="0000FF"/>
                </a:solidFill>
              </a:rPr>
              <a:t>모델이 얼마나 </a:t>
            </a:r>
            <a:r>
              <a:rPr lang="en-US" altLang="ko-KR" b="1" dirty="0" smtClean="0">
                <a:solidFill>
                  <a:srgbClr val="0000FF"/>
                </a:solidFill>
              </a:rPr>
              <a:t>black-box </a:t>
            </a:r>
            <a:r>
              <a:rPr lang="ko-KR" altLang="en-US" b="1" dirty="0" smtClean="0">
                <a:solidFill>
                  <a:srgbClr val="0000FF"/>
                </a:solidFill>
              </a:rPr>
              <a:t>모델을 잘 모방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설명</a:t>
            </a:r>
            <a:r>
              <a:rPr lang="ko-KR" altLang="en-US" dirty="0" smtClean="0">
                <a:solidFill>
                  <a:schemeClr val="tx1"/>
                </a:solidFill>
              </a:rPr>
              <a:t>하는지 평가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u="sng" dirty="0" smtClean="0">
                <a:solidFill>
                  <a:schemeClr val="tx1"/>
                </a:solidFill>
              </a:rPr>
              <a:t>Explanation score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b="1" u="sng" dirty="0" smtClean="0">
                <a:solidFill>
                  <a:schemeClr val="tx1"/>
                </a:solidFill>
              </a:rPr>
              <a:t>ground truth label</a:t>
            </a:r>
            <a:r>
              <a:rPr lang="ko-KR" altLang="en-US" dirty="0" smtClean="0">
                <a:solidFill>
                  <a:schemeClr val="tx1"/>
                </a:solidFill>
              </a:rPr>
              <a:t>을 비교하여 </a:t>
            </a:r>
            <a:r>
              <a:rPr lang="ko-KR" altLang="en-US" b="1" dirty="0" smtClean="0">
                <a:solidFill>
                  <a:srgbClr val="0000FF"/>
                </a:solidFill>
              </a:rPr>
              <a:t>유사성 측정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ROC AUC Curve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평가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8673" y="4607626"/>
            <a:ext cx="7540422" cy="40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2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607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Paper: Explainability Methods for NLP</vt:lpstr>
      <vt:lpstr>Paper: Explainability Methods for NLP</vt:lpstr>
      <vt:lpstr>Paper: Explainability Methods for NLP</vt:lpstr>
      <vt:lpstr>Paper: Explainability Methods for NLP</vt:lpstr>
      <vt:lpstr>Paper: Explainability Methods for NLP</vt:lpstr>
      <vt:lpstr>Paper: Explainability Methods for NLP</vt:lpstr>
      <vt:lpstr>Paper: Explainability Methods for NLP</vt:lpstr>
      <vt:lpstr>Paper: Explainability Methods for NLP</vt:lpstr>
      <vt:lpstr>Kaggle: Finding ELO</vt:lpstr>
      <vt:lpstr>Kaggle: Finding ELO</vt:lpstr>
      <vt:lpstr>Kaggle: Finding ELO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2520</cp:revision>
  <cp:lastPrinted>2020-09-11T03:36:54Z</cp:lastPrinted>
  <dcterms:modified xsi:type="dcterms:W3CDTF">2020-10-08T05:11:13Z</dcterms:modified>
</cp:coreProperties>
</file>