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57" r:id="rId4"/>
    <p:sldId id="341" r:id="rId5"/>
    <p:sldId id="342" r:id="rId6"/>
    <p:sldId id="352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39" r:id="rId16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601FF"/>
    <a:srgbClr val="FF0000"/>
    <a:srgbClr val="5500FF"/>
    <a:srgbClr val="E9D3BD"/>
    <a:srgbClr val="000000"/>
    <a:srgbClr val="FF8050"/>
    <a:srgbClr val="00A2FF"/>
    <a:srgbClr val="D2B7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santa-2019-revenge-of-the-accountants" TargetMode="External"/><Relationship Id="rId2" Type="http://schemas.openxmlformats.org/officeDocument/2006/relationships/hyperlink" Target="https://www.kaggle.com/c/dogs-vs-cats-redux-kernels-edition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20.07.10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19106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>
                <a:solidFill>
                  <a:schemeClr val="tx1"/>
                </a:solidFill>
              </a:rPr>
              <a:t>Paper: Explainable Artificial Intelligence (</a:t>
            </a:r>
            <a:r>
              <a:rPr lang="en-US" altLang="ko-KR" dirty="0" err="1">
                <a:solidFill>
                  <a:schemeClr val="tx1"/>
                </a:solidFill>
              </a:rPr>
              <a:t>xAI</a:t>
            </a:r>
            <a:r>
              <a:rPr lang="en-US" altLang="ko-KR" dirty="0">
                <a:solidFill>
                  <a:schemeClr val="tx1"/>
                </a:solidFill>
              </a:rPr>
              <a:t>) Approaches and Deep Meta-Learning </a:t>
            </a:r>
            <a:r>
              <a:rPr lang="en-US" altLang="ko-KR" dirty="0" smtClean="0">
                <a:solidFill>
                  <a:schemeClr val="tx1"/>
                </a:solidFill>
              </a:rPr>
              <a:t>Models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2955" y="2475464"/>
            <a:ext cx="11798890" cy="78873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Explainable AI </a:t>
            </a:r>
            <a:r>
              <a:rPr lang="ko-KR" altLang="en-US" dirty="0" smtClean="0">
                <a:solidFill>
                  <a:schemeClr val="tx1"/>
                </a:solidFill>
              </a:rPr>
              <a:t>모델을 위한 </a:t>
            </a:r>
            <a:r>
              <a:rPr lang="en-US" altLang="ko-KR" dirty="0" smtClean="0">
                <a:solidFill>
                  <a:schemeClr val="tx1"/>
                </a:solidFill>
              </a:rPr>
              <a:t>Semantic Knowledge Matching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78893" y="3368009"/>
            <a:ext cx="8299981" cy="53400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6988" y="6324327"/>
            <a:ext cx="59920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알고리즘의 내부 동작</a:t>
            </a:r>
            <a:r>
              <a:rPr lang="ko-KR" altLang="en-US" dirty="0">
                <a:solidFill>
                  <a:srgbClr val="0000FF"/>
                </a:solidFill>
              </a:rPr>
              <a:t>을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이해하기 쉬워짐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111377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19106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>
                <a:solidFill>
                  <a:schemeClr val="tx1"/>
                </a:solidFill>
              </a:rPr>
              <a:t>Paper: Explainable Artificial Intelligence (</a:t>
            </a:r>
            <a:r>
              <a:rPr lang="en-US" altLang="ko-KR" dirty="0" err="1">
                <a:solidFill>
                  <a:schemeClr val="tx1"/>
                </a:solidFill>
              </a:rPr>
              <a:t>xAI</a:t>
            </a:r>
            <a:r>
              <a:rPr lang="en-US" altLang="ko-KR" dirty="0">
                <a:solidFill>
                  <a:schemeClr val="tx1"/>
                </a:solidFill>
              </a:rPr>
              <a:t>) Approaches and Deep Meta-Learning </a:t>
            </a:r>
            <a:r>
              <a:rPr lang="en-US" altLang="ko-KR" dirty="0" smtClean="0">
                <a:solidFill>
                  <a:schemeClr val="tx1"/>
                </a:solidFill>
              </a:rPr>
              <a:t>Models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2955" y="2475464"/>
            <a:ext cx="11798890" cy="78873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IBM</a:t>
            </a:r>
            <a:r>
              <a:rPr lang="ko-KR" altLang="en-US" dirty="0" smtClean="0">
                <a:solidFill>
                  <a:schemeClr val="tx1"/>
                </a:solidFill>
              </a:rPr>
              <a:t>에서 개발한 </a:t>
            </a:r>
            <a:r>
              <a:rPr lang="en-US" altLang="ko-KR" dirty="0" smtClean="0">
                <a:solidFill>
                  <a:schemeClr val="tx1"/>
                </a:solidFill>
              </a:rPr>
              <a:t>Explainable AI </a:t>
            </a:r>
            <a:r>
              <a:rPr lang="ko-KR" altLang="en-US" dirty="0" smtClean="0">
                <a:solidFill>
                  <a:schemeClr val="tx1"/>
                </a:solidFill>
              </a:rPr>
              <a:t>모델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602819" y="4182179"/>
            <a:ext cx="6079166" cy="3058594"/>
          </a:xfrm>
          <a:prstGeom prst="rect">
            <a:avLst/>
          </a:prstGeom>
        </p:spPr>
      </p:pic>
      <p:sp>
        <p:nvSpPr>
          <p:cNvPr id="8" name="Text Placeholder 12"/>
          <p:cNvSpPr txBox="1">
            <a:spLocks/>
          </p:cNvSpPr>
          <p:nvPr/>
        </p:nvSpPr>
        <p:spPr>
          <a:xfrm>
            <a:off x="602955" y="3264195"/>
            <a:ext cx="5893538" cy="547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lvl="1" hangingPunct="1"/>
            <a:r>
              <a:rPr lang="ko-KR" altLang="en-US" dirty="0" smtClean="0">
                <a:solidFill>
                  <a:srgbClr val="0000FF"/>
                </a:solidFill>
              </a:rPr>
              <a:t>역전파</a:t>
            </a:r>
            <a:r>
              <a:rPr lang="ko-KR" altLang="en-US" dirty="0" smtClean="0">
                <a:solidFill>
                  <a:schemeClr val="tx1"/>
                </a:solidFill>
              </a:rPr>
              <a:t>를 이용하여 </a:t>
            </a:r>
            <a:r>
              <a:rPr lang="en-US" altLang="ko-KR" dirty="0" smtClean="0">
                <a:solidFill>
                  <a:srgbClr val="0000FF"/>
                </a:solidFill>
              </a:rPr>
              <a:t>end-to-end</a:t>
            </a:r>
            <a:r>
              <a:rPr lang="ko-KR" altLang="en-US" dirty="0" smtClean="0">
                <a:solidFill>
                  <a:schemeClr val="tx1"/>
                </a:solidFill>
              </a:rPr>
              <a:t>로 학습 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hangingPunct="1"/>
            <a:r>
              <a:rPr lang="en-US" altLang="ko-KR" dirty="0" smtClean="0">
                <a:solidFill>
                  <a:srgbClr val="0000FF"/>
                </a:solidFill>
              </a:rPr>
              <a:t>Relevance score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input-dependent </a:t>
            </a:r>
            <a:r>
              <a:rPr lang="en-US" altLang="ko-KR" dirty="0" err="1" smtClean="0">
                <a:solidFill>
                  <a:schemeClr val="tx1"/>
                </a:solidFill>
              </a:rPr>
              <a:t>parametrizer</a:t>
            </a:r>
            <a:r>
              <a:rPr lang="ko-KR" altLang="en-US" dirty="0" smtClean="0">
                <a:solidFill>
                  <a:schemeClr val="tx1"/>
                </a:solidFill>
              </a:rPr>
              <a:t>에 의해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hangingPunct="1"/>
            <a:r>
              <a:rPr lang="ko-KR" altLang="en-US" dirty="0" smtClean="0">
                <a:solidFill>
                  <a:schemeClr val="tx1"/>
                </a:solidFill>
              </a:rPr>
              <a:t>생성되는 예측은 </a:t>
            </a:r>
            <a:r>
              <a:rPr lang="en-US" altLang="ko-KR" dirty="0" smtClean="0">
                <a:solidFill>
                  <a:srgbClr val="0000FF"/>
                </a:solidFill>
              </a:rPr>
              <a:t>aggregation function</a:t>
            </a:r>
            <a:r>
              <a:rPr lang="ko-KR" altLang="en-US" dirty="0" smtClean="0">
                <a:solidFill>
                  <a:srgbClr val="0000FF"/>
                </a:solidFill>
              </a:rPr>
              <a:t>에 의해 합성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 hangingPunct="1"/>
            <a:r>
              <a:rPr lang="en-US" altLang="ko-KR" dirty="0" smtClean="0">
                <a:solidFill>
                  <a:srgbClr val="0000FF"/>
                </a:solidFill>
              </a:rPr>
              <a:t>Concept</a:t>
            </a:r>
            <a:r>
              <a:rPr lang="ko-KR" altLang="en-US" dirty="0" smtClean="0">
                <a:solidFill>
                  <a:srgbClr val="0000FF"/>
                </a:solidFill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</a:rPr>
              <a:t>relevance</a:t>
            </a:r>
            <a:r>
              <a:rPr lang="ko-KR" altLang="en-US" dirty="0" smtClean="0">
                <a:solidFill>
                  <a:schemeClr val="tx1"/>
                </a:solidFill>
              </a:rPr>
              <a:t>에 대한 설명은 </a:t>
            </a:r>
            <a:r>
              <a:rPr lang="en-US" altLang="ko-KR" dirty="0" smtClean="0">
                <a:solidFill>
                  <a:srgbClr val="0000FF"/>
                </a:solidFill>
              </a:rPr>
              <a:t>robustness loss</a:t>
            </a:r>
            <a:r>
              <a:rPr lang="ko-KR" altLang="en-US" dirty="0" smtClean="0">
                <a:solidFill>
                  <a:schemeClr val="tx1"/>
                </a:solidFill>
              </a:rPr>
              <a:t>에 의해 생성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48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19106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>
                <a:solidFill>
                  <a:schemeClr val="tx1"/>
                </a:solidFill>
              </a:rPr>
              <a:t>Paper: Explainable Artificial Intelligence (</a:t>
            </a:r>
            <a:r>
              <a:rPr lang="en-US" altLang="ko-KR" dirty="0" err="1">
                <a:solidFill>
                  <a:schemeClr val="tx1"/>
                </a:solidFill>
              </a:rPr>
              <a:t>xAI</a:t>
            </a:r>
            <a:r>
              <a:rPr lang="en-US" altLang="ko-KR" dirty="0">
                <a:solidFill>
                  <a:schemeClr val="tx1"/>
                </a:solidFill>
              </a:rPr>
              <a:t>) Approaches and Deep Meta-Learning </a:t>
            </a:r>
            <a:r>
              <a:rPr lang="en-US" altLang="ko-KR" dirty="0" smtClean="0">
                <a:solidFill>
                  <a:schemeClr val="tx1"/>
                </a:solidFill>
              </a:rPr>
              <a:t>Models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2955" y="2475463"/>
            <a:ext cx="11826505" cy="263879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Deep Reinforcement Learning Model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특정 상태에서 </a:t>
            </a:r>
            <a:r>
              <a:rPr lang="ko-KR" altLang="en-US" dirty="0" smtClean="0">
                <a:solidFill>
                  <a:srgbClr val="0000FF"/>
                </a:solidFill>
              </a:rPr>
              <a:t>어떤 행동을 취해야 </a:t>
            </a:r>
            <a:r>
              <a:rPr lang="en-US" altLang="ko-KR" dirty="0" smtClean="0">
                <a:solidFill>
                  <a:srgbClr val="0000FF"/>
                </a:solidFill>
              </a:rPr>
              <a:t>reward</a:t>
            </a:r>
            <a:r>
              <a:rPr lang="ko-KR" altLang="en-US" dirty="0" smtClean="0">
                <a:solidFill>
                  <a:srgbClr val="0000FF"/>
                </a:solidFill>
              </a:rPr>
              <a:t>가 가장 큰지를 딥 러닝으로 학습하여 보상을 최대화</a:t>
            </a:r>
            <a:r>
              <a:rPr lang="ko-KR" altLang="en-US" dirty="0" smtClean="0">
                <a:solidFill>
                  <a:schemeClr val="tx1"/>
                </a:solidFill>
              </a:rPr>
              <a:t>하는 것이 목표인 강화학습 모델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로보틱스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자율주행 자동차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게임 </a:t>
            </a:r>
            <a:r>
              <a:rPr lang="ko-KR" altLang="en-US" dirty="0" smtClean="0">
                <a:solidFill>
                  <a:schemeClr val="tx1"/>
                </a:solidFill>
              </a:rPr>
              <a:t>분야에서 이용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6" y="5531625"/>
            <a:ext cx="10733715" cy="26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826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19106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>
                <a:solidFill>
                  <a:schemeClr val="tx1"/>
                </a:solidFill>
              </a:rPr>
              <a:t>Paper: Explainable Artificial Intelligence (</a:t>
            </a:r>
            <a:r>
              <a:rPr lang="en-US" altLang="ko-KR" dirty="0" err="1">
                <a:solidFill>
                  <a:schemeClr val="tx1"/>
                </a:solidFill>
              </a:rPr>
              <a:t>xAI</a:t>
            </a:r>
            <a:r>
              <a:rPr lang="en-US" altLang="ko-KR" dirty="0">
                <a:solidFill>
                  <a:schemeClr val="tx1"/>
                </a:solidFill>
              </a:rPr>
              <a:t>) Approaches and Deep Meta-Learning </a:t>
            </a:r>
            <a:r>
              <a:rPr lang="en-US" altLang="ko-KR" dirty="0" smtClean="0">
                <a:solidFill>
                  <a:schemeClr val="tx1"/>
                </a:solidFill>
              </a:rPr>
              <a:t>Models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2955" y="2475463"/>
            <a:ext cx="11826505" cy="2638797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xMRL</a:t>
            </a:r>
            <a:r>
              <a:rPr lang="en-US" altLang="ko-KR" dirty="0" smtClean="0">
                <a:solidFill>
                  <a:schemeClr val="tx1"/>
                </a:solidFill>
              </a:rPr>
              <a:t> (Explainable meta-reinforcement learning)</a:t>
            </a:r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설명 가능한 </a:t>
            </a:r>
            <a:r>
              <a:rPr lang="en-US" altLang="ko-KR" dirty="0" smtClean="0">
                <a:solidFill>
                  <a:srgbClr val="0000FF"/>
                </a:solidFill>
              </a:rPr>
              <a:t>reinforcement learning model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XAI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smtClean="0">
                <a:solidFill>
                  <a:schemeClr val="tx1"/>
                </a:solidFill>
              </a:rPr>
              <a:t>deep reinforcement learning</a:t>
            </a:r>
            <a:r>
              <a:rPr lang="ko-KR" altLang="en-US" dirty="0" smtClean="0">
                <a:solidFill>
                  <a:schemeClr val="tx1"/>
                </a:solidFill>
              </a:rPr>
              <a:t>에 적용할 때 </a:t>
            </a:r>
            <a:r>
              <a:rPr lang="ko-KR" altLang="en-US" dirty="0" smtClean="0">
                <a:solidFill>
                  <a:srgbClr val="0000FF"/>
                </a:solidFill>
              </a:rPr>
              <a:t>모델의 의사결정 능력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en-US" altLang="ko-KR" dirty="0" smtClean="0">
                <a:solidFill>
                  <a:srgbClr val="0000FF"/>
                </a:solidFill>
              </a:rPr>
              <a:t>agent</a:t>
            </a:r>
            <a:r>
              <a:rPr lang="ko-KR" altLang="en-US" dirty="0" smtClean="0">
                <a:solidFill>
                  <a:srgbClr val="0000FF"/>
                </a:solidFill>
              </a:rPr>
              <a:t>의 입출력 간의 </a:t>
            </a:r>
            <a:r>
              <a:rPr lang="en-US" altLang="ko-KR" dirty="0" smtClean="0">
                <a:solidFill>
                  <a:srgbClr val="0000FF"/>
                </a:solidFill>
              </a:rPr>
              <a:t>relation link</a:t>
            </a:r>
            <a:r>
              <a:rPr lang="ko-KR" altLang="en-US" dirty="0" smtClean="0">
                <a:solidFill>
                  <a:schemeClr val="tx1"/>
                </a:solidFill>
              </a:rPr>
              <a:t>를 통해 얻음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81" y="5849902"/>
            <a:ext cx="10733715" cy="26727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40372" y="6360265"/>
            <a:ext cx="754911" cy="187133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49703" y="6360265"/>
            <a:ext cx="754911" cy="187133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8884" y="6360265"/>
            <a:ext cx="754911" cy="187133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38215" y="6360265"/>
            <a:ext cx="754911" cy="187133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V="1">
            <a:off x="4417828" y="4859079"/>
            <a:ext cx="1993605" cy="150118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V="1">
            <a:off x="5527159" y="4859079"/>
            <a:ext cx="1157326" cy="150118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/>
          <p:cNvCxnSpPr>
            <a:stCxn id="10" idx="0"/>
          </p:cNvCxnSpPr>
          <p:nvPr/>
        </p:nvCxnSpPr>
        <p:spPr>
          <a:xfrm flipV="1">
            <a:off x="6706340" y="4859079"/>
            <a:ext cx="129363" cy="150118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H="1" flipV="1">
            <a:off x="7083795" y="4859079"/>
            <a:ext cx="731876" cy="150118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5864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19106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>
                <a:solidFill>
                  <a:schemeClr val="tx1"/>
                </a:solidFill>
              </a:rPr>
              <a:t>Paper: Explainable Artificial Intelligence (</a:t>
            </a:r>
            <a:r>
              <a:rPr lang="en-US" altLang="ko-KR" dirty="0" err="1">
                <a:solidFill>
                  <a:schemeClr val="tx1"/>
                </a:solidFill>
              </a:rPr>
              <a:t>xAI</a:t>
            </a:r>
            <a:r>
              <a:rPr lang="en-US" altLang="ko-KR" dirty="0">
                <a:solidFill>
                  <a:schemeClr val="tx1"/>
                </a:solidFill>
              </a:rPr>
              <a:t>) Approaches and Deep Meta-Learning </a:t>
            </a:r>
            <a:r>
              <a:rPr lang="en-US" altLang="ko-KR" dirty="0" smtClean="0">
                <a:solidFill>
                  <a:schemeClr val="tx1"/>
                </a:solidFill>
              </a:rPr>
              <a:t>Models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2956" y="2475463"/>
            <a:ext cx="6478328" cy="638145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Inverse Reinforcement Learning </a:t>
            </a:r>
            <a:r>
              <a:rPr lang="ko-KR" altLang="en-US" dirty="0" smtClean="0">
                <a:solidFill>
                  <a:schemeClr val="tx1"/>
                </a:solidFill>
              </a:rPr>
              <a:t>모델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Reward derivation </a:t>
            </a:r>
            <a:r>
              <a:rPr lang="ko-KR" altLang="en-US" dirty="0" smtClean="0">
                <a:solidFill>
                  <a:srgbClr val="0000FF"/>
                </a:solidFill>
              </a:rPr>
              <a:t>메커니즘</a:t>
            </a:r>
            <a:r>
              <a:rPr lang="ko-KR" altLang="en-US" dirty="0" smtClean="0">
                <a:solidFill>
                  <a:schemeClr val="tx1"/>
                </a:solidFill>
              </a:rPr>
              <a:t> 학습 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이전 접근법과는 달리 </a:t>
            </a:r>
            <a:r>
              <a:rPr lang="ko-KR" altLang="en-US" dirty="0" smtClean="0">
                <a:solidFill>
                  <a:srgbClr val="0000FF"/>
                </a:solidFill>
              </a:rPr>
              <a:t>여러 환경에 적용 가능한 </a:t>
            </a:r>
            <a:r>
              <a:rPr lang="en-US" altLang="ko-KR" dirty="0" smtClean="0">
                <a:solidFill>
                  <a:srgbClr val="0000FF"/>
                </a:solidFill>
              </a:rPr>
              <a:t>meta-cognitive </a:t>
            </a:r>
            <a:r>
              <a:rPr lang="ko-KR" altLang="en-US" dirty="0" smtClean="0">
                <a:solidFill>
                  <a:srgbClr val="0000FF"/>
                </a:solidFill>
              </a:rPr>
              <a:t>인공지능 모델</a:t>
            </a:r>
            <a:r>
              <a:rPr lang="ko-KR" altLang="en-US" dirty="0" smtClean="0">
                <a:solidFill>
                  <a:schemeClr val="tx1"/>
                </a:solidFill>
              </a:rPr>
              <a:t> 개발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Explainable meta-reinforcement learning agent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ko-KR" altLang="en-US" dirty="0" smtClean="0">
                <a:solidFill>
                  <a:srgbClr val="0000FF"/>
                </a:solidFill>
              </a:rPr>
              <a:t>전혀 새로운 게임</a:t>
            </a:r>
            <a:r>
              <a:rPr lang="ko-KR" altLang="en-US" dirty="0" smtClean="0">
                <a:solidFill>
                  <a:schemeClr val="tx1"/>
                </a:solidFill>
              </a:rPr>
              <a:t>도 학습할 수 있으며 </a:t>
            </a:r>
            <a:r>
              <a:rPr lang="ko-KR" altLang="en-US" dirty="0" smtClean="0">
                <a:solidFill>
                  <a:srgbClr val="0000FF"/>
                </a:solidFill>
              </a:rPr>
              <a:t>왜 이런 수를 두었는지</a:t>
            </a:r>
            <a:r>
              <a:rPr lang="ko-KR" altLang="en-US" dirty="0" smtClean="0">
                <a:solidFill>
                  <a:schemeClr val="tx1"/>
                </a:solidFill>
              </a:rPr>
              <a:t>도 설명 가능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284" y="2806995"/>
            <a:ext cx="5420966" cy="58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59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상황</a:t>
            </a:r>
            <a:endParaRPr lang="en-US" altLang="ko-KR" dirty="0" smtClean="0"/>
          </a:p>
          <a:p>
            <a:pPr latinLnBrk="1"/>
            <a:r>
              <a:rPr lang="ko-KR" altLang="en-US" dirty="0" smtClean="0">
                <a:solidFill>
                  <a:srgbClr val="FF0000"/>
                </a:solidFill>
              </a:rPr>
              <a:t>특허 아이디어 구체화 </a:t>
            </a:r>
            <a:r>
              <a:rPr lang="en-US" altLang="ko-KR" dirty="0" smtClean="0">
                <a:solidFill>
                  <a:srgbClr val="FF0000"/>
                </a:solidFill>
              </a:rPr>
              <a:t>(Not Available for Public)</a:t>
            </a:r>
          </a:p>
          <a:p>
            <a:pPr latinLnBrk="1"/>
            <a:r>
              <a:rPr lang="ko-KR" altLang="en-US" dirty="0" smtClean="0">
                <a:solidFill>
                  <a:schemeClr val="tx1"/>
                </a:solidFill>
              </a:rPr>
              <a:t>논문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>
                <a:solidFill>
                  <a:schemeClr val="tx1"/>
                </a:solidFill>
              </a:rPr>
              <a:t>Explainable Artificial Intelligence (</a:t>
            </a:r>
            <a:r>
              <a:rPr lang="en-US" altLang="ko-KR" dirty="0" err="1">
                <a:solidFill>
                  <a:schemeClr val="tx1"/>
                </a:solidFill>
              </a:rPr>
              <a:t>xAI</a:t>
            </a:r>
            <a:r>
              <a:rPr lang="en-US" altLang="ko-KR" dirty="0">
                <a:solidFill>
                  <a:schemeClr val="tx1"/>
                </a:solidFill>
              </a:rPr>
              <a:t>) Approaches and Deep Meta-Learning </a:t>
            </a:r>
            <a:r>
              <a:rPr lang="en-US" altLang="ko-KR" dirty="0" smtClean="0">
                <a:solidFill>
                  <a:schemeClr val="tx1"/>
                </a:solidFill>
              </a:rPr>
              <a:t>Models</a:t>
            </a:r>
            <a:endParaRPr lang="ko-KR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9175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/>
              <a:t>Dogs vs. Cats 2</a:t>
            </a:r>
          </a:p>
          <a:p>
            <a:pPr marL="1203091" lvl="2" indent="-397435"/>
            <a:r>
              <a:rPr lang="en-US" altLang="ko-KR" dirty="0"/>
              <a:t>Santa 2019: Revenge of the </a:t>
            </a:r>
            <a:r>
              <a:rPr lang="en-US" altLang="ko-KR" dirty="0" smtClean="0"/>
              <a:t>Accountants</a:t>
            </a:r>
          </a:p>
          <a:p>
            <a:pPr marL="841935" lvl="1" indent="-397435"/>
            <a:r>
              <a:rPr lang="ko-KR" altLang="en-US" dirty="0" smtClean="0">
                <a:solidFill>
                  <a:srgbClr val="FF0000"/>
                </a:solidFill>
              </a:rPr>
              <a:t>특허 아이디어 구체화 </a:t>
            </a:r>
            <a:r>
              <a:rPr lang="en-US" altLang="ko-KR" dirty="0" smtClean="0">
                <a:solidFill>
                  <a:srgbClr val="FF0000"/>
                </a:solidFill>
              </a:rPr>
              <a:t>(Not Available for Public)</a:t>
            </a:r>
          </a:p>
          <a:p>
            <a:pPr marL="841935" lvl="1" indent="-397435"/>
            <a:r>
              <a:rPr lang="ko-KR" altLang="en-US" dirty="0">
                <a:solidFill>
                  <a:schemeClr val="tx1"/>
                </a:solidFill>
              </a:rPr>
              <a:t>논문</a:t>
            </a:r>
            <a:r>
              <a:rPr lang="en-US" altLang="ko-KR" dirty="0">
                <a:solidFill>
                  <a:schemeClr val="tx1"/>
                </a:solidFill>
              </a:rPr>
              <a:t>: Explainable Artificial Intelligence (</a:t>
            </a:r>
            <a:r>
              <a:rPr lang="en-US" altLang="ko-KR" dirty="0" err="1">
                <a:solidFill>
                  <a:schemeClr val="tx1"/>
                </a:solidFill>
              </a:rPr>
              <a:t>xAI</a:t>
            </a:r>
            <a:r>
              <a:rPr lang="en-US" altLang="ko-KR" dirty="0">
                <a:solidFill>
                  <a:schemeClr val="tx1"/>
                </a:solidFill>
              </a:rPr>
              <a:t>) Approaches and Deep Meta-Learning </a:t>
            </a:r>
            <a:r>
              <a:rPr lang="en-US" altLang="ko-KR" dirty="0" smtClean="0">
                <a:solidFill>
                  <a:schemeClr val="tx1"/>
                </a:solidFill>
              </a:rPr>
              <a:t>Models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0927021" cy="602700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Dogs vs. Cats </a:t>
            </a:r>
            <a:r>
              <a:rPr lang="en-US" altLang="ko-KR" dirty="0" err="1" smtClean="0"/>
              <a:t>Redux</a:t>
            </a:r>
            <a:r>
              <a:rPr lang="en-US" altLang="ko-KR" dirty="0" smtClean="0"/>
              <a:t>: Kernels Edition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기존 이미지 인식 문제인 </a:t>
            </a:r>
            <a:r>
              <a:rPr lang="en-US" altLang="ko-KR" dirty="0" smtClean="0"/>
              <a:t>Dogs vs. Cats</a:t>
            </a:r>
            <a:r>
              <a:rPr lang="ko-KR" altLang="en-US" dirty="0" smtClean="0"/>
              <a:t>에서 딥러닝 등 최신 기술 도입 후 성능이 얼마나 좋아졌는가</a:t>
            </a:r>
            <a:r>
              <a:rPr lang="en-US" altLang="ko-KR" dirty="0" smtClean="0"/>
              <a:t>?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https://www.kaggle.com/c/dogs-vs-cats-redux-kernels-edition</a:t>
            </a:r>
            <a:endParaRPr lang="en-US" altLang="ko-KR" dirty="0" smtClean="0"/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Santa 2019: Revenge of the Accountants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최적화 문제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3"/>
              </a:rPr>
              <a:t>https://www.kaggle.com/c/santa-2019-revenge-of-the-accountants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77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0" y="2200939"/>
            <a:ext cx="12204700" cy="3357605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Dogs vs. Cats </a:t>
            </a:r>
            <a:r>
              <a:rPr lang="en-US" altLang="ko-KR" dirty="0" err="1"/>
              <a:t>Redux</a:t>
            </a:r>
            <a:r>
              <a:rPr lang="en-US" altLang="ko-KR" dirty="0"/>
              <a:t>: Kernels </a:t>
            </a:r>
            <a:r>
              <a:rPr lang="en-US" altLang="ko-KR" dirty="0" smtClean="0"/>
              <a:t>Edition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학습 데이터 총 </a:t>
            </a:r>
            <a:r>
              <a:rPr lang="en-US" altLang="ko-KR" dirty="0" smtClean="0">
                <a:solidFill>
                  <a:srgbClr val="0000FF"/>
                </a:solidFill>
              </a:rPr>
              <a:t>25,000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/>
              <a:t>인데 </a:t>
            </a:r>
            <a:r>
              <a:rPr lang="en-US" altLang="ko-KR" dirty="0" smtClean="0"/>
              <a:t>25,000</a:t>
            </a:r>
            <a:r>
              <a:rPr lang="ko-KR" altLang="en-US" dirty="0" smtClean="0"/>
              <a:t>개로 학습하면 </a:t>
            </a:r>
            <a:r>
              <a:rPr lang="ko-KR" altLang="en-US" dirty="0" smtClean="0">
                <a:solidFill>
                  <a:srgbClr val="0000FF"/>
                </a:solidFill>
              </a:rPr>
              <a:t>도중에 중단되어 </a:t>
            </a:r>
            <a:r>
              <a:rPr lang="en-US" altLang="ko-KR" dirty="0" smtClean="0">
                <a:solidFill>
                  <a:srgbClr val="0000FF"/>
                </a:solidFill>
              </a:rPr>
              <a:t>21,000</a:t>
            </a:r>
            <a:r>
              <a:rPr lang="ko-KR" altLang="en-US" dirty="0" smtClean="0">
                <a:solidFill>
                  <a:srgbClr val="0000FF"/>
                </a:solidFill>
              </a:rPr>
              <a:t>개로 학습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모델 학습은 완료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학습된 모델은 저장된 상태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학습된 모델로 </a:t>
            </a:r>
            <a:r>
              <a:rPr lang="ko-KR" altLang="en-US" dirty="0" smtClean="0">
                <a:solidFill>
                  <a:srgbClr val="0000FF"/>
                </a:solidFill>
              </a:rPr>
              <a:t>이미지 </a:t>
            </a:r>
            <a:r>
              <a:rPr lang="en-US" altLang="ko-KR" dirty="0" smtClean="0">
                <a:solidFill>
                  <a:srgbClr val="0000FF"/>
                </a:solidFill>
              </a:rPr>
              <a:t>12,500</a:t>
            </a:r>
            <a:r>
              <a:rPr lang="ko-KR" altLang="en-US" dirty="0" smtClean="0">
                <a:solidFill>
                  <a:srgbClr val="0000FF"/>
                </a:solidFill>
              </a:rPr>
              <a:t>개를 테스트하는 과정에서 중단</a:t>
            </a:r>
            <a:r>
              <a:rPr lang="ko-KR" altLang="en-US" dirty="0" smtClean="0"/>
              <a:t> 발생</a:t>
            </a:r>
            <a:endParaRPr lang="en-US" altLang="ko-K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475" y="5558544"/>
            <a:ext cx="9056818" cy="29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16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0" y="2200940"/>
            <a:ext cx="11352323" cy="5954232"/>
          </a:xfr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Santa 2019: Revenge of the </a:t>
            </a:r>
            <a:r>
              <a:rPr lang="en-US" altLang="ko-KR" dirty="0" smtClean="0"/>
              <a:t>Accountants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SCORE = preference cost + account penalty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아아디어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Genetic Algorithm</a:t>
            </a:r>
            <a:r>
              <a:rPr lang="ko-KR" altLang="en-US" dirty="0" smtClean="0">
                <a:solidFill>
                  <a:srgbClr val="0000FF"/>
                </a:solidFill>
              </a:rPr>
              <a:t>과 유사한 아이디어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현재 조건</a:t>
            </a:r>
            <a:r>
              <a:rPr lang="en-US" altLang="ko-KR" dirty="0" smtClean="0"/>
              <a:t>(choice</a:t>
            </a:r>
            <a:r>
              <a:rPr lang="ko-KR" altLang="en-US" dirty="0" smtClean="0"/>
              <a:t>의 배열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일정 확률로 랜덤하게 값들을 바꾸어 </a:t>
            </a:r>
            <a:r>
              <a:rPr lang="ko-KR" altLang="en-US" dirty="0" smtClean="0">
                <a:solidFill>
                  <a:srgbClr val="0000FF"/>
                </a:solidFill>
              </a:rPr>
              <a:t>전체 </a:t>
            </a:r>
            <a:r>
              <a:rPr lang="en-US" altLang="ko-KR" dirty="0" smtClean="0">
                <a:solidFill>
                  <a:srgbClr val="0000FF"/>
                </a:solidFill>
              </a:rPr>
              <a:t>score</a:t>
            </a:r>
            <a:r>
              <a:rPr lang="ko-KR" altLang="en-US" dirty="0" smtClean="0">
                <a:solidFill>
                  <a:srgbClr val="0000FF"/>
                </a:solidFill>
              </a:rPr>
              <a:t>가 가장 낮은 조건을 찾는 것을 반복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preference cost</a:t>
            </a:r>
            <a:r>
              <a:rPr lang="ko-KR" altLang="en-US" dirty="0" smtClean="0">
                <a:solidFill>
                  <a:srgbClr val="0000FF"/>
                </a:solidFill>
              </a:rPr>
              <a:t>가 </a:t>
            </a:r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r>
              <a:rPr lang="ko-KR" altLang="en-US" dirty="0" smtClean="0"/>
              <a:t>인 상태로 두고 </a:t>
            </a:r>
            <a:r>
              <a:rPr lang="en-US" altLang="ko-KR" dirty="0" smtClean="0">
                <a:solidFill>
                  <a:srgbClr val="0000FF"/>
                </a:solidFill>
              </a:rPr>
              <a:t>choice</a:t>
            </a:r>
            <a:r>
              <a:rPr lang="ko-KR" altLang="en-US" dirty="0" smtClean="0">
                <a:solidFill>
                  <a:srgbClr val="0000FF"/>
                </a:solidFill>
              </a:rPr>
              <a:t>를 조정해 가면서 </a:t>
            </a:r>
            <a:r>
              <a:rPr lang="en-US" altLang="ko-KR" dirty="0" smtClean="0">
                <a:solidFill>
                  <a:srgbClr val="0000FF"/>
                </a:solidFill>
              </a:rPr>
              <a:t>account penalty</a:t>
            </a:r>
            <a:r>
              <a:rPr lang="ko-KR" altLang="en-US" dirty="0" smtClean="0">
                <a:solidFill>
                  <a:srgbClr val="0000FF"/>
                </a:solidFill>
              </a:rPr>
              <a:t>를 줄여</a:t>
            </a:r>
            <a:r>
              <a:rPr lang="ko-KR" altLang="en-US" dirty="0" smtClean="0"/>
              <a:t> 나감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preference cost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account penalty</a:t>
            </a:r>
            <a:r>
              <a:rPr lang="ko-KR" altLang="en-US" dirty="0" smtClean="0"/>
              <a:t>를 계산할 때 현재 조건에서 특정 값을 바꿀 때 </a:t>
            </a:r>
            <a:r>
              <a:rPr lang="ko-KR" altLang="en-US" dirty="0" smtClean="0">
                <a:solidFill>
                  <a:srgbClr val="0000FF"/>
                </a:solidFill>
              </a:rPr>
              <a:t>바뀌는 값에 의한 </a:t>
            </a:r>
            <a:r>
              <a:rPr lang="en-US" altLang="ko-KR" dirty="0" smtClean="0">
                <a:solidFill>
                  <a:srgbClr val="0000FF"/>
                </a:solidFill>
              </a:rPr>
              <a:t>cost/penalty</a:t>
            </a:r>
            <a:r>
              <a:rPr lang="ko-KR" altLang="en-US" dirty="0" smtClean="0">
                <a:solidFill>
                  <a:srgbClr val="0000FF"/>
                </a:solidFill>
              </a:rPr>
              <a:t>의 변화량만 빠르게 계산</a:t>
            </a:r>
            <a:r>
              <a:rPr lang="ko-KR" altLang="en-US" dirty="0" smtClean="0"/>
              <a:t>하여 속도 향상</a:t>
            </a:r>
            <a:r>
              <a:rPr lang="en-US" altLang="ko-KR" dirty="0"/>
              <a:t> </a:t>
            </a:r>
            <a:r>
              <a:rPr lang="ko-KR" altLang="en-US" dirty="0" smtClean="0"/>
              <a:t>및 이를 통해 </a:t>
            </a:r>
            <a:r>
              <a:rPr lang="ko-KR" altLang="en-US" dirty="0" smtClean="0">
                <a:solidFill>
                  <a:srgbClr val="0000FF"/>
                </a:solidFill>
              </a:rPr>
              <a:t>전수 조사</a:t>
            </a:r>
            <a:r>
              <a:rPr lang="ko-KR" altLang="en-US" dirty="0" smtClean="0"/>
              <a:t>를 가능하게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4078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19106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>
                <a:solidFill>
                  <a:schemeClr val="tx1"/>
                </a:solidFill>
              </a:rPr>
              <a:t>Paper: Explainable Artificial Intelligence (</a:t>
            </a:r>
            <a:r>
              <a:rPr lang="en-US" altLang="ko-KR" dirty="0" err="1">
                <a:solidFill>
                  <a:schemeClr val="tx1"/>
                </a:solidFill>
              </a:rPr>
              <a:t>xAI</a:t>
            </a:r>
            <a:r>
              <a:rPr lang="en-US" altLang="ko-KR" dirty="0">
                <a:solidFill>
                  <a:schemeClr val="tx1"/>
                </a:solidFill>
              </a:rPr>
              <a:t>) Approaches and Deep Meta-Learning </a:t>
            </a:r>
            <a:r>
              <a:rPr lang="en-US" altLang="ko-KR" dirty="0" smtClean="0">
                <a:solidFill>
                  <a:schemeClr val="tx1"/>
                </a:solidFill>
              </a:rPr>
              <a:t>Models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38914" y="2653427"/>
            <a:ext cx="5655784" cy="589515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Accuracy</a:t>
            </a:r>
            <a:r>
              <a:rPr lang="ko-KR" altLang="en-US" dirty="0" smtClean="0">
                <a:solidFill>
                  <a:srgbClr val="0000FF"/>
                </a:solidFill>
              </a:rPr>
              <a:t>가 높을수록 </a:t>
            </a:r>
            <a:r>
              <a:rPr lang="en-US" altLang="ko-KR" dirty="0" err="1" smtClean="0">
                <a:solidFill>
                  <a:srgbClr val="0000FF"/>
                </a:solidFill>
              </a:rPr>
              <a:t>Explainability</a:t>
            </a:r>
            <a:r>
              <a:rPr lang="ko-KR" altLang="en-US" dirty="0" smtClean="0">
                <a:solidFill>
                  <a:srgbClr val="0000FF"/>
                </a:solidFill>
              </a:rPr>
              <a:t>가 낮음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딥러닝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chemeClr val="tx1"/>
                </a:solidFill>
              </a:rPr>
              <a:t>Accuracy</a:t>
            </a:r>
            <a:r>
              <a:rPr lang="ko-KR" altLang="en-US" dirty="0" smtClean="0">
                <a:solidFill>
                  <a:schemeClr val="tx1"/>
                </a:solidFill>
              </a:rPr>
              <a:t>가 매우 높지만 신경망으로 구성되어 있어서 </a:t>
            </a:r>
            <a:r>
              <a:rPr lang="en-US" altLang="ko-KR" dirty="0" err="1" smtClean="0">
                <a:solidFill>
                  <a:schemeClr val="tx1"/>
                </a:solidFill>
              </a:rPr>
              <a:t>Explainability</a:t>
            </a:r>
            <a:r>
              <a:rPr lang="ko-KR" altLang="en-US" dirty="0" smtClean="0">
                <a:solidFill>
                  <a:schemeClr val="tx1"/>
                </a:solidFill>
              </a:rPr>
              <a:t>는 매우 낮음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Classification Rules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Accuracy</a:t>
            </a:r>
            <a:r>
              <a:rPr lang="ko-KR" altLang="en-US" dirty="0" smtClean="0">
                <a:solidFill>
                  <a:schemeClr val="tx1"/>
                </a:solidFill>
              </a:rPr>
              <a:t>가 매우 낮지만 반대로 </a:t>
            </a:r>
            <a:r>
              <a:rPr lang="en-US" altLang="ko-KR" dirty="0" err="1" smtClean="0">
                <a:solidFill>
                  <a:schemeClr val="tx1"/>
                </a:solidFill>
              </a:rPr>
              <a:t>Explainability</a:t>
            </a:r>
            <a:r>
              <a:rPr lang="ko-KR" altLang="en-US" dirty="0" smtClean="0">
                <a:solidFill>
                  <a:schemeClr val="tx1"/>
                </a:solidFill>
              </a:rPr>
              <a:t>가 매우 높</a:t>
            </a:r>
            <a:r>
              <a:rPr lang="ko-KR" altLang="en-US" dirty="0">
                <a:solidFill>
                  <a:schemeClr val="tx1"/>
                </a:solidFill>
              </a:rPr>
              <a:t>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195435" y="3281265"/>
            <a:ext cx="5021373" cy="38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52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19106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>
                <a:solidFill>
                  <a:schemeClr val="tx1"/>
                </a:solidFill>
              </a:rPr>
              <a:t>Paper: Explainable Artificial Intelligence (</a:t>
            </a:r>
            <a:r>
              <a:rPr lang="en-US" altLang="ko-KR" dirty="0" err="1">
                <a:solidFill>
                  <a:schemeClr val="tx1"/>
                </a:solidFill>
              </a:rPr>
              <a:t>xAI</a:t>
            </a:r>
            <a:r>
              <a:rPr lang="en-US" altLang="ko-KR" dirty="0">
                <a:solidFill>
                  <a:schemeClr val="tx1"/>
                </a:solidFill>
              </a:rPr>
              <a:t>) Approaches and Deep Meta-Learning </a:t>
            </a:r>
            <a:r>
              <a:rPr lang="en-US" altLang="ko-KR" dirty="0" smtClean="0">
                <a:solidFill>
                  <a:schemeClr val="tx1"/>
                </a:solidFill>
              </a:rPr>
              <a:t>Models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2077" y="2498846"/>
            <a:ext cx="11224731" cy="1956391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기존의 </a:t>
            </a:r>
            <a:r>
              <a:rPr lang="en-US" altLang="ko-KR" dirty="0" smtClean="0">
                <a:solidFill>
                  <a:srgbClr val="0000FF"/>
                </a:solidFill>
              </a:rPr>
              <a:t>Learned Function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en-US" altLang="ko-KR" dirty="0" err="1" smtClean="0">
                <a:solidFill>
                  <a:srgbClr val="0000FF"/>
                </a:solidFill>
              </a:rPr>
              <a:t>Explanable</a:t>
            </a:r>
            <a:r>
              <a:rPr lang="en-US" altLang="ko-KR" dirty="0" smtClean="0">
                <a:solidFill>
                  <a:srgbClr val="0000FF"/>
                </a:solidFill>
              </a:rPr>
              <a:t> Model + </a:t>
            </a:r>
            <a:r>
              <a:rPr lang="en-US" altLang="ko-KR" dirty="0" err="1" smtClean="0">
                <a:solidFill>
                  <a:srgbClr val="0000FF"/>
                </a:solidFill>
              </a:rPr>
              <a:t>Explanable</a:t>
            </a:r>
            <a:r>
              <a:rPr lang="en-US" altLang="ko-KR" dirty="0" smtClean="0">
                <a:solidFill>
                  <a:srgbClr val="0000FF"/>
                </a:solidFill>
              </a:rPr>
              <a:t> Interface</a:t>
            </a:r>
            <a:r>
              <a:rPr lang="ko-KR" altLang="en-US" dirty="0" smtClean="0">
                <a:solidFill>
                  <a:schemeClr val="tx1"/>
                </a:solidFill>
              </a:rPr>
              <a:t>로 바꾸면 머신러닝 결과의 근거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머신러닝을 언제 신뢰할 수 있는지 등을 알 수 있음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84" y="4455237"/>
            <a:ext cx="7692656" cy="412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18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19106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>
                <a:solidFill>
                  <a:schemeClr val="tx1"/>
                </a:solidFill>
              </a:rPr>
              <a:t>Paper: Explainable Artificial Intelligence (</a:t>
            </a:r>
            <a:r>
              <a:rPr lang="en-US" altLang="ko-KR" dirty="0" err="1">
                <a:solidFill>
                  <a:schemeClr val="tx1"/>
                </a:solidFill>
              </a:rPr>
              <a:t>xAI</a:t>
            </a:r>
            <a:r>
              <a:rPr lang="en-US" altLang="ko-KR" dirty="0">
                <a:solidFill>
                  <a:schemeClr val="tx1"/>
                </a:solidFill>
              </a:rPr>
              <a:t>) Approaches and Deep Meta-Learning </a:t>
            </a:r>
            <a:r>
              <a:rPr lang="en-US" altLang="ko-KR" dirty="0" smtClean="0">
                <a:solidFill>
                  <a:schemeClr val="tx1"/>
                </a:solidFill>
              </a:rPr>
              <a:t>Models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2077" y="2498846"/>
            <a:ext cx="11224731" cy="195639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Explainable AI (XAI)</a:t>
            </a:r>
            <a:r>
              <a:rPr lang="ko-KR" altLang="en-US" dirty="0" smtClean="0">
                <a:solidFill>
                  <a:schemeClr val="tx1"/>
                </a:solidFill>
              </a:rPr>
              <a:t>의 추가 구성 요소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19633"/>
              </p:ext>
            </p:extLst>
          </p:nvPr>
        </p:nvGraphicFramePr>
        <p:xfrm>
          <a:off x="1114841" y="3453659"/>
          <a:ext cx="10623502" cy="4350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1373">
                  <a:extLst>
                    <a:ext uri="{9D8B030D-6E8A-4147-A177-3AD203B41FA5}">
                      <a16:colId xmlns:a16="http://schemas.microsoft.com/office/drawing/2014/main" val="576904269"/>
                    </a:ext>
                  </a:extLst>
                </a:gridCol>
                <a:gridCol w="8272129">
                  <a:extLst>
                    <a:ext uri="{9D8B030D-6E8A-4147-A177-3AD203B41FA5}">
                      <a16:colId xmlns:a16="http://schemas.microsoft.com/office/drawing/2014/main" val="3291854417"/>
                    </a:ext>
                  </a:extLst>
                </a:gridCol>
              </a:tblGrid>
              <a:tr h="2175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Explanatory</a:t>
                      </a:r>
                      <a:r>
                        <a:rPr lang="en-US" altLang="ko-KR" sz="2800" baseline="0" dirty="0" smtClean="0"/>
                        <a:t> model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적용 가능한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Rule-based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 Reasoning System</a:t>
                      </a:r>
                    </a:p>
                    <a:p>
                      <a:pPr latinLnBrk="1"/>
                      <a:r>
                        <a:rPr lang="ko-KR" altLang="en-US" sz="2800" dirty="0" smtClean="0"/>
                        <a:t>입력 데이터와 머신러닝에 의한 출력값의 </a:t>
                      </a:r>
                      <a:r>
                        <a:rPr lang="en-US" altLang="ko-KR" sz="2800" b="1" u="sng" dirty="0" smtClean="0"/>
                        <a:t>Cause-effect</a:t>
                      </a:r>
                      <a:r>
                        <a:rPr lang="en-US" altLang="ko-KR" sz="2800" b="1" u="sng" baseline="0" dirty="0" smtClean="0"/>
                        <a:t> </a:t>
                      </a:r>
                      <a:r>
                        <a:rPr lang="ko-KR" altLang="en-US" sz="2800" b="1" u="sng" baseline="0" dirty="0" smtClean="0"/>
                        <a:t>관계</a:t>
                      </a:r>
                      <a:r>
                        <a:rPr lang="ko-KR" altLang="en-US" sz="2800" baseline="0" dirty="0" smtClean="0"/>
                        <a:t>를 나타냄</a:t>
                      </a:r>
                      <a:endParaRPr lang="en-US" altLang="ko-KR" sz="2800" baseline="0" dirty="0" smtClean="0"/>
                    </a:p>
                    <a:p>
                      <a:pPr latinLnBrk="1"/>
                      <a:r>
                        <a:rPr lang="ko-KR" altLang="en-US" sz="2800" b="1" u="sng" baseline="0" dirty="0" smtClean="0"/>
                        <a:t>내부 딥러닝 방법</a:t>
                      </a:r>
                      <a:r>
                        <a:rPr lang="ko-KR" altLang="en-US" sz="2800" baseline="0" dirty="0" smtClean="0"/>
                        <a:t>을 이용하여 </a:t>
                      </a:r>
                      <a:r>
                        <a:rPr lang="en-US" altLang="ko-KR" sz="2800" baseline="0" dirty="0" smtClean="0"/>
                        <a:t>Rule</a:t>
                      </a:r>
                      <a:r>
                        <a:rPr lang="ko-KR" altLang="en-US" sz="2800" baseline="0" dirty="0" smtClean="0"/>
                        <a:t>을 학습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152318"/>
                  </a:ext>
                </a:extLst>
              </a:tr>
              <a:tr h="2175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Explanation interface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User Interaction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의 한 부분</a:t>
                      </a:r>
                      <a:endParaRPr lang="en-US" altLang="ko-KR" sz="2800" b="1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en-US" altLang="ko-KR" sz="2800" b="1" u="sng" dirty="0" smtClean="0"/>
                        <a:t>Decoder unit:</a:t>
                      </a:r>
                      <a:r>
                        <a:rPr lang="en-US" altLang="ko-KR" sz="2800" dirty="0" smtClean="0"/>
                        <a:t> </a:t>
                      </a:r>
                      <a:r>
                        <a:rPr lang="ko-KR" altLang="en-US" sz="2800" dirty="0" smtClean="0"/>
                        <a:t>사용자의 </a:t>
                      </a:r>
                      <a:r>
                        <a:rPr lang="ko-KR" altLang="en-US" sz="2800" u="sng" dirty="0" smtClean="0"/>
                        <a:t>요구 사항</a:t>
                      </a:r>
                      <a:r>
                        <a:rPr lang="ko-KR" altLang="en-US" sz="2800" dirty="0" smtClean="0"/>
                        <a:t> 평가</a:t>
                      </a:r>
                      <a:endParaRPr lang="en-US" altLang="ko-KR" sz="2800" dirty="0" smtClean="0"/>
                    </a:p>
                    <a:p>
                      <a:pPr latinLnBrk="1"/>
                      <a:r>
                        <a:rPr lang="en-US" altLang="ko-KR" sz="2800" b="1" u="sng" dirty="0" smtClean="0"/>
                        <a:t>Encoder</a:t>
                      </a:r>
                      <a:r>
                        <a:rPr lang="en-US" altLang="ko-KR" sz="2800" b="1" u="sng" baseline="0" dirty="0" smtClean="0"/>
                        <a:t> unit:</a:t>
                      </a:r>
                      <a:r>
                        <a:rPr lang="en-US" altLang="ko-KR" sz="2800" b="1" u="none" baseline="0" dirty="0" smtClean="0"/>
                        <a:t> </a:t>
                      </a:r>
                      <a:r>
                        <a:rPr lang="en-US" altLang="ko-KR" sz="2800" u="sng" baseline="0" dirty="0" smtClean="0"/>
                        <a:t>explanatory model</a:t>
                      </a:r>
                      <a:r>
                        <a:rPr lang="ko-KR" altLang="en-US" sz="2800" u="sng" baseline="0" dirty="0" smtClean="0"/>
                        <a:t>로부터의 답변</a:t>
                      </a:r>
                      <a:r>
                        <a:rPr lang="ko-KR" altLang="en-US" sz="2800" baseline="0" dirty="0" smtClean="0"/>
                        <a:t>을 가능하게 함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92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84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637</Words>
  <Application>Microsoft Office PowerPoint</Application>
  <PresentationFormat>Custom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Kaggle Competition</vt:lpstr>
      <vt:lpstr>Kaggle Competition</vt:lpstr>
      <vt:lpstr>Kaggle Competition</vt:lpstr>
      <vt:lpstr>Paper: Explainable Artificial Intelligence (xAI) Approaches and Deep Meta-Learning Models</vt:lpstr>
      <vt:lpstr>Paper: Explainable Artificial Intelligence (xAI) Approaches and Deep Meta-Learning Models</vt:lpstr>
      <vt:lpstr>Paper: Explainable Artificial Intelligence (xAI) Approaches and Deep Meta-Learning Models</vt:lpstr>
      <vt:lpstr>Paper: Explainable Artificial Intelligence (xAI) Approaches and Deep Meta-Learning Models</vt:lpstr>
      <vt:lpstr>Paper: Explainable Artificial Intelligence (xAI) Approaches and Deep Meta-Learning Models</vt:lpstr>
      <vt:lpstr>Paper: Explainable Artificial Intelligence (xAI) Approaches and Deep Meta-Learning Models</vt:lpstr>
      <vt:lpstr>Paper: Explainable Artificial Intelligence (xAI) Approaches and Deep Meta-Learning Models</vt:lpstr>
      <vt:lpstr>Paper: Explainable Artificial Intelligence (xAI) Approaches and Deep Meta-Learning Models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1637</cp:revision>
  <cp:lastPrinted>2020-05-01T05:17:35Z</cp:lastPrinted>
  <dcterms:modified xsi:type="dcterms:W3CDTF">2020-07-10T04:28:02Z</dcterms:modified>
</cp:coreProperties>
</file>