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6" r:id="rId3"/>
    <p:sldId id="257" r:id="rId4"/>
    <p:sldId id="351" r:id="rId5"/>
    <p:sldId id="352" r:id="rId6"/>
    <p:sldId id="365" r:id="rId7"/>
    <p:sldId id="357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39" r:id="rId18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B601FF"/>
    <a:srgbClr val="00A2FF"/>
    <a:srgbClr val="FF8050"/>
    <a:srgbClr val="FF0000"/>
    <a:srgbClr val="5500FF"/>
    <a:srgbClr val="E9D3BD"/>
    <a:srgbClr val="000000"/>
    <a:srgbClr val="D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8.07993.pdf" TargetMode="External"/><Relationship Id="rId2" Type="http://schemas.openxmlformats.org/officeDocument/2006/relationships/hyperlink" Target="https://www.kaggle.com/c/conways-reverse-game-of-life-2020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conways-reverse-game-of-life-2020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xiv.org/pdf/2008.07993.pdf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mtClean="0"/>
              <a:t>20</a:t>
            </a:r>
            <a:r>
              <a:rPr lang="en-US" smtClean="0"/>
              <a:t>20.12.11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Paper: </a:t>
            </a:r>
            <a:r>
              <a:rPr lang="en-US" altLang="ko-KR" dirty="0"/>
              <a:t>XNAP: Making LSTM-based Next Activity Predictions Explainable by Using LRP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2"/>
            <a:ext cx="11917310" cy="27092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소개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Layer-wise Relevance Propagation for LSTMs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LSTM</a:t>
            </a:r>
            <a:r>
              <a:rPr lang="ko-KR" altLang="en-US" dirty="0" smtClean="0"/>
              <a:t>에서는 신경망의 연결이 다음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중 한 가지임</a:t>
            </a:r>
            <a:endParaRPr lang="en-US" altLang="ko-KR" dirty="0" smtClean="0"/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FF0000"/>
                </a:solidFill>
              </a:rPr>
              <a:t>Many-to-one </a:t>
            </a:r>
            <a:r>
              <a:rPr lang="en-US" altLang="ko-KR" dirty="0" smtClean="0"/>
              <a:t>weighted linear connections</a:t>
            </a:r>
          </a:p>
          <a:p>
            <a:pPr lvl="3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FF0000"/>
                </a:solidFill>
              </a:rPr>
              <a:t>Two-to-one </a:t>
            </a:r>
            <a:r>
              <a:rPr lang="en-US" altLang="ko-KR" dirty="0" smtClean="0"/>
              <a:t>multiplicative connections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91" y="4761572"/>
            <a:ext cx="7025797" cy="36569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152" y="5075577"/>
            <a:ext cx="39243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6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Paper: </a:t>
            </a:r>
            <a:r>
              <a:rPr lang="en-US" altLang="ko-KR" dirty="0"/>
              <a:t>XNAP: Making LSTM-based Next Activity Predictions Explainable by Using LRP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2"/>
            <a:ext cx="11917310" cy="186948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소개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Layer-wise Relevance Propagation for LSTMs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FF0000"/>
                </a:solidFill>
              </a:rPr>
              <a:t>Many-to-one </a:t>
            </a:r>
            <a:r>
              <a:rPr lang="en-US" altLang="ko-KR" dirty="0" smtClean="0"/>
              <a:t>weighted linear connections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0324439"/>
                  </p:ext>
                </p:extLst>
              </p:nvPr>
            </p:nvGraphicFramePr>
            <p:xfrm>
              <a:off x="1308555" y="3836017"/>
              <a:ext cx="10548079" cy="50940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7282">
                      <a:extLst>
                        <a:ext uri="{9D8B030D-6E8A-4147-A177-3AD203B41FA5}">
                          <a16:colId xmlns:a16="http://schemas.microsoft.com/office/drawing/2014/main" val="760324744"/>
                        </a:ext>
                      </a:extLst>
                    </a:gridCol>
                    <a:gridCol w="9040797">
                      <a:extLst>
                        <a:ext uri="{9D8B030D-6E8A-4147-A177-3AD203B41FA5}">
                          <a16:colId xmlns:a16="http://schemas.microsoft.com/office/drawing/2014/main" val="1069162662"/>
                        </a:ext>
                      </a:extLst>
                    </a:gridCol>
                  </a:tblGrid>
                  <a:tr h="65135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Forward pass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800" b="1" i="1" u="none" strike="noStrike" cap="none" spc="0" baseline="0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𝐳</m:t>
                                    </m:r>
                                  </m:e>
                                  <m:sub>
                                    <m:r>
                                      <a:rPr lang="en-US" altLang="ko-KR" sz="18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altLang="ko-KR" sz="1800" b="1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ko-KR" altLang="ko-KR" sz="18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8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𝒊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ko-KR" sz="18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𝐳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sz="18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ko-KR" altLang="ko-KR" sz="18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altLang="ko-KR" sz="18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ko-KR" altLang="ko-KR" sz="18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ko-KR" sz="1800" b="0" i="0" u="none" strike="noStrike" cap="none" spc="0" baseline="0" dirty="0">
                            <a:solidFill>
                              <a:srgbClr val="0000FF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8833036"/>
                      </a:ext>
                    </a:extLst>
                  </a:tr>
                  <a:tr h="338274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Backward pass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800" b="0" u="none" dirty="0" smtClean="0"/>
                            <a:t>Upper-layer neuron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b="0" i="1" u="none" strike="noStrike" cap="none" spc="0" baseline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800" b="0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ko-KR" altLang="en-US" sz="1800" b="0" i="1" u="none" strike="noStrike" cap="none" spc="0" baseline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에</m:t>
                              </m:r>
                            </m:oMath>
                          </a14:m>
                          <a:r>
                            <a:rPr lang="ko-KR" altLang="en-US" sz="1800" b="0" u="none" dirty="0" smtClean="0"/>
                            <a:t> 대해서 </a:t>
                          </a:r>
                          <a:r>
                            <a:rPr lang="en-US" altLang="ko-KR" sz="1800" b="1" u="none" dirty="0" smtClean="0"/>
                            <a:t>relevance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b="1" i="1" u="none" strike="noStrike" cap="none" spc="0" baseline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ko-KR" altLang="en-US" sz="1800" b="0" i="1" u="none" strike="noStrike" cap="none" spc="0" baseline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를</m:t>
                              </m:r>
                            </m:oMath>
                          </a14:m>
                          <a:r>
                            <a:rPr lang="ko-KR" altLang="en-US" sz="1800" b="0" u="none" dirty="0" smtClean="0"/>
                            <a:t> 이용하여</a:t>
                          </a:r>
                          <a:endParaRPr lang="en-US" altLang="ko-KR" sz="1800" b="0" u="none" dirty="0" smtClean="0"/>
                        </a:p>
                        <a:p>
                          <a:pPr latinLnBrk="1"/>
                          <a:r>
                            <a:rPr lang="en-US" altLang="ko-KR" sz="1800" b="1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lower-layer neuron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ko-KR" sz="1800" b="1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에 대한 각</a:t>
                          </a:r>
                          <a:r>
                            <a:rPr lang="ko-KR" altLang="en-US" sz="1800" b="1" u="none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b="1" i="1" u="none" strike="noStrike" cap="none" spc="0" baseline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800" b="1" i="1" u="none" strike="noStrike" cap="none" spc="0" baseline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ko-KR" altLang="en-US" sz="1800" b="0" i="1" u="none" strike="noStrike" cap="none" spc="0" baseline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를</m:t>
                              </m:r>
                            </m:oMath>
                          </a14:m>
                          <a:r>
                            <a:rPr lang="ko-KR" altLang="en-US" sz="1800" b="0" u="none" dirty="0" smtClean="0"/>
                            <a:t> 계산</a:t>
                          </a:r>
                          <a:endParaRPr lang="en-US" altLang="ko-KR" sz="1800" b="0" u="none" dirty="0" smtClean="0"/>
                        </a:p>
                        <a:p>
                          <a:pPr latinLnBrk="1"/>
                          <a:endParaRPr lang="en-US" altLang="ko-KR" sz="1800" dirty="0" smtClean="0"/>
                        </a:p>
                        <a:p>
                          <a:pPr latinLnBrk="1"/>
                          <a:r>
                            <a:rPr lang="en-US" altLang="ko-KR" sz="1800" b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ea typeface="+mn-ea"/>
                              <a:cs typeface="+mn-cs"/>
                              <a:sym typeface="Helvetica Neue Light"/>
                            </a:rPr>
                            <a:t>1.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b="1" i="1" u="none" strike="noStrike" cap="none" spc="0" baseline="0" smtClean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ko-KR" sz="1800" b="1" i="1" u="none" strike="noStrike" cap="none" spc="0" baseline="0"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ko-KR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𝒄</m:t>
                                  </m:r>
                                </m:sub>
                              </m:sSub>
                              <m:r>
                                <a:rPr lang="en-US" altLang="ko-KR" sz="1800" b="1" i="1" u="none" strike="noStrike" cap="none" spc="0" baseline="0"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(</m:t>
                              </m:r>
                              <m:r>
                                <a:rPr lang="en-US" altLang="ko-KR" sz="1800" b="1" i="1" u="none" strike="noStrike" cap="none" spc="0" baseline="0"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𝝈</m:t>
                              </m:r>
                              <m:r>
                                <a:rPr lang="en-US" altLang="ko-KR" sz="1800" b="1" i="1" u="none" strike="noStrike" cap="none" spc="0" baseline="0"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800" u="none" dirty="0" smtClean="0"/>
                            <a:t>로 초기화</a:t>
                          </a:r>
                          <a:endParaRPr lang="en-US" altLang="ko-KR" sz="1800" u="none" dirty="0" smtClean="0"/>
                        </a:p>
                        <a:p>
                          <a:pPr latinLnBrk="1"/>
                          <a:endParaRPr lang="en-US" altLang="ko-KR" sz="1800" b="0" u="none" dirty="0" smtClean="0"/>
                        </a:p>
                        <a:p>
                          <a:pPr latinLnBrk="1"/>
                          <a:r>
                            <a:rPr lang="en-US" altLang="ko-KR" sz="1800" b="0" u="none" dirty="0" smtClean="0"/>
                            <a:t>2. </a:t>
                          </a:r>
                          <a:r>
                            <a:rPr lang="ko-KR" altLang="en-US" sz="1800" b="0" u="none" dirty="0" smtClean="0"/>
                            <a:t>다음 수식을 이용하여 </a:t>
                          </a:r>
                          <a:r>
                            <a:rPr lang="en-US" altLang="ko-KR" sz="18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lower-layer neuron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ko-KR" sz="1800" b="1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로의 </a:t>
                          </a:r>
                          <a:r>
                            <a:rPr lang="en-US" altLang="ko-KR" sz="1800" b="1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relevance message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𝒊</m:t>
                                  </m:r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←</m:t>
                                  </m:r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𝒋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b="0" u="none" dirty="0" smtClean="0"/>
                            <a:t> </a:t>
                          </a:r>
                          <a:r>
                            <a:rPr lang="ko-KR" altLang="en-US" sz="1800" b="0" u="none" dirty="0" smtClean="0"/>
                            <a:t>계산</a:t>
                          </a:r>
                          <a:endParaRPr lang="en-US" altLang="ko-KR" sz="1800" b="0" u="none" dirty="0" smtClean="0"/>
                        </a:p>
                        <a:p>
                          <a:pPr latinLnBrk="1"/>
                          <a:endParaRPr lang="en-US" altLang="ko-KR" sz="1800" b="0" u="none" dirty="0" smtClean="0"/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1800" b="1" i="1" u="none" strike="noStrike" cap="none" spc="0" baseline="0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altLang="ko-KR" sz="18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𝒊</m:t>
                                    </m:r>
                                    <m:r>
                                      <a:rPr lang="en-US" altLang="ko-KR" sz="18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←</m:t>
                                    </m:r>
                                    <m:r>
                                      <a:rPr lang="en-US" altLang="ko-KR" sz="18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altLang="ko-KR" sz="1800" b="1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ko-KR" altLang="ko-KR" sz="18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ko-KR" altLang="ko-KR" sz="18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𝐳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sz="18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ko-KR" altLang="ko-KR" sz="18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altLang="ko-KR" sz="18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altLang="ko-KR" sz="1800" b="1" i="1" u="none" strike="noStrike" cap="none" spc="0" baseline="0" smtClean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1" i="1" u="none" strike="noStrike" cap="none" spc="0" baseline="0" smtClean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𝝐</m:t>
                                        </m:r>
                                        <m:r>
                                          <a:rPr lang="en-US" altLang="ko-KR" sz="1800" b="1" i="1" u="none" strike="noStrike" cap="none" spc="0" baseline="0" smtClean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∙</m:t>
                                        </m:r>
                                        <m:r>
                                          <a:rPr lang="en-US" altLang="ko-KR" sz="1800" b="1" i="1" u="none" strike="noStrike" cap="none" spc="0" baseline="0" smtClean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𝒔𝒊𝒈𝒏</m:t>
                                        </m:r>
                                        <m:d>
                                          <m:dPr>
                                            <m:ctrlPr>
                                              <a:rPr lang="ko-KR" altLang="ko-KR" sz="1800" b="1" i="1" u="none" strike="noStrike" cap="none" spc="0" baseline="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ko-KR" sz="1800" b="1" i="1" u="none" strike="noStrike" cap="none" spc="0" baseline="0"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Helvetica Neue Light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800" b="1" i="1" u="none" strike="noStrike" cap="none" spc="0" baseline="0"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Helvetica Neue Light"/>
                                                  </a:rPr>
                                                  <m:t>𝐳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800" b="1" i="1" u="none" strike="noStrike" cap="none" spc="0" baseline="0"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  <a:sym typeface="Helvetica Neue Light"/>
                                                  </a:rPr>
                                                  <m:t>𝒋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altLang="ko-KR" sz="18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8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𝜹</m:t>
                                        </m:r>
                                        <m:r>
                                          <a:rPr lang="en-US" altLang="ko-KR" sz="18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800" b="1" i="1" u="none" strike="noStrike" cap="none" spc="0" baseline="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1" i="1" u="none" strike="noStrike" cap="none" spc="0" baseline="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1" i="1" u="none" strike="noStrike" cap="none" spc="0" baseline="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𝒋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sz="1800" b="1" i="1" u="none" strike="noStrike" cap="none" spc="0" baseline="0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/</m:t>
                                    </m:r>
                                    <m:r>
                                      <a:rPr lang="en-US" altLang="ko-KR" sz="1800" b="1" i="1" u="none" strike="noStrike" cap="none" spc="0" baseline="0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𝑵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ko-KR" altLang="ko-KR" sz="18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𝐳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𝒋</m:t>
                                        </m:r>
                                      </m:sub>
                                    </m:sSub>
                                    <m:r>
                                      <a:rPr lang="en-US" altLang="ko-KR" sz="18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+</m:t>
                                    </m:r>
                                    <m:r>
                                      <a:rPr lang="en-US" altLang="ko-KR" sz="18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𝝐</m:t>
                                    </m:r>
                                    <m:r>
                                      <a:rPr lang="en-US" altLang="ko-KR" sz="18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∙</m:t>
                                    </m:r>
                                    <m:r>
                                      <a:rPr lang="en-US" altLang="ko-KR" sz="18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𝒔𝒊𝒈𝒏</m:t>
                                    </m:r>
                                    <m:d>
                                      <m:dPr>
                                        <m:ctrlPr>
                                          <a:rPr lang="ko-KR" altLang="ko-KR" sz="1800" b="1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1800" b="1" i="1" u="none" strike="noStrike" cap="none" spc="0" baseline="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1" i="1" u="none" strike="noStrike" cap="none" spc="0" baseline="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𝐳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1" i="1" u="none" strike="noStrike" cap="none" spc="0" baseline="0"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  <a:sym typeface="Helvetica Neue Light"/>
                                              </a:rPr>
                                              <m:t>𝒋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en-US" altLang="ko-KR" sz="1800" b="1" i="0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ko-KR" altLang="ko-KR" sz="18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𝐑</m:t>
                                    </m:r>
                                  </m:e>
                                  <m:sub>
                                    <m:r>
                                      <a:rPr lang="en-US" altLang="ko-KR" sz="18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ko-KR" sz="1800" b="0" i="0" u="none" strike="noStrike" cap="none" spc="0" baseline="0" dirty="0">
                            <a:solidFill>
                              <a:srgbClr val="0000FF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𝑤h𝑒𝑟𝑒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𝑁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𝑖𝑠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𝑡𝑜𝑡𝑎𝑙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𝑛𝑢𝑚𝑏𝑒𝑟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𝑜𝑓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𝑙𝑜𝑤𝑒𝑟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−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𝑙𝑎𝑦𝑒𝑟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𝑛𝑒𝑢𝑟𝑜𝑛𝑠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𝑐𝑜𝑛𝑛𝑒𝑐𝑡𝑒𝑑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𝑡𝑜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ko-KR" altLang="ko-KR" sz="1800" b="0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800" b="0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ko-KR" altLang="ko-KR" sz="1800" b="0" i="0" u="none" strike="noStrike" cap="none" spc="0" baseline="0" dirty="0">
                            <a:solidFill>
                              <a:srgbClr val="0000FF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𝜖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𝑖𝑠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𝑠𝑡𝑎𝑏𝑖𝑙𝑖𝑠𝑒𝑟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ko-KR" altLang="ko-KR" sz="1800" b="0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𝑠𝑚𝑎𝑙𝑙</m:t>
                                    </m:r>
                                    <m:r>
                                      <a:rPr lang="en-US" altLang="ko-KR" sz="1800" b="0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 </m:t>
                                    </m:r>
                                    <m:r>
                                      <a:rPr lang="en-US" altLang="ko-KR" sz="1800" b="0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𝑝𝑜𝑠𝑖𝑡𝑖𝑣𝑒</m:t>
                                    </m:r>
                                    <m:r>
                                      <a:rPr lang="en-US" altLang="ko-KR" sz="1800" b="0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 </m:t>
                                    </m:r>
                                    <m:r>
                                      <a:rPr lang="en-US" altLang="ko-KR" sz="1800" b="0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𝑛𝑢𝑚𝑏𝑒𝑟</m:t>
                                    </m:r>
                                  </m:e>
                                </m:d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, 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𝑎𝑛𝑑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𝑠𝑖𝑔𝑛</m:t>
                                </m:r>
                                <m:d>
                                  <m:dPr>
                                    <m:ctrlPr>
                                      <a:rPr lang="ko-KR" altLang="ko-KR" sz="1800" b="0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800" b="0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ko-KR" altLang="ko-KR" sz="1800" b="0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1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ko-KR" altLang="ko-KR" sz="1800" b="0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≥0</m:t>
                                    </m:r>
                                  </m:sub>
                                </m:sSub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ko-KR" sz="1800" b="0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1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ko-KR" altLang="ko-KR" sz="1800" b="0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u="none" strike="noStrike" cap="none" spc="0" baseline="0">
                                            <a:solidFill>
                                              <a:srgbClr val="0000FF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&lt;0</m:t>
                                    </m:r>
                                  </m:sub>
                                </m:sSub>
                                <m:r>
                                  <a:rPr lang="en-US" altLang="ko-KR" sz="1800" b="0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1800" b="0" u="none" dirty="0" smtClean="0">
                            <a:solidFill>
                              <a:srgbClr val="0000FF"/>
                            </a:solidFill>
                          </a:endParaRPr>
                        </a:p>
                        <a:p>
                          <a:pPr latinLnBrk="1"/>
                          <a:endParaRPr lang="en-US" altLang="ko-KR" sz="1800" b="0" u="none" dirty="0" smtClean="0"/>
                        </a:p>
                        <a:p>
                          <a:pPr latinLnBrk="1"/>
                          <a:r>
                            <a:rPr lang="en-US" altLang="ko-KR" sz="1800" b="0" u="none" dirty="0" smtClean="0"/>
                            <a:t>3.</a:t>
                          </a:r>
                          <a:r>
                            <a:rPr lang="en-US" altLang="ko-KR" sz="1800" b="0" u="none" baseline="0" dirty="0" smtClean="0"/>
                            <a:t> </a:t>
                          </a:r>
                          <a:r>
                            <a:rPr lang="ko-KR" altLang="en-US" sz="1800" b="0" u="none" baseline="0" dirty="0" smtClean="0"/>
                            <a:t>각 </a:t>
                          </a:r>
                          <a:r>
                            <a:rPr lang="en-US" altLang="ko-KR" sz="1800" b="0" u="none" baseline="0" dirty="0" smtClean="0"/>
                            <a:t>lower-layer neuron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b="1" i="1" u="none" strike="noStrike" cap="none" spc="0" baseline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ko-KR" altLang="en-US" sz="1800" b="1" i="1" u="none" strike="noStrike" cap="none" spc="0" baseline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로</m:t>
                              </m:r>
                            </m:oMath>
                          </a14:m>
                          <a:r>
                            <a:rPr lang="en-US" altLang="ko-KR" sz="1800" b="1" u="none" dirty="0" smtClean="0"/>
                            <a:t> </a:t>
                          </a:r>
                          <a:r>
                            <a:rPr lang="ko-KR" altLang="en-US" sz="1800" b="1" u="none" dirty="0" smtClean="0"/>
                            <a:t>들어오는 </a:t>
                          </a:r>
                          <a:r>
                            <a:rPr lang="en-US" altLang="ko-KR" sz="1800" b="1" u="none" dirty="0" smtClean="0"/>
                            <a:t>message</a:t>
                          </a:r>
                          <a:r>
                            <a:rPr lang="ko-KR" altLang="en-US" sz="1800" b="1" u="none" dirty="0" smtClean="0"/>
                            <a:t>를 합산</a:t>
                          </a:r>
                          <a:r>
                            <a:rPr lang="ko-KR" altLang="en-US" sz="1800" b="0" u="none" dirty="0" smtClean="0"/>
                            <a:t>하여</a:t>
                          </a:r>
                          <a:endParaRPr lang="en-US" altLang="ko-KR" sz="1800" b="0" u="none" dirty="0" smtClean="0"/>
                        </a:p>
                        <a:p>
                          <a:pPr latinLnBrk="1"/>
                          <a:r>
                            <a:rPr lang="en-US" altLang="ko-KR" sz="1800" b="1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relevance score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800" b="1" i="1" u="none" strike="noStrike" cap="none" spc="0" baseline="0" smtClean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800" b="1" i="1" u="none" strike="noStrike" cap="none" spc="0" baseline="0"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ko-KR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𝒋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ko-KR" altLang="ko-KR" sz="1800" b="1" i="1" u="none" strike="noStrike" cap="none" spc="0" baseline="0"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1" i="1" u="none" strike="noStrike" cap="none" spc="0" baseline="0"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800" b="1" i="1" u="none" strike="noStrike" cap="none" spc="0" baseline="0"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𝒊</m:t>
                                      </m:r>
                                      <m:r>
                                        <a:rPr lang="en-US" altLang="ko-KR" sz="1800" b="1" i="1" u="none" strike="noStrike" cap="none" spc="0" baseline="0"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←</m:t>
                                      </m:r>
                                      <m:r>
                                        <a:rPr lang="en-US" altLang="ko-KR" sz="1800" b="1" i="1" u="none" strike="noStrike" cap="none" spc="0" baseline="0"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ko-KR" altLang="ko-KR" sz="18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를 </a:t>
                          </a:r>
                          <a:r>
                            <a:rPr lang="ko-KR" altLang="ko-KR" sz="18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계산</a:t>
                          </a:r>
                          <a:endParaRPr lang="en-US" altLang="ko-KR" sz="1800" b="0" u="none" dirty="0" smtClean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04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0324439"/>
                  </p:ext>
                </p:extLst>
              </p:nvPr>
            </p:nvGraphicFramePr>
            <p:xfrm>
              <a:off x="1308555" y="3836017"/>
              <a:ext cx="10548079" cy="50968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7282">
                      <a:extLst>
                        <a:ext uri="{9D8B030D-6E8A-4147-A177-3AD203B41FA5}">
                          <a16:colId xmlns:a16="http://schemas.microsoft.com/office/drawing/2014/main" val="760324744"/>
                        </a:ext>
                      </a:extLst>
                    </a:gridCol>
                    <a:gridCol w="9040797">
                      <a:extLst>
                        <a:ext uri="{9D8B030D-6E8A-4147-A177-3AD203B41FA5}">
                          <a16:colId xmlns:a16="http://schemas.microsoft.com/office/drawing/2014/main" val="1069162662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Forward pass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12" t="-5926" r="-202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833036"/>
                      </a:ext>
                    </a:extLst>
                  </a:tr>
                  <a:tr h="427393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Backward pass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12" t="-20370" r="-202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04563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1691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Paper: </a:t>
            </a:r>
            <a:r>
              <a:rPr lang="en-US" altLang="ko-KR" dirty="0"/>
              <a:t>XNAP: Making LSTM-based Next Activity Predictions Explainable by Using LRP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2"/>
            <a:ext cx="11917310" cy="186948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소개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Layer-wise Relevance Propagation for LSTMs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FF0000"/>
                </a:solidFill>
              </a:rPr>
              <a:t>Two-to-one </a:t>
            </a:r>
            <a:r>
              <a:rPr lang="en-US" altLang="ko-KR" dirty="0" smtClean="0"/>
              <a:t>weighted linear connections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2392523"/>
                  </p:ext>
                </p:extLst>
              </p:nvPr>
            </p:nvGraphicFramePr>
            <p:xfrm>
              <a:off x="1054844" y="4103646"/>
              <a:ext cx="10548079" cy="42057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7282">
                      <a:extLst>
                        <a:ext uri="{9D8B030D-6E8A-4147-A177-3AD203B41FA5}">
                          <a16:colId xmlns:a16="http://schemas.microsoft.com/office/drawing/2014/main" val="760324744"/>
                        </a:ext>
                      </a:extLst>
                    </a:gridCol>
                    <a:gridCol w="9040797">
                      <a:extLst>
                        <a:ext uri="{9D8B030D-6E8A-4147-A177-3AD203B41FA5}">
                          <a16:colId xmlns:a16="http://schemas.microsoft.com/office/drawing/2014/main" val="1069162662"/>
                        </a:ext>
                      </a:extLst>
                    </a:gridCol>
                  </a:tblGrid>
                  <a:tr h="65135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Forward pass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2400" b="1" i="1" u="none" strike="noStrike" cap="none" spc="0" baseline="0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𝒈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ko-KR" sz="2400" b="0" i="0" u="none" strike="noStrike" cap="none" spc="0" baseline="0" dirty="0">
                            <a:solidFill>
                              <a:srgbClr val="0000FF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8833036"/>
                      </a:ext>
                    </a:extLst>
                  </a:tr>
                  <a:tr h="338274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Backward pass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2</a:t>
                          </a:r>
                          <a:r>
                            <a:rPr lang="ko-KR" altLang="ko-KR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개의 </a:t>
                          </a:r>
                          <a:r>
                            <a:rPr lang="en-US" altLang="ko-KR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lower-layer neuron </a:t>
                          </a:r>
                          <a:r>
                            <a:rPr lang="ko-KR" altLang="ko-KR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중 </a:t>
                          </a:r>
                          <a:r>
                            <a:rPr lang="en-US" altLang="ko-KR" sz="2400" b="1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value range</a:t>
                          </a:r>
                          <a:r>
                            <a:rPr lang="ko-KR" altLang="ko-KR" sz="2400" b="1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가</a:t>
                          </a:r>
                          <a:r>
                            <a:rPr lang="en-US" altLang="ko-KR" sz="2400" b="1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 [0, 1]</a:t>
                          </a:r>
                          <a:r>
                            <a:rPr lang="ko-KR" altLang="ko-KR" sz="2400" b="1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인</a:t>
                          </a:r>
                          <a:r>
                            <a:rPr lang="en-US" altLang="ko-KR" sz="2400" b="1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, gate</a:t>
                          </a:r>
                          <a:r>
                            <a:rPr lang="ko-KR" altLang="ko-KR" sz="2400" b="1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를 나타내는 하나가 </a:t>
                          </a:r>
                          <a:r>
                            <a:rPr lang="en-US" altLang="ko-KR" sz="2400" b="1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sigmoid activation function</a:t>
                          </a:r>
                          <a:r>
                            <a:rPr lang="ko-KR" altLang="ko-KR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을 사용</a:t>
                          </a:r>
                          <a:r>
                            <a:rPr lang="ko-KR" altLang="en-US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함</a:t>
                          </a:r>
                          <a:endParaRPr lang="en-US" altLang="ko-KR" sz="2400" b="0" i="0" u="none" strike="noStrike" cap="none" spc="0" baseline="0" dirty="0" smtClean="0">
                            <a:solidFill>
                              <a:schemeClr val="tx1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  <a:p>
                          <a:pPr latinLnBrk="1"/>
                          <a:endParaRPr lang="en-US" altLang="ko-KR" sz="2400" b="0" i="0" u="none" strike="noStrike" cap="none" spc="0" baseline="0" dirty="0" smtClean="0">
                            <a:solidFill>
                              <a:schemeClr val="tx1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  <a:p>
                          <a:pPr latinLnBrk="1"/>
                          <a:r>
                            <a:rPr lang="ko-KR" altLang="ko-KR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이 </a:t>
                          </a:r>
                          <a:r>
                            <a:rPr lang="en-US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neuron</a:t>
                          </a:r>
                          <a:r>
                            <a:rPr lang="ko-KR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을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2400" b="1" i="1" u="none" strike="noStrike" cap="none" spc="0" baseline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𝒈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라 하고</a:t>
                          </a:r>
                          <a:r>
                            <a:rPr lang="en-US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, </a:t>
                          </a:r>
                          <a:r>
                            <a:rPr lang="ko-KR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다른 하나를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2400" b="1" i="1" u="none" strike="noStrike" cap="none" spc="0" baseline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𝒔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ko-KR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라고</a:t>
                          </a:r>
                          <a:r>
                            <a:rPr lang="en-US" altLang="ko-KR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 </a:t>
                          </a:r>
                          <a:r>
                            <a:rPr lang="ko-KR" altLang="en-US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할 때</a:t>
                          </a:r>
                          <a:r>
                            <a:rPr lang="en-US" altLang="ko-KR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,</a:t>
                          </a:r>
                        </a:p>
                        <a:p>
                          <a:pPr latinLnBrk="1"/>
                          <a:endParaRPr lang="en-US" altLang="ko-KR" sz="2400" b="0" i="0" u="none" strike="noStrike" cap="none" spc="0" baseline="0" dirty="0" smtClean="0">
                            <a:solidFill>
                              <a:schemeClr val="tx1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ko-KR" altLang="ko-KR" sz="2400" b="1" i="1" u="none" strike="noStrike" cap="none" spc="0" baseline="0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𝒈</m:t>
                                    </m:r>
                                  </m:sub>
                                </m:sSub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=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𝟎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𝒂𝒏𝒅</m:t>
                                </m:r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2400" b="1" i="1" u="none" strike="noStrike" cap="none" spc="0" baseline="0" dirty="0" smtClean="0">
                            <a:solidFill>
                              <a:srgbClr val="0000FF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  <a:p>
                          <a:pPr marL="0" marR="0" lvl="0" indent="0" algn="ctr" defTabSz="58420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u="none" strike="noStrike" cap="none" spc="0" baseline="0" smtClean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𝑤h𝑒𝑟𝑒</m:t>
                                </m:r>
                                <m:r>
                                  <a:rPr lang="en-US" altLang="ko-KR" sz="2400" b="0" i="1" u="none" strike="noStrike" cap="none" spc="0" baseline="0" smtClean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400" b="0" i="1" u="none" strike="noStrike" cap="none" spc="0" baseline="0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u="none" strike="noStrike" cap="none" spc="0" baseline="0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2400" b="0" i="1" u="none" strike="noStrike" cap="none" spc="0" baseline="0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400" b="0" i="1" u="none" strike="noStrike" cap="none" spc="0" baseline="0" smtClean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400" b="0" i="1" u="none" strike="noStrike" cap="none" spc="0" baseline="0" smtClean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𝑖𝑠</m:t>
                                </m:r>
                                <m:r>
                                  <a:rPr lang="en-US" altLang="ko-KR" sz="2400" b="0" i="1" u="none" strike="noStrike" cap="none" spc="0" baseline="0" smtClean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400" b="0" i="1" u="none" strike="noStrike" cap="none" spc="0" baseline="0" smtClean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𝑡h𝑒</m:t>
                                </m:r>
                                <m:r>
                                  <a:rPr lang="en-US" altLang="ko-KR" sz="2400" b="0" i="1" u="none" strike="noStrike" cap="none" spc="0" baseline="0" smtClean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400" b="0" i="1" u="none" strike="noStrike" cap="none" spc="0" baseline="0" smtClean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𝑟𝑒𝑙𝑒𝑣𝑎𝑛𝑐𝑒</m:t>
                                </m:r>
                                <m:r>
                                  <a:rPr lang="en-US" altLang="ko-KR" sz="2400" b="0" i="1" u="none" strike="noStrike" cap="none" spc="0" baseline="0" smtClean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400" b="0" i="1" u="none" strike="noStrike" cap="none" spc="0" baseline="0" smtClean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𝑜𝑓</m:t>
                                </m:r>
                                <m:r>
                                  <a:rPr lang="en-US" altLang="ko-KR" sz="2400" b="0" i="1" u="none" strike="noStrike" cap="none" spc="0" baseline="0" smtClean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400" b="0" i="1" u="none" strike="noStrike" cap="none" spc="0" baseline="0" smtClean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𝑡h𝑒</m:t>
                                </m:r>
                                <m:r>
                                  <a:rPr lang="en-US" altLang="ko-KR" sz="2400" b="0" i="1" u="none" strike="noStrike" cap="none" spc="0" baseline="0" smtClean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400" b="0" i="1" u="none" strike="noStrike" cap="none" spc="0" baseline="0" smtClean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𝑢𝑝𝑝𝑒𝑟</m:t>
                                </m:r>
                                <m:r>
                                  <a:rPr lang="en-US" altLang="ko-KR" sz="2400" b="0" i="1" u="none" strike="noStrike" cap="none" spc="0" baseline="0" smtClean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−</m:t>
                                </m:r>
                                <m:r>
                                  <a:rPr lang="en-US" altLang="ko-KR" sz="2400" b="0" i="1" u="none" strike="noStrike" cap="none" spc="0" baseline="0" smtClean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𝑙𝑎𝑦𝑒𝑟</m:t>
                                </m:r>
                                <m:r>
                                  <a:rPr lang="en-US" altLang="ko-KR" sz="2400" b="0" i="1" u="none" strike="noStrike" cap="none" spc="0" baseline="0" smtClean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 </m:t>
                                </m:r>
                                <m:r>
                                  <a:rPr lang="en-US" altLang="ko-KR" sz="2400" b="0" i="1" u="none" strike="noStrike" cap="none" spc="0" baseline="0" smtClean="0">
                                    <a:solidFill>
                                      <a:srgbClr val="0000FF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𝑛𝑒𝑢𝑟𝑜𝑛</m:t>
                                </m:r>
                              </m:oMath>
                            </m:oMathPara>
                          </a14:m>
                          <a:endParaRPr lang="ko-KR" altLang="ko-KR" sz="2400" b="0" i="0" u="none" strike="noStrike" cap="none" spc="0" baseline="0" dirty="0">
                            <a:solidFill>
                              <a:srgbClr val="0000FF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0456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2392523"/>
                  </p:ext>
                </p:extLst>
              </p:nvPr>
            </p:nvGraphicFramePr>
            <p:xfrm>
              <a:off x="1054844" y="4103646"/>
              <a:ext cx="10548079" cy="42057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7282">
                      <a:extLst>
                        <a:ext uri="{9D8B030D-6E8A-4147-A177-3AD203B41FA5}">
                          <a16:colId xmlns:a16="http://schemas.microsoft.com/office/drawing/2014/main" val="760324744"/>
                        </a:ext>
                      </a:extLst>
                    </a:gridCol>
                    <a:gridCol w="9040797">
                      <a:extLst>
                        <a:ext uri="{9D8B030D-6E8A-4147-A177-3AD203B41FA5}">
                          <a16:colId xmlns:a16="http://schemas.microsoft.com/office/drawing/2014/main" val="1069162662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Forward pass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79" t="-5926" r="-135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8833036"/>
                      </a:ext>
                    </a:extLst>
                  </a:tr>
                  <a:tr h="338274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Backward pass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79" t="-25719" r="-135" b="-3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04563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56243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Paper: </a:t>
            </a:r>
            <a:r>
              <a:rPr lang="en-US" altLang="ko-KR" dirty="0"/>
              <a:t>XNAP: Making LSTM-based Next Activity Predictions Explainable by Using LRP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2"/>
            <a:ext cx="11917310" cy="5463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소개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XNAP: Explainable Next Activity Prediction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/>
              <a:t>Offline component: </a:t>
            </a:r>
            <a:r>
              <a:rPr lang="ko-KR" altLang="en-US" dirty="0" smtClean="0"/>
              <a:t>예측 모델은 </a:t>
            </a:r>
            <a:r>
              <a:rPr lang="ko-KR" altLang="en-US" b="1" dirty="0" smtClean="0">
                <a:solidFill>
                  <a:srgbClr val="0000FF"/>
                </a:solidFill>
              </a:rPr>
              <a:t>과거의 </a:t>
            </a:r>
            <a:r>
              <a:rPr lang="en-US" altLang="ko-KR" b="1" dirty="0" smtClean="0">
                <a:solidFill>
                  <a:srgbClr val="0000FF"/>
                </a:solidFill>
              </a:rPr>
              <a:t>event log</a:t>
            </a:r>
            <a:r>
              <a:rPr lang="ko-KR" altLang="en-US" b="1" dirty="0" smtClean="0">
                <a:solidFill>
                  <a:srgbClr val="0000FF"/>
                </a:solidFill>
              </a:rPr>
              <a:t>로부터 </a:t>
            </a:r>
            <a:r>
              <a:rPr lang="en-US" altLang="ko-KR" b="1" dirty="0" smtClean="0">
                <a:solidFill>
                  <a:srgbClr val="0000FF"/>
                </a:solidFill>
              </a:rPr>
              <a:t>Bi-LSTM DNN</a:t>
            </a:r>
            <a:r>
              <a:rPr lang="ko-KR" altLang="en-US" dirty="0" smtClean="0"/>
              <a:t>을 적용하여 학습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/>
              <a:t>Online component: </a:t>
            </a:r>
            <a:r>
              <a:rPr lang="ko-KR" altLang="en-US" dirty="0" smtClean="0"/>
              <a:t>학습된 모델은 </a:t>
            </a:r>
            <a:r>
              <a:rPr lang="ko-KR" altLang="en-US" b="1" dirty="0" smtClean="0">
                <a:solidFill>
                  <a:srgbClr val="0000FF"/>
                </a:solidFill>
              </a:rPr>
              <a:t>다음 행동에 대한 예측</a:t>
            </a:r>
            <a:r>
              <a:rPr lang="ko-KR" altLang="en-US" dirty="0" smtClean="0"/>
              <a:t>에 쓰임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학습된 예측 모델에서 </a:t>
            </a:r>
            <a:r>
              <a:rPr lang="en-US" altLang="ko-KR" dirty="0" smtClean="0"/>
              <a:t>LRP</a:t>
            </a:r>
            <a:r>
              <a:rPr lang="ko-KR" altLang="en-US" dirty="0" smtClean="0"/>
              <a:t>는 각 </a:t>
            </a:r>
            <a:r>
              <a:rPr lang="en-US" altLang="ko-KR" dirty="0" smtClean="0"/>
              <a:t>activity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relevance </a:t>
            </a:r>
            <a:r>
              <a:rPr lang="ko-KR" altLang="en-US" dirty="0" smtClean="0"/>
              <a:t>값을 결정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0713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Paper: </a:t>
            </a:r>
            <a:r>
              <a:rPr lang="en-US" altLang="ko-KR" dirty="0"/>
              <a:t>XNAP: Making LSTM-based Next Activity Predictions Explainable by Using LRP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2"/>
            <a:ext cx="11917310" cy="19175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소개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XNAP: Explainable Next Activity Prediction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FF0000"/>
                </a:solidFill>
              </a:rPr>
              <a:t>Offline </a:t>
            </a:r>
            <a:r>
              <a:rPr lang="en-US" altLang="ko-KR" b="1" dirty="0" smtClean="0"/>
              <a:t>component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96225"/>
              </p:ext>
            </p:extLst>
          </p:nvPr>
        </p:nvGraphicFramePr>
        <p:xfrm>
          <a:off x="1152705" y="4003780"/>
          <a:ext cx="11035578" cy="2999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2095">
                  <a:extLst>
                    <a:ext uri="{9D8B030D-6E8A-4147-A177-3AD203B41FA5}">
                      <a16:colId xmlns:a16="http://schemas.microsoft.com/office/drawing/2014/main" val="4272960321"/>
                    </a:ext>
                  </a:extLst>
                </a:gridCol>
                <a:gridCol w="8073483">
                  <a:extLst>
                    <a:ext uri="{9D8B030D-6E8A-4147-A177-3AD203B41FA5}">
                      <a16:colId xmlns:a16="http://schemas.microsoft.com/office/drawing/2014/main" val="1635585613"/>
                    </a:ext>
                  </a:extLst>
                </a:gridCol>
              </a:tblGrid>
              <a:tr h="10846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Pre-processing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Event log L</a:t>
                      </a:r>
                      <a:r>
                        <a:rPr lang="ko-KR" altLang="en-US" sz="2400" dirty="0" smtClean="0"/>
                        <a:t>을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data tensor X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와 </a:t>
                      </a:r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label matrix Y</a:t>
                      </a:r>
                      <a:r>
                        <a:rPr lang="ko-KR" altLang="en-US" sz="2400" b="1" dirty="0" smtClean="0">
                          <a:solidFill>
                            <a:srgbClr val="0000FF"/>
                          </a:solidFill>
                        </a:rPr>
                        <a:t>로 변환</a:t>
                      </a:r>
                      <a:endParaRPr lang="ko-KR" altLang="en-US" sz="24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2985519"/>
                  </a:ext>
                </a:extLst>
              </a:tr>
              <a:tr h="1914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Model Learning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0000FF"/>
                          </a:solidFill>
                        </a:rPr>
                        <a:t>Bi-LSTM model</a:t>
                      </a:r>
                      <a:r>
                        <a:rPr lang="ko-KR" altLang="en-US" sz="2400" dirty="0" smtClean="0"/>
                        <a:t>을 이용하여 학습</a:t>
                      </a:r>
                      <a:endParaRPr lang="en-US" altLang="ko-KR" sz="2400" dirty="0" smtClean="0"/>
                    </a:p>
                    <a:p>
                      <a:pPr latinLnBrk="1"/>
                      <a:r>
                        <a:rPr lang="ko-KR" altLang="en-US" sz="2400" dirty="0" smtClean="0"/>
                        <a:t>이 모델은 전처리 단계에서의 </a:t>
                      </a:r>
                      <a:r>
                        <a:rPr lang="en-US" altLang="ko-KR" sz="2400" dirty="0" smtClean="0"/>
                        <a:t>data tensor X</a:t>
                      </a:r>
                      <a:r>
                        <a:rPr lang="ko-KR" altLang="en-US" sz="2400" dirty="0" smtClean="0"/>
                        <a:t>와 </a:t>
                      </a:r>
                      <a:r>
                        <a:rPr lang="en-US" altLang="ko-KR" sz="2400" dirty="0" smtClean="0"/>
                        <a:t>label matrix Y</a:t>
                      </a:r>
                      <a:r>
                        <a:rPr lang="ko-KR" altLang="en-US" sz="2400" dirty="0" smtClean="0"/>
                        <a:t>에 기반하여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prefix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들을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next activity label</a:t>
                      </a:r>
                      <a:r>
                        <a:rPr lang="ko-KR" altLang="en-US" sz="2400" b="1" baseline="0" dirty="0" smtClean="0">
                          <a:solidFill>
                            <a:srgbClr val="0000FF"/>
                          </a:solidFill>
                        </a:rPr>
                        <a:t>들로 </a:t>
                      </a:r>
                      <a:r>
                        <a:rPr lang="en-US" altLang="ko-KR" sz="2400" b="1" baseline="0" dirty="0" smtClean="0">
                          <a:solidFill>
                            <a:srgbClr val="0000FF"/>
                          </a:solidFill>
                        </a:rPr>
                        <a:t>mapping</a:t>
                      </a:r>
                      <a:r>
                        <a:rPr lang="ko-KR" altLang="en-US" sz="2400" baseline="0" dirty="0" smtClean="0"/>
                        <a:t>시킴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912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8430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Paper: </a:t>
            </a:r>
            <a:r>
              <a:rPr lang="en-US" altLang="ko-KR" dirty="0"/>
              <a:t>XNAP: Making LSTM-based Next Activity Predictions Explainable by Using LRP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2"/>
            <a:ext cx="11917310" cy="19175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소개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XNAP: Explainable Next Activity Prediction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FF0000"/>
                </a:solidFill>
              </a:rPr>
              <a:t>Online </a:t>
            </a:r>
            <a:r>
              <a:rPr lang="en-US" altLang="ko-KR" b="1" dirty="0" smtClean="0"/>
              <a:t>component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7077171"/>
                  </p:ext>
                </p:extLst>
              </p:nvPr>
            </p:nvGraphicFramePr>
            <p:xfrm>
              <a:off x="1166696" y="3869474"/>
              <a:ext cx="11035578" cy="49276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62095">
                      <a:extLst>
                        <a:ext uri="{9D8B030D-6E8A-4147-A177-3AD203B41FA5}">
                          <a16:colId xmlns:a16="http://schemas.microsoft.com/office/drawing/2014/main" val="4272960321"/>
                        </a:ext>
                      </a:extLst>
                    </a:gridCol>
                    <a:gridCol w="8073483">
                      <a:extLst>
                        <a:ext uri="{9D8B030D-6E8A-4147-A177-3AD203B41FA5}">
                          <a16:colId xmlns:a16="http://schemas.microsoft.com/office/drawing/2014/main" val="1635585613"/>
                        </a:ext>
                      </a:extLst>
                    </a:gridCol>
                  </a:tblGrid>
                  <a:tr h="135941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Pre-processing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FF0000"/>
                              </a:solidFill>
                            </a:rPr>
                            <a:t>Running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FF0000"/>
                              </a:solidFill>
                            </a:rPr>
                            <a:t> trace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ko-KR" sz="24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ko-KR" altLang="en-US" sz="2400" b="0" i="1" baseline="0" smtClean="0">
                                  <a:latin typeface="Cambria Math" panose="02040503050406030204" pitchFamily="18" charset="0"/>
                                </a:rPr>
                                <m:t>를</m:t>
                              </m:r>
                            </m:oMath>
                          </a14:m>
                          <a:r>
                            <a:rPr lang="ko-KR" altLang="en-US" sz="2400" b="1" dirty="0" smtClean="0">
                              <a:solidFill>
                                <a:srgbClr val="0000FF"/>
                              </a:solidFill>
                            </a:rPr>
                            <a:t> </a:t>
                          </a:r>
                          <a:r>
                            <a:rPr lang="en-US" altLang="ko-KR" sz="2400" b="1" dirty="0" smtClean="0">
                              <a:solidFill>
                                <a:srgbClr val="0000FF"/>
                              </a:solidFill>
                            </a:rPr>
                            <a:t>data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 tensor</a:t>
                          </a:r>
                          <a:r>
                            <a:rPr lang="ko-KR" altLang="en-US" sz="2400" b="1" baseline="0" dirty="0" smtClean="0">
                              <a:solidFill>
                                <a:srgbClr val="0000FF"/>
                              </a:solidFill>
                            </a:rPr>
                            <a:t>와 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0000FF"/>
                              </a:solidFill>
                            </a:rPr>
                            <a:t>label matrix</a:t>
                          </a:r>
                          <a:r>
                            <a:rPr lang="ko-KR" altLang="en-US" sz="2400" b="1" baseline="0" dirty="0" smtClean="0">
                              <a:solidFill>
                                <a:srgbClr val="0000FF"/>
                              </a:solidFill>
                            </a:rPr>
                            <a:t>로 변환</a:t>
                          </a:r>
                          <a:endParaRPr lang="en-US" altLang="ko-KR" sz="2400" b="1" baseline="0" dirty="0" smtClean="0">
                            <a:solidFill>
                              <a:srgbClr val="0000FF"/>
                            </a:solidFill>
                          </a:endParaRPr>
                        </a:p>
                        <a:p>
                          <a:pPr latinLnBrk="1"/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4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1" i="1" baseline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b="1" i="1" baseline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n-US" altLang="ko-KR" sz="2400" b="1" i="1" baseline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400" b="1" i="1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sz="2400" b="1" i="1" baseline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ko-KR" altLang="en-US" sz="2400" b="0" dirty="0" smtClean="0">
                              <a:solidFill>
                                <a:schemeClr val="tx1"/>
                              </a:solidFill>
                            </a:rPr>
                            <a:t>이면 예측 및 </a:t>
                          </a:r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</a:rPr>
                            <a:t>relevance </a:t>
                          </a:r>
                          <a:r>
                            <a:rPr lang="ko-KR" altLang="en-US" sz="2400" b="0" dirty="0" smtClean="0">
                              <a:solidFill>
                                <a:schemeClr val="tx1"/>
                              </a:solidFill>
                            </a:rPr>
                            <a:t>생성을 위한 </a:t>
                          </a:r>
                          <a:r>
                            <a:rPr lang="ko-KR" altLang="en-US" sz="2400" b="1" u="sng" dirty="0" smtClean="0">
                              <a:solidFill>
                                <a:schemeClr val="tx1"/>
                              </a:solidFill>
                            </a:rPr>
                            <a:t>데이터가 부족</a:t>
                          </a:r>
                          <a:r>
                            <a:rPr lang="ko-KR" altLang="en-US" sz="2400" b="0" dirty="0" smtClean="0">
                              <a:solidFill>
                                <a:schemeClr val="tx1"/>
                              </a:solidFill>
                            </a:rPr>
                            <a:t>하다는 의미이므로 </a:t>
                          </a:r>
                          <a:r>
                            <a:rPr lang="en-US" altLang="ko-KR" sz="2400" b="1" u="sng" dirty="0" smtClean="0">
                              <a:solidFill>
                                <a:schemeClr val="tx1"/>
                              </a:solidFill>
                            </a:rPr>
                            <a:t>online phase</a:t>
                          </a:r>
                          <a:r>
                            <a:rPr lang="ko-KR" altLang="en-US" sz="2400" b="1" u="sng" dirty="0" smtClean="0">
                              <a:solidFill>
                                <a:schemeClr val="tx1"/>
                              </a:solidFill>
                            </a:rPr>
                            <a:t> 중지</a:t>
                          </a:r>
                          <a:endParaRPr lang="ko-KR" altLang="en-US" sz="2400" b="1" u="sng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2985519"/>
                      </a:ext>
                    </a:extLst>
                  </a:tr>
                  <a:tr h="135941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Prediction</a:t>
                          </a:r>
                          <a:r>
                            <a:rPr lang="en-US" altLang="ko-KR" sz="2400" baseline="0" dirty="0" smtClean="0"/>
                            <a:t> creation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400" b="0" dirty="0" smtClean="0">
                              <a:solidFill>
                                <a:schemeClr val="tx1"/>
                              </a:solidFill>
                            </a:rPr>
                            <a:t>이전 </a:t>
                          </a:r>
                          <a:r>
                            <a:rPr lang="en-US" altLang="ko-KR" sz="2400" b="0" dirty="0" smtClean="0">
                              <a:solidFill>
                                <a:schemeClr val="tx1"/>
                              </a:solidFill>
                            </a:rPr>
                            <a:t>step</a:t>
                          </a:r>
                          <a:r>
                            <a:rPr lang="ko-KR" altLang="en-US" sz="2400" b="0" dirty="0" smtClean="0">
                              <a:solidFill>
                                <a:schemeClr val="tx1"/>
                              </a:solidFill>
                            </a:rPr>
                            <a:t>에서 주어진 </a:t>
                          </a:r>
                          <a:r>
                            <a:rPr lang="en-US" altLang="ko-KR" sz="2400" b="1" dirty="0" smtClean="0">
                              <a:solidFill>
                                <a:srgbClr val="FF0000"/>
                              </a:solidFill>
                            </a:rPr>
                            <a:t>data tensor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ko-KR" sz="2400" b="1" i="1" baseline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</m:sSub>
                              <m:r>
                                <a:rPr lang="ko-KR" altLang="en-US" sz="24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로</m:t>
                              </m:r>
                            </m:oMath>
                          </a14:m>
                          <a:r>
                            <a:rPr lang="ko-KR" altLang="en-US" sz="2400" b="0" dirty="0" smtClean="0">
                              <a:solidFill>
                                <a:schemeClr val="tx1"/>
                              </a:solidFill>
                            </a:rPr>
                            <a:t>부터</a:t>
                          </a:r>
                          <a:r>
                            <a:rPr lang="en-US" altLang="ko-KR" sz="2400" dirty="0" smtClean="0"/>
                            <a:t>, </a:t>
                          </a:r>
                          <a:r>
                            <a:rPr lang="ko-KR" altLang="en-US" sz="2400" baseline="0" dirty="0" smtClean="0"/>
                            <a:t>학습된 </a:t>
                          </a:r>
                          <a:r>
                            <a:rPr lang="en-US" altLang="ko-KR" sz="2400" baseline="0" dirty="0" smtClean="0"/>
                            <a:t>Bi-LSTM</a:t>
                          </a:r>
                          <a:r>
                            <a:rPr lang="ko-KR" altLang="en-US" sz="2400" baseline="0" dirty="0" smtClean="0"/>
                            <a:t> </a:t>
                          </a:r>
                          <a:r>
                            <a:rPr lang="en-US" altLang="ko-KR" sz="2400" baseline="0" dirty="0" smtClean="0"/>
                            <a:t>model</a:t>
                          </a:r>
                          <a:r>
                            <a:rPr lang="ko-KR" altLang="en-US" sz="2400" baseline="0" dirty="0" smtClean="0"/>
                            <a:t>은 </a:t>
                          </a:r>
                          <a:r>
                            <a:rPr lang="ko-KR" altLang="en-US" sz="2400" b="1" u="sng" baseline="0" dirty="0" smtClean="0"/>
                            <a:t>모든 </a:t>
                          </a:r>
                          <a:r>
                            <a:rPr lang="en-US" altLang="ko-KR" sz="2400" b="1" u="sng" baseline="0" dirty="0" smtClean="0"/>
                            <a:t>activity</a:t>
                          </a:r>
                          <a:r>
                            <a:rPr lang="ko-KR" altLang="en-US" sz="2400" b="1" u="sng" baseline="0" dirty="0" smtClean="0"/>
                            <a:t>에 대한 확률 값을 포함한 확률분포</a:t>
                          </a:r>
                          <a:r>
                            <a:rPr lang="ko-KR" altLang="en-US" sz="2400" baseline="0" dirty="0" smtClean="0"/>
                            <a:t> 반환 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2912972"/>
                      </a:ext>
                    </a:extLst>
                  </a:tr>
                  <a:tr h="91453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Relevance creation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FF0000"/>
                              </a:solidFill>
                            </a:rPr>
                            <a:t>LRP</a:t>
                          </a:r>
                          <a:r>
                            <a:rPr lang="ko-KR" altLang="en-US" sz="2400" dirty="0" smtClean="0"/>
                            <a:t>를 이용하여 </a:t>
                          </a:r>
                          <a:r>
                            <a:rPr lang="ko-KR" altLang="en-US" sz="2400" b="1" i="0" u="sng" dirty="0" smtClean="0"/>
                            <a:t>예측 </a:t>
                          </a:r>
                          <a:r>
                            <a:rPr lang="en-US" altLang="ko-KR" sz="2400" b="1" i="0" u="sng" dirty="0" smtClean="0"/>
                            <a:t>p</a:t>
                          </a:r>
                          <a:r>
                            <a:rPr lang="ko-KR" altLang="en-US" sz="2400" b="1" i="0" u="sng" dirty="0" smtClean="0"/>
                            <a:t>의 </a:t>
                          </a:r>
                          <a:r>
                            <a:rPr lang="en-US" altLang="ko-KR" sz="2400" b="1" i="0" u="sng" dirty="0" err="1" smtClean="0"/>
                            <a:t>explainability</a:t>
                          </a:r>
                          <a:r>
                            <a:rPr lang="ko-KR" altLang="en-US" sz="2400" dirty="0" smtClean="0"/>
                            <a:t>를 제공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535413"/>
                      </a:ext>
                    </a:extLst>
                  </a:tr>
                  <a:tr h="129429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Rescale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u="sng" dirty="0" smtClean="0"/>
                            <a:t>Relevance value</a:t>
                          </a:r>
                          <a:r>
                            <a:rPr lang="ko-KR" altLang="en-US" sz="2400" b="1" u="sng" dirty="0" smtClean="0"/>
                            <a:t>를 </a:t>
                          </a:r>
                          <a:r>
                            <a:rPr lang="en-US" altLang="ko-KR" sz="2400" b="1" u="sng" dirty="0" err="1" smtClean="0"/>
                            <a:t>heatmap</a:t>
                          </a:r>
                          <a:r>
                            <a:rPr lang="ko-KR" altLang="en-US" sz="2400" b="1" u="sng" dirty="0" smtClean="0"/>
                            <a:t>으로 시각화</a:t>
                          </a:r>
                          <a:r>
                            <a:rPr lang="ko-KR" altLang="en-US" sz="2400" dirty="0" smtClean="0"/>
                            <a:t>하기 위해서 </a:t>
                          </a:r>
                          <a:r>
                            <a:rPr lang="en-US" altLang="ko-KR" sz="2400" dirty="0" smtClean="0"/>
                            <a:t>positive </a:t>
                          </a:r>
                          <a:r>
                            <a:rPr lang="ko-KR" altLang="en-US" sz="2400" dirty="0" smtClean="0"/>
                            <a:t>값은 </a:t>
                          </a:r>
                          <a:r>
                            <a:rPr lang="en-US" altLang="ko-KR" sz="2400" dirty="0" smtClean="0"/>
                            <a:t>[0.5, 1.0] </a:t>
                          </a:r>
                          <a:r>
                            <a:rPr lang="ko-KR" altLang="en-US" sz="2400" dirty="0" smtClean="0"/>
                            <a:t>사이의 값으로</a:t>
                          </a:r>
                          <a:r>
                            <a:rPr lang="en-US" altLang="ko-KR" sz="2400" dirty="0" smtClean="0"/>
                            <a:t>,</a:t>
                          </a:r>
                        </a:p>
                        <a:p>
                          <a:pPr latinLnBrk="1"/>
                          <a:r>
                            <a:rPr lang="en-US" altLang="ko-KR" sz="2400" dirty="0" smtClean="0"/>
                            <a:t>Negative </a:t>
                          </a:r>
                          <a:r>
                            <a:rPr lang="ko-KR" altLang="en-US" sz="2400" dirty="0" smtClean="0"/>
                            <a:t>값은 </a:t>
                          </a:r>
                          <a:r>
                            <a:rPr lang="en-US" altLang="ko-KR" sz="2400" dirty="0" smtClean="0"/>
                            <a:t>[0.0,</a:t>
                          </a:r>
                          <a:r>
                            <a:rPr lang="en-US" altLang="ko-KR" sz="2400" baseline="0" dirty="0" smtClean="0"/>
                            <a:t> 0.5] </a:t>
                          </a:r>
                          <a:r>
                            <a:rPr lang="ko-KR" altLang="en-US" sz="2400" baseline="0" dirty="0" smtClean="0"/>
                            <a:t>사이의 값으로 </a:t>
                          </a:r>
                          <a:r>
                            <a:rPr lang="en-US" altLang="ko-KR" sz="2400" baseline="0" dirty="0" smtClean="0"/>
                            <a:t>rescale</a:t>
                          </a:r>
                          <a:r>
                            <a:rPr lang="ko-KR" altLang="en-US" sz="2400" baseline="0" dirty="0" smtClean="0"/>
                            <a:t>함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74808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7077171"/>
                  </p:ext>
                </p:extLst>
              </p:nvPr>
            </p:nvGraphicFramePr>
            <p:xfrm>
              <a:off x="1166696" y="3869474"/>
              <a:ext cx="11035578" cy="49276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62095">
                      <a:extLst>
                        <a:ext uri="{9D8B030D-6E8A-4147-A177-3AD203B41FA5}">
                          <a16:colId xmlns:a16="http://schemas.microsoft.com/office/drawing/2014/main" val="4272960321"/>
                        </a:ext>
                      </a:extLst>
                    </a:gridCol>
                    <a:gridCol w="8073483">
                      <a:extLst>
                        <a:ext uri="{9D8B030D-6E8A-4147-A177-3AD203B41FA5}">
                          <a16:colId xmlns:a16="http://schemas.microsoft.com/office/drawing/2014/main" val="1635585613"/>
                        </a:ext>
                      </a:extLst>
                    </a:gridCol>
                  </a:tblGrid>
                  <a:tr h="135941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Pre-processing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755" t="-448" r="-151" b="-2690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2985519"/>
                      </a:ext>
                    </a:extLst>
                  </a:tr>
                  <a:tr h="135941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Prediction</a:t>
                          </a:r>
                          <a:r>
                            <a:rPr lang="en-US" altLang="ko-KR" sz="2400" baseline="0" dirty="0" smtClean="0"/>
                            <a:t> creation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755" t="-100000" r="-151" b="-16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912972"/>
                      </a:ext>
                    </a:extLst>
                  </a:tr>
                  <a:tr h="91453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Relevance creation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rgbClr val="FF0000"/>
                              </a:solidFill>
                            </a:rPr>
                            <a:t>LRP</a:t>
                          </a:r>
                          <a:r>
                            <a:rPr lang="ko-KR" altLang="en-US" sz="2400" dirty="0" smtClean="0"/>
                            <a:t>를 이용하여 </a:t>
                          </a:r>
                          <a:r>
                            <a:rPr lang="ko-KR" altLang="en-US" sz="2400" b="1" i="0" u="sng" dirty="0" smtClean="0"/>
                            <a:t>예측 </a:t>
                          </a:r>
                          <a:r>
                            <a:rPr lang="en-US" altLang="ko-KR" sz="2400" b="1" i="0" u="sng" dirty="0" smtClean="0"/>
                            <a:t>p</a:t>
                          </a:r>
                          <a:r>
                            <a:rPr lang="ko-KR" altLang="en-US" sz="2400" b="1" i="0" u="sng" dirty="0" smtClean="0"/>
                            <a:t>의 </a:t>
                          </a:r>
                          <a:r>
                            <a:rPr lang="en-US" altLang="ko-KR" sz="2400" b="1" i="0" u="sng" dirty="0" err="1" smtClean="0"/>
                            <a:t>explainability</a:t>
                          </a:r>
                          <a:r>
                            <a:rPr lang="ko-KR" altLang="en-US" sz="2400" dirty="0" smtClean="0"/>
                            <a:t>를 제공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535413"/>
                      </a:ext>
                    </a:extLst>
                  </a:tr>
                  <a:tr h="129429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dirty="0" smtClean="0"/>
                            <a:t>Rescale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u="sng" dirty="0" smtClean="0"/>
                            <a:t>Relevance value</a:t>
                          </a:r>
                          <a:r>
                            <a:rPr lang="ko-KR" altLang="en-US" sz="2400" b="1" u="sng" dirty="0" smtClean="0"/>
                            <a:t>를 </a:t>
                          </a:r>
                          <a:r>
                            <a:rPr lang="en-US" altLang="ko-KR" sz="2400" b="1" u="sng" dirty="0" err="1" smtClean="0"/>
                            <a:t>heatmap</a:t>
                          </a:r>
                          <a:r>
                            <a:rPr lang="ko-KR" altLang="en-US" sz="2400" b="1" u="sng" dirty="0" smtClean="0"/>
                            <a:t>으로 시각화</a:t>
                          </a:r>
                          <a:r>
                            <a:rPr lang="ko-KR" altLang="en-US" sz="2400" dirty="0" smtClean="0"/>
                            <a:t>하기 위해서 </a:t>
                          </a:r>
                          <a:r>
                            <a:rPr lang="en-US" altLang="ko-KR" sz="2400" dirty="0" smtClean="0"/>
                            <a:t>positive </a:t>
                          </a:r>
                          <a:r>
                            <a:rPr lang="ko-KR" altLang="en-US" sz="2400" dirty="0" smtClean="0"/>
                            <a:t>값은 </a:t>
                          </a:r>
                          <a:r>
                            <a:rPr lang="en-US" altLang="ko-KR" sz="2400" dirty="0" smtClean="0"/>
                            <a:t>[0.5, 1.0] </a:t>
                          </a:r>
                          <a:r>
                            <a:rPr lang="ko-KR" altLang="en-US" sz="2400" dirty="0" smtClean="0"/>
                            <a:t>사이의 값으로</a:t>
                          </a:r>
                          <a:r>
                            <a:rPr lang="en-US" altLang="ko-KR" sz="2400" dirty="0" smtClean="0"/>
                            <a:t>,</a:t>
                          </a:r>
                        </a:p>
                        <a:p>
                          <a:pPr latinLnBrk="1"/>
                          <a:r>
                            <a:rPr lang="en-US" altLang="ko-KR" sz="2400" dirty="0" smtClean="0"/>
                            <a:t>Negative </a:t>
                          </a:r>
                          <a:r>
                            <a:rPr lang="ko-KR" altLang="en-US" sz="2400" dirty="0" smtClean="0"/>
                            <a:t>값은 </a:t>
                          </a:r>
                          <a:r>
                            <a:rPr lang="en-US" altLang="ko-KR" sz="2400" dirty="0" smtClean="0"/>
                            <a:t>[0.0,</a:t>
                          </a:r>
                          <a:r>
                            <a:rPr lang="en-US" altLang="ko-KR" sz="2400" baseline="0" dirty="0" smtClean="0"/>
                            <a:t> 0.5] </a:t>
                          </a:r>
                          <a:r>
                            <a:rPr lang="ko-KR" altLang="en-US" sz="2400" baseline="0" dirty="0" smtClean="0"/>
                            <a:t>사이의 값으로 </a:t>
                          </a:r>
                          <a:r>
                            <a:rPr lang="en-US" altLang="ko-KR" sz="2400" baseline="0" dirty="0" smtClean="0"/>
                            <a:t>rescale</a:t>
                          </a:r>
                          <a:r>
                            <a:rPr lang="ko-KR" altLang="en-US" sz="2400" baseline="0" dirty="0" smtClean="0"/>
                            <a:t>함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174808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037571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Paper: </a:t>
            </a:r>
            <a:r>
              <a:rPr lang="en-US" altLang="ko-KR" dirty="0"/>
              <a:t>XNAP: Making LSTM-based Next Activity Predictions Explainable by Using LRP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2"/>
            <a:ext cx="11917310" cy="191751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소개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XNAP: Explainable Next Activity Prediction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chemeClr val="tx1"/>
                </a:solidFill>
              </a:rPr>
              <a:t>실험 결과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102" y="3969834"/>
            <a:ext cx="7351297" cy="44150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82" y="5572353"/>
            <a:ext cx="4816877" cy="104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06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상황</a:t>
            </a:r>
            <a:endParaRPr lang="en-US" altLang="ko-KR" dirty="0" smtClean="0"/>
          </a:p>
          <a:p>
            <a:pPr latinLnBrk="1"/>
            <a:r>
              <a:rPr lang="ko-KR" altLang="en-US" dirty="0" smtClean="0"/>
              <a:t>논문</a:t>
            </a:r>
            <a:r>
              <a:rPr lang="en-US" altLang="ko-KR" dirty="0"/>
              <a:t>: Black Box Attacks on Explainable Artificial Intelligence (XAI) methods in Cyber Security</a:t>
            </a:r>
            <a:endParaRPr lang="en-US" altLang="ko-KR" dirty="0" smtClean="0"/>
          </a:p>
          <a:p>
            <a:pPr latinLnBrk="1"/>
            <a:r>
              <a:rPr lang="ko-KR" altLang="en-US" dirty="0" smtClean="0">
                <a:solidFill>
                  <a:srgbClr val="FF0000"/>
                </a:solidFill>
              </a:rPr>
              <a:t>특허 구현 </a:t>
            </a:r>
            <a:r>
              <a:rPr lang="en-US" altLang="ko-KR" dirty="0">
                <a:solidFill>
                  <a:srgbClr val="FF0000"/>
                </a:solidFill>
              </a:rPr>
              <a:t>(Not Available for Public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69175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>
                <a:solidFill>
                  <a:schemeClr val="tx1"/>
                </a:solidFill>
              </a:rPr>
              <a:t>Conway’s Reverse Game of Life 2020</a:t>
            </a:r>
          </a:p>
          <a:p>
            <a:pPr marL="1674601" lvl="3" indent="-397435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www.kaggle.com/c/conways-reverse-game-of-life-2020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841935" lvl="1" indent="-397435"/>
            <a:r>
              <a:rPr lang="ko-KR" altLang="en-US" dirty="0" smtClean="0">
                <a:solidFill>
                  <a:schemeClr val="tx1"/>
                </a:solidFill>
              </a:rPr>
              <a:t>논문 학습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203091" lvl="2" indent="-397435"/>
            <a:r>
              <a:rPr lang="en-US" altLang="ko-KR" dirty="0"/>
              <a:t>XNAP: Making LSTM-based Next Activity Predictions Explainable by Using </a:t>
            </a:r>
            <a:r>
              <a:rPr lang="en-US" altLang="ko-KR" dirty="0" smtClean="0"/>
              <a:t>LRP</a:t>
            </a:r>
          </a:p>
          <a:p>
            <a:pPr lvl="3" latinLnBrk="1"/>
            <a:r>
              <a:rPr lang="en-US" altLang="ko-KR" sz="2400" u="sng" dirty="0">
                <a:hlinkClick r:id="rId3"/>
              </a:rPr>
              <a:t>https://arxiv.org/pdf/2008.07993.pdf</a:t>
            </a:r>
            <a:endParaRPr lang="ko-KR" altLang="ko-KR" sz="2400" dirty="0"/>
          </a:p>
          <a:p>
            <a:pPr marL="841935" lvl="1" indent="-397435"/>
            <a:r>
              <a:rPr lang="ko-KR" altLang="en-US" dirty="0" smtClean="0">
                <a:solidFill>
                  <a:srgbClr val="FF0000"/>
                </a:solidFill>
              </a:rPr>
              <a:t>특허 구현 </a:t>
            </a:r>
            <a:r>
              <a:rPr lang="en-US" altLang="ko-KR" dirty="0" smtClean="0">
                <a:solidFill>
                  <a:srgbClr val="FF0000"/>
                </a:solidFill>
              </a:rPr>
              <a:t>(Not </a:t>
            </a:r>
            <a:r>
              <a:rPr lang="en-US" altLang="ko-KR" dirty="0">
                <a:solidFill>
                  <a:srgbClr val="FF0000"/>
                </a:solidFill>
              </a:rPr>
              <a:t>Available for Public)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23391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 2020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www.kaggle.com/c/conways-reverse-game-of-life-2020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0" y="3850640"/>
            <a:ext cx="11668199" cy="325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86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240272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 2020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n-sub mode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가장자리에 있는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에서 주변 </a:t>
            </a:r>
            <a:r>
              <a:rPr lang="en-US" altLang="ko-KR" dirty="0" smtClean="0"/>
              <a:t>cell</a:t>
            </a:r>
            <a:r>
              <a:rPr lang="ko-KR" altLang="en-US" dirty="0" smtClean="0"/>
              <a:t>의 값을 적용할 때 </a:t>
            </a:r>
            <a:r>
              <a:rPr lang="en-US" altLang="ko-KR" dirty="0" smtClean="0">
                <a:solidFill>
                  <a:srgbClr val="FF0000"/>
                </a:solidFill>
              </a:rPr>
              <a:t>wrap around</a:t>
            </a:r>
            <a:r>
              <a:rPr lang="ko-KR" altLang="en-US" dirty="0" smtClean="0">
                <a:solidFill>
                  <a:srgbClr val="FF0000"/>
                </a:solidFill>
              </a:rPr>
              <a:t>로 적용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56037"/>
              </p:ext>
            </p:extLst>
          </p:nvPr>
        </p:nvGraphicFramePr>
        <p:xfrm>
          <a:off x="1699634" y="4404059"/>
          <a:ext cx="3914358" cy="3095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194">
                  <a:extLst>
                    <a:ext uri="{9D8B030D-6E8A-4147-A177-3AD203B41FA5}">
                      <a16:colId xmlns:a16="http://schemas.microsoft.com/office/drawing/2014/main" val="3303596203"/>
                    </a:ext>
                  </a:extLst>
                </a:gridCol>
                <a:gridCol w="559194">
                  <a:extLst>
                    <a:ext uri="{9D8B030D-6E8A-4147-A177-3AD203B41FA5}">
                      <a16:colId xmlns:a16="http://schemas.microsoft.com/office/drawing/2014/main" val="2267609942"/>
                    </a:ext>
                  </a:extLst>
                </a:gridCol>
                <a:gridCol w="559194">
                  <a:extLst>
                    <a:ext uri="{9D8B030D-6E8A-4147-A177-3AD203B41FA5}">
                      <a16:colId xmlns:a16="http://schemas.microsoft.com/office/drawing/2014/main" val="101762311"/>
                    </a:ext>
                  </a:extLst>
                </a:gridCol>
                <a:gridCol w="559194">
                  <a:extLst>
                    <a:ext uri="{9D8B030D-6E8A-4147-A177-3AD203B41FA5}">
                      <a16:colId xmlns:a16="http://schemas.microsoft.com/office/drawing/2014/main" val="151390981"/>
                    </a:ext>
                  </a:extLst>
                </a:gridCol>
                <a:gridCol w="559194">
                  <a:extLst>
                    <a:ext uri="{9D8B030D-6E8A-4147-A177-3AD203B41FA5}">
                      <a16:colId xmlns:a16="http://schemas.microsoft.com/office/drawing/2014/main" val="1619575535"/>
                    </a:ext>
                  </a:extLst>
                </a:gridCol>
                <a:gridCol w="559194">
                  <a:extLst>
                    <a:ext uri="{9D8B030D-6E8A-4147-A177-3AD203B41FA5}">
                      <a16:colId xmlns:a16="http://schemas.microsoft.com/office/drawing/2014/main" val="335256650"/>
                    </a:ext>
                  </a:extLst>
                </a:gridCol>
                <a:gridCol w="559194">
                  <a:extLst>
                    <a:ext uri="{9D8B030D-6E8A-4147-A177-3AD203B41FA5}">
                      <a16:colId xmlns:a16="http://schemas.microsoft.com/office/drawing/2014/main" val="3225648980"/>
                    </a:ext>
                  </a:extLst>
                </a:gridCol>
              </a:tblGrid>
              <a:tr h="442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910629"/>
                  </a:ext>
                </a:extLst>
              </a:tr>
              <a:tr h="442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92880"/>
                  </a:ext>
                </a:extLst>
              </a:tr>
              <a:tr h="442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538262"/>
                  </a:ext>
                </a:extLst>
              </a:tr>
              <a:tr h="442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293067"/>
                  </a:ext>
                </a:extLst>
              </a:tr>
              <a:tr h="442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965133"/>
                  </a:ext>
                </a:extLst>
              </a:tr>
              <a:tr h="442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188567"/>
                  </a:ext>
                </a:extLst>
              </a:tr>
              <a:tr h="442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27115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4997302" y="4276468"/>
            <a:ext cx="680484" cy="681929"/>
          </a:xfrm>
          <a:prstGeom prst="ellipse">
            <a:avLst/>
          </a:prstGeom>
          <a:noFill/>
          <a:ln w="28575" cap="flat">
            <a:solidFill>
              <a:srgbClr val="FF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51222"/>
              </p:ext>
            </p:extLst>
          </p:nvPr>
        </p:nvGraphicFramePr>
        <p:xfrm>
          <a:off x="8167380" y="4777646"/>
          <a:ext cx="2596310" cy="2190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262">
                  <a:extLst>
                    <a:ext uri="{9D8B030D-6E8A-4147-A177-3AD203B41FA5}">
                      <a16:colId xmlns:a16="http://schemas.microsoft.com/office/drawing/2014/main" val="1400061098"/>
                    </a:ext>
                  </a:extLst>
                </a:gridCol>
                <a:gridCol w="519262">
                  <a:extLst>
                    <a:ext uri="{9D8B030D-6E8A-4147-A177-3AD203B41FA5}">
                      <a16:colId xmlns:a16="http://schemas.microsoft.com/office/drawing/2014/main" val="2279557642"/>
                    </a:ext>
                  </a:extLst>
                </a:gridCol>
                <a:gridCol w="519262">
                  <a:extLst>
                    <a:ext uri="{9D8B030D-6E8A-4147-A177-3AD203B41FA5}">
                      <a16:colId xmlns:a16="http://schemas.microsoft.com/office/drawing/2014/main" val="2252342707"/>
                    </a:ext>
                  </a:extLst>
                </a:gridCol>
                <a:gridCol w="519262">
                  <a:extLst>
                    <a:ext uri="{9D8B030D-6E8A-4147-A177-3AD203B41FA5}">
                      <a16:colId xmlns:a16="http://schemas.microsoft.com/office/drawing/2014/main" val="2443638505"/>
                    </a:ext>
                  </a:extLst>
                </a:gridCol>
                <a:gridCol w="519262">
                  <a:extLst>
                    <a:ext uri="{9D8B030D-6E8A-4147-A177-3AD203B41FA5}">
                      <a16:colId xmlns:a16="http://schemas.microsoft.com/office/drawing/2014/main" val="2527349833"/>
                    </a:ext>
                  </a:extLst>
                </a:gridCol>
              </a:tblGrid>
              <a:tr h="438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07616195"/>
                  </a:ext>
                </a:extLst>
              </a:tr>
              <a:tr h="438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82959173"/>
                  </a:ext>
                </a:extLst>
              </a:tr>
              <a:tr h="438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56616574"/>
                  </a:ext>
                </a:extLst>
              </a:tr>
              <a:tr h="438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9486457"/>
                  </a:ext>
                </a:extLst>
              </a:tr>
              <a:tr h="4380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61975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4" idx="6"/>
          </p:cNvCxnSpPr>
          <p:nvPr/>
        </p:nvCxnSpPr>
        <p:spPr>
          <a:xfrm>
            <a:off x="5677786" y="4617433"/>
            <a:ext cx="3447507" cy="125536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/>
          <p:nvPr/>
        </p:nvCxnSpPr>
        <p:spPr>
          <a:xfrm>
            <a:off x="3934047" y="4425325"/>
            <a:ext cx="1" cy="130925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/>
          <p:nvPr/>
        </p:nvCxnSpPr>
        <p:spPr>
          <a:xfrm flipH="1">
            <a:off x="3934047" y="5734575"/>
            <a:ext cx="167994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/>
          <p:cNvCxnSpPr/>
          <p:nvPr/>
        </p:nvCxnSpPr>
        <p:spPr>
          <a:xfrm flipH="1">
            <a:off x="3934046" y="6609989"/>
            <a:ext cx="1679945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/>
          <p:cNvCxnSpPr/>
          <p:nvPr/>
        </p:nvCxnSpPr>
        <p:spPr>
          <a:xfrm flipV="1">
            <a:off x="3934046" y="6609989"/>
            <a:ext cx="0" cy="87541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/>
          <p:cNvCxnSpPr/>
          <p:nvPr/>
        </p:nvCxnSpPr>
        <p:spPr>
          <a:xfrm flipV="1">
            <a:off x="2821172" y="6609989"/>
            <a:ext cx="0" cy="875414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/>
          <p:cNvCxnSpPr/>
          <p:nvPr/>
        </p:nvCxnSpPr>
        <p:spPr>
          <a:xfrm flipH="1">
            <a:off x="1699634" y="6609989"/>
            <a:ext cx="1121538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Connector 25"/>
          <p:cNvCxnSpPr/>
          <p:nvPr/>
        </p:nvCxnSpPr>
        <p:spPr>
          <a:xfrm flipH="1">
            <a:off x="1699634" y="5734575"/>
            <a:ext cx="1121538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/>
          <p:cNvCxnSpPr/>
          <p:nvPr/>
        </p:nvCxnSpPr>
        <p:spPr>
          <a:xfrm>
            <a:off x="2816839" y="4404058"/>
            <a:ext cx="1" cy="130925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ounded Rectangle 20"/>
          <p:cNvSpPr/>
          <p:nvPr/>
        </p:nvSpPr>
        <p:spPr>
          <a:xfrm>
            <a:off x="1742165" y="4467857"/>
            <a:ext cx="1001036" cy="1192291"/>
          </a:xfrm>
          <a:prstGeom prst="round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794553" y="5713309"/>
            <a:ext cx="891169" cy="1192291"/>
          </a:xfrm>
          <a:prstGeom prst="roundRect">
            <a:avLst/>
          </a:prstGeom>
          <a:noFill/>
          <a:ln w="38100" cap="flat">
            <a:solidFill>
              <a:srgbClr val="0000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742165" y="6692236"/>
            <a:ext cx="1001036" cy="722284"/>
          </a:xfrm>
          <a:prstGeom prst="roundRect">
            <a:avLst/>
          </a:prstGeom>
          <a:noFill/>
          <a:ln w="38100" cap="flat">
            <a:solidFill>
              <a:srgbClr val="B601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794552" y="4839995"/>
            <a:ext cx="891169" cy="755636"/>
          </a:xfrm>
          <a:prstGeom prst="roundRect">
            <a:avLst/>
          </a:prstGeom>
          <a:noFill/>
          <a:ln w="38100" cap="flat">
            <a:solidFill>
              <a:srgbClr val="B601FF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996266" y="6686554"/>
            <a:ext cx="1564954" cy="727966"/>
          </a:xfrm>
          <a:prstGeom prst="roundRect">
            <a:avLst/>
          </a:prstGeom>
          <a:noFill/>
          <a:ln w="38100" cap="flat">
            <a:solidFill>
              <a:srgbClr val="FF33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272722" y="4849601"/>
            <a:ext cx="1381642" cy="746030"/>
          </a:xfrm>
          <a:prstGeom prst="roundRect">
            <a:avLst/>
          </a:prstGeom>
          <a:noFill/>
          <a:ln w="38100" cap="flat">
            <a:solidFill>
              <a:srgbClr val="FF33CC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125293" y="5531833"/>
            <a:ext cx="680484" cy="681929"/>
          </a:xfrm>
          <a:prstGeom prst="ellipse">
            <a:avLst/>
          </a:prstGeom>
          <a:noFill/>
          <a:ln w="28575" cap="flat">
            <a:solidFill>
              <a:srgbClr val="FF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7290555"/>
            <a:ext cx="5898558" cy="131540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697433" y="8218967"/>
            <a:ext cx="768102" cy="386994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64721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15081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 2020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Threshold </a:t>
            </a:r>
            <a:r>
              <a:rPr lang="en-US" altLang="ko-KR" dirty="0" smtClean="0">
                <a:solidFill>
                  <a:srgbClr val="FF0000"/>
                </a:solidFill>
              </a:rPr>
              <a:t>0.390</a:t>
            </a:r>
            <a:r>
              <a:rPr lang="ko-KR" altLang="en-US" dirty="0" smtClean="0">
                <a:solidFill>
                  <a:schemeClr val="tx1"/>
                </a:solidFill>
              </a:rPr>
              <a:t>에서 </a:t>
            </a:r>
            <a:r>
              <a:rPr lang="en-US" altLang="ko-KR" dirty="0" smtClean="0">
                <a:solidFill>
                  <a:srgbClr val="FF0000"/>
                </a:solidFill>
              </a:rPr>
              <a:t>0.144915</a:t>
            </a:r>
            <a:r>
              <a:rPr lang="ko-KR" altLang="en-US" dirty="0" smtClean="0">
                <a:solidFill>
                  <a:schemeClr val="tx1"/>
                </a:solidFill>
              </a:rPr>
              <a:t>로 최소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736" y="3666791"/>
            <a:ext cx="7789717" cy="48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953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Paper: </a:t>
            </a:r>
            <a:r>
              <a:rPr lang="en-US" altLang="ko-KR" dirty="0"/>
              <a:t>XNAP: Making LSTM-based Next Activity Predictions Explainable by Using LRP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1"/>
            <a:ext cx="11917310" cy="278549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소개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XNAP: Making LSTM-based Next Activity Predictions Explainable by Using </a:t>
            </a:r>
            <a:r>
              <a:rPr lang="en-US" altLang="ko-KR" dirty="0" smtClean="0"/>
              <a:t>LRP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arxiv.org/pdf/2008.07993.pdf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94" y="4837815"/>
            <a:ext cx="6444179" cy="357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294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Paper: </a:t>
            </a:r>
            <a:r>
              <a:rPr lang="en-US" altLang="ko-KR" dirty="0"/>
              <a:t>XNAP: Making LSTM-based Next Activity Predictions Explainable by Using LRP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1"/>
            <a:ext cx="11917310" cy="150958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소개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DEFINITIONS</a:t>
            </a:r>
            <a:endParaRPr lang="ko-KR" altLang="en-US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189783"/>
                  </p:ext>
                </p:extLst>
              </p:nvPr>
            </p:nvGraphicFramePr>
            <p:xfrm>
              <a:off x="869267" y="3450394"/>
              <a:ext cx="11093138" cy="53033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64586">
                      <a:extLst>
                        <a:ext uri="{9D8B030D-6E8A-4147-A177-3AD203B41FA5}">
                          <a16:colId xmlns:a16="http://schemas.microsoft.com/office/drawing/2014/main" val="3537160469"/>
                        </a:ext>
                      </a:extLst>
                    </a:gridCol>
                    <a:gridCol w="8728552">
                      <a:extLst>
                        <a:ext uri="{9D8B030D-6E8A-4147-A177-3AD203B41FA5}">
                          <a16:colId xmlns:a16="http://schemas.microsoft.com/office/drawing/2014/main" val="590272686"/>
                        </a:ext>
                      </a:extLst>
                    </a:gridCol>
                  </a:tblGrid>
                  <a:tr h="17677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Definition</a:t>
                          </a:r>
                          <a:r>
                            <a:rPr lang="en-US" altLang="ko-KR" sz="2400" b="1" baseline="0" dirty="0" smtClean="0"/>
                            <a:t> 1:</a:t>
                          </a:r>
                        </a:p>
                        <a:p>
                          <a:pPr latinLnBrk="1"/>
                          <a:r>
                            <a:rPr lang="en-US" altLang="ko-KR" sz="2400" baseline="0" dirty="0" smtClean="0"/>
                            <a:t>Vector, Matrix, Tensor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Vector:</a:t>
                          </a:r>
                          <a:r>
                            <a:rPr lang="en-US" altLang="ko-KR" sz="2400" b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400" b="1" i="1" u="none" strike="noStrike" cap="none" spc="0" baseline="0" smtClean="0"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𝐱</m:t>
                              </m:r>
                              <m:r>
                                <a:rPr lang="en-US" altLang="ko-KR" sz="2400" b="1" i="1" u="none" strike="noStrike" cap="none" spc="0" baseline="0" smtClean="0"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ko-KR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sz="2400" b="1" i="1" u="none" strike="noStrike" cap="none" spc="0" baseline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ko-KR" altLang="ko-KR" sz="2400" b="1" i="1" u="none" strike="noStrike" cap="none" spc="0" baseline="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Helvetica Neue Ligh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1" i="1" u="none" strike="noStrike" cap="none" spc="0" baseline="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Helvetica Neue Light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1" i="1" u="none" strike="noStrike" cap="none" spc="0" baseline="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Helvetica Neue Light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b="1" i="1" u="none" strike="noStrike" cap="none" spc="0" baseline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2400" b="1" i="1" u="none" strike="noStrike" cap="none" spc="0" baseline="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Helvetica Neue Ligh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1" i="1" u="none" strike="noStrike" cap="none" spc="0" baseline="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Helvetica Neue Light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1" i="1" u="none" strike="noStrike" cap="none" spc="0" baseline="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Helvetica Neue Light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b="1" i="1" u="none" strike="noStrike" cap="none" spc="0" baseline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,…, 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2400" b="1" i="1" u="none" strike="noStrike" cap="none" spc="0" baseline="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Helvetica Neue Light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1" i="1" u="none" strike="noStrike" cap="none" spc="0" baseline="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Helvetica Neue Light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1" i="1" u="none" strike="noStrike" cap="none" spc="0" baseline="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Helvetica Neue Light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𝑻</m:t>
                                  </m:r>
                                </m:sup>
                              </m:sSup>
                            </m:oMath>
                          </a14:m>
                          <a:endParaRPr lang="en-US" altLang="ko-KR" sz="2400" dirty="0" smtClean="0"/>
                        </a:p>
                        <a:p>
                          <a:pPr latinLnBrk="1"/>
                          <a:r>
                            <a:rPr lang="en-US" altLang="ko-KR" sz="2400" b="1" dirty="0" smtClean="0"/>
                            <a:t>Matrix: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400" b="1" i="1" u="none" strike="noStrike" cap="none" spc="0" baseline="0" smtClean="0"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𝐌</m:t>
                              </m:r>
                              <m:r>
                                <a:rPr lang="en-US" altLang="ko-KR" sz="2400" b="1" i="1" u="none" strike="noStrike" cap="none" spc="0" baseline="0" smtClean="0"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ko-KR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ko-KR" sz="2400" b="1" i="1" u="none" strike="noStrike" cap="none" spc="0" baseline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 u="none" strike="noStrike" cap="none" spc="0" baseline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ko-KR" altLang="ko-KR" sz="2400" b="1" i="1" u="none" strike="noStrike" cap="none" spc="0" baseline="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Helvetica Neue Light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1" i="1" u="none" strike="noStrike" cap="none" spc="0" baseline="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Helvetica Neue Light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ko-KR" altLang="ko-KR" sz="2400" b="1" i="1" u="none" strike="noStrike" cap="none" spc="0" baseline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 u="none" strike="noStrike" cap="none" spc="0" baseline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ko-KR" altLang="ko-KR" sz="2400" b="1" i="1" u="none" strike="noStrike" cap="none" spc="0" baseline="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Helvetica Neue Light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1" i="1" u="none" strike="noStrike" cap="none" spc="0" baseline="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Helvetica Neue Light"/>
                                            </a:rPr>
                                            <m:t>𝟐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ko-KR" altLang="ko-KR" sz="2400" b="1" i="1" u="none" strike="noStrike" cap="none" spc="0" baseline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 u="none" strike="noStrike" cap="none" spc="0" baseline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𝐱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ko-KR" altLang="ko-KR" sz="2400" b="1" i="1" u="none" strike="noStrike" cap="none" spc="0" baseline="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Helvetica Neue Light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1" i="1" u="none" strike="noStrike" cap="none" spc="0" baseline="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Helvetica Neue Light"/>
                                            </a:rPr>
                                            <m:t>𝒏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altLang="ko-KR" sz="2400" dirty="0" smtClean="0"/>
                        </a:p>
                        <a:p>
                          <a:pPr latinLnBrk="1"/>
                          <a:r>
                            <a:rPr lang="en-US" altLang="ko-KR" sz="2400" b="1" dirty="0" smtClean="0"/>
                            <a:t>Tensor: </a:t>
                          </a:r>
                          <a:r>
                            <a:rPr lang="ko-KR" altLang="en-US" sz="2400" dirty="0" smtClean="0"/>
                            <a:t>숫자 값들의 배열</a:t>
                          </a:r>
                          <a:endParaRPr lang="en-US" altLang="ko-KR" sz="2400" dirty="0" smtClean="0"/>
                        </a:p>
                        <a:p>
                          <a:pPr latinLnBrk="1"/>
                          <a:r>
                            <a:rPr lang="en-US" altLang="ko-KR" sz="1800" dirty="0" smtClean="0">
                              <a:solidFill>
                                <a:srgbClr val="0000FF"/>
                              </a:solidFill>
                            </a:rPr>
                            <a:t>(</a:t>
                          </a:r>
                          <a:r>
                            <a:rPr lang="ko-KR" altLang="en-US" sz="1800" dirty="0" smtClean="0">
                              <a:solidFill>
                                <a:srgbClr val="0000FF"/>
                              </a:solidFill>
                            </a:rPr>
                            <a:t>예</a:t>
                          </a:r>
                          <a:r>
                            <a:rPr lang="en-US" altLang="ko-KR" sz="1800" dirty="0" smtClean="0">
                              <a:solidFill>
                                <a:srgbClr val="0000FF"/>
                              </a:solidFill>
                            </a:rPr>
                            <a:t>: n=3</a:t>
                          </a:r>
                          <a:r>
                            <a:rPr lang="ko-KR" altLang="en-US" sz="1800" dirty="0" smtClean="0">
                              <a:solidFill>
                                <a:srgbClr val="0000FF"/>
                              </a:solidFill>
                            </a:rPr>
                            <a:t>일 때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1" i="1" u="none" strike="noStrike" cap="none" spc="0" baseline="0" smtClean="0"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𝐓</m:t>
                              </m:r>
                              <m:r>
                                <a:rPr lang="en-US" altLang="ko-KR" sz="1800" b="1" i="1" u="none" strike="noStrike" cap="none" spc="0" baseline="0" smtClean="0"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ko-KR" altLang="ko-KR" sz="18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ko-KR" sz="1800" b="1" i="1" u="none" strike="noStrike" cap="none" spc="0" baseline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1" i="1" u="none" strike="noStrike" cap="none" spc="0" baseline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ko-KR" altLang="ko-KR" sz="1800" b="1" i="1" u="none" strike="noStrike" cap="none" spc="0" baseline="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Helvetica Neue Light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 b="1" i="1" u="none" strike="noStrike" cap="none" spc="0" baseline="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Helvetica Neue Light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ko-KR" altLang="ko-KR" sz="1800" b="1" i="1" u="none" strike="noStrike" cap="none" spc="0" baseline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1" i="1" u="none" strike="noStrike" cap="none" spc="0" baseline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ko-KR" altLang="ko-KR" sz="1800" b="1" i="1" u="none" strike="noStrike" cap="none" spc="0" baseline="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Helvetica Neue Light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 b="1" i="1" u="none" strike="noStrike" cap="none" spc="0" baseline="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Helvetica Neue Light"/>
                                            </a:rPr>
                                            <m:t>𝟐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ko-KR" altLang="ko-KR" sz="1800" b="1" i="1" u="none" strike="noStrike" cap="none" spc="0" baseline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1" i="1" u="none" strike="noStrike" cap="none" spc="0" baseline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ko-KR" altLang="ko-KR" sz="1800" b="1" i="1" u="none" strike="noStrike" cap="none" spc="0" baseline="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Helvetica Neue Light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 b="1" i="1" u="none" strike="noStrike" cap="none" spc="0" baseline="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  <a:sym typeface="Helvetica Neue Light"/>
                                            </a:rPr>
                                            <m:t>𝒏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ko-KR" altLang="en-US" sz="1800" dirty="0" smtClean="0">
                              <a:solidFill>
                                <a:srgbClr val="0000FF"/>
                              </a:solidFill>
                            </a:rPr>
                            <a:t>이고 이때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1" i="1" u="none" strike="noStrike" cap="none" spc="0" baseline="0" smtClean="0"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𝐓</m:t>
                              </m:r>
                              <m:r>
                                <a:rPr lang="en-US" altLang="ko-KR" sz="1800" b="1" i="1" u="none" strike="noStrike" cap="none" spc="0" baseline="0" smtClean="0"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ko-KR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𝒏</m:t>
                                  </m:r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×</m:t>
                                  </m:r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𝒃</m:t>
                                  </m:r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×</m:t>
                                  </m:r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𝒖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800" dirty="0" smtClean="0">
                              <a:solidFill>
                                <a:srgbClr val="0000FF"/>
                              </a:solidFill>
                            </a:rPr>
                            <a:t>)</a:t>
                          </a:r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4907624"/>
                      </a:ext>
                    </a:extLst>
                  </a:tr>
                  <a:tr h="17677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Definition 2:</a:t>
                          </a:r>
                        </a:p>
                        <a:p>
                          <a:pPr latinLnBrk="1"/>
                          <a:r>
                            <a:rPr lang="en-US" altLang="ko-KR" sz="2400" dirty="0" smtClean="0"/>
                            <a:t>Event, Trace, Event Log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Event: </a:t>
                          </a:r>
                          <a:r>
                            <a:rPr lang="en-US" altLang="ko-KR" sz="2400" b="1" dirty="0" smtClean="0">
                              <a:solidFill>
                                <a:srgbClr val="FF0000"/>
                              </a:solidFill>
                            </a:rPr>
                            <a:t>(c, a, t) </a:t>
                          </a:r>
                          <a:r>
                            <a:rPr lang="ko-KR" altLang="en-US" sz="2400" dirty="0" smtClean="0"/>
                            <a:t>형태의 </a:t>
                          </a:r>
                          <a:r>
                            <a:rPr lang="en-US" altLang="ko-KR" sz="2400" dirty="0" smtClean="0"/>
                            <a:t>tuple</a:t>
                          </a:r>
                        </a:p>
                        <a:p>
                          <a:pPr latinLnBrk="1"/>
                          <a:r>
                            <a:rPr lang="en-US" altLang="ko-KR" sz="1800" dirty="0" smtClean="0">
                              <a:solidFill>
                                <a:srgbClr val="0000FF"/>
                              </a:solidFill>
                            </a:rPr>
                            <a:t>(c</a:t>
                          </a:r>
                          <a:r>
                            <a:rPr lang="ko-KR" altLang="en-US" sz="1800" dirty="0" smtClean="0">
                              <a:solidFill>
                                <a:srgbClr val="0000FF"/>
                              </a:solidFill>
                            </a:rPr>
                            <a:t>는 </a:t>
                          </a:r>
                          <a:r>
                            <a:rPr lang="en-US" altLang="ko-KR" sz="1800" dirty="0" smtClean="0">
                              <a:solidFill>
                                <a:srgbClr val="0000FF"/>
                              </a:solidFill>
                            </a:rPr>
                            <a:t>case id, a</a:t>
                          </a:r>
                          <a:r>
                            <a:rPr lang="ko-KR" altLang="en-US" sz="1800" dirty="0" smtClean="0">
                              <a:solidFill>
                                <a:srgbClr val="0000FF"/>
                              </a:solidFill>
                            </a:rPr>
                            <a:t>는 </a:t>
                          </a:r>
                          <a:r>
                            <a:rPr lang="en-US" altLang="ko-KR" sz="1800" dirty="0" smtClean="0">
                              <a:solidFill>
                                <a:srgbClr val="0000FF"/>
                              </a:solidFill>
                            </a:rPr>
                            <a:t>activity</a:t>
                          </a:r>
                          <a:r>
                            <a:rPr lang="en-US" altLang="ko-KR" sz="1800" baseline="0" dirty="0" smtClean="0">
                              <a:solidFill>
                                <a:srgbClr val="0000FF"/>
                              </a:solidFill>
                            </a:rPr>
                            <a:t> (event type), t</a:t>
                          </a:r>
                          <a:r>
                            <a:rPr lang="ko-KR" altLang="en-US" sz="1800" baseline="0" dirty="0" smtClean="0">
                              <a:solidFill>
                                <a:srgbClr val="0000FF"/>
                              </a:solidFill>
                            </a:rPr>
                            <a:t>는 </a:t>
                          </a:r>
                          <a:r>
                            <a:rPr lang="en-US" altLang="ko-KR" sz="1800" baseline="0" dirty="0" smtClean="0">
                              <a:solidFill>
                                <a:srgbClr val="0000FF"/>
                              </a:solidFill>
                            </a:rPr>
                            <a:t>timestamp)</a:t>
                          </a:r>
                        </a:p>
                        <a:p>
                          <a:pPr latinLnBrk="1"/>
                          <a:r>
                            <a:rPr lang="en-US" altLang="ko-KR" sz="2400" b="1" baseline="0" dirty="0" smtClean="0"/>
                            <a:t>Trace: </a:t>
                          </a:r>
                          <a:r>
                            <a:rPr lang="en-US" altLang="ko-KR" sz="2400" baseline="0" dirty="0" smtClean="0"/>
                            <a:t>event</a:t>
                          </a:r>
                          <a:r>
                            <a:rPr lang="ko-KR" altLang="en-US" sz="2400" baseline="0" dirty="0" smtClean="0"/>
                            <a:t>의 비어 있지 않은 </a:t>
                          </a:r>
                          <a:r>
                            <a:rPr lang="en-US" altLang="ko-KR" sz="2400" baseline="0" dirty="0" smtClean="0"/>
                            <a:t>sequence,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400" b="1" i="1" u="none" strike="noStrike" cap="none" spc="0" baseline="0" smtClean="0"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𝝈</m:t>
                              </m:r>
                              <m:r>
                                <a:rPr lang="en-US" altLang="ko-KR" sz="2400" b="1" i="1" u="none" strike="noStrike" cap="none" spc="0" baseline="0" smtClean="0"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= &lt;</m:t>
                              </m:r>
                              <m:sSub>
                                <m:sSubPr>
                                  <m:ctrlPr>
                                    <a:rPr lang="ko-KR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2400" b="1" i="1" u="none" strike="noStrike" cap="none" spc="0" baseline="0"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ko-KR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𝒆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2400" b="1" i="1" u="none" strike="noStrike" cap="none" spc="0" baseline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1" i="1" u="none" strike="noStrike" cap="none" spc="0" baseline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𝝈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ko-KR" sz="2400" b="1" i="1" u="none" strike="noStrike" cap="none" spc="0" baseline="0"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&gt;</m:t>
                              </m:r>
                            </m:oMath>
                          </a14:m>
                          <a:endParaRPr lang="en-US" altLang="ko-KR" sz="2400" dirty="0" smtClean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latinLnBrk="1"/>
                          <a:r>
                            <a:rPr lang="en-US" altLang="ko-KR" sz="2400" b="1" dirty="0" smtClean="0"/>
                            <a:t>Event log L: </a:t>
                          </a:r>
                          <a:r>
                            <a:rPr lang="en-US" altLang="ko-KR" sz="2400" dirty="0" smtClean="0"/>
                            <a:t>trace</a:t>
                          </a:r>
                          <a:r>
                            <a:rPr lang="ko-KR" altLang="en-US" sz="2400" dirty="0" smtClean="0"/>
                            <a:t>의 집합</a:t>
                          </a:r>
                          <a:r>
                            <a:rPr lang="en-US" altLang="ko-KR" sz="2400" dirty="0" smtClean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400" b="1" i="1" u="none" strike="noStrike" cap="none" spc="0" baseline="0" smtClean="0"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ko-KR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2400" b="1" i="1" u="none" strike="noStrike" cap="none" spc="0" baseline="0"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ko-KR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𝝈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2400" b="1" i="1" u="none" strike="noStrike" cap="none" spc="0" baseline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1" i="1" u="none" strike="noStrike" cap="none" spc="0" baseline="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𝑳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ko-KR" sz="2400" b="1" i="1" u="none" strike="noStrike" cap="none" spc="0" baseline="0" smtClean="0"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}</m:t>
                              </m:r>
                            </m:oMath>
                          </a14:m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6186075"/>
                      </a:ext>
                    </a:extLst>
                  </a:tr>
                  <a:tr h="17677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Definition 3:</a:t>
                          </a:r>
                        </a:p>
                        <a:p>
                          <a:pPr latinLnBrk="1"/>
                          <a:r>
                            <a:rPr lang="en-US" altLang="ko-KR" sz="2400" dirty="0" smtClean="0"/>
                            <a:t>Prefix and Label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Prefix:</a:t>
                          </a:r>
                          <a:r>
                            <a:rPr lang="en-US" altLang="ko-KR" sz="2400" b="1" baseline="0" dirty="0" smtClean="0"/>
                            <a:t> </a:t>
                          </a:r>
                          <a:r>
                            <a:rPr lang="en-US" altLang="ko-KR" sz="2400" baseline="0" dirty="0" smtClean="0"/>
                            <a:t>trace</a:t>
                          </a:r>
                          <a:r>
                            <a:rPr lang="ko-KR" altLang="en-US" sz="2400" baseline="0" dirty="0" smtClean="0"/>
                            <a:t>의 </a:t>
                          </a:r>
                          <a:r>
                            <a:rPr lang="ko-KR" altLang="en-US" sz="2400" b="1" baseline="0" dirty="0" smtClean="0">
                              <a:solidFill>
                                <a:srgbClr val="FF0000"/>
                              </a:solidFill>
                            </a:rPr>
                            <a:t>부분 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FF0000"/>
                              </a:solidFill>
                            </a:rPr>
                            <a:t>sequence</a:t>
                          </a:r>
                        </a:p>
                        <a:p>
                          <a:pPr latinLnBrk="1"/>
                          <a:r>
                            <a:rPr lang="en-US" altLang="ko-KR" sz="1800" baseline="0" dirty="0" smtClean="0">
                              <a:solidFill>
                                <a:srgbClr val="0000FF"/>
                              </a:solidFill>
                            </a:rPr>
                            <a:t>(</a:t>
                          </a:r>
                          <a:r>
                            <a:rPr lang="ko-KR" altLang="en-US" sz="1800" baseline="0" dirty="0" smtClean="0">
                              <a:solidFill>
                                <a:srgbClr val="0000FF"/>
                              </a:solidFill>
                            </a:rPr>
                            <a:t>예</a:t>
                          </a:r>
                          <a:r>
                            <a:rPr lang="en-US" altLang="ko-KR" sz="1800" baseline="0" dirty="0" smtClean="0">
                              <a:solidFill>
                                <a:srgbClr val="0000FF"/>
                              </a:solidFill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1" i="1" u="none" strike="noStrike" cap="none" spc="0" baseline="0" smtClean="0"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𝝈</m:t>
                              </m:r>
                              <m:r>
                                <a:rPr lang="en-US" altLang="ko-KR" sz="1800" b="1" i="1" u="none" strike="noStrike" cap="none" spc="0" baseline="0" smtClean="0"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=&lt;</m:t>
                              </m:r>
                              <m:sSub>
                                <m:sSubPr>
                                  <m:ctrlPr>
                                    <a:rPr lang="ko-KR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800" b="1" i="1" u="none" strike="noStrike" cap="none" spc="0" baseline="0"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ko-KR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u="none" strike="noStrike" cap="none" spc="0" baseline="0"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ko-KR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𝒆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ko-KR" altLang="ko-KR" sz="1800" b="1" i="1" u="none" strike="noStrike" cap="none" spc="0" baseline="0"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1" i="1" u="none" strike="noStrike" cap="none" spc="0" baseline="0"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𝝈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ko-KR" sz="1800" b="1" i="1" u="none" strike="noStrike" cap="none" spc="0" baseline="0"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&gt;</m:t>
                              </m:r>
                            </m:oMath>
                          </a14:m>
                          <a:r>
                            <a:rPr lang="ko-KR" altLang="en-US" sz="1800" dirty="0" smtClean="0">
                              <a:solidFill>
                                <a:srgbClr val="0000FF"/>
                              </a:solidFill>
                            </a:rPr>
                            <a:t>일 때 </a:t>
                          </a:r>
                          <a:r>
                            <a:rPr lang="en-US" altLang="ko-KR" sz="1800" dirty="0" smtClean="0">
                              <a:solidFill>
                                <a:srgbClr val="0000FF"/>
                              </a:solidFill>
                            </a:rPr>
                            <a:t>length k</a:t>
                          </a:r>
                          <a:r>
                            <a:rPr lang="ko-KR" altLang="en-US" sz="1800" dirty="0" smtClean="0">
                              <a:solidFill>
                                <a:srgbClr val="0000FF"/>
                              </a:solidFill>
                            </a:rPr>
                            <a:t>인 </a:t>
                          </a:r>
                          <a:r>
                            <a:rPr lang="en-US" altLang="ko-KR" sz="1800" dirty="0" smtClean="0">
                              <a:solidFill>
                                <a:srgbClr val="0000FF"/>
                              </a:solidFill>
                            </a:rPr>
                            <a:t>prefix</a:t>
                          </a:r>
                          <a:r>
                            <a:rPr lang="ko-KR" altLang="en-US" sz="1800" dirty="0" smtClean="0">
                              <a:solidFill>
                                <a:srgbClr val="0000FF"/>
                              </a:solidFill>
                            </a:rPr>
                            <a:t>는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ko-KR" altLang="ko-KR" sz="1800" b="1" i="1" u="none" strike="noStrike" cap="none" spc="0" baseline="0" smtClean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ko-KR" altLang="ko-KR" sz="1800" b="1" i="1" u="none" strike="noStrike" cap="none" spc="0" baseline="0"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b="1" i="1" u="none" strike="noStrike" cap="none" spc="0" baseline="0"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  <a:sym typeface="Helvetica Neue Light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ko-KR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𝝈</m:t>
                                  </m:r>
                                </m:e>
                              </m:d>
                              <m:r>
                                <a:rPr lang="en-US" altLang="ko-KR" sz="1800" b="1" i="1" u="none" strike="noStrike" cap="none" spc="0" baseline="0"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=&lt;</m:t>
                              </m:r>
                              <m:sSub>
                                <m:sSubPr>
                                  <m:ctrlPr>
                                    <a:rPr lang="ko-KR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ko-KR" sz="1800" b="1" i="1" u="none" strike="noStrike" cap="none" spc="0" baseline="0"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ko-KR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ko-KR" sz="1800" b="1" i="1" u="none" strike="noStrike" cap="none" spc="0" baseline="0"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1800" b="1" i="1" u="none" strike="noStrike" cap="none" spc="0" baseline="0">
                                  <a:solidFill>
                                    <a:srgbClr val="0000FF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&gt;</m:t>
                              </m:r>
                            </m:oMath>
                          </a14:m>
                          <a:r>
                            <a:rPr lang="en-US" altLang="ko-KR" sz="1800" dirty="0" smtClean="0">
                              <a:solidFill>
                                <a:srgbClr val="0000FF"/>
                              </a:solidFill>
                            </a:rPr>
                            <a:t>)</a:t>
                          </a:r>
                        </a:p>
                        <a:p>
                          <a:pPr latinLnBrk="1"/>
                          <a:r>
                            <a:rPr lang="en-US" altLang="ko-KR" sz="2400" b="1" dirty="0" smtClean="0">
                              <a:solidFill>
                                <a:schemeClr val="tx1"/>
                              </a:solidFill>
                            </a:rPr>
                            <a:t>Label: </a:t>
                          </a:r>
                          <a:r>
                            <a:rPr lang="en-US" altLang="ko-KR" sz="2400" b="1" dirty="0" smtClean="0">
                              <a:solidFill>
                                <a:srgbClr val="FF0000"/>
                              </a:solidFill>
                            </a:rPr>
                            <a:t>length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FF0000"/>
                              </a:solidFill>
                            </a:rPr>
                            <a:t> k</a:t>
                          </a:r>
                          <a:r>
                            <a:rPr lang="ko-KR" altLang="en-US" sz="2400" b="1" baseline="0" dirty="0" smtClean="0">
                              <a:solidFill>
                                <a:srgbClr val="FF0000"/>
                              </a:solidFill>
                            </a:rPr>
                            <a:t>인 </a:t>
                          </a:r>
                          <a:r>
                            <a:rPr lang="en-US" altLang="ko-KR" sz="2400" b="1" baseline="0" dirty="0" smtClean="0">
                              <a:solidFill>
                                <a:srgbClr val="FF0000"/>
                              </a:solidFill>
                            </a:rPr>
                            <a:t>prefix</a:t>
                          </a:r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에 대한 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label</a:t>
                          </a:r>
                          <a:r>
                            <a:rPr lang="ko-KR" altLang="en-US" sz="2400" baseline="0" dirty="0" smtClean="0">
                              <a:solidFill>
                                <a:schemeClr val="tx1"/>
                              </a:solidFill>
                            </a:rPr>
                            <a:t>은 다음과 같다</a:t>
                          </a:r>
                          <a:r>
                            <a:rPr lang="en-US" altLang="ko-KR" sz="2400" baseline="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ko-KR" altLang="ko-KR" sz="2400" b="1" i="1" u="none" strike="noStrike" cap="none" spc="0" baseline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𝒍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ko-KR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1" i="1" u="none" strike="noStrike" cap="none" spc="0" baseline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  <a:sym typeface="Helvetica Neue Light"/>
                                          </a:rPr>
                                          <m:t>𝒌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𝝈</m:t>
                                    </m:r>
                                  </m:e>
                                </m:d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=&lt;</m:t>
                                </m:r>
                                <m:sSub>
                                  <m:sSubPr>
                                    <m:ctrlPr>
                                      <a:rPr lang="ko-KR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𝒌</m:t>
                                    </m:r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+</m:t>
                                    </m:r>
                                    <m:r>
                                      <a:rPr lang="en-US" altLang="ko-KR" sz="2400" b="1" i="1" u="none" strike="noStrike" cap="none" spc="0" baseline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  <a:sym typeface="Helvetica Neue Light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sz="2400" b="1" i="1" u="none" strike="noStrike" cap="none" spc="0" baseline="0">
                                    <a:solidFill>
                                      <a:srgbClr val="FF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Helvetica Neue Light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98334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189783"/>
                  </p:ext>
                </p:extLst>
              </p:nvPr>
            </p:nvGraphicFramePr>
            <p:xfrm>
              <a:off x="869267" y="3450394"/>
              <a:ext cx="11093138" cy="530331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64586">
                      <a:extLst>
                        <a:ext uri="{9D8B030D-6E8A-4147-A177-3AD203B41FA5}">
                          <a16:colId xmlns:a16="http://schemas.microsoft.com/office/drawing/2014/main" val="3537160469"/>
                        </a:ext>
                      </a:extLst>
                    </a:gridCol>
                    <a:gridCol w="8728552">
                      <a:extLst>
                        <a:ext uri="{9D8B030D-6E8A-4147-A177-3AD203B41FA5}">
                          <a16:colId xmlns:a16="http://schemas.microsoft.com/office/drawing/2014/main" val="590272686"/>
                        </a:ext>
                      </a:extLst>
                    </a:gridCol>
                  </a:tblGrid>
                  <a:tr h="17677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Definition</a:t>
                          </a:r>
                          <a:r>
                            <a:rPr lang="en-US" altLang="ko-KR" sz="2400" b="1" baseline="0" dirty="0" smtClean="0"/>
                            <a:t> 1:</a:t>
                          </a:r>
                        </a:p>
                        <a:p>
                          <a:pPr latinLnBrk="1"/>
                          <a:r>
                            <a:rPr lang="en-US" altLang="ko-KR" sz="2400" baseline="0" dirty="0" smtClean="0"/>
                            <a:t>Vector, Matrix, Tensor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146" t="-690" r="-140" b="-20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4907624"/>
                      </a:ext>
                    </a:extLst>
                  </a:tr>
                  <a:tr h="17677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Definition 2:</a:t>
                          </a:r>
                        </a:p>
                        <a:p>
                          <a:pPr latinLnBrk="1"/>
                          <a:r>
                            <a:rPr lang="en-US" altLang="ko-KR" sz="2400" dirty="0" smtClean="0"/>
                            <a:t>Event, Trace, Event Log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146" t="-100690" r="-140" b="-10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6186075"/>
                      </a:ext>
                    </a:extLst>
                  </a:tr>
                  <a:tr h="176777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400" b="1" dirty="0" smtClean="0"/>
                            <a:t>Definition 3:</a:t>
                          </a:r>
                        </a:p>
                        <a:p>
                          <a:pPr latinLnBrk="1"/>
                          <a:r>
                            <a:rPr lang="en-US" altLang="ko-KR" sz="2400" dirty="0" smtClean="0"/>
                            <a:t>Prefix and Label</a:t>
                          </a:r>
                          <a:endParaRPr lang="ko-KR" altLang="en-US" sz="24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7146" t="-200690" r="-140" b="-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98334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3057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smtClean="0"/>
              <a:t>Paper: </a:t>
            </a:r>
            <a:r>
              <a:rPr lang="en-US" altLang="ko-KR" dirty="0"/>
              <a:t>XNAP: Making LSTM-based Next Activity Predictions Explainable by Using LRP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1"/>
            <a:ext cx="11917310" cy="240816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논문 소개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Layer-wise Relevance Propagation for LSTMs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LRP (Layer-wise Relevance Propagation)</a:t>
            </a:r>
            <a:r>
              <a:rPr lang="ko-KR" altLang="en-US" dirty="0" smtClean="0"/>
              <a:t>은 </a:t>
            </a:r>
            <a:r>
              <a:rPr lang="en-US" altLang="ko-KR" b="1" dirty="0" smtClean="0">
                <a:solidFill>
                  <a:srgbClr val="0000FF"/>
                </a:solidFill>
              </a:rPr>
              <a:t>Deep Neural Network</a:t>
            </a:r>
            <a:r>
              <a:rPr lang="ko-KR" altLang="en-US" b="1" dirty="0" smtClean="0">
                <a:solidFill>
                  <a:srgbClr val="0000FF"/>
                </a:solidFill>
              </a:rPr>
              <a:t>의 예측에 대해 설명</a:t>
            </a:r>
            <a:r>
              <a:rPr lang="ko-KR" altLang="en-US" dirty="0" smtClean="0"/>
              <a:t>하기 위한 기술로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같이 작동함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972162"/>
                  </p:ext>
                </p:extLst>
              </p:nvPr>
            </p:nvGraphicFramePr>
            <p:xfrm>
              <a:off x="963135" y="4873082"/>
              <a:ext cx="11057880" cy="276550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57880">
                      <a:extLst>
                        <a:ext uri="{9D8B030D-6E8A-4147-A177-3AD203B41FA5}">
                          <a16:colId xmlns:a16="http://schemas.microsoft.com/office/drawing/2014/main" val="789454939"/>
                        </a:ext>
                      </a:extLst>
                    </a:gridCol>
                  </a:tblGrid>
                  <a:tr h="2765502">
                    <a:tc>
                      <a:txBody>
                        <a:bodyPr/>
                        <a:lstStyle/>
                        <a:p>
                          <a:pPr marL="457200" indent="-457200" algn="ctr" latinLnBrk="1">
                            <a:buAutoNum type="arabicPeriod"/>
                          </a:pPr>
                          <a:r>
                            <a:rPr lang="ko-KR" altLang="en-US" sz="2400" dirty="0" smtClean="0"/>
                            <a:t>주어진 입력 </a:t>
                          </a:r>
                          <a:r>
                            <a:rPr lang="en-US" altLang="ko-KR" sz="2400" dirty="0" smtClean="0"/>
                            <a:t>sequence</a:t>
                          </a:r>
                          <a:r>
                            <a:rPr lang="en-US" altLang="ko-KR" sz="24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400" b="1" i="1" u="none" strike="noStrike" cap="none" spc="0" baseline="0" smtClean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𝝈</m:t>
                              </m:r>
                              <m:r>
                                <a:rPr lang="en-US" altLang="ko-KR" sz="2400" b="1" i="1" u="none" strike="noStrike" cap="none" spc="0" baseline="0" smtClean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= &lt;</m:t>
                              </m:r>
                              <m:sSup>
                                <m:sSupPr>
                                  <m:ctrlPr>
                                    <a:rPr lang="ko-KR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(</m:t>
                                  </m:r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𝟏</m:t>
                                  </m:r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2400" b="1" i="1" u="none" strike="noStrike" cap="none" spc="0" baseline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ko-KR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(</m:t>
                                  </m:r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𝟐</m:t>
                                  </m:r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2400" b="1" i="1" u="none" strike="noStrike" cap="none" spc="0" baseline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ko-KR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(</m:t>
                                  </m:r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𝟑</m:t>
                                  </m:r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ko-KR" sz="2400" b="1" i="1" u="none" strike="noStrike" cap="none" spc="0" baseline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&gt;</m:t>
                              </m:r>
                            </m:oMath>
                          </a14:m>
                          <a:r>
                            <a:rPr lang="ko-KR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에 대해</a:t>
                          </a:r>
                          <a:r>
                            <a:rPr lang="en-US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, </a:t>
                          </a:r>
                          <a:r>
                            <a:rPr lang="ko-KR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학습된 </a:t>
                          </a:r>
                          <a:r>
                            <a:rPr lang="en-US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DNN </a:t>
                          </a:r>
                          <a:r>
                            <a:rPr lang="ko-KR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모델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𝒄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를 이용하여 </a:t>
                          </a:r>
                          <a:r>
                            <a:rPr lang="ko-KR" altLang="ko-KR" sz="2400" b="1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출력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400" b="1" i="1" u="none" strike="noStrike" cap="none" spc="0" baseline="0" smtClean="0"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𝒐</m:t>
                              </m:r>
                              <m:r>
                                <a:rPr lang="en-US" altLang="ko-KR" sz="2400" b="1" i="1" u="none" strike="noStrike" cap="none" spc="0" baseline="0" smtClean="0"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ko-KR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𝒄</m:t>
                                  </m:r>
                                </m:sub>
                              </m:sSub>
                              <m:r>
                                <a:rPr lang="en-US" altLang="ko-KR" sz="2400" b="1" i="1" u="none" strike="noStrike" cap="none" spc="0" baseline="0"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(</m:t>
                              </m:r>
                              <m:r>
                                <a:rPr lang="en-US" altLang="ko-KR" sz="2400" b="1" i="1" u="none" strike="noStrike" cap="none" spc="0" baseline="0"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𝝈</m:t>
                              </m:r>
                              <m:r>
                                <a:rPr lang="en-US" altLang="ko-KR" sz="2400" b="1" i="1" u="none" strike="noStrike" cap="none" spc="0" baseline="0"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ko-KR" sz="2400" b="1" i="0" u="none" strike="noStrike" cap="none" spc="0" baseline="0" dirty="0"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 </a:t>
                          </a:r>
                          <a:r>
                            <a:rPr lang="ko-KR" altLang="ko-KR" sz="2400" b="1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계산</a:t>
                          </a:r>
                          <a:endParaRPr lang="en-US" altLang="ko-KR" sz="2400" b="1" i="0" u="none" strike="noStrike" cap="none" spc="0" baseline="0" dirty="0" smtClean="0">
                            <a:solidFill>
                              <a:schemeClr val="tx1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  <a:p>
                          <a:pPr marL="457200" indent="-457200" algn="ctr" latinLnBrk="1">
                            <a:buAutoNum type="arabicPeriod"/>
                          </a:pPr>
                          <a:r>
                            <a:rPr lang="en-US" altLang="ko-KR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LRP</a:t>
                          </a:r>
                          <a:r>
                            <a:rPr lang="ko-KR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는 출력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400" b="1" i="1" u="none" strike="noStrike" cap="none" spc="0" baseline="0" smtClean="0"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𝒐</m:t>
                              </m:r>
                            </m:oMath>
                          </a14:m>
                          <a:r>
                            <a:rPr lang="ko-KR" altLang="ko-KR" sz="2400" b="1" i="0" u="none" strike="noStrike" cap="none" spc="0" baseline="0" dirty="0"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를 모델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altLang="ko-KR" sz="2400" b="1" i="1" u="none" strike="noStrike" cap="none" spc="0" baseline="0">
                                      <a:solidFill>
                                        <a:srgbClr val="FF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Helvetica Neue Light"/>
                                    </a:rPr>
                                    <m:t>𝒄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ko-KR" sz="2400" b="1" i="0" u="none" strike="noStrike" cap="none" spc="0" baseline="0" dirty="0"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에 </a:t>
                          </a:r>
                          <a:r>
                            <a:rPr lang="en-US" altLang="ko-KR" sz="2400" b="1" i="0" u="none" strike="noStrike" cap="none" spc="0" baseline="0" dirty="0"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reverse-propagate</a:t>
                          </a:r>
                          <a:r>
                            <a:rPr lang="ko-KR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하고</a:t>
                          </a:r>
                          <a:r>
                            <a:rPr lang="en-US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, </a:t>
                          </a:r>
                          <a:r>
                            <a:rPr lang="ko-KR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각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400" b="0" i="1" u="none" strike="noStrike" cap="none" spc="0" baseline="0"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Neue Light"/>
                                </a:rPr>
                                <m:t>𝜎</m:t>
                              </m:r>
                            </m:oMath>
                          </a14:m>
                          <a:r>
                            <a:rPr lang="ko-KR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의 </a:t>
                          </a:r>
                          <a:r>
                            <a:rPr lang="en-US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input variable</a:t>
                          </a:r>
                          <a:r>
                            <a:rPr lang="ko-KR" altLang="ko-KR" sz="2400" b="0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에 </a:t>
                          </a:r>
                          <a:r>
                            <a:rPr lang="en-US" altLang="ko-KR" sz="2400" b="1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relevance value</a:t>
                          </a:r>
                          <a:r>
                            <a:rPr lang="ko-KR" altLang="ko-KR" sz="2400" b="1" i="0" u="none" strike="noStrike" cap="none" spc="0" baseline="0" dirty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를 </a:t>
                          </a:r>
                          <a:r>
                            <a:rPr lang="ko-KR" altLang="ko-KR" sz="2400" b="1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할당</a:t>
                          </a:r>
                          <a:endParaRPr lang="en-US" altLang="ko-KR" sz="2400" b="1" i="0" u="none" strike="noStrike" cap="none" spc="0" baseline="0" dirty="0" smtClean="0">
                            <a:solidFill>
                              <a:schemeClr val="tx1"/>
                            </a:solidFill>
                            <a:effectLst/>
                            <a:uFillTx/>
                            <a:latin typeface="+mn-lt"/>
                            <a:ea typeface="+mn-ea"/>
                            <a:cs typeface="+mn-cs"/>
                            <a:sym typeface="Helvetica Neue Light"/>
                          </a:endParaRPr>
                        </a:p>
                        <a:p>
                          <a:pPr marL="457200" indent="-457200" algn="ctr" latinLnBrk="1">
                            <a:buAutoNum type="arabicPeriod"/>
                          </a:pPr>
                          <a:r>
                            <a:rPr lang="en-US" altLang="ko-KR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relevance value</a:t>
                          </a:r>
                          <a:r>
                            <a:rPr lang="ko-KR" altLang="ko-KR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는 </a:t>
                          </a:r>
                          <a:r>
                            <a:rPr lang="ko-KR" altLang="ko-KR" sz="2400" b="1" i="0" u="none" strike="noStrike" cap="none" spc="0" baseline="0" dirty="0" smtClean="0"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입력 변수가 예측에 얼마나 기여</a:t>
                          </a:r>
                          <a:r>
                            <a:rPr lang="ko-KR" altLang="ko-KR" sz="2400" b="1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했는지</a:t>
                          </a:r>
                          <a:r>
                            <a:rPr lang="ko-KR" altLang="ko-KR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를 나타</a:t>
                          </a:r>
                          <a:r>
                            <a:rPr lang="ko-KR" altLang="en-US" sz="2400" b="0" i="0" u="none" strike="noStrike" cap="none" spc="0" baseline="0" dirty="0" smtClean="0"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+mn-lt"/>
                              <a:ea typeface="+mn-ea"/>
                              <a:cs typeface="+mn-cs"/>
                              <a:sym typeface="Helvetica Neue Light"/>
                            </a:rPr>
                            <a:t>냄</a:t>
                          </a:r>
                          <a:endParaRPr lang="ko-KR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20985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6972162"/>
                  </p:ext>
                </p:extLst>
              </p:nvPr>
            </p:nvGraphicFramePr>
            <p:xfrm>
              <a:off x="963135" y="4873082"/>
              <a:ext cx="11057880" cy="276550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57880">
                      <a:extLst>
                        <a:ext uri="{9D8B030D-6E8A-4147-A177-3AD203B41FA5}">
                          <a16:colId xmlns:a16="http://schemas.microsoft.com/office/drawing/2014/main" val="789454939"/>
                        </a:ext>
                      </a:extLst>
                    </a:gridCol>
                  </a:tblGrid>
                  <a:tr h="276550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" t="-220" r="-165" b="-4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0985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73342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4337</TotalTime>
  <Words>732</Words>
  <Application>Microsoft Office PowerPoint</Application>
  <PresentationFormat>Custom</PresentationFormat>
  <Paragraphs>223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Kaggle Competition</vt:lpstr>
      <vt:lpstr>Kaggle Competition</vt:lpstr>
      <vt:lpstr>Kaggle Competition</vt:lpstr>
      <vt:lpstr>Paper: XNAP: Making LSTM-based Next Activity Predictions Explainable by Using LRP</vt:lpstr>
      <vt:lpstr>Paper: XNAP: Making LSTM-based Next Activity Predictions Explainable by Using LRP</vt:lpstr>
      <vt:lpstr>Paper: XNAP: Making LSTM-based Next Activity Predictions Explainable by Using LRP</vt:lpstr>
      <vt:lpstr>Paper: XNAP: Making LSTM-based Next Activity Predictions Explainable by Using LRP</vt:lpstr>
      <vt:lpstr>Paper: XNAP: Making LSTM-based Next Activity Predictions Explainable by Using LRP</vt:lpstr>
      <vt:lpstr>Paper: XNAP: Making LSTM-based Next Activity Predictions Explainable by Using LRP</vt:lpstr>
      <vt:lpstr>Paper: XNAP: Making LSTM-based Next Activity Predictions Explainable by Using LRP</vt:lpstr>
      <vt:lpstr>Paper: XNAP: Making LSTM-based Next Activity Predictions Explainable by Using LRP</vt:lpstr>
      <vt:lpstr>Paper: XNAP: Making LSTM-based Next Activity Predictions Explainable by Using LRP</vt:lpstr>
      <vt:lpstr>Paper: XNAP: Making LSTM-based Next Activity Predictions Explainable by Using LRP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2428</cp:revision>
  <cp:lastPrinted>2020-05-01T05:17:35Z</cp:lastPrinted>
  <dcterms:modified xsi:type="dcterms:W3CDTF">2020-12-11T03:17:25Z</dcterms:modified>
</cp:coreProperties>
</file>