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41" r:id="rId5"/>
    <p:sldId id="342" r:id="rId6"/>
    <p:sldId id="365" r:id="rId7"/>
    <p:sldId id="366" r:id="rId8"/>
    <p:sldId id="352" r:id="rId9"/>
    <p:sldId id="358" r:id="rId10"/>
    <p:sldId id="367" r:id="rId11"/>
    <p:sldId id="368" r:id="rId12"/>
    <p:sldId id="369" r:id="rId13"/>
    <p:sldId id="370" r:id="rId14"/>
    <p:sldId id="371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8050"/>
    <a:srgbClr val="FF0000"/>
    <a:srgbClr val="5500FF"/>
    <a:srgbClr val="E9D3BD"/>
    <a:srgbClr val="000000"/>
    <a:srgbClr val="00A2FF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anta-2019-revenge-of-the-accountants" TargetMode="External"/><Relationship Id="rId2" Type="http://schemas.openxmlformats.org/officeDocument/2006/relationships/hyperlink" Target="https://www.kaggle.com/c/dogs-vs-cats-redux-kernels-editio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5.02074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20.07.24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X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en-US" altLang="ko-KR" dirty="0">
                <a:sym typeface="Helvetica"/>
              </a:rPr>
              <a:t>for Classification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1" y="2200938"/>
                <a:ext cx="11466762" cy="5715841"/>
              </a:xfr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Definitions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Knowledge Base (KB)</a:t>
                </a:r>
              </a:p>
              <a:p>
                <a:pPr lvl="2" latinLnBrk="1"/>
                <a:r>
                  <a:rPr lang="en-US" altLang="ko-KR" sz="2800" dirty="0"/>
                  <a:t>Knowledge Base KB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ko-KR" altLang="ko-KR" sz="2800" i="1" smtClean="0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&lt;</m:t>
                        </m:r>
                        <m:sSub>
                          <m:sSubPr>
                            <m:ctrlPr>
                              <a:rPr lang="ko-KR" altLang="ko-KR" sz="2800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800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&gt;, …, &lt;</m:t>
                        </m:r>
                        <m:sSub>
                          <m:sSubPr>
                            <m:ctrlPr>
                              <a:rPr lang="ko-KR" altLang="ko-KR" sz="2800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2800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0000FF"/>
                                </a:solidFill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&gt;</m:t>
                        </m:r>
                      </m:e>
                    </m:d>
                    <m:r>
                      <a:rPr lang="en-US" altLang="ko-KR" sz="2800">
                        <a:solidFill>
                          <a:srgbClr val="0000FF"/>
                        </a:solidFill>
                      </a:rPr>
                      <m:t>, 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𝟏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≤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𝒊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≤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𝒎</m:t>
                    </m:r>
                  </m:oMath>
                </a14:m>
                <a:r>
                  <a:rPr lang="ko-KR" altLang="ko-KR" sz="2800" dirty="0"/>
                  <a:t>는 </a:t>
                </a:r>
                <a:r>
                  <a:rPr lang="en-US" altLang="ko-KR" sz="2800" dirty="0"/>
                  <a:t>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smtClean="0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ko-KR" sz="2800" dirty="0"/>
                  <a:t>와 그에 대한 확률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smtClean="0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𝒑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=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𝑷</m:t>
                    </m:r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(</m:t>
                    </m:r>
                    <m:sSub>
                      <m:sSubPr>
                        <m:ctrlPr>
                          <a:rPr lang="ko-KR" altLang="ko-KR" sz="2800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𝒊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)</m:t>
                    </m:r>
                  </m:oMath>
                </a14:m>
                <a:r>
                  <a:rPr lang="ko-KR" altLang="ko-KR" sz="2800" dirty="0"/>
                  <a:t>의 </a:t>
                </a:r>
                <a:r>
                  <a:rPr lang="en-US" altLang="ko-KR" sz="2800" dirty="0" smtClean="0"/>
                  <a:t>pair</a:t>
                </a:r>
                <a:r>
                  <a:rPr lang="ko-KR" altLang="en-US" sz="2800" dirty="0" smtClean="0"/>
                  <a:t>임</a:t>
                </a:r>
                <a:endParaRPr lang="ko-KR" altLang="ko-KR" sz="2800" dirty="0"/>
              </a:p>
              <a:p>
                <a:pPr lvl="2"/>
                <a:r>
                  <a:rPr lang="ko-KR" altLang="ko-KR" sz="2800" dirty="0"/>
                  <a:t>각 </a:t>
                </a:r>
                <a:r>
                  <a:rPr lang="en-US" altLang="ko-KR" sz="2800" dirty="0"/>
                  <a:t>clause</a:t>
                </a:r>
                <a:r>
                  <a:rPr lang="ko-KR" altLang="ko-KR" sz="2800" dirty="0"/>
                  <a:t>는 </a:t>
                </a:r>
                <a:r>
                  <a:rPr lang="en-US" altLang="ko-KR" sz="2800" b="1" dirty="0">
                    <a:solidFill>
                      <a:srgbClr val="0000FF"/>
                    </a:solidFill>
                  </a:rPr>
                  <a:t>literal</a:t>
                </a:r>
                <a:r>
                  <a:rPr lang="ko-KR" altLang="ko-KR" sz="2800" b="1" dirty="0">
                    <a:solidFill>
                      <a:srgbClr val="0000FF"/>
                    </a:solidFill>
                  </a:rPr>
                  <a:t>의 </a:t>
                </a:r>
                <a:r>
                  <a:rPr lang="en-US" altLang="ko-KR" sz="2800" b="1" dirty="0">
                    <a:solidFill>
                      <a:srgbClr val="0000FF"/>
                    </a:solidFill>
                  </a:rPr>
                  <a:t>disjunction(</a:t>
                </a:r>
                <a:r>
                  <a:rPr lang="ko-KR" altLang="ko-KR" sz="2800" b="1" dirty="0">
                    <a:solidFill>
                      <a:srgbClr val="0000FF"/>
                    </a:solidFill>
                  </a:rPr>
                  <a:t>논리합</a:t>
                </a:r>
                <a:r>
                  <a:rPr lang="en-US" altLang="ko-KR" sz="2800" b="1" dirty="0">
                    <a:solidFill>
                      <a:srgbClr val="0000FF"/>
                    </a:solidFill>
                  </a:rPr>
                  <a:t>)</a:t>
                </a:r>
                <a:r>
                  <a:rPr lang="ko-KR" altLang="ko-KR" sz="2800" dirty="0"/>
                  <a:t>이며</a:t>
                </a:r>
                <a:r>
                  <a:rPr lang="en-US" altLang="ko-KR" sz="2800" dirty="0"/>
                  <a:t>, </a:t>
                </a:r>
                <a:r>
                  <a:rPr lang="ko-KR" altLang="ko-KR" sz="2800" dirty="0"/>
                  <a:t>각 </a:t>
                </a:r>
                <a:r>
                  <a:rPr lang="en-US" altLang="ko-KR" sz="2800" dirty="0"/>
                  <a:t>literal</a:t>
                </a:r>
                <a:r>
                  <a:rPr lang="ko-KR" altLang="ko-KR" sz="2800" dirty="0"/>
                  <a:t>은 </a:t>
                </a:r>
                <a:r>
                  <a:rPr lang="en-US" altLang="ko-KR" sz="2800" dirty="0"/>
                  <a:t>propositional variable(</a:t>
                </a:r>
                <a:r>
                  <a:rPr lang="ko-KR" altLang="ko-KR" sz="2800" dirty="0"/>
                  <a:t>명제 변수</a:t>
                </a:r>
                <a:r>
                  <a:rPr lang="en-US" altLang="ko-KR" sz="2800" dirty="0"/>
                  <a:t>, </a:t>
                </a:r>
                <a:r>
                  <a:rPr lang="ko-KR" altLang="ko-KR" sz="2800" dirty="0"/>
                  <a:t>논리식</a:t>
                </a:r>
                <a:r>
                  <a:rPr lang="en-US" altLang="ko-KR" sz="2800" dirty="0"/>
                  <a:t>) </a:t>
                </a:r>
                <a:r>
                  <a:rPr lang="ko-KR" altLang="ko-KR" sz="2800" dirty="0"/>
                  <a:t>또는 그 </a:t>
                </a:r>
                <a:r>
                  <a:rPr lang="en-US" altLang="ko-KR" sz="2800" dirty="0"/>
                  <a:t>negation(</a:t>
                </a:r>
                <a:r>
                  <a:rPr lang="ko-KR" altLang="ko-KR" sz="2800" dirty="0"/>
                  <a:t>부정</a:t>
                </a:r>
                <a:r>
                  <a:rPr lang="en-US" altLang="ko-KR" sz="2800" dirty="0" smtClean="0"/>
                  <a:t>)</a:t>
                </a:r>
                <a:r>
                  <a:rPr lang="ko-KR" altLang="en-US" sz="2800" dirty="0"/>
                  <a:t>임</a:t>
                </a:r>
                <a:endParaRPr lang="en-US" altLang="ko-KR" sz="2800" dirty="0" smtClean="0"/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Decision Tree (T)</a:t>
                </a:r>
              </a:p>
              <a:p>
                <a:pPr lvl="2"/>
                <a:r>
                  <a:rPr lang="en-US" altLang="ko-KR" sz="2800" b="1" dirty="0">
                    <a:solidFill>
                      <a:srgbClr val="0000FF"/>
                    </a:solidFill>
                  </a:rPr>
                  <a:t>T</a:t>
                </a:r>
                <a:r>
                  <a:rPr lang="ko-KR" altLang="ko-KR" sz="2800" b="1" dirty="0">
                    <a:solidFill>
                      <a:srgbClr val="0000FF"/>
                    </a:solidFill>
                  </a:rPr>
                  <a:t>가 </a:t>
                </a:r>
                <a:r>
                  <a:rPr lang="en-US" altLang="ko-KR" sz="2800" b="1" dirty="0">
                    <a:solidFill>
                      <a:srgbClr val="0000FF"/>
                    </a:solidFill>
                  </a:rPr>
                  <a:t>decision tree</a:t>
                </a:r>
                <a:r>
                  <a:rPr lang="ko-KR" altLang="ko-KR" sz="2800" dirty="0"/>
                  <a:t>일 때</a:t>
                </a:r>
                <a:r>
                  <a:rPr lang="en-US" altLang="ko-KR" sz="2800" dirty="0"/>
                  <a:t> T</a:t>
                </a:r>
                <a:r>
                  <a:rPr lang="ko-KR" altLang="ko-KR" sz="2800" dirty="0"/>
                  <a:t>에 있는 각각의 </a:t>
                </a:r>
                <a:r>
                  <a:rPr lang="en-US" altLang="ko-KR" sz="2800" dirty="0"/>
                  <a:t>non-root node</a:t>
                </a:r>
                <a:r>
                  <a:rPr lang="ko-KR" altLang="ko-KR" sz="2800" dirty="0"/>
                  <a:t>는 </a:t>
                </a:r>
                <a:r>
                  <a:rPr lang="en-US" altLang="ko-KR" sz="2800" b="1" dirty="0" smtClean="0">
                    <a:solidFill>
                      <a:srgbClr val="0000FF"/>
                    </a:solidFill>
                  </a:rPr>
                  <a:t>feature-value pair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solidFill>
                          <a:srgbClr val="0000FF"/>
                        </a:solidFill>
                      </a:rPr>
                      <m:t>𝒂</m:t>
                    </m:r>
                    <m:r>
                      <a:rPr lang="en-US" altLang="ko-KR" sz="2800" b="1" i="1">
                        <a:solidFill>
                          <a:srgbClr val="0000FF"/>
                        </a:solidFill>
                      </a:rPr>
                      <m:t>_</m:t>
                    </m:r>
                    <m:r>
                      <a:rPr lang="en-US" altLang="ko-KR" sz="2800" b="1" i="1">
                        <a:solidFill>
                          <a:srgbClr val="0000FF"/>
                        </a:solidFill>
                      </a:rPr>
                      <m:t>𝒗</m:t>
                    </m:r>
                  </m:oMath>
                </a14:m>
                <a:r>
                  <a:rPr lang="ko-KR" altLang="ko-KR" sz="2800" b="1" dirty="0">
                    <a:solidFill>
                      <a:srgbClr val="0000FF"/>
                    </a:solidFill>
                  </a:rPr>
                  <a:t>로 </a:t>
                </a:r>
                <a:r>
                  <a:rPr lang="ko-KR" altLang="ko-KR" sz="2800" b="1" dirty="0" smtClean="0">
                    <a:solidFill>
                      <a:srgbClr val="0000FF"/>
                    </a:solidFill>
                  </a:rPr>
                  <a:t>라벨링</a:t>
                </a:r>
                <a:r>
                  <a:rPr lang="ko-KR" altLang="en-US" sz="2800" dirty="0" smtClean="0"/>
                  <a:t>됨</a:t>
                </a:r>
                <a:r>
                  <a:rPr lang="en-US" altLang="ko-KR" sz="2800" dirty="0" smtClean="0"/>
                  <a:t> </a:t>
                </a:r>
                <a:r>
                  <a:rPr lang="en-US" altLang="ko-KR" sz="2800" dirty="0"/>
                  <a:t>(feature a having value v)</a:t>
                </a:r>
                <a:endParaRPr lang="ko-KR" altLang="ko-KR" sz="2800" dirty="0"/>
              </a:p>
              <a:p>
                <a:pPr lvl="1"/>
                <a:endParaRPr lang="en-US" altLang="ko-KR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1" y="2200938"/>
                <a:ext cx="11466762" cy="5715841"/>
              </a:xfrm>
              <a:blipFill>
                <a:blip r:embed="rId2"/>
                <a:stretch>
                  <a:fillRect l="-2073" t="-1706" r="-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7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X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en-US" altLang="ko-KR" dirty="0">
                <a:sym typeface="Helvetica"/>
              </a:rPr>
              <a:t>for Classification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1" y="2200938"/>
                <a:ext cx="11466762" cy="4223925"/>
              </a:xfr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Definitions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Features of Data</a:t>
                </a:r>
              </a:p>
              <a:p>
                <a:pPr lvl="2" latinLnBrk="1"/>
                <a:r>
                  <a:rPr lang="en-US" altLang="ko-KR" sz="2800" dirty="0" smtClean="0"/>
                  <a:t>Data(D)</a:t>
                </a:r>
                <a:r>
                  <a:rPr lang="ko-KR" altLang="ko-KR" sz="2800" dirty="0"/>
                  <a:t>의 </a:t>
                </a:r>
                <a:r>
                  <a:rPr lang="en-US" altLang="ko-KR" sz="2800" dirty="0"/>
                  <a:t>features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0000FF"/>
                        </a:solidFill>
                      </a:rPr>
                      <m:t>𝑭</m:t>
                    </m:r>
                    <m:r>
                      <a:rPr lang="en-US" altLang="ko-KR" sz="2800" i="1" smtClean="0">
                        <a:solidFill>
                          <a:srgbClr val="0000FF"/>
                        </a:solidFill>
                      </a:rPr>
                      <m:t>={</m:t>
                    </m:r>
                    <m:sSub>
                      <m:sSubPr>
                        <m:ctrlPr>
                          <a:rPr lang="ko-KR" altLang="ko-KR" sz="2800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𝒂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𝟏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,…, </m:t>
                    </m:r>
                    <m:sSub>
                      <m:sSubPr>
                        <m:ctrlPr>
                          <a:rPr lang="ko-KR" altLang="ko-KR" sz="2800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𝒂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𝒏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}</m:t>
                    </m:r>
                  </m:oMath>
                </a14:m>
                <a:r>
                  <a:rPr lang="en-US" altLang="ko-KR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2800" dirty="0"/>
                  <a:t>(taking values from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0000FF"/>
                        </a:solidFill>
                      </a:rPr>
                      <m:t>𝑽</m:t>
                    </m:r>
                    <m:r>
                      <a:rPr lang="en-US" altLang="ko-KR" sz="2800" i="1" smtClean="0">
                        <a:solidFill>
                          <a:srgbClr val="0000FF"/>
                        </a:solidFill>
                      </a:rPr>
                      <m:t>={</m:t>
                    </m:r>
                    <m:sSub>
                      <m:sSubPr>
                        <m:ctrlPr>
                          <a:rPr lang="ko-KR" altLang="ko-KR" sz="2800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𝒗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𝟏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,…, </m:t>
                    </m:r>
                    <m:sSub>
                      <m:sSubPr>
                        <m:ctrlPr>
                          <a:rPr lang="ko-KR" altLang="ko-KR" sz="2800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𝒗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0000FF"/>
                            </a:solidFill>
                          </a:rPr>
                          <m:t>𝒎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0000FF"/>
                        </a:solidFill>
                      </a:rPr>
                      <m:t>}</m:t>
                    </m:r>
                  </m:oMath>
                </a14:m>
                <a:r>
                  <a:rPr lang="en-US" altLang="ko-KR" sz="2800" dirty="0"/>
                  <a:t>)</a:t>
                </a:r>
                <a:endParaRPr lang="en-US" altLang="ko-KR" sz="2800" dirty="0" smtClean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smtClean="0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𝑭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𝒌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b="1" i="1">
                                <a:solidFill>
                                  <a:srgbClr val="0000FF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,…, </m:t>
                        </m:r>
                        <m:sSubSup>
                          <m:sSubSupPr>
                            <m:ctrlPr>
                              <a:rPr lang="ko-KR" altLang="ko-KR" b="1" i="1">
                                <a:solidFill>
                                  <a:srgbClr val="0000FF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∈</m:t>
                    </m:r>
                    <m:sSup>
                      <m:sSup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𝟐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𝑭</m:t>
                        </m:r>
                      </m:sup>
                    </m:sSup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\</m:t>
                    </m:r>
                    <m:r>
                      <m:rPr>
                        <m:lit/>
                      </m:rPr>
                      <a:rPr lang="en-US" altLang="ko-KR" b="1" i="1">
                        <a:solidFill>
                          <a:srgbClr val="0000FF"/>
                        </a:solidFill>
                      </a:rPr>
                      <m:t>{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}</m:t>
                    </m:r>
                    <m:r>
                      <m:rPr>
                        <m:nor/>
                      </m:rPr>
                      <a:rPr lang="ko-KR" altLang="en-US"/>
                      <m:t>즉 </m:t>
                    </m:r>
                    <m:r>
                      <m:rPr>
                        <m:nor/>
                      </m:rPr>
                      <a:rPr lang="en-US" altLang="ko-KR"/>
                      <m:t>F</m:t>
                    </m:r>
                    <m:r>
                      <m:rPr>
                        <m:nor/>
                      </m:rPr>
                      <a:rPr lang="ko-KR" altLang="en-US"/>
                      <m:t>의 멱집합에서 공집합을 제외한 것</m:t>
                    </m:r>
                  </m:oMath>
                </a14:m>
                <a:endParaRPr lang="ko-KR" altLang="ko-KR" sz="2800" dirty="0"/>
              </a:p>
              <a:p>
                <a:pPr lvl="1"/>
                <a:r>
                  <a:rPr lang="en-US" altLang="ko-KR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Linear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𝓛</m:t>
                        </m:r>
                      </m:e>
                      <m:sub>
                        <m:r>
                          <a:rPr lang="en-US" altLang="ko-KR" i="1"/>
                          <m:t>𝓚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:r>
                  <a:rPr lang="en-US" altLang="ko-KR" dirty="0"/>
                  <a:t>Literal </a:t>
                </a:r>
                <a14:m>
                  <m:oMath xmlns:m="http://schemas.openxmlformats.org/officeDocument/2006/math">
                    <m:r>
                      <a:rPr lang="en-US" altLang="ko-KR" i="1"/>
                      <m:t>𝒵</m:t>
                    </m:r>
                  </m:oMath>
                </a14:m>
                <a:r>
                  <a:rPr lang="ko-KR" altLang="ko-KR" dirty="0"/>
                  <a:t>에 대해</a:t>
                </a:r>
                <a:r>
                  <a:rPr lang="en-US" altLang="ko-KR" dirty="0"/>
                  <a:t>, clause</a:t>
                </a:r>
                <a:r>
                  <a:rPr lang="ko-KR" altLang="ko-KR" dirty="0"/>
                  <a:t>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</a:rPr>
                      <m:t>𝓒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</a:rPr>
                      <m:t>={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,…, 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𝒎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}</m:t>
                    </m:r>
                  </m:oMath>
                </a14:m>
                <a:r>
                  <a:rPr lang="ko-KR" altLang="ko-KR" dirty="0"/>
                  <a:t>인 </a:t>
                </a:r>
                <a14:m>
                  <m:oMath xmlns:m="http://schemas.openxmlformats.org/officeDocument/2006/math">
                    <m:r>
                      <a:rPr lang="en-US" altLang="ko-KR" i="1"/>
                      <m:t>𝐾𝐵</m:t>
                    </m:r>
                    <m:r>
                      <a:rPr lang="en-US" altLang="ko-KR" i="1"/>
                      <m:t> 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</a:rPr>
                      <m:t>𝓚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</a:rPr>
                      <m:t>={&lt;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𝒑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,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&gt;, …, &lt;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𝒑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𝒎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,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𝒎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&gt;}</m:t>
                    </m:r>
                  </m:oMath>
                </a14:m>
                <a:r>
                  <a:rPr lang="ko-KR" altLang="ko-KR" dirty="0"/>
                  <a:t>에 대하여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unknowns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𝒘</m:t>
                    </m:r>
                    <m:d>
                      <m:dPr>
                        <m:ctrlPr>
                          <a:rPr lang="ko-KR" altLang="ko-KR" b="1" i="1">
                            <a:solidFill>
                              <a:srgbClr val="0000FF"/>
                            </a:solidFill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00FF"/>
                            </a:solidFill>
                          </a:rPr>
                          <m:t>𝝈</m:t>
                        </m:r>
                      </m:e>
                    </m:d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, 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𝝈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∈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𝓒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∪</m:t>
                    </m:r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𝓩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구한다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  <a:endParaRPr lang="en-US" altLang="ko-KR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1" y="2200938"/>
                <a:ext cx="11466762" cy="4223925"/>
              </a:xfrm>
              <a:blipFill>
                <a:blip r:embed="rId2"/>
                <a:stretch>
                  <a:fillRect l="-2073" t="-2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58121" y="6424863"/>
                <a:ext cx="11181742" cy="2464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𝒎𝒊𝒏𝒊𝒎𝒊𝒔𝒆</m:t>
                      </m:r>
                      <m:r>
                        <a:rPr lang="en-US" altLang="ko-KR" sz="200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ko-KR" sz="2000" i="1" kern="100" dirty="0" smtClean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𝑐𝑙𝑎𝑢𝑠𝑒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0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n-US" altLang="ko-KR" sz="20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…∨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b="1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20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1" i="1" kern="100" dirty="0" smtClean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𝑐𝑙𝑎𝑢𝑠𝑒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en-US" altLang="ko-KR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lang="en-US" altLang="ko-KR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ko-KR" altLang="ko-KR" sz="20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21" y="6424863"/>
                <a:ext cx="11181742" cy="2464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390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X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en-US" altLang="ko-KR" dirty="0">
                <a:sym typeface="Helvetica"/>
              </a:rPr>
              <a:t>for Classification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39"/>
            <a:ext cx="11466762" cy="87914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41870"/>
              </p:ext>
            </p:extLst>
          </p:nvPr>
        </p:nvGraphicFramePr>
        <p:xfrm>
          <a:off x="1754463" y="3228704"/>
          <a:ext cx="9390648" cy="4680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5324">
                  <a:extLst>
                    <a:ext uri="{9D8B030D-6E8A-4147-A177-3AD203B41FA5}">
                      <a16:colId xmlns:a16="http://schemas.microsoft.com/office/drawing/2014/main" val="492086449"/>
                    </a:ext>
                  </a:extLst>
                </a:gridCol>
                <a:gridCol w="4695324">
                  <a:extLst>
                    <a:ext uri="{9D8B030D-6E8A-4147-A177-3AD203B41FA5}">
                      <a16:colId xmlns:a16="http://schemas.microsoft.com/office/drawing/2014/main" val="2854657382"/>
                    </a:ext>
                  </a:extLst>
                </a:gridCol>
              </a:tblGrid>
              <a:tr h="2790066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84121"/>
                  </a:ext>
                </a:extLst>
              </a:tr>
              <a:tr h="1890217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Decision Tree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로부터 </a:t>
                      </a:r>
                      <a:r>
                        <a:rPr lang="en-US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root-to-leaf path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를 통해 </a:t>
                      </a:r>
                      <a:r>
                        <a:rPr lang="en-US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clause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를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Decision Tree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를 생성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한 다음 그 </a:t>
                      </a:r>
                      <a:r>
                        <a:rPr lang="en-US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tree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의 </a:t>
                      </a:r>
                      <a:r>
                        <a:rPr lang="en-US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path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로부터 </a:t>
                      </a:r>
                      <a:r>
                        <a:rPr lang="en-US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clause</a:t>
                      </a:r>
                      <a:r>
                        <a:rPr lang="ko-KR" altLang="ko-KR" sz="2800" b="0" i="0" u="none" strike="noStrike" cap="none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  <a:sym typeface="Helvetica Neue Light"/>
                        </a:rPr>
                        <a:t>를 생성</a:t>
                      </a:r>
                      <a:endParaRPr lang="ko-KR" altLang="en-US" sz="2800" b="0" dirty="0">
                        <a:solidFill>
                          <a:srgbClr val="0000FF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985027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34" y="3473573"/>
            <a:ext cx="3901123" cy="229379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16317" y="3601682"/>
            <a:ext cx="4537494" cy="20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83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X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en-US" altLang="ko-KR" dirty="0">
                <a:sym typeface="Helvetica"/>
              </a:rPr>
              <a:t>for Classification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39"/>
            <a:ext cx="11466762" cy="87914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432053"/>
                  </p:ext>
                </p:extLst>
              </p:nvPr>
            </p:nvGraphicFramePr>
            <p:xfrm>
              <a:off x="902365" y="3228705"/>
              <a:ext cx="10996866" cy="52415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8433">
                      <a:extLst>
                        <a:ext uri="{9D8B030D-6E8A-4147-A177-3AD203B41FA5}">
                          <a16:colId xmlns:a16="http://schemas.microsoft.com/office/drawing/2014/main" val="492086449"/>
                        </a:ext>
                      </a:extLst>
                    </a:gridCol>
                    <a:gridCol w="5498433">
                      <a:extLst>
                        <a:ext uri="{9D8B030D-6E8A-4147-A177-3AD203B41FA5}">
                          <a16:colId xmlns:a16="http://schemas.microsoft.com/office/drawing/2014/main" val="2854657382"/>
                        </a:ext>
                      </a:extLst>
                    </a:gridCol>
                  </a:tblGrid>
                  <a:tr h="34462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884121"/>
                      </a:ext>
                    </a:extLst>
                  </a:tr>
                  <a:tr h="1795268"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주어진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data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로부터 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즉시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Knowledge base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(KB) 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를 만드는 알고리즘</a:t>
                          </a:r>
                          <a:endParaRPr lang="ko-KR" altLang="ko-KR" sz="28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Neue Ligh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Query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altLang="ko-KR" sz="28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𝒦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로부터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w(POS)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의 값을 계산하는 알고리즘</a:t>
                          </a:r>
                          <a:endParaRPr lang="ko-KR" altLang="en-US" sz="2800" b="0" dirty="0"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98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432053"/>
                  </p:ext>
                </p:extLst>
              </p:nvPr>
            </p:nvGraphicFramePr>
            <p:xfrm>
              <a:off x="902365" y="3228705"/>
              <a:ext cx="10996866" cy="52415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8433">
                      <a:extLst>
                        <a:ext uri="{9D8B030D-6E8A-4147-A177-3AD203B41FA5}">
                          <a16:colId xmlns:a16="http://schemas.microsoft.com/office/drawing/2014/main" val="492086449"/>
                        </a:ext>
                      </a:extLst>
                    </a:gridCol>
                    <a:gridCol w="5498433">
                      <a:extLst>
                        <a:ext uri="{9D8B030D-6E8A-4147-A177-3AD203B41FA5}">
                          <a16:colId xmlns:a16="http://schemas.microsoft.com/office/drawing/2014/main" val="2854657382"/>
                        </a:ext>
                      </a:extLst>
                    </a:gridCol>
                  </a:tblGrid>
                  <a:tr h="34462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884121"/>
                      </a:ext>
                    </a:extLst>
                  </a:tr>
                  <a:tr h="1795268"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주어진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data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로부터 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즉시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Knowledge base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(KB) 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를 만드는 알고리즘</a:t>
                          </a:r>
                          <a:endParaRPr lang="ko-KR" altLang="ko-KR" sz="28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Neue Ligh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2" t="-192203" r="-333" b="-6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9850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10" y="3331962"/>
            <a:ext cx="4637021" cy="323728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901053" y="3660102"/>
            <a:ext cx="4360504" cy="2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5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X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en-US" altLang="ko-KR" dirty="0">
                <a:sym typeface="Helvetica"/>
              </a:rPr>
              <a:t>for Classification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39"/>
            <a:ext cx="11466762" cy="87914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206962"/>
                  </p:ext>
                </p:extLst>
              </p:nvPr>
            </p:nvGraphicFramePr>
            <p:xfrm>
              <a:off x="902365" y="3228705"/>
              <a:ext cx="10996866" cy="52415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8433">
                      <a:extLst>
                        <a:ext uri="{9D8B030D-6E8A-4147-A177-3AD203B41FA5}">
                          <a16:colId xmlns:a16="http://schemas.microsoft.com/office/drawing/2014/main" val="492086449"/>
                        </a:ext>
                      </a:extLst>
                    </a:gridCol>
                    <a:gridCol w="5498433">
                      <a:extLst>
                        <a:ext uri="{9D8B030D-6E8A-4147-A177-3AD203B41FA5}">
                          <a16:colId xmlns:a16="http://schemas.microsoft.com/office/drawing/2014/main" val="2854657382"/>
                        </a:ext>
                      </a:extLst>
                    </a:gridCol>
                  </a:tblGrid>
                  <a:tr h="34462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884121"/>
                      </a:ext>
                    </a:extLst>
                  </a:tr>
                  <a:tr h="1795268"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ko-KR" alt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로부터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query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에 대한 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Relevant Knowledge Base (Relevant KB)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를 생성하는 알고리즘</a:t>
                          </a:r>
                          <a:endParaRPr lang="ko-KR" altLang="ko-KR" sz="28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Neue Ligh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최종 설명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(Explanation)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을 도출하는 알고리즘</a:t>
                          </a:r>
                          <a:endParaRPr lang="ko-KR" altLang="en-US" sz="2800" b="0" dirty="0"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9850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206962"/>
                  </p:ext>
                </p:extLst>
              </p:nvPr>
            </p:nvGraphicFramePr>
            <p:xfrm>
              <a:off x="902365" y="3228705"/>
              <a:ext cx="10996866" cy="52415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98433">
                      <a:extLst>
                        <a:ext uri="{9D8B030D-6E8A-4147-A177-3AD203B41FA5}">
                          <a16:colId xmlns:a16="http://schemas.microsoft.com/office/drawing/2014/main" val="492086449"/>
                        </a:ext>
                      </a:extLst>
                    </a:gridCol>
                    <a:gridCol w="5498433">
                      <a:extLst>
                        <a:ext uri="{9D8B030D-6E8A-4147-A177-3AD203B41FA5}">
                          <a16:colId xmlns:a16="http://schemas.microsoft.com/office/drawing/2014/main" val="2854657382"/>
                        </a:ext>
                      </a:extLst>
                    </a:gridCol>
                  </a:tblGrid>
                  <a:tr h="34462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884121"/>
                      </a:ext>
                    </a:extLst>
                  </a:tr>
                  <a:tr h="17952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" t="-192203" r="-100333" b="-6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최종 설명</a:t>
                          </a:r>
                          <a:r>
                            <a:rPr lang="en-US" altLang="ko-KR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(Explanation)</a:t>
                          </a:r>
                          <a:r>
                            <a:rPr lang="ko-KR" altLang="en-US" sz="2800" b="0" i="0" u="none" strike="noStrike" cap="none" spc="0" baseline="0" dirty="0" smtClean="0"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Helvetica" panose="020B0604020202020204" pitchFamily="34" charset="0"/>
                              <a:ea typeface="+mn-ea"/>
                              <a:cs typeface="Helvetica" panose="020B0604020202020204" pitchFamily="34" charset="0"/>
                              <a:sym typeface="Helvetica Neue Light"/>
                            </a:rPr>
                            <a:t>을 도출하는 알고리즘</a:t>
                          </a:r>
                          <a:endParaRPr lang="ko-KR" altLang="en-US" sz="2800" b="0" dirty="0">
                            <a:solidFill>
                              <a:schemeClr val="tx1"/>
                            </a:solidFill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9850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07874" y="3718978"/>
            <a:ext cx="4956042" cy="239306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74" y="3868152"/>
            <a:ext cx="5238810" cy="19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8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en-US" altLang="ko-KR" dirty="0" smtClean="0"/>
              <a:t>XAI </a:t>
            </a:r>
            <a:r>
              <a:rPr lang="ko-KR" altLang="en-US" dirty="0" smtClean="0"/>
              <a:t>관련 논문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아이디어 구체화 </a:t>
            </a:r>
            <a:r>
              <a:rPr lang="en-US" altLang="ko-KR" dirty="0" smtClean="0">
                <a:solidFill>
                  <a:srgbClr val="FF0000"/>
                </a:solidFill>
              </a:rPr>
              <a:t>(Not Available for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Dogs vs. Cats 2</a:t>
            </a:r>
          </a:p>
          <a:p>
            <a:pPr marL="1203091" lvl="2" indent="-397435"/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논문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아이디어 구체화 </a:t>
            </a:r>
            <a:r>
              <a:rPr lang="en-US" altLang="ko-KR" dirty="0" smtClean="0">
                <a:solidFill>
                  <a:srgbClr val="FF0000"/>
                </a:solidFill>
              </a:rPr>
              <a:t>(Not 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927021" cy="602700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Dogs vs. Cats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: Kernels 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이미지 인식 문제인 </a:t>
            </a:r>
            <a:r>
              <a:rPr lang="en-US" altLang="ko-KR" dirty="0" smtClean="0"/>
              <a:t>Dogs vs. Cats</a:t>
            </a:r>
            <a:r>
              <a:rPr lang="ko-KR" altLang="en-US" dirty="0" smtClean="0"/>
              <a:t>에서 딥러닝 등 최신 기술 도입 후 성능이 얼마나 좋아졌는가</a:t>
            </a:r>
            <a:r>
              <a:rPr lang="en-US" altLang="ko-KR" dirty="0" smtClean="0"/>
              <a:t>?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https://www.kaggle.com/c/dogs-vs-cats-redux-kernels-edition</a:t>
            </a: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Santa 2019: Revenge of the 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최적화 문제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3"/>
              </a:rPr>
              <a:t>https://www.kaggle.com/c/santa-2019-revenge-of-the-accountants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155036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 모델을 변경하여 실험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652896"/>
            <a:ext cx="3409950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00989" y="4166870"/>
            <a:ext cx="3549316" cy="541421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5450305" y="3930908"/>
            <a:ext cx="29350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80x80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en-US" altLang="ko-KR" dirty="0" smtClean="0">
                <a:solidFill>
                  <a:srgbClr val="FF0000"/>
                </a:solidFill>
              </a:rPr>
              <a:t>Reshape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68053" y="5164765"/>
            <a:ext cx="3549316" cy="541421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Freeform 10"/>
          <p:cNvSpPr/>
          <p:nvPr/>
        </p:nvSpPr>
        <p:spPr>
          <a:xfrm>
            <a:off x="2791326" y="4800600"/>
            <a:ext cx="276727" cy="1576137"/>
          </a:xfrm>
          <a:custGeom>
            <a:avLst/>
            <a:gdLst>
              <a:gd name="connsiteX0" fmla="*/ 0 w 276727"/>
              <a:gd name="connsiteY0" fmla="*/ 0 h 1576137"/>
              <a:gd name="connsiteX1" fmla="*/ 276727 w 276727"/>
              <a:gd name="connsiteY1" fmla="*/ 60158 h 1576137"/>
              <a:gd name="connsiteX2" fmla="*/ 264695 w 276727"/>
              <a:gd name="connsiteY2" fmla="*/ 1491916 h 1576137"/>
              <a:gd name="connsiteX3" fmla="*/ 12032 w 276727"/>
              <a:gd name="connsiteY3" fmla="*/ 1576137 h 15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27" h="1576137">
                <a:moveTo>
                  <a:pt x="0" y="0"/>
                </a:moveTo>
                <a:lnTo>
                  <a:pt x="276727" y="60158"/>
                </a:lnTo>
                <a:lnTo>
                  <a:pt x="264695" y="1491916"/>
                </a:lnTo>
                <a:lnTo>
                  <a:pt x="12032" y="1576137"/>
                </a:lnTo>
              </a:path>
            </a:pathLst>
          </a:cu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93395" y="3710396"/>
            <a:ext cx="3849802" cy="706999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143197" y="3378119"/>
            <a:ext cx="21432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입력을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Flatten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7369" y="4744137"/>
            <a:ext cx="378469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FF0000"/>
                </a:solidFill>
              </a:rPr>
              <a:t>Conv</a:t>
            </a:r>
            <a:r>
              <a:rPr lang="en-US" altLang="ko-KR" dirty="0" smtClean="0">
                <a:solidFill>
                  <a:srgbClr val="FF0000"/>
                </a:solidFill>
              </a:rPr>
              <a:t> 2D </a:t>
            </a:r>
            <a:r>
              <a:rPr lang="en-US" altLang="ko-KR" dirty="0" smtClean="0">
                <a:solidFill>
                  <a:schemeClr val="tx1"/>
                </a:solidFill>
              </a:rPr>
              <a:t>(32, 3x3)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Max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Pooling 2D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Neue"/>
              </a:rPr>
              <a:t>(Size=2)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182870" y="6468119"/>
            <a:ext cx="4159151" cy="6676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5342021" y="6232157"/>
            <a:ext cx="21432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</a:rPr>
              <a:t>입력을 </a:t>
            </a:r>
            <a:r>
              <a:rPr lang="en-US" altLang="ko-KR" dirty="0" smtClean="0">
                <a:solidFill>
                  <a:srgbClr val="FF0000"/>
                </a:solidFill>
              </a:rPr>
              <a:t>Flatten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3392" y="6676193"/>
            <a:ext cx="281524" cy="1084175"/>
          </a:xfrm>
          <a:custGeom>
            <a:avLst/>
            <a:gdLst>
              <a:gd name="connsiteX0" fmla="*/ 0 w 276727"/>
              <a:gd name="connsiteY0" fmla="*/ 0 h 1576137"/>
              <a:gd name="connsiteX1" fmla="*/ 276727 w 276727"/>
              <a:gd name="connsiteY1" fmla="*/ 60158 h 1576137"/>
              <a:gd name="connsiteX2" fmla="*/ 264695 w 276727"/>
              <a:gd name="connsiteY2" fmla="*/ 1491916 h 1576137"/>
              <a:gd name="connsiteX3" fmla="*/ 12032 w 276727"/>
              <a:gd name="connsiteY3" fmla="*/ 1576137 h 15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27" h="1576137">
                <a:moveTo>
                  <a:pt x="0" y="0"/>
                </a:moveTo>
                <a:lnTo>
                  <a:pt x="276727" y="60158"/>
                </a:lnTo>
                <a:lnTo>
                  <a:pt x="264695" y="1491916"/>
                </a:lnTo>
                <a:lnTo>
                  <a:pt x="12032" y="1576137"/>
                </a:lnTo>
              </a:path>
            </a:pathLst>
          </a:cu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16200" y="7383136"/>
            <a:ext cx="3507270" cy="46832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6262133" y="7114883"/>
            <a:ext cx="18658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Dense </a:t>
            </a:r>
            <a:r>
              <a:rPr lang="en-US" altLang="ko-KR" dirty="0" smtClean="0">
                <a:solidFill>
                  <a:schemeClr val="tx1"/>
                </a:solidFill>
              </a:rPr>
              <a:t>(200)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82091" y="8109023"/>
            <a:ext cx="3273541" cy="41145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5955632" y="7703275"/>
            <a:ext cx="30184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Dense Output </a:t>
            </a:r>
            <a:r>
              <a:rPr lang="en-US" altLang="ko-KR" dirty="0" smtClean="0">
                <a:solidFill>
                  <a:schemeClr val="tx1"/>
                </a:solidFill>
              </a:rPr>
              <a:t>(200)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53392" y="7907763"/>
            <a:ext cx="3602240" cy="5386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5856205" y="8291667"/>
            <a:ext cx="64825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Adam Optimizer </a:t>
            </a:r>
            <a:r>
              <a:rPr lang="en-US" altLang="ko-KR" dirty="0" smtClean="0">
                <a:solidFill>
                  <a:schemeClr val="tx1"/>
                </a:solidFill>
              </a:rPr>
              <a:t>with learning rate=0.001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82416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852529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68589" y="3568121"/>
            <a:ext cx="8601608" cy="3895341"/>
          </a:xfrm>
          <a:custGeom>
            <a:avLst/>
            <a:gdLst>
              <a:gd name="connsiteX0" fmla="*/ 0 w 8601608"/>
              <a:gd name="connsiteY0" fmla="*/ 0 h 3895341"/>
              <a:gd name="connsiteX1" fmla="*/ 8601608 w 8601608"/>
              <a:gd name="connsiteY1" fmla="*/ 0 h 3895341"/>
              <a:gd name="connsiteX2" fmla="*/ 8601608 w 8601608"/>
              <a:gd name="connsiteY2" fmla="*/ 2586578 h 3895341"/>
              <a:gd name="connsiteX3" fmla="*/ 7439892 w 8601608"/>
              <a:gd name="connsiteY3" fmla="*/ 2586578 h 3895341"/>
              <a:gd name="connsiteX4" fmla="*/ 7439892 w 8601608"/>
              <a:gd name="connsiteY4" fmla="*/ 3895341 h 3895341"/>
              <a:gd name="connsiteX5" fmla="*/ 0 w 8601608"/>
              <a:gd name="connsiteY5" fmla="*/ 3895341 h 389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1608" h="3895341">
                <a:moveTo>
                  <a:pt x="0" y="0"/>
                </a:moveTo>
                <a:lnTo>
                  <a:pt x="8601608" y="0"/>
                </a:lnTo>
                <a:lnTo>
                  <a:pt x="8601608" y="2586578"/>
                </a:lnTo>
                <a:lnTo>
                  <a:pt x="7439892" y="2586578"/>
                </a:lnTo>
                <a:lnTo>
                  <a:pt x="7439892" y="3895341"/>
                </a:lnTo>
                <a:lnTo>
                  <a:pt x="0" y="3895341"/>
                </a:lnTo>
                <a:close/>
              </a:path>
            </a:pathLst>
          </a:custGeom>
        </p:spPr>
      </p:pic>
      <p:sp>
        <p:nvSpPr>
          <p:cNvPr id="29" name="TextBox 28"/>
          <p:cNvSpPr txBox="1"/>
          <p:nvPr/>
        </p:nvSpPr>
        <p:spPr>
          <a:xfrm>
            <a:off x="3704448" y="4734871"/>
            <a:ext cx="8981697" cy="3011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 </a:t>
            </a:r>
            <a:r>
              <a:rPr lang="en-US" altLang="ko-KR" sz="2100" dirty="0" err="1" smtClean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 err="1">
                <a:solidFill>
                  <a:srgbClr val="FF0000"/>
                </a:solidFill>
              </a:rPr>
              <a:t>O</a:t>
            </a:r>
            <a:endParaRPr lang="en-US" altLang="ko-KR" sz="210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10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10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</a:t>
            </a:r>
            <a:r>
              <a:rPr lang="en-US" altLang="ko-KR" sz="2100" dirty="0" err="1">
                <a:solidFill>
                  <a:srgbClr val="FF0000"/>
                </a:solidFill>
              </a:rPr>
              <a:t>X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 </a:t>
            </a: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</a:t>
            </a:r>
            <a:r>
              <a:rPr lang="en-US" altLang="ko-KR" sz="2100" dirty="0" err="1">
                <a:solidFill>
                  <a:srgbClr val="FF0000"/>
                </a:solidFill>
              </a:rPr>
              <a:t>O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kumimoji="0" lang="en-US" altLang="ko-KR" sz="21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endParaRPr kumimoji="0" lang="en-US" altLang="ko-KR" sz="21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100" dirty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1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1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 </a:t>
            </a:r>
            <a:r>
              <a:rPr lang="en-US" altLang="ko-KR" sz="2100" dirty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</a:t>
            </a:r>
            <a:r>
              <a:rPr lang="en-US" altLang="ko-KR" sz="2100" dirty="0" err="1" smtClean="0">
                <a:solidFill>
                  <a:srgbClr val="FF0000"/>
                </a:solidFill>
              </a:rPr>
              <a:t>X</a:t>
            </a:r>
            <a:r>
              <a:rPr lang="en-US" altLang="ko-KR" sz="2100" dirty="0" smtClean="0">
                <a:solidFill>
                  <a:srgbClr val="FF0000"/>
                </a:solidFill>
              </a:rPr>
              <a:t>             </a:t>
            </a:r>
            <a:r>
              <a:rPr lang="en-US" altLang="ko-KR" sz="2100" dirty="0">
                <a:solidFill>
                  <a:srgbClr val="FF0000"/>
                </a:solidFill>
              </a:rPr>
              <a:t>O</a:t>
            </a:r>
            <a:endParaRPr kumimoji="0" lang="ko-KR" altLang="en-US" sz="21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0" y="3007895"/>
            <a:ext cx="1860075" cy="53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7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605439"/>
            <a:ext cx="3571767" cy="39155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31758" y="5498432"/>
            <a:ext cx="1576137" cy="15280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2573045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딥러닝 서버 등 </a:t>
            </a:r>
            <a:r>
              <a:rPr lang="ko-KR" altLang="en-US" dirty="0" smtClean="0">
                <a:solidFill>
                  <a:srgbClr val="0000FF"/>
                </a:solidFill>
              </a:rPr>
              <a:t>고성능 컴퓨터</a:t>
            </a:r>
            <a:r>
              <a:rPr lang="ko-KR" altLang="en-US" dirty="0" smtClean="0"/>
              <a:t>를 이용하여 </a:t>
            </a:r>
            <a:r>
              <a:rPr lang="ko-KR" altLang="en-US" dirty="0" smtClean="0">
                <a:solidFill>
                  <a:srgbClr val="0000FF"/>
                </a:solidFill>
              </a:rPr>
              <a:t>다양한 딥러닝 모델 및 조건 하에서 실험</a:t>
            </a:r>
            <a:r>
              <a:rPr lang="ko-KR" altLang="en-US" dirty="0" smtClean="0"/>
              <a:t>하여 결과 도출을 시도하는 것이 좋음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이미지로부터 </a:t>
            </a:r>
            <a:r>
              <a:rPr lang="ko-KR" altLang="en-US" dirty="0" smtClean="0">
                <a:solidFill>
                  <a:srgbClr val="0000FF"/>
                </a:solidFill>
              </a:rPr>
              <a:t>색상의 진하기 값을 산출하는 과정</a:t>
            </a:r>
            <a:r>
              <a:rPr lang="ko-KR" altLang="en-US" dirty="0" smtClean="0"/>
              <a:t>에 오류가 있는지 검토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60" y="5060531"/>
            <a:ext cx="800100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0126" y="6412832"/>
            <a:ext cx="7620334" cy="3007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226" y="7771851"/>
            <a:ext cx="52674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일정한 색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이미지에서 흰색 부분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인데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값의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변동이 심함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81975" y="6713621"/>
            <a:ext cx="8572" cy="9914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636295" y="5060531"/>
            <a:ext cx="457200" cy="1010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1" y="5624488"/>
            <a:ext cx="104274" cy="4037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4876" y="5843255"/>
            <a:ext cx="3525250" cy="81785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 flipV="1">
            <a:off x="1980288" y="5167027"/>
            <a:ext cx="2639838" cy="13962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52407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40"/>
            <a:ext cx="11487476" cy="5908344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Santa 2019: Revenge of the </a:t>
            </a:r>
            <a:r>
              <a:rPr lang="en-US" altLang="ko-KR" dirty="0" smtClean="0"/>
              <a:t>Accountants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원인 </a:t>
            </a:r>
            <a:r>
              <a:rPr lang="en-US" altLang="ko-KR" dirty="0" smtClean="0"/>
              <a:t>1: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Occupancy array (</a:t>
            </a:r>
            <a:r>
              <a:rPr lang="ko-KR" altLang="en-US" dirty="0" smtClean="0">
                <a:solidFill>
                  <a:srgbClr val="0000FF"/>
                </a:solidFill>
              </a:rPr>
              <a:t>날짜별 인원수 배열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rgbClr val="0000FF"/>
                </a:solidFill>
              </a:rPr>
              <a:t>의 갱신 </a:t>
            </a:r>
            <a:r>
              <a:rPr lang="en-US" altLang="ko-KR" dirty="0" smtClean="0">
                <a:solidFill>
                  <a:srgbClr val="0000FF"/>
                </a:solidFill>
              </a:rPr>
              <a:t>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설정에 오류가 있었고 현재는 수정 완료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원인 </a:t>
            </a:r>
            <a:r>
              <a:rPr lang="en-US" altLang="ko-KR" dirty="0" smtClean="0"/>
              <a:t>2: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family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date choice</a:t>
            </a:r>
            <a:r>
              <a:rPr lang="ko-KR" altLang="en-US" dirty="0" smtClean="0"/>
              <a:t>를 업데이트할 때 업데이트 </a:t>
            </a:r>
            <a:r>
              <a:rPr lang="ko-KR" altLang="en-US" dirty="0" smtClean="0">
                <a:solidFill>
                  <a:srgbClr val="0000FF"/>
                </a:solidFill>
              </a:rPr>
              <a:t>전후의 </a:t>
            </a:r>
            <a:r>
              <a:rPr lang="en-US" altLang="ko-KR" dirty="0" smtClean="0">
                <a:solidFill>
                  <a:srgbClr val="0000FF"/>
                </a:solidFill>
              </a:rPr>
              <a:t>date </a:t>
            </a:r>
            <a:r>
              <a:rPr lang="en-US" altLang="ko-KR" dirty="0" err="1" smtClean="0">
                <a:solidFill>
                  <a:srgbClr val="0000FF"/>
                </a:solidFill>
              </a:rPr>
              <a:t>choic</a:t>
            </a:r>
            <a:r>
              <a:rPr lang="ko-KR" altLang="en-US" dirty="0" smtClean="0">
                <a:solidFill>
                  <a:srgbClr val="0000FF"/>
                </a:solidFill>
              </a:rPr>
              <a:t>가 서로 같으면</a:t>
            </a:r>
            <a:r>
              <a:rPr lang="en-US" altLang="ko-KR" dirty="0"/>
              <a:t>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occupancy array</a:t>
            </a:r>
            <a:r>
              <a:rPr lang="ko-KR" altLang="en-US" dirty="0" smtClean="0">
                <a:solidFill>
                  <a:srgbClr val="0000FF"/>
                </a:solidFill>
              </a:rPr>
              <a:t>가 잘못 업데이트</a:t>
            </a:r>
            <a:r>
              <a:rPr lang="ko-KR" altLang="en-US" dirty="0" smtClean="0"/>
              <a:t>되는 오류 해결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오류 원인 </a:t>
            </a:r>
            <a:r>
              <a:rPr lang="en-US" altLang="ko-KR" dirty="0" smtClean="0"/>
              <a:t>3: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현재 분석 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407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 smtClean="0"/>
              <a:t>: X</a:t>
            </a:r>
            <a:r>
              <a:rPr lang="en-US" altLang="ko-KR" dirty="0" smtClean="0">
                <a:sym typeface="Helvetica"/>
              </a:rPr>
              <a:t>AI </a:t>
            </a:r>
            <a:r>
              <a:rPr lang="en-US" altLang="ko-KR" dirty="0">
                <a:sym typeface="Helvetica"/>
              </a:rPr>
              <a:t>for Classification 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3101" y="2200939"/>
            <a:ext cx="11487476" cy="599256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Explainable AI for Classification using Probabilistic Logic </a:t>
            </a:r>
            <a:r>
              <a:rPr lang="en-US" altLang="ko-KR" dirty="0" smtClean="0">
                <a:sym typeface="Helvetica"/>
              </a:rPr>
              <a:t>Inference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  <a:hlinkClick r:id="rId2"/>
              </a:rPr>
              <a:t>https</a:t>
            </a:r>
            <a:r>
              <a:rPr lang="en-US" altLang="ko-KR" dirty="0">
                <a:sym typeface="Helvetica"/>
                <a:hlinkClick r:id="rId2"/>
              </a:rPr>
              <a:t>://</a:t>
            </a:r>
            <a:r>
              <a:rPr lang="en-US" altLang="ko-KR" dirty="0" smtClean="0">
                <a:sym typeface="Helvetica"/>
                <a:hlinkClick r:id="rId2"/>
              </a:rPr>
              <a:t>arxiv.org/pdf/2005.02074.pdf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확률론을 이용하여 </a:t>
            </a:r>
            <a:r>
              <a:rPr lang="en-US" altLang="ko-KR" dirty="0" smtClean="0">
                <a:sym typeface="Helvetica"/>
              </a:rPr>
              <a:t>Classification</a:t>
            </a:r>
            <a:r>
              <a:rPr lang="ko-KR" altLang="en-US" dirty="0" smtClean="0">
                <a:sym typeface="Helvetica"/>
              </a:rPr>
              <a:t>을 하고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그 결과를 설명하는 방법에 대한 논문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관련 알고리즘</a:t>
            </a:r>
            <a:r>
              <a:rPr lang="en-US" altLang="ko-KR" dirty="0" smtClean="0">
                <a:sym typeface="Helvetica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Decision Tree, Naïve Bayes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00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440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Paper: XAI for Classification </vt:lpstr>
      <vt:lpstr>Paper: XAI for Classification </vt:lpstr>
      <vt:lpstr>Paper: XAI for Classification </vt:lpstr>
      <vt:lpstr>Paper: XAI for Classification </vt:lpstr>
      <vt:lpstr>Paper: XAI for Classification </vt:lpstr>
      <vt:lpstr>Paper: XAI for Classification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1925</cp:revision>
  <cp:lastPrinted>2020-05-01T05:17:35Z</cp:lastPrinted>
  <dcterms:modified xsi:type="dcterms:W3CDTF">2020-07-24T05:03:27Z</dcterms:modified>
</cp:coreProperties>
</file>