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68" r:id="rId5"/>
    <p:sldId id="270" r:id="rId6"/>
    <p:sldId id="269" r:id="rId7"/>
    <p:sldId id="271" r:id="rId8"/>
    <p:sldId id="272" r:id="rId9"/>
    <p:sldId id="274" r:id="rId10"/>
    <p:sldId id="273" r:id="rId11"/>
    <p:sldId id="267" r:id="rId12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050"/>
    <a:srgbClr val="E5D5FF"/>
    <a:srgbClr val="D2B7FF"/>
    <a:srgbClr val="00A2FF"/>
    <a:srgbClr val="9933FF"/>
    <a:srgbClr val="FFFF00"/>
    <a:srgbClr val="CCFF33"/>
    <a:srgbClr val="B385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arnumber=8950047&amp;tag=1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wcn-eurasipjournals.springeropen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21.01.20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94876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err="1" smtClean="0">
                <a:solidFill>
                  <a:schemeClr val="tx1"/>
                </a:solidFill>
              </a:rPr>
              <a:t>updateDRlist</a:t>
            </a:r>
            <a:r>
              <a:rPr lang="en-US" dirty="0" smtClean="0">
                <a:solidFill>
                  <a:schemeClr val="tx1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함수 및 관련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b="1" dirty="0" err="1" smtClean="0">
                <a:solidFill>
                  <a:srgbClr val="0000FF"/>
                </a:solidFill>
              </a:rPr>
              <a:t>directReward_list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ko-KR" altLang="en-US" dirty="0" smtClean="0">
                <a:solidFill>
                  <a:schemeClr val="tx1"/>
                </a:solidFill>
              </a:rPr>
              <a:t>업데이트할 </a:t>
            </a:r>
            <a:r>
              <a:rPr lang="en-US" altLang="ko-KR" dirty="0" smtClean="0">
                <a:solidFill>
                  <a:schemeClr val="tx1"/>
                </a:solidFill>
              </a:rPr>
              <a:t>direct reward list) </a:t>
            </a:r>
            <a:r>
              <a:rPr lang="ko-KR" altLang="en-US" dirty="0" smtClean="0">
                <a:solidFill>
                  <a:schemeClr val="tx1"/>
                </a:solidFill>
              </a:rPr>
              <a:t>를 인수로 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>
              <a:solidFill>
                <a:schemeClr val="tx1"/>
              </a:solidFill>
            </a:endParaRPr>
          </a:p>
          <a:p>
            <a:pPr marL="889000" lvl="2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b="1" dirty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b="1" dirty="0" smtClean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b="1" dirty="0" err="1" smtClean="0">
                <a:solidFill>
                  <a:srgbClr val="0000FF"/>
                </a:solidFill>
              </a:rPr>
              <a:t>getMaxQ</a:t>
            </a:r>
            <a:r>
              <a:rPr lang="en-US" b="1" dirty="0" smtClean="0">
                <a:solidFill>
                  <a:srgbClr val="0000FF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함수에서 </a:t>
            </a:r>
            <a:r>
              <a:rPr lang="en-US" altLang="ko-KR" b="1" dirty="0" smtClean="0">
                <a:solidFill>
                  <a:schemeClr val="tx1"/>
                </a:solidFill>
              </a:rPr>
              <a:t>Deep Learning </a:t>
            </a:r>
            <a:r>
              <a:rPr lang="ko-KR" altLang="en-US" b="1" dirty="0" smtClean="0">
                <a:solidFill>
                  <a:schemeClr val="tx1"/>
                </a:solidFill>
              </a:rPr>
              <a:t>사용 여부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</a:rPr>
              <a:t>useDL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를 인수</a:t>
            </a:r>
            <a:r>
              <a:rPr lang="ko-KR" altLang="en-US" dirty="0" smtClean="0">
                <a:solidFill>
                  <a:schemeClr val="tx1"/>
                </a:solidFill>
              </a:rPr>
              <a:t>로 추가 및 누락된 </a:t>
            </a:r>
            <a:r>
              <a:rPr lang="en-US" altLang="ko-KR" b="1" dirty="0" err="1" smtClean="0">
                <a:solidFill>
                  <a:schemeClr val="tx1"/>
                </a:solidFill>
              </a:rPr>
              <a:t>maxQ</a:t>
            </a:r>
            <a:r>
              <a:rPr lang="ko-KR" altLang="en-US" b="1" dirty="0" smtClean="0">
                <a:solidFill>
                  <a:schemeClr val="tx1"/>
                </a:solidFill>
              </a:rPr>
              <a:t> 반환 </a:t>
            </a:r>
            <a:r>
              <a:rPr lang="ko-KR" altLang="en-US" dirty="0" smtClean="0">
                <a:solidFill>
                  <a:schemeClr val="tx1"/>
                </a:solidFill>
              </a:rPr>
              <a:t>부분 추가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225" y="3335643"/>
            <a:ext cx="8896350" cy="1914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225" y="6645926"/>
            <a:ext cx="8001000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225" y="7732866"/>
            <a:ext cx="9229725" cy="1066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593157" y="3924530"/>
            <a:ext cx="2357418" cy="40509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77051" y="7246690"/>
            <a:ext cx="791186" cy="40479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20179" y="7794105"/>
            <a:ext cx="1478096" cy="72193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01391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/>
              <a:t>Deep Learning-Based Optimal Placement of a Mobile HAP for Common Throughput Maximization in Wireless Powered Communication </a:t>
            </a:r>
            <a:r>
              <a:rPr lang="en-US" altLang="ko-KR" dirty="0" smtClean="0"/>
              <a:t>Networks</a:t>
            </a:r>
          </a:p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Annual Report</a:t>
            </a:r>
            <a:endParaRPr lang="en-US" altLang="ko-KR" dirty="0" smtClean="0"/>
          </a:p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Implementation: WPCN-UAV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ko-KR" altLang="en-US" dirty="0" smtClean="0">
                <a:solidFill>
                  <a:schemeClr val="tx1"/>
                </a:solidFill>
              </a:rPr>
              <a:t>논문 제출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0" dirty="0"/>
              <a:t>Deep Learning-Based Optimal Placement of a Mobile HAP for Common Throughput Maximization in Wireless Powered Communication </a:t>
            </a:r>
            <a:r>
              <a:rPr lang="en-US" altLang="ko-KR" b="0" dirty="0" smtClean="0"/>
              <a:t>Networks</a:t>
            </a:r>
          </a:p>
          <a:p>
            <a:pPr lvl="2" latinLnBrk="1"/>
            <a:r>
              <a:rPr lang="ko-KR" altLang="en-US" dirty="0" smtClean="0">
                <a:solidFill>
                  <a:schemeClr val="tx1"/>
                </a:solidFill>
              </a:rPr>
              <a:t>논문 제출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Eurasip</a:t>
            </a:r>
            <a:r>
              <a:rPr lang="en-US" altLang="ko-KR" dirty="0" smtClean="0">
                <a:solidFill>
                  <a:schemeClr val="tx1"/>
                </a:solidFill>
              </a:rPr>
              <a:t> JWCN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누락된 이미지를 보충하여 다시 제출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 latinLnBrk="1"/>
            <a:r>
              <a:rPr lang="ko-KR" altLang="en-US" dirty="0" smtClean="0">
                <a:solidFill>
                  <a:schemeClr val="tx1"/>
                </a:solidFill>
              </a:rPr>
              <a:t>연차 보고서 작성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 latinLnBrk="1"/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r>
              <a:rPr lang="en-US" altLang="ko-KR" dirty="0" smtClean="0">
                <a:solidFill>
                  <a:schemeClr val="tx1"/>
                </a:solidFill>
              </a:rPr>
              <a:t>: WPCN-UAV</a:t>
            </a:r>
          </a:p>
          <a:p>
            <a:pPr lvl="2" latinLnBrk="1"/>
            <a:r>
              <a:rPr lang="en-US" altLang="ko-KR" dirty="0"/>
              <a:t>Minimum Throughput Maximization for Multi-UAV Enabled WPCN: A Deep Reinforcement Learning Method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ieeexplore.ieee.org/stamp/stamp.jsp?arnumber=8950047&amp;tag=1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ko-KR" altLang="en-US" dirty="0" smtClean="0">
                <a:solidFill>
                  <a:schemeClr val="tx1"/>
                </a:solidFill>
              </a:rPr>
              <a:t>오류 해결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578310" cy="285748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 Submission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FF0000"/>
                </a:solidFill>
              </a:rPr>
              <a:t>누락된 이미지를 포함하여 다시 제출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Eurasip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JWCN: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https://jwcn-eurasipjournals.springeropen.com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89" y="4176279"/>
            <a:ext cx="7656409" cy="414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39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78310" cy="206707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Annual Report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연차 보고서 작성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진행 중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2836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9666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76" y="3179252"/>
            <a:ext cx="112109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30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357040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변수명을 헷갈리지 않게 재작성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75" y="5866109"/>
            <a:ext cx="5108607" cy="2736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9" y="5496317"/>
            <a:ext cx="3960517" cy="32342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59778" y="5866109"/>
            <a:ext cx="268303" cy="534691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39541" y="5421824"/>
            <a:ext cx="542106" cy="568271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113781"/>
              </p:ext>
            </p:extLst>
          </p:nvPr>
        </p:nvGraphicFramePr>
        <p:xfrm>
          <a:off x="1005475" y="3107786"/>
          <a:ext cx="10656999" cy="2109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6647">
                  <a:extLst>
                    <a:ext uri="{9D8B030D-6E8A-4147-A177-3AD203B41FA5}">
                      <a16:colId xmlns:a16="http://schemas.microsoft.com/office/drawing/2014/main" val="188468785"/>
                    </a:ext>
                  </a:extLst>
                </a:gridCol>
                <a:gridCol w="2960176">
                  <a:extLst>
                    <a:ext uri="{9D8B030D-6E8A-4147-A177-3AD203B41FA5}">
                      <a16:colId xmlns:a16="http://schemas.microsoft.com/office/drawing/2014/main" val="3771214081"/>
                    </a:ext>
                  </a:extLst>
                </a:gridCol>
                <a:gridCol w="2960176">
                  <a:extLst>
                    <a:ext uri="{9D8B030D-6E8A-4147-A177-3AD203B41FA5}">
                      <a16:colId xmlns:a16="http://schemas.microsoft.com/office/drawing/2014/main" val="2594666987"/>
                    </a:ext>
                  </a:extLst>
                </a:gridCol>
              </a:tblGrid>
              <a:tr h="643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변수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기존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변경 후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870484"/>
                  </a:ext>
                </a:extLst>
              </a:tr>
              <a:tr h="643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Deep learning</a:t>
                      </a:r>
                      <a:r>
                        <a:rPr lang="ko-KR" altLang="en-US" sz="2400" dirty="0" smtClean="0"/>
                        <a:t>의 </a:t>
                      </a:r>
                      <a:r>
                        <a:rPr lang="en-US" altLang="ko-KR" sz="2400" b="1" dirty="0" smtClean="0"/>
                        <a:t>action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Action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361923"/>
                  </a:ext>
                </a:extLst>
              </a:tr>
              <a:tr h="643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각 </a:t>
                      </a:r>
                      <a:r>
                        <a:rPr lang="en-US" altLang="ko-KR" sz="2400" dirty="0" smtClean="0"/>
                        <a:t>device</a:t>
                      </a:r>
                      <a:r>
                        <a:rPr lang="ko-KR" altLang="en-US" sz="2400" dirty="0" smtClean="0"/>
                        <a:t>가 </a:t>
                      </a:r>
                      <a:r>
                        <a:rPr lang="en-US" altLang="ko-KR" sz="2400" dirty="0" smtClean="0"/>
                        <a:t>UAV l</a:t>
                      </a:r>
                      <a:r>
                        <a:rPr lang="ko-KR" altLang="en-US" sz="2400" dirty="0" smtClean="0"/>
                        <a:t>과 통신한 횟수의 배열 </a:t>
                      </a:r>
                      <a:r>
                        <a:rPr lang="en-US" altLang="ko-KR" sz="2400" b="1" dirty="0" smtClean="0"/>
                        <a:t>a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ac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90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8678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31984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다음 상태를 구하는 함수 </a:t>
            </a:r>
            <a:r>
              <a:rPr lang="en-US" altLang="ko-KR" dirty="0" err="1" smtClean="0">
                <a:solidFill>
                  <a:schemeClr val="tx1"/>
                </a:solidFill>
              </a:rPr>
              <a:t>nextState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rgbClr val="0000FF"/>
                </a:solidFill>
              </a:rPr>
              <a:t>a[n][l]</a:t>
            </a:r>
            <a:r>
              <a:rPr lang="ko-KR" altLang="en-US" dirty="0" smtClean="0">
                <a:solidFill>
                  <a:srgbClr val="0000FF"/>
                </a:solidFill>
              </a:rPr>
              <a:t>의 다음 값</a:t>
            </a:r>
            <a:r>
              <a:rPr lang="ko-KR" altLang="en-US" dirty="0" smtClean="0">
                <a:solidFill>
                  <a:schemeClr val="tx1"/>
                </a:solidFill>
              </a:rPr>
              <a:t>을 구하는 부분 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>
                <a:solidFill>
                  <a:schemeClr val="tx1"/>
                </a:solidFill>
              </a:rPr>
              <a:t>UAV</a:t>
            </a:r>
            <a:r>
              <a:rPr lang="ko-KR" altLang="en-US" dirty="0" smtClean="0">
                <a:solidFill>
                  <a:schemeClr val="tx1"/>
                </a:solidFill>
              </a:rPr>
              <a:t>가 다음에 통신할 </a:t>
            </a:r>
            <a:r>
              <a:rPr lang="en-US" altLang="ko-KR" dirty="0" smtClean="0">
                <a:solidFill>
                  <a:schemeClr val="tx1"/>
                </a:solidFill>
              </a:rPr>
              <a:t>device</a:t>
            </a:r>
            <a:r>
              <a:rPr lang="ko-KR" altLang="en-US" dirty="0" smtClean="0">
                <a:solidFill>
                  <a:schemeClr val="tx1"/>
                </a:solidFill>
              </a:rPr>
              <a:t>를 랜덤하게 선택한다고 가정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Time slot n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chemeClr val="tx1"/>
                </a:solidFill>
              </a:rPr>
              <a:t>UAV l</a:t>
            </a:r>
            <a:r>
              <a:rPr lang="ko-KR" altLang="en-US" dirty="0" smtClean="0">
                <a:solidFill>
                  <a:schemeClr val="tx1"/>
                </a:solidFill>
              </a:rPr>
              <a:t>이 </a:t>
            </a:r>
            <a:r>
              <a:rPr lang="ko-KR" altLang="en-US" b="1" dirty="0" smtClean="0">
                <a:solidFill>
                  <a:srgbClr val="0000FF"/>
                </a:solidFill>
              </a:rPr>
              <a:t>특정 </a:t>
            </a:r>
            <a:r>
              <a:rPr lang="en-US" altLang="ko-KR" b="1" dirty="0" smtClean="0">
                <a:solidFill>
                  <a:srgbClr val="0000FF"/>
                </a:solidFill>
              </a:rPr>
              <a:t>device k</a:t>
            </a:r>
            <a:r>
              <a:rPr lang="ko-KR" altLang="en-US" b="1" dirty="0" smtClean="0">
                <a:solidFill>
                  <a:srgbClr val="0000FF"/>
                </a:solidFill>
              </a:rPr>
              <a:t>를 선택할 확률을 </a:t>
            </a:r>
            <a:r>
              <a:rPr lang="en-US" altLang="ko-KR" b="1" dirty="0" smtClean="0">
                <a:solidFill>
                  <a:srgbClr val="0000FF"/>
                </a:solidFill>
              </a:rPr>
              <a:t>p</a:t>
            </a:r>
            <a:r>
              <a:rPr lang="ko-KR" altLang="en-US" dirty="0" smtClean="0">
                <a:solidFill>
                  <a:schemeClr val="tx1"/>
                </a:solidFill>
              </a:rPr>
              <a:t>라고 했을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이것을 이용하여 </a:t>
            </a:r>
            <a:r>
              <a:rPr lang="en-US" altLang="ko-KR" dirty="0" smtClean="0">
                <a:solidFill>
                  <a:schemeClr val="tx1"/>
                </a:solidFill>
              </a:rPr>
              <a:t>a[n][l]</a:t>
            </a:r>
            <a:r>
              <a:rPr lang="ko-KR" altLang="en-US" dirty="0" smtClean="0">
                <a:solidFill>
                  <a:schemeClr val="tx1"/>
                </a:solidFill>
              </a:rPr>
              <a:t>의 값을 변경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741346" y="5548410"/>
                <a:ext cx="9175076" cy="15909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32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𝒂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32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32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altLang="ko-KR" sz="32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32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𝒍</m:t>
                          </m:r>
                        </m:e>
                      </m:d>
                      <m:r>
                        <a:rPr kumimoji="0" lang="en-US" altLang="ko-KR" sz="32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ko-KR" sz="32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ko-KR" sz="32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eqArrPr>
                            <m:e>
                              <m:r>
                                <a:rPr kumimoji="0" lang="en-US" altLang="ko-KR" sz="32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𝒂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ko-KR" sz="32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32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𝒏</m:t>
                                  </m:r>
                                  <m:r>
                                    <a:rPr kumimoji="0" lang="en-US" altLang="ko-KR" sz="32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32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ko-KR" sz="32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32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𝒍</m:t>
                                  </m:r>
                                </m:e>
                              </m:d>
                              <m:r>
                                <a:rPr kumimoji="0" lang="en-US" altLang="ko-KR" sz="32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+</m:t>
                              </m:r>
                              <m:r>
                                <a:rPr kumimoji="0" lang="en-US" altLang="ko-KR" sz="32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32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 </m:t>
                              </m:r>
                              <m:r>
                                <a:rPr kumimoji="0" lang="en-US" altLang="ko-KR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𝑖𝑓</m:t>
                              </m:r>
                              <m:r>
                                <a:rPr kumimoji="0" lang="en-US" altLang="ko-KR" sz="32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 </m:t>
                              </m:r>
                              <m:r>
                                <a:rPr kumimoji="0" lang="en-US" altLang="ko-KR" sz="32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𝒓𝒂𝒏𝒅</m:t>
                              </m:r>
                              <m:r>
                                <a:rPr kumimoji="0" lang="en-US" altLang="ko-KR" sz="32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&lt;</m:t>
                              </m:r>
                              <m:r>
                                <a:rPr kumimoji="0" lang="en-US" altLang="ko-KR" sz="32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𝒑</m:t>
                              </m:r>
                            </m:e>
                            <m:e>
                              <m:r>
                                <a:rPr kumimoji="0" lang="en-US" altLang="ko-KR" sz="32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𝒂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ko-KR" sz="32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32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𝒏</m:t>
                                  </m:r>
                                  <m:r>
                                    <a:rPr kumimoji="0" lang="en-US" altLang="ko-KR" sz="32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32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ko-KR" sz="32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32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𝒍</m:t>
                                  </m:r>
                                </m:e>
                              </m:d>
                              <m:r>
                                <a:rPr kumimoji="0" lang="en-US" altLang="ko-KR" sz="32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 </m:t>
                              </m:r>
                              <m:r>
                                <a:rPr kumimoji="0" lang="en-US" altLang="ko-KR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altLang="ko-KR" sz="3200" b="1" i="1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 Math" panose="02040503050406030204" pitchFamily="18" charset="0"/>
                  <a:sym typeface="Helvetica Neue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ko-KR" sz="32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where</m:t>
                      </m:r>
                      <m:r>
                        <a:rPr kumimoji="0" lang="en-US" altLang="ko-KR" sz="32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 </m:t>
                      </m:r>
                      <m:r>
                        <a:rPr kumimoji="0" lang="en-US" altLang="ko-KR" sz="32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𝒓𝒂𝒏𝒅</m:t>
                      </m:r>
                      <m:r>
                        <a:rPr kumimoji="0" lang="en-US" altLang="ko-KR" sz="32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ko-KR" sz="32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is</m:t>
                      </m:r>
                      <m:r>
                        <a:rPr kumimoji="0" lang="en-US" altLang="ko-KR" sz="32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ko-KR" sz="32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a</m:t>
                      </m:r>
                      <m:r>
                        <a:rPr kumimoji="0" lang="en-US" altLang="ko-KR" sz="32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ko-KR" sz="32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random</m:t>
                      </m:r>
                      <m:r>
                        <a:rPr kumimoji="0" lang="en-US" altLang="ko-KR" sz="32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ko-KR" sz="32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number</m:t>
                      </m:r>
                      <m:r>
                        <a:rPr kumimoji="0" lang="en-US" altLang="ko-KR" sz="32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ko-KR" sz="32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in</m:t>
                      </m:r>
                      <m:r>
                        <a:rPr kumimoji="0" lang="en-US" altLang="ko-KR" sz="32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ko-KR" sz="32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the</m:t>
                      </m:r>
                      <m:r>
                        <a:rPr kumimoji="0" lang="en-US" altLang="ko-KR" sz="32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ko-KR" sz="32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range</m:t>
                      </m:r>
                      <m:r>
                        <a:rPr kumimoji="0" lang="en-US" altLang="ko-KR" sz="32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 [0, 1)</m:t>
                      </m:r>
                    </m:oMath>
                  </m:oMathPara>
                </a14:m>
                <a:endParaRPr kumimoji="0" lang="en-US" altLang="ko-KR" sz="32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346" y="5548410"/>
                <a:ext cx="9175076" cy="15909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2792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07482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다음 상태를 구하는 함수 </a:t>
            </a:r>
            <a:r>
              <a:rPr lang="en-US" altLang="ko-KR" dirty="0" err="1" smtClean="0">
                <a:solidFill>
                  <a:schemeClr val="tx1"/>
                </a:solidFill>
              </a:rPr>
              <a:t>nextState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rgbClr val="0000FF"/>
                </a:solidFill>
              </a:rPr>
              <a:t>a[n][l]</a:t>
            </a:r>
            <a:r>
              <a:rPr lang="ko-KR" altLang="en-US" dirty="0" smtClean="0">
                <a:solidFill>
                  <a:srgbClr val="0000FF"/>
                </a:solidFill>
              </a:rPr>
              <a:t>의 다음 값</a:t>
            </a:r>
            <a:r>
              <a:rPr lang="ko-KR" altLang="en-US" dirty="0" smtClean="0">
                <a:solidFill>
                  <a:schemeClr val="tx1"/>
                </a:solidFill>
              </a:rPr>
              <a:t>을 구하는 부분 추가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294" y="3564609"/>
            <a:ext cx="6109949" cy="53124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69744" y="5160936"/>
            <a:ext cx="4026642" cy="604433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5107" y="7164062"/>
            <a:ext cx="2987395" cy="69357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90458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5360</TotalTime>
  <Words>309</Words>
  <Application>Microsoft Office PowerPoint</Application>
  <PresentationFormat>Custom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2911</cp:revision>
  <cp:lastPrinted>2020-09-22T02:33:58Z</cp:lastPrinted>
  <dcterms:modified xsi:type="dcterms:W3CDTF">2021-01-20T07:53:19Z</dcterms:modified>
</cp:coreProperties>
</file>